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86" r:id="rId9"/>
    <p:sldId id="285" r:id="rId10"/>
    <p:sldId id="263" r:id="rId11"/>
    <p:sldId id="287" r:id="rId12"/>
    <p:sldId id="289" r:id="rId13"/>
    <p:sldId id="264" r:id="rId14"/>
    <p:sldId id="265" r:id="rId15"/>
    <p:sldId id="275" r:id="rId16"/>
    <p:sldId id="266" r:id="rId17"/>
    <p:sldId id="276" r:id="rId18"/>
    <p:sldId id="282" r:id="rId19"/>
    <p:sldId id="277" r:id="rId20"/>
    <p:sldId id="267" r:id="rId21"/>
    <p:sldId id="278" r:id="rId22"/>
    <p:sldId id="279" r:id="rId23"/>
    <p:sldId id="280" r:id="rId24"/>
    <p:sldId id="281" r:id="rId25"/>
    <p:sldId id="283" r:id="rId26"/>
    <p:sldId id="284" r:id="rId27"/>
    <p:sldId id="268" r:id="rId28"/>
    <p:sldId id="269" r:id="rId29"/>
    <p:sldId id="288" r:id="rId30"/>
    <p:sldId id="270" r:id="rId31"/>
    <p:sldId id="272" r:id="rId32"/>
    <p:sldId id="273" r:id="rId33"/>
    <p:sldId id="274" r:id="rId34"/>
    <p:sldId id="271" r:id="rId3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D24D16-93C1-40FE-8AA8-2B191C6A3CE4}" v="1" dt="2025-11-14T10:51:46.7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692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addSld modSld">
      <pc:chgData name="Lara Hopkinson" userId="4c46a3d6-da89-4616-bd45-1b70e49404c2" providerId="ADAL" clId="{7F1F0841-190A-46F8-9915-0C9D4FD90F14}" dt="2025-11-14T10:56:35.494" v="234" actId="20577"/>
      <pc:docMkLst>
        <pc:docMk/>
      </pc:docMkLst>
      <pc:sldChg chg="addSp modSp new mod modClrScheme chgLayout">
        <pc:chgData name="Lara Hopkinson" userId="4c46a3d6-da89-4616-bd45-1b70e49404c2" providerId="ADAL" clId="{7F1F0841-190A-46F8-9915-0C9D4FD90F14}" dt="2025-11-14T10:56:35.494" v="234" actId="20577"/>
        <pc:sldMkLst>
          <pc:docMk/>
          <pc:sldMk cId="3206103174" sldId="289"/>
        </pc:sldMkLst>
        <pc:spChg chg="add mod">
          <ac:chgData name="Lara Hopkinson" userId="4c46a3d6-da89-4616-bd45-1b70e49404c2" providerId="ADAL" clId="{7F1F0841-190A-46F8-9915-0C9D4FD90F14}" dt="2025-11-14T10:51:46.725" v="16"/>
          <ac:spMkLst>
            <pc:docMk/>
            <pc:sldMk cId="3206103174" sldId="289"/>
            <ac:spMk id="2" creationId="{E1CADFD9-84D9-3E5C-6D6F-75652CD98285}"/>
          </ac:spMkLst>
        </pc:spChg>
        <pc:spChg chg="add mod">
          <ac:chgData name="Lara Hopkinson" userId="4c46a3d6-da89-4616-bd45-1b70e49404c2" providerId="ADAL" clId="{7F1F0841-190A-46F8-9915-0C9D4FD90F14}" dt="2025-11-14T10:56:35.494" v="234" actId="20577"/>
          <ac:spMkLst>
            <pc:docMk/>
            <pc:sldMk cId="3206103174" sldId="289"/>
            <ac:spMk id="3" creationId="{D7398DF4-6D17-2EFF-082C-3B8CDA357AD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855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105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71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9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55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349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462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566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383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7189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118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F69880-8C03-4147-B38C-73F43588DFCB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09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-iJM02m_Hg?feature=oembed" TargetMode="External"/><Relationship Id="rId4" Type="http://schemas.openxmlformats.org/officeDocument/2006/relationships/hyperlink" Target="https://www.youtube.com/watch?v=M-iJM02m_H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wXASRXbjR08?feature=oembed" TargetMode="External"/><Relationship Id="rId4" Type="http://schemas.openxmlformats.org/officeDocument/2006/relationships/hyperlink" Target="https://www.youtube.com/watch?v=wXASRXbjR08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zF361a019zA?feature=oembed" TargetMode="External"/><Relationship Id="rId4" Type="http://schemas.openxmlformats.org/officeDocument/2006/relationships/hyperlink" Target="https://www.youtube.com/watch?v=zF361a019zA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JGho7k3crk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dgs.un.org/goals" TargetMode="External"/><Relationship Id="rId2" Type="http://schemas.openxmlformats.org/officeDocument/2006/relationships/hyperlink" Target="http://www.unstats.un.org/sdgs/indicators/databas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nstats.un.org/sdgs/report/2020/progress-summary-for-SDG-targets/" TargetMode="External"/><Relationship Id="rId5" Type="http://schemas.openxmlformats.org/officeDocument/2006/relationships/hyperlink" Target="http://www.www.un.org/sustainabledevelopment/sdgs-framework-for-covid-19-recovery/" TargetMode="External"/><Relationship Id="rId4" Type="http://schemas.openxmlformats.org/officeDocument/2006/relationships/hyperlink" Target="http://www.sustainabledevelopment.un.org/post2015/transformingourworl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2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Development Goals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ACNA6005 (Sustainable Urban Communities)</a:t>
            </a:r>
          </a:p>
          <a:p>
            <a:r>
              <a:rPr lang="en-GB" dirty="0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2240510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they?</a:t>
            </a:r>
          </a:p>
          <a:p>
            <a:r>
              <a:rPr lang="en-GB" dirty="0"/>
              <a:t>How have they been developed?</a:t>
            </a:r>
          </a:p>
          <a:p>
            <a:r>
              <a:rPr lang="en-GB" dirty="0"/>
              <a:t>Wider policy agenda</a:t>
            </a:r>
          </a:p>
          <a:p>
            <a:r>
              <a:rPr lang="en-GB" dirty="0"/>
              <a:t>The Goals in detail</a:t>
            </a:r>
          </a:p>
        </p:txBody>
      </p:sp>
    </p:spTree>
    <p:extLst>
      <p:ext uri="{BB962C8B-B14F-4D97-AF65-F5344CB8AC3E}">
        <p14:creationId xmlns:p14="http://schemas.microsoft.com/office/powerpoint/2010/main" val="2382456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8000"/>
            <a:lum/>
          </a:blip>
          <a:srcRect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are they?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‘call to action’ by all countries</a:t>
            </a:r>
          </a:p>
          <a:p>
            <a:endParaRPr lang="en-GB" dirty="0"/>
          </a:p>
          <a:p>
            <a:r>
              <a:rPr lang="en-GB" dirty="0"/>
              <a:t>Promoting prosperity whilst protecting the planet</a:t>
            </a:r>
          </a:p>
          <a:p>
            <a:endParaRPr lang="en-GB" dirty="0"/>
          </a:p>
          <a:p>
            <a:r>
              <a:rPr lang="en-GB" dirty="0"/>
              <a:t>Building economic growth, meeting societal needs and protecting the planet</a:t>
            </a:r>
          </a:p>
          <a:p>
            <a:endParaRPr lang="en-GB" dirty="0"/>
          </a:p>
          <a:p>
            <a:r>
              <a:rPr lang="en-GB" dirty="0"/>
              <a:t>Framework to aid COVID-19 recovery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0922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Transforming our world: 2030 Agenda for Sustainable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People</a:t>
            </a:r>
          </a:p>
          <a:p>
            <a:r>
              <a:rPr lang="en-GB" dirty="0"/>
              <a:t>Planet</a:t>
            </a:r>
          </a:p>
          <a:p>
            <a:r>
              <a:rPr lang="en-GB" dirty="0"/>
              <a:t>Prosperity</a:t>
            </a:r>
          </a:p>
          <a:p>
            <a:r>
              <a:rPr lang="en-GB" dirty="0"/>
              <a:t>Peace</a:t>
            </a:r>
          </a:p>
          <a:p>
            <a:r>
              <a:rPr lang="en-GB" dirty="0"/>
              <a:t>Partnership</a:t>
            </a:r>
          </a:p>
          <a:p>
            <a:endParaRPr lang="en-GB" dirty="0"/>
          </a:p>
          <a:p>
            <a:r>
              <a:rPr lang="en-GB" dirty="0"/>
              <a:t>“No one will be left behind”</a:t>
            </a:r>
          </a:p>
        </p:txBody>
      </p:sp>
    </p:spTree>
    <p:extLst>
      <p:ext uri="{BB962C8B-B14F-4D97-AF65-F5344CB8AC3E}">
        <p14:creationId xmlns:p14="http://schemas.microsoft.com/office/powerpoint/2010/main" val="1959630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1825625"/>
            <a:ext cx="8006635" cy="4351338"/>
          </a:xfrm>
        </p:spPr>
        <p:txBody>
          <a:bodyPr/>
          <a:lstStyle/>
          <a:p>
            <a:r>
              <a:rPr lang="en-GB" dirty="0"/>
              <a:t>1992 – Earth Summit</a:t>
            </a:r>
          </a:p>
          <a:p>
            <a:r>
              <a:rPr lang="en-GB" dirty="0"/>
              <a:t>2000 – Millennium Declaration and MDGs (New York)</a:t>
            </a:r>
          </a:p>
          <a:p>
            <a:r>
              <a:rPr lang="en-GB" dirty="0"/>
              <a:t>2002 – Johannesburg Declaration at WSSD (Rio +10)</a:t>
            </a:r>
          </a:p>
          <a:p>
            <a:r>
              <a:rPr lang="en-GB" dirty="0"/>
              <a:t>2012 – The Future we want at UNCSD (Rio +20)</a:t>
            </a:r>
          </a:p>
          <a:p>
            <a:r>
              <a:rPr lang="en-GB" dirty="0"/>
              <a:t>2013 – working group to develop SDGs</a:t>
            </a:r>
          </a:p>
          <a:p>
            <a:r>
              <a:rPr lang="en-GB" dirty="0"/>
              <a:t>2015 – major year for adoption of major agreements </a:t>
            </a:r>
          </a:p>
        </p:txBody>
      </p:sp>
    </p:spTree>
    <p:extLst>
      <p:ext uri="{BB962C8B-B14F-4D97-AF65-F5344CB8AC3E}">
        <p14:creationId xmlns:p14="http://schemas.microsoft.com/office/powerpoint/2010/main" val="791127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Shared principles &amp; commitments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Guided by the Charter of the United Nations</a:t>
            </a:r>
          </a:p>
          <a:p>
            <a:r>
              <a:rPr lang="en-GB" dirty="0"/>
              <a:t>Grounded in:</a:t>
            </a:r>
          </a:p>
          <a:p>
            <a:pPr lvl="1"/>
            <a:r>
              <a:rPr lang="en-GB" dirty="0"/>
              <a:t>Universal Declaration for Human Rights</a:t>
            </a:r>
          </a:p>
          <a:p>
            <a:pPr lvl="1"/>
            <a:r>
              <a:rPr lang="en-GB" dirty="0"/>
              <a:t>International human rights treaties</a:t>
            </a:r>
          </a:p>
          <a:p>
            <a:pPr lvl="1"/>
            <a:r>
              <a:rPr lang="en-GB" dirty="0"/>
              <a:t>The Millennium Declaration</a:t>
            </a:r>
          </a:p>
          <a:p>
            <a:pPr lvl="1"/>
            <a:r>
              <a:rPr lang="en-GB" dirty="0"/>
              <a:t>2005 World Summit Outcome</a:t>
            </a:r>
          </a:p>
        </p:txBody>
      </p:sp>
    </p:spTree>
    <p:extLst>
      <p:ext uri="{BB962C8B-B14F-4D97-AF65-F5344CB8AC3E}">
        <p14:creationId xmlns:p14="http://schemas.microsoft.com/office/powerpoint/2010/main" val="17668427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 goals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10237" y="1469094"/>
            <a:ext cx="6214124" cy="4976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251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UN Sustainable Development Goals - Overview">
            <a:hlinkClick r:id="" action="ppaction://media"/>
            <a:extLst>
              <a:ext uri="{FF2B5EF4-FFF2-40B4-BE49-F238E27FC236}">
                <a16:creationId xmlns:a16="http://schemas.microsoft.com/office/drawing/2014/main" id="{DCE8B77B-9EBB-3144-3203-826689793BE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1792" y="731520"/>
            <a:ext cx="8835967" cy="49916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BB5F6E-DA1C-430A-96FE-9DA6EFB1761A}"/>
              </a:ext>
            </a:extLst>
          </p:cNvPr>
          <p:cNvSpPr txBox="1"/>
          <p:nvPr/>
        </p:nvSpPr>
        <p:spPr>
          <a:xfrm>
            <a:off x="2506133" y="6123093"/>
            <a:ext cx="45679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UN Sustainable Development Goals - Overview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95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Magnifying glass and question mark">
            <a:extLst>
              <a:ext uri="{FF2B5EF4-FFF2-40B4-BE49-F238E27FC236}">
                <a16:creationId xmlns:a16="http://schemas.microsoft.com/office/drawing/2014/main" id="{F73121B0-B613-7979-2F4A-71221B22F7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63" r="8037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0600D5-0A2A-1DA2-A097-7C3A9D6D9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Are they legally binding?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72348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Interactions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971" t="31657" r="6933" b="27559"/>
          <a:stretch/>
        </p:blipFill>
        <p:spPr>
          <a:xfrm>
            <a:off x="245906" y="2268187"/>
            <a:ext cx="8806180" cy="274913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6066" y="6204858"/>
            <a:ext cx="85858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From: Nilsson </a:t>
            </a:r>
            <a:r>
              <a:rPr lang="en-GB" sz="1400" i="1" dirty="0"/>
              <a:t>et al</a:t>
            </a:r>
            <a:r>
              <a:rPr lang="en-GB" sz="1400" dirty="0"/>
              <a:t> (2018) Mapping interactions between the sustainable development goals: lessons learned and ways forward;  </a:t>
            </a:r>
            <a:r>
              <a:rPr lang="en-GB" sz="1400" i="1" dirty="0"/>
              <a:t>Sustainability Science</a:t>
            </a:r>
            <a:r>
              <a:rPr lang="en-GB" sz="1400" dirty="0"/>
              <a:t>, 13, p1489-1503 </a:t>
            </a:r>
          </a:p>
        </p:txBody>
      </p:sp>
    </p:spTree>
    <p:extLst>
      <p:ext uri="{BB962C8B-B14F-4D97-AF65-F5344CB8AC3E}">
        <p14:creationId xmlns:p14="http://schemas.microsoft.com/office/powerpoint/2010/main" val="683648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Red Alert - How to meet the Sustainable Development Goals together | SDG Moment | United Nations">
            <a:hlinkClick r:id="" action="ppaction://media"/>
            <a:extLst>
              <a:ext uri="{FF2B5EF4-FFF2-40B4-BE49-F238E27FC236}">
                <a16:creationId xmlns:a16="http://schemas.microsoft.com/office/drawing/2014/main" id="{62C1BC3F-A7D6-4387-A003-EA120B13AB6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654608"/>
            <a:ext cx="9144000" cy="51657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83B45CD-554E-DA94-1E2B-66E34E2B5C3D}"/>
              </a:ext>
            </a:extLst>
          </p:cNvPr>
          <p:cNvSpPr txBox="1"/>
          <p:nvPr/>
        </p:nvSpPr>
        <p:spPr>
          <a:xfrm>
            <a:off x="0" y="6254749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4"/>
              </a:rPr>
              <a:t>Red Alert - How to meet the Sustainable Development Goals together | SDG Moment | United Nations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6691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ADFD9-84D9-3E5C-6D6F-75652CD98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Activity time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98DF4-6D17-2EFF-082C-3B8CDA357A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one SDG each (chose a different one each!!)</a:t>
            </a:r>
          </a:p>
          <a:p>
            <a:r>
              <a:rPr lang="en-GB" dirty="0"/>
              <a:t>Look at the key aims and indicators associated with your SDG</a:t>
            </a:r>
          </a:p>
          <a:p>
            <a:r>
              <a:rPr lang="en-GB" dirty="0"/>
              <a:t>Investigate in detail progress towards this in the UK</a:t>
            </a:r>
          </a:p>
          <a:p>
            <a:r>
              <a:rPr lang="en-GB" dirty="0"/>
              <a:t>Report your findings, lets discuss pros and challenges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61031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55" y="371063"/>
            <a:ext cx="3278332" cy="1837747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 poverty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1964" y="15277"/>
            <a:ext cx="5902036" cy="6797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820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348" y="32007"/>
            <a:ext cx="5460794" cy="6825993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61455" y="371063"/>
            <a:ext cx="3278332" cy="1837747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SDG2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 hunger</a:t>
            </a:r>
          </a:p>
        </p:txBody>
      </p:sp>
    </p:spTree>
    <p:extLst>
      <p:ext uri="{BB962C8B-B14F-4D97-AF65-F5344CB8AC3E}">
        <p14:creationId xmlns:p14="http://schemas.microsoft.com/office/powerpoint/2010/main" val="23707409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6CE61-462D-443F-A5FB-F74E430079D4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183774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SDG3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Good health &amp; wellbeing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BE04A6-15BB-46A4-86E5-895876EE86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153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37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9158" y="33504"/>
            <a:ext cx="5413425" cy="6766781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61455" y="371063"/>
            <a:ext cx="3278332" cy="183774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SDG4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Quality Education</a:t>
            </a:r>
          </a:p>
        </p:txBody>
      </p:sp>
    </p:spTree>
    <p:extLst>
      <p:ext uri="{BB962C8B-B14F-4D97-AF65-F5344CB8AC3E}">
        <p14:creationId xmlns:p14="http://schemas.microsoft.com/office/powerpoint/2010/main" val="29895611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12D33B5-40E9-43C7-A5D2-7B98776D3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455" y="371063"/>
            <a:ext cx="3278332" cy="183774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SDG5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Gender Equality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4DF41F-8296-465B-B008-E2428ECB20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8375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7744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417BB-6710-4965-C15F-E0646B2D2BC6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1837747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SDG6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Clean water &amp; sanitation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B61533-D1A6-7EDA-B7AF-88B8C6EF94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9787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6638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F365D7C-4323-4602-9C17-1241401CA6D4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1837747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SDG7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Affordable &amp; clean energy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FA2557-DFF3-473D-AB47-C5E794E8FF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767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5510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SDG8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Decent work &amp; economic growth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1039" y="80910"/>
            <a:ext cx="5343896" cy="6679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9621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A36FE-92FA-4B17-B93D-AF4DB7CAD63E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SDG9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Industry, innovation &amp; infrastructure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40285D-81A2-4F33-8F83-87BEB562F1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8931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3294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C2B4F-82A9-45E8-B73A-E3B0ECDCAE75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SDG10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Reduced inequalities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6A35DD-C380-4F50-A26F-E6C66F8132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6542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4107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47C32-B85E-4AE8-BDA8-A75ADE3FAFC1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SDG12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Responsible Consumption &amp; Production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4804D8-E8DC-49C5-9BD2-607E5EA59A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0995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3586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4676F-86FB-470E-87F4-81DC08A85913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SDG13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Climate 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385453-12D6-4764-816C-966852B3A7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218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0605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3C0B9-BA78-A084-C78C-09C0A4EE962F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SDG14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Life below water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455093-F9C3-4B29-30A6-CC007E11D5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2205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7773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87A1C-78D0-5495-E639-60B0E44D1DD5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SDG15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Life on land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C9A22C-93B3-5140-674E-C1CC963E9E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0142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1934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SDG16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Peace, justice &amp; strong institutions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9787" y="-22267"/>
            <a:ext cx="5504214" cy="6880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9707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SDG17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Partnerships for the Goals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9165" y="51955"/>
            <a:ext cx="5444836" cy="6806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9803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e SDG Report 2023: Special Edition">
            <a:hlinkClick r:id="" action="ppaction://media"/>
            <a:extLst>
              <a:ext uri="{FF2B5EF4-FFF2-40B4-BE49-F238E27FC236}">
                <a16:creationId xmlns:a16="http://schemas.microsoft.com/office/drawing/2014/main" id="{88E6F318-23F1-C001-9110-AA6BA684C15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846138"/>
            <a:ext cx="9144000" cy="51657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FD3F929-F32F-351B-FA36-EE0D15C18A7B}"/>
              </a:ext>
            </a:extLst>
          </p:cNvPr>
          <p:cNvSpPr txBox="1"/>
          <p:nvPr/>
        </p:nvSpPr>
        <p:spPr>
          <a:xfrm>
            <a:off x="2363893" y="6197600"/>
            <a:ext cx="3674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The SDG Report 2023: Special Edition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0622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2020 targets (biodiversity based)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9602472"/>
              </p:ext>
            </p:extLst>
          </p:nvPr>
        </p:nvGraphicFramePr>
        <p:xfrm>
          <a:off x="628650" y="1641558"/>
          <a:ext cx="7886700" cy="4881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3114905213"/>
                    </a:ext>
                  </a:extLst>
                </a:gridCol>
                <a:gridCol w="1255073">
                  <a:extLst>
                    <a:ext uri="{9D8B030D-6E8A-4147-A177-3AD203B41FA5}">
                      <a16:colId xmlns:a16="http://schemas.microsoft.com/office/drawing/2014/main" val="4100924974"/>
                    </a:ext>
                  </a:extLst>
                </a:gridCol>
                <a:gridCol w="4002727">
                  <a:extLst>
                    <a:ext uri="{9D8B030D-6E8A-4147-A177-3AD203B41FA5}">
                      <a16:colId xmlns:a16="http://schemas.microsoft.com/office/drawing/2014/main" val="10765795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Target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Progress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4088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effectLst/>
                        </a:rPr>
                        <a:t>2.5 – Maintain the genetic diversity of seeds,</a:t>
                      </a:r>
                      <a:r>
                        <a:rPr lang="en-GB" sz="1600" baseline="0" dirty="0">
                          <a:effectLst/>
                        </a:rPr>
                        <a:t> plants &amp; animals for food &amp; agriculture</a:t>
                      </a:r>
                      <a:endParaRPr lang="en-GB" sz="1600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algn="ctr" fontAlgn="t"/>
                      <a:endParaRPr lang="en-GB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600" dirty="0"/>
                        <a:t>Negligible in maintaining plant &amp; animal genetic</a:t>
                      </a:r>
                      <a:r>
                        <a:rPr lang="en-GB" sz="1600" baseline="0" dirty="0"/>
                        <a:t> diversity for food / agriculture.  73% of assessed breeds at risk of extinction.  At end 2019, global holdings of plant material = 5.4m samples (up 1.3%)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2906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effectLst/>
                        </a:rPr>
                        <a:t>6.6 – Protect &amp; restore water-related ecosystems</a:t>
                      </a: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fontAlgn="t"/>
                      <a:endParaRPr lang="en-GB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600" dirty="0"/>
                        <a:t>2.1% land covered by freshwater bodies (2018).  Water-related ecosystems maintained consistent spatial</a:t>
                      </a:r>
                      <a:r>
                        <a:rPr lang="en-GB" sz="1600" baseline="0" dirty="0"/>
                        <a:t> area since 2000.  For other water-related ecosystems, global level data not currently available 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80314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effectLst/>
                        </a:rPr>
                        <a:t>14.2 – Protect &amp;</a:t>
                      </a:r>
                      <a:r>
                        <a:rPr lang="en-GB" sz="1600" baseline="0" dirty="0">
                          <a:effectLst/>
                        </a:rPr>
                        <a:t> restore marine &amp; coastal ecosystems </a:t>
                      </a:r>
                      <a:endParaRPr lang="en-GB" sz="1600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fontAlgn="t"/>
                      <a:endParaRPr lang="en-GB" sz="1600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global Ocean Health Index appears to have been static over the last eight years. Some regions have low scores on ocean health that are likely worsening.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43637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effectLst/>
                        </a:rPr>
                        <a:t>14.5 – Conserve at least 10% of marine &amp; coastal areas</a:t>
                      </a: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fontAlgn="t"/>
                      <a:endParaRPr lang="en-GB" sz="1600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600" dirty="0"/>
                        <a:t>In 2019,</a:t>
                      </a:r>
                      <a:r>
                        <a:rPr lang="en-GB" sz="1600" baseline="0" dirty="0"/>
                        <a:t> </a:t>
                      </a:r>
                      <a:r>
                        <a:rPr lang="en-GB" sz="1600" dirty="0"/>
                        <a:t>17% of waters under national jurisdiction were covered</a:t>
                      </a:r>
                      <a:r>
                        <a:rPr lang="en-GB" sz="1600" baseline="0" dirty="0"/>
                        <a:t> by protected areas, double the area of 2010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7569379"/>
                  </a:ext>
                </a:extLst>
              </a:tr>
            </a:tbl>
          </a:graphicData>
        </a:graphic>
      </p:graphicFrame>
      <p:sp>
        <p:nvSpPr>
          <p:cNvPr id="5" name="Oval 4"/>
          <p:cNvSpPr/>
          <p:nvPr/>
        </p:nvSpPr>
        <p:spPr>
          <a:xfrm>
            <a:off x="3509159" y="2278352"/>
            <a:ext cx="694707" cy="688769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3509159" y="3554784"/>
            <a:ext cx="694707" cy="688769"/>
          </a:xfrm>
          <a:prstGeom prst="ellipse">
            <a:avLst/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74000">
                <a:schemeClr val="bg1">
                  <a:lumMod val="75000"/>
                </a:schemeClr>
              </a:gs>
              <a:gs pos="83000">
                <a:schemeClr val="bg1">
                  <a:lumMod val="65000"/>
                </a:schemeClr>
              </a:gs>
              <a:gs pos="100000">
                <a:schemeClr val="bg1">
                  <a:lumMod val="5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3509158" y="4831216"/>
            <a:ext cx="694707" cy="68876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3509157" y="5784116"/>
            <a:ext cx="694707" cy="688769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011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2020 targets (other)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0027213"/>
              </p:ext>
            </p:extLst>
          </p:nvPr>
        </p:nvGraphicFramePr>
        <p:xfrm>
          <a:off x="628650" y="1542290"/>
          <a:ext cx="7886700" cy="4988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4063502601"/>
                    </a:ext>
                  </a:extLst>
                </a:gridCol>
                <a:gridCol w="1320889">
                  <a:extLst>
                    <a:ext uri="{9D8B030D-6E8A-4147-A177-3AD203B41FA5}">
                      <a16:colId xmlns:a16="http://schemas.microsoft.com/office/drawing/2014/main" val="3764508438"/>
                    </a:ext>
                  </a:extLst>
                </a:gridCol>
                <a:gridCol w="3936911">
                  <a:extLst>
                    <a:ext uri="{9D8B030D-6E8A-4147-A177-3AD203B41FA5}">
                      <a16:colId xmlns:a16="http://schemas.microsoft.com/office/drawing/2014/main" val="7034572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Target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Progress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04279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5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8.6 – Reduce the proportion of youth not engaged in employment, education or training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 2019, 22 per cent of the world's youth were not employed or engaged in education or training, a share that has changed little since 2005.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421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5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9.c. – Increase access to information and communications technology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Coverage by mobile networks is now nearly universal. In 2019, an estimated 96.5% of the global population were covered by at least a 2G network, with 81.8% covered by at least a Long-Term Evolution network.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97217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5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13.a. – Jointly mobilize $100 billion annually for developing countries for climate change mitigation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tracking of progress towards the $100-billion goal is still under negotiation within the UNFCCC process.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39890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5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17.18 – Enhance capacity-building support to developing countries to increase the availability of timely, quality and dis-aggregated data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 2019, 132 countries and territories reported having national statistical legislation that was compliant with the United Nations Fundamental Principles of Official Statistics, up from 111 in 2018. </a:t>
                      </a:r>
                      <a:endParaRPr lang="en-GB" sz="15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6199024"/>
                  </a:ext>
                </a:extLst>
              </a:tr>
            </a:tbl>
          </a:graphicData>
        </a:graphic>
      </p:graphicFrame>
      <p:sp>
        <p:nvSpPr>
          <p:cNvPr id="5" name="Oval 4"/>
          <p:cNvSpPr/>
          <p:nvPr/>
        </p:nvSpPr>
        <p:spPr>
          <a:xfrm>
            <a:off x="3515596" y="2055819"/>
            <a:ext cx="694707" cy="68876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3515596" y="3260704"/>
            <a:ext cx="694707" cy="688769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3515596" y="4465589"/>
            <a:ext cx="694707" cy="688769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3515595" y="5596783"/>
            <a:ext cx="694707" cy="688769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1063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SDGs and COVID 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Response varies according to SDG</a:t>
            </a:r>
          </a:p>
          <a:p>
            <a:r>
              <a:rPr lang="en-GB" dirty="0"/>
              <a:t>E.g. 3 – WHO leading response, planning, emergency response and guidance</a:t>
            </a:r>
          </a:p>
          <a:p>
            <a:r>
              <a:rPr lang="en-GB" dirty="0"/>
              <a:t>E.g. 6 – access to clean water is fundamental in fighting the pandemic</a:t>
            </a:r>
          </a:p>
          <a:p>
            <a:r>
              <a:rPr lang="en-GB" dirty="0"/>
              <a:t>E.g. 11 – UN-Habitat, development of response plan</a:t>
            </a:r>
          </a:p>
          <a:p>
            <a:r>
              <a:rPr lang="en-GB" dirty="0"/>
              <a:t>E.g. 12 – zoonotic epidemics issue of concern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7038" t="46416" r="8746" b="43250"/>
          <a:stretch/>
        </p:blipFill>
        <p:spPr>
          <a:xfrm>
            <a:off x="194015" y="1463211"/>
            <a:ext cx="8860065" cy="724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5382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Decade of Action</a:t>
            </a:r>
          </a:p>
        </p:txBody>
      </p:sp>
      <p:pic>
        <p:nvPicPr>
          <p:cNvPr id="4" name="jJGho7k3crk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62197" y="1632486"/>
            <a:ext cx="8466447" cy="476237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23802" y="6488668"/>
            <a:ext cx="4799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https://www.youtube.com/watch?v=jJGho7k3crk</a:t>
            </a:r>
          </a:p>
        </p:txBody>
      </p:sp>
    </p:spTree>
    <p:extLst>
      <p:ext uri="{BB962C8B-B14F-4D97-AF65-F5344CB8AC3E}">
        <p14:creationId xmlns:p14="http://schemas.microsoft.com/office/powerpoint/2010/main" val="404656167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UN SDG indicators database (</a:t>
            </a:r>
            <a:r>
              <a:rPr lang="en-GB" dirty="0">
                <a:hlinkClick r:id="rId2"/>
              </a:rPr>
              <a:t>www.unstats.un.org/sdgs/indicators/database/</a:t>
            </a:r>
            <a:r>
              <a:rPr lang="en-GB" dirty="0"/>
              <a:t>)</a:t>
            </a:r>
          </a:p>
          <a:p>
            <a:r>
              <a:rPr lang="en-GB" dirty="0"/>
              <a:t>UN Department of Economic &amp; Social Affairs – SDGs (</a:t>
            </a:r>
            <a:r>
              <a:rPr lang="en-GB" dirty="0">
                <a:hlinkClick r:id="rId3"/>
              </a:rPr>
              <a:t>www.sdgs.un.org/goals</a:t>
            </a:r>
            <a:r>
              <a:rPr lang="en-GB" dirty="0"/>
              <a:t>)</a:t>
            </a:r>
          </a:p>
          <a:p>
            <a:r>
              <a:rPr lang="en-GB" dirty="0"/>
              <a:t>SDG Knowledge platform – Transforming our world (</a:t>
            </a:r>
            <a:r>
              <a:rPr lang="en-GB" dirty="0">
                <a:hlinkClick r:id="rId4"/>
              </a:rPr>
              <a:t>www.sustainabledevelopment.un.org/post2015/transformingourworld</a:t>
            </a:r>
            <a:r>
              <a:rPr lang="en-GB" dirty="0"/>
              <a:t>)</a:t>
            </a:r>
          </a:p>
          <a:p>
            <a:r>
              <a:rPr lang="en-GB" dirty="0"/>
              <a:t>SDG C-19 response (</a:t>
            </a:r>
            <a:r>
              <a:rPr lang="en-GB" dirty="0">
                <a:hlinkClick r:id="rId5"/>
              </a:rPr>
              <a:t>www.www.un.org/sustainabledevelopment/sdgs-framework-for-covid-19-recovery/</a:t>
            </a:r>
            <a:r>
              <a:rPr lang="en-GB" dirty="0"/>
              <a:t>) </a:t>
            </a:r>
          </a:p>
          <a:p>
            <a:r>
              <a:rPr lang="en-GB" dirty="0"/>
              <a:t>2020 targets progress (</a:t>
            </a:r>
            <a:r>
              <a:rPr lang="en-GB" dirty="0">
                <a:hlinkClick r:id="rId6"/>
              </a:rPr>
              <a:t>www.unstats.un.org/sdgs/report/2020/progress-summary-for-SDG-targets/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31426158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923</Words>
  <Application>Microsoft Office PowerPoint</Application>
  <PresentationFormat>On-screen Show (4:3)</PresentationFormat>
  <Paragraphs>105</Paragraphs>
  <Slides>34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Calibri Light</vt:lpstr>
      <vt:lpstr>Office Theme</vt:lpstr>
      <vt:lpstr>Sustainable Development Goals</vt:lpstr>
      <vt:lpstr>Outline</vt:lpstr>
      <vt:lpstr>What are they?</vt:lpstr>
      <vt:lpstr>Transforming our world: 2030 Agenda for Sustainable Development</vt:lpstr>
      <vt:lpstr>SDG development</vt:lpstr>
      <vt:lpstr>Shared principles &amp; commitments</vt:lpstr>
      <vt:lpstr>17 goals</vt:lpstr>
      <vt:lpstr>PowerPoint Presentation</vt:lpstr>
      <vt:lpstr>Are they legally binding?</vt:lpstr>
      <vt:lpstr>Interactions</vt:lpstr>
      <vt:lpstr>PowerPoint Presentation</vt:lpstr>
      <vt:lpstr>Activity time</vt:lpstr>
      <vt:lpstr>SDG1 –  No poverty</vt:lpstr>
      <vt:lpstr>SDG2 –  No hunger</vt:lpstr>
      <vt:lpstr>PowerPoint Presentation</vt:lpstr>
      <vt:lpstr>SDG4 –  Quality Education</vt:lpstr>
      <vt:lpstr>SDG5 –  Gender Equality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2020 targets (biodiversity based)</vt:lpstr>
      <vt:lpstr>2020 targets (other)</vt:lpstr>
      <vt:lpstr>SDGs and COVID response</vt:lpstr>
      <vt:lpstr>Decade of Action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Development Goals</dc:title>
  <dc:creator>Lara Hopkinson</dc:creator>
  <cp:lastModifiedBy>Lara Hopkinson</cp:lastModifiedBy>
  <cp:revision>29</cp:revision>
  <dcterms:created xsi:type="dcterms:W3CDTF">2020-10-15T10:41:11Z</dcterms:created>
  <dcterms:modified xsi:type="dcterms:W3CDTF">2025-11-14T10:56:39Z</dcterms:modified>
</cp:coreProperties>
</file>