
<file path=[Content_Types].xml><?xml version="1.0" encoding="utf-8"?>
<Types xmlns="http://schemas.openxmlformats.org/package/2006/content-types">
  <Override PartName="/ppt/slides/slide18.xml" ContentType="application/vnd.openxmlformats-officedocument.presentationml.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Default Extension="jpeg" ContentType="image/jpeg"/>
  <Override PartName="/ppt/slides/slide1.xml" ContentType="application/vnd.openxmlformats-officedocument.presentationml.slide+xml"/>
  <Override PartName="/ppt/slides/slide26.xml" ContentType="application/vnd.openxmlformats-officedocument.presentationml.slide+xml"/>
  <Override PartName="/ppt/slides/slide34.xml" ContentType="application/vnd.openxmlformats-officedocument.presentationml.slide+xml"/>
  <Override PartName="/docProps/app.xml" ContentType="application/vnd.openxmlformats-officedocument.extended-properties+xml"/>
  <Override PartName="/ppt/slideLayouts/slideLayout1.xml" ContentType="application/vnd.openxmlformats-officedocument.presentationml.slideLayout+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35.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s/slide16.xml" ContentType="application/vnd.openxmlformats-officedocument.presentationml.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s/slide36.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83" r:id="rId3"/>
    <p:sldId id="284" r:id="rId4"/>
    <p:sldId id="285" r:id="rId5"/>
    <p:sldId id="291"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 id="305" r:id="rId20"/>
    <p:sldId id="306" r:id="rId21"/>
    <p:sldId id="307" r:id="rId22"/>
    <p:sldId id="308" r:id="rId23"/>
    <p:sldId id="309" r:id="rId24"/>
    <p:sldId id="310" r:id="rId25"/>
    <p:sldId id="311" r:id="rId26"/>
    <p:sldId id="312" r:id="rId27"/>
    <p:sldId id="313" r:id="rId28"/>
    <p:sldId id="314" r:id="rId29"/>
    <p:sldId id="315" r:id="rId30"/>
    <p:sldId id="316" r:id="rId31"/>
    <p:sldId id="317" r:id="rId32"/>
    <p:sldId id="318" r:id="rId33"/>
    <p:sldId id="319" r:id="rId34"/>
    <p:sldId id="321" r:id="rId35"/>
    <p:sldId id="271" r:id="rId36"/>
    <p:sldId id="320"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143" d="100"/>
          <a:sy n="143" d="100"/>
        </p:scale>
        <p:origin x="-1352" y="-112"/>
      </p:cViewPr>
      <p:guideLst>
        <p:guide orient="horz" pos="162"/>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10/6/15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10/6/15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10/6/15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10/6/15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10/6/15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10/6/15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10/6/15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10/6/15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92543" y="4714634"/>
            <a:ext cx="6400800" cy="864891"/>
          </a:xfrm>
        </p:spPr>
        <p:txBody>
          <a:bodyPr/>
          <a:lstStyle/>
          <a:p>
            <a:r>
              <a:rPr lang="en-US" dirty="0" smtClean="0"/>
              <a:t>4</a:t>
            </a:r>
            <a:r>
              <a:rPr lang="en-US" smtClean="0"/>
              <a:t>:</a:t>
            </a:r>
            <a:r>
              <a:rPr lang="en-US" smtClean="0"/>
              <a:t> </a:t>
            </a:r>
            <a:r>
              <a:rPr lang="en-US" smtClean="0"/>
              <a:t>Questionnaires</a:t>
            </a:r>
            <a:endParaRPr lang="en-US" dirty="0"/>
          </a:p>
        </p:txBody>
      </p:sp>
      <p:sp>
        <p:nvSpPr>
          <p:cNvPr id="5" name="Title 1"/>
          <p:cNvSpPr>
            <a:spLocks noGrp="1"/>
          </p:cNvSpPr>
          <p:nvPr>
            <p:ph type="ctrTitle"/>
          </p:nvPr>
        </p:nvSpPr>
        <p:spPr>
          <a:xfrm>
            <a:off x="2019910" y="2800559"/>
            <a:ext cx="7772400" cy="1470025"/>
          </a:xfrm>
        </p:spPr>
        <p:txBody>
          <a:bodyPr/>
          <a:lstStyle/>
          <a:p>
            <a:r>
              <a:rPr lang="en-US" dirty="0" smtClean="0"/>
              <a:t>Research Methods &amp; Communication</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Onion</a:t>
            </a:r>
            <a:endParaRPr lang="en-US" dirty="0"/>
          </a:p>
        </p:txBody>
      </p:sp>
      <p:pic>
        <p:nvPicPr>
          <p:cNvPr id="5" name="Picture 4" descr="researchonion.jpg"/>
          <p:cNvPicPr>
            <a:picLocks noChangeAspect="1"/>
          </p:cNvPicPr>
          <p:nvPr/>
        </p:nvPicPr>
        <p:blipFill>
          <a:blip r:embed="rId2"/>
          <a:stretch>
            <a:fillRect/>
          </a:stretch>
        </p:blipFill>
        <p:spPr>
          <a:xfrm>
            <a:off x="971550" y="1324350"/>
            <a:ext cx="7200900" cy="5205984"/>
          </a:xfrm>
          <a:prstGeom prst="rect">
            <a:avLst/>
          </a:prstGeom>
        </p:spPr>
      </p:pic>
      <p:sp>
        <p:nvSpPr>
          <p:cNvPr id="6" name="TextBox 5"/>
          <p:cNvSpPr txBox="1"/>
          <p:nvPr/>
        </p:nvSpPr>
        <p:spPr>
          <a:xfrm>
            <a:off x="1581437" y="6600967"/>
            <a:ext cx="5981125" cy="276999"/>
          </a:xfrm>
          <a:prstGeom prst="rect">
            <a:avLst/>
          </a:prstGeom>
          <a:noFill/>
        </p:spPr>
        <p:txBody>
          <a:bodyPr wrap="square" rtlCol="0">
            <a:spAutoFit/>
          </a:bodyPr>
          <a:lstStyle/>
          <a:p>
            <a:r>
              <a:rPr lang="en-US" sz="1200" dirty="0" smtClean="0"/>
              <a:t>From: Saunders, Lewis &amp; </a:t>
            </a:r>
            <a:r>
              <a:rPr lang="en-US" sz="1200" dirty="0" err="1" smtClean="0"/>
              <a:t>Thornhill</a:t>
            </a:r>
            <a:r>
              <a:rPr lang="en-US" sz="1200" dirty="0" smtClean="0"/>
              <a:t> (2007) </a:t>
            </a:r>
            <a:r>
              <a:rPr lang="en-US" sz="1200" i="1" dirty="0" smtClean="0"/>
              <a:t>Research Methods in Business</a:t>
            </a:r>
            <a:r>
              <a:rPr lang="en-US" sz="1200" dirty="0" smtClean="0"/>
              <a:t>.</a:t>
            </a:r>
            <a:r>
              <a:rPr lang="en-US" sz="1200" i="1" dirty="0" smtClean="0"/>
              <a:t> </a:t>
            </a:r>
            <a:r>
              <a:rPr lang="en-US" sz="1200" dirty="0" smtClean="0"/>
              <a:t>Pearson Education</a:t>
            </a:r>
            <a:endParaRPr lang="en-US" sz="1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Surveys</a:t>
            </a:r>
            <a:endParaRPr lang="en-US" dirty="0"/>
          </a:p>
        </p:txBody>
      </p:sp>
      <p:sp>
        <p:nvSpPr>
          <p:cNvPr id="3" name="Content Placeholder 2"/>
          <p:cNvSpPr>
            <a:spLocks noGrp="1"/>
          </p:cNvSpPr>
          <p:nvPr>
            <p:ph idx="1"/>
          </p:nvPr>
        </p:nvSpPr>
        <p:spPr/>
        <p:txBody>
          <a:bodyPr/>
          <a:lstStyle/>
          <a:p>
            <a:r>
              <a:rPr lang="en-US" dirty="0" smtClean="0"/>
              <a:t>"Surveys gather data at a particular point in time with the intention of describing the nature of existing conditions, or identifying standards against which existing conditions can be compared, or determining the relationships that exist between specific events" (Cohen </a:t>
            </a:r>
            <a:r>
              <a:rPr lang="en-US" i="1" dirty="0" smtClean="0"/>
              <a:t>et al </a:t>
            </a:r>
            <a:r>
              <a:rPr lang="en-US" dirty="0" smtClean="0"/>
              <a:t>2011: 256).</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idx="1"/>
          </p:nvPr>
        </p:nvSpPr>
        <p:spPr/>
        <p:txBody>
          <a:bodyPr>
            <a:normAutofit/>
          </a:bodyPr>
          <a:lstStyle/>
          <a:p>
            <a:pPr>
              <a:buNone/>
            </a:pPr>
            <a:r>
              <a:rPr lang="en-US" dirty="0" smtClean="0"/>
              <a:t>A questionnaire is:</a:t>
            </a:r>
          </a:p>
          <a:p>
            <a:pPr marL="514350" indent="-514350">
              <a:buFont typeface="+mj-lt"/>
              <a:buAutoNum type="arabicPeriod"/>
            </a:pPr>
            <a:r>
              <a:rPr lang="en-US" dirty="0" smtClean="0"/>
              <a:t>A list of questions each with a range of answers;</a:t>
            </a:r>
          </a:p>
          <a:p>
            <a:pPr marL="514350" indent="-514350">
              <a:buFont typeface="+mj-lt"/>
              <a:buAutoNum type="arabicPeriod"/>
            </a:pPr>
            <a:r>
              <a:rPr lang="en-US" dirty="0" smtClean="0"/>
              <a:t>A format that enables standardized, relatively structured, data to be gathered about each of a (usually) large number of cases.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idx="1"/>
          </p:nvPr>
        </p:nvSpPr>
        <p:spPr/>
        <p:txBody>
          <a:bodyPr>
            <a:normAutofit/>
          </a:bodyPr>
          <a:lstStyle/>
          <a:p>
            <a:pPr>
              <a:buNone/>
            </a:pPr>
            <a:r>
              <a:rPr lang="en-US" dirty="0" smtClean="0"/>
              <a:t>Key points:</a:t>
            </a:r>
          </a:p>
          <a:p>
            <a:pPr marL="514350" indent="-514350">
              <a:buFont typeface="+mj-lt"/>
              <a:buAutoNum type="arabicPeriod"/>
            </a:pPr>
            <a:r>
              <a:rPr lang="en-US" dirty="0" smtClean="0"/>
              <a:t>Structured data.</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idx="1"/>
          </p:nvPr>
        </p:nvSpPr>
        <p:spPr/>
        <p:txBody>
          <a:bodyPr>
            <a:normAutofit/>
          </a:bodyPr>
          <a:lstStyle/>
          <a:p>
            <a:pPr>
              <a:buNone/>
            </a:pPr>
            <a:r>
              <a:rPr lang="en-US" dirty="0" smtClean="0"/>
              <a:t>Key points:</a:t>
            </a:r>
          </a:p>
          <a:p>
            <a:pPr marL="514350" indent="-514350">
              <a:buFont typeface="+mj-lt"/>
              <a:buAutoNum type="arabicPeriod"/>
            </a:pPr>
            <a:r>
              <a:rPr lang="en-US" dirty="0" smtClean="0"/>
              <a:t>Structured data.</a:t>
            </a:r>
          </a:p>
          <a:p>
            <a:pPr marL="514350" indent="-514350">
              <a:buFont typeface="+mj-lt"/>
              <a:buAutoNum type="arabicPeriod"/>
            </a:pPr>
            <a:r>
              <a:rPr lang="en-US" dirty="0" smtClean="0"/>
              <a:t>Typically quantitative data (but not always).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idx="1"/>
          </p:nvPr>
        </p:nvSpPr>
        <p:spPr/>
        <p:txBody>
          <a:bodyPr>
            <a:normAutofit/>
          </a:bodyPr>
          <a:lstStyle/>
          <a:p>
            <a:pPr>
              <a:buNone/>
            </a:pPr>
            <a:r>
              <a:rPr lang="en-US" dirty="0" smtClean="0"/>
              <a:t>Key points:</a:t>
            </a:r>
          </a:p>
          <a:p>
            <a:pPr marL="514350" indent="-514350">
              <a:buFont typeface="+mj-lt"/>
              <a:buAutoNum type="arabicPeriod"/>
            </a:pPr>
            <a:r>
              <a:rPr lang="en-US" dirty="0" smtClean="0"/>
              <a:t>Structured data.</a:t>
            </a:r>
          </a:p>
          <a:p>
            <a:pPr marL="514350" indent="-514350">
              <a:buFont typeface="+mj-lt"/>
              <a:buAutoNum type="arabicPeriod"/>
            </a:pPr>
            <a:r>
              <a:rPr lang="en-US" dirty="0" smtClean="0"/>
              <a:t>Typically quantitative data (but not always).</a:t>
            </a:r>
          </a:p>
          <a:p>
            <a:pPr marL="514350" indent="-514350">
              <a:buFont typeface="+mj-lt"/>
              <a:buAutoNum type="arabicPeriod"/>
            </a:pPr>
            <a:r>
              <a:rPr lang="en-US" dirty="0" smtClean="0"/>
              <a:t>Allows consistency: same questions, same order, same wording, (usually) same range of answers.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idx="1"/>
          </p:nvPr>
        </p:nvSpPr>
        <p:spPr/>
        <p:txBody>
          <a:bodyPr>
            <a:normAutofit/>
          </a:bodyPr>
          <a:lstStyle/>
          <a:p>
            <a:pPr>
              <a:buNone/>
            </a:pPr>
            <a:r>
              <a:rPr lang="en-US" dirty="0" smtClean="0"/>
              <a:t>Key points:</a:t>
            </a:r>
          </a:p>
          <a:p>
            <a:pPr marL="514350" indent="-514350">
              <a:buFont typeface="+mj-lt"/>
              <a:buAutoNum type="arabicPeriod"/>
            </a:pPr>
            <a:r>
              <a:rPr lang="en-US" dirty="0" smtClean="0"/>
              <a:t>Structured data.</a:t>
            </a:r>
          </a:p>
          <a:p>
            <a:pPr marL="514350" indent="-514350">
              <a:buFont typeface="+mj-lt"/>
              <a:buAutoNum type="arabicPeriod"/>
            </a:pPr>
            <a:r>
              <a:rPr lang="en-US" dirty="0" smtClean="0"/>
              <a:t>Typically quantitative data (but not always).</a:t>
            </a:r>
          </a:p>
          <a:p>
            <a:pPr marL="514350" indent="-514350">
              <a:buFont typeface="+mj-lt"/>
              <a:buAutoNum type="arabicPeriod"/>
            </a:pPr>
            <a:r>
              <a:rPr lang="en-US" dirty="0" smtClean="0"/>
              <a:t>Allows consistency: same questions, same order, same wording, (usually) same range of answers.</a:t>
            </a:r>
          </a:p>
          <a:p>
            <a:pPr marL="514350" indent="-514350">
              <a:buFont typeface="+mj-lt"/>
              <a:buAutoNum type="arabicPeriod"/>
            </a:pPr>
            <a:r>
              <a:rPr lang="en-US" dirty="0" smtClean="0"/>
              <a:t>Design of questionnaire is vital because it determines both questions </a:t>
            </a:r>
            <a:r>
              <a:rPr lang="en-US" i="1" smtClean="0"/>
              <a:t>and </a:t>
            </a:r>
            <a:r>
              <a:rPr lang="en-US" smtClean="0"/>
              <a:t>answers.</a:t>
            </a:r>
            <a:endParaRPr lang="en-US"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idx="1"/>
          </p:nvPr>
        </p:nvSpPr>
        <p:spPr/>
        <p:txBody>
          <a:bodyPr>
            <a:normAutofit/>
          </a:bodyPr>
          <a:lstStyle/>
          <a:p>
            <a:pPr marL="0" indent="0">
              <a:buNone/>
            </a:pPr>
            <a:endParaRPr lang="en-US" dirty="0" smtClean="0"/>
          </a:p>
          <a:p>
            <a:pPr marL="0" indent="0">
              <a:buNone/>
            </a:pPr>
            <a:endParaRPr lang="en-US" sz="4000" dirty="0" smtClean="0"/>
          </a:p>
          <a:p>
            <a:pPr marL="0" indent="0">
              <a:buNone/>
            </a:pPr>
            <a:r>
              <a:rPr lang="en-US" sz="4000" dirty="0" smtClean="0"/>
              <a:t>In a word, a well-designed and executed questionnaire pretty much guarantees the </a:t>
            </a:r>
            <a:r>
              <a:rPr lang="en-US" sz="4000" i="1" dirty="0" smtClean="0"/>
              <a:t>validity</a:t>
            </a:r>
            <a:r>
              <a:rPr lang="en-US" sz="4000" dirty="0" smtClean="0"/>
              <a:t> of the data.</a:t>
            </a:r>
            <a:r>
              <a:rPr lang="en-US" dirty="0" smtClean="0"/>
              <a:t>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 Types</a:t>
            </a:r>
            <a:endParaRPr lang="en-US" dirty="0"/>
          </a:p>
        </p:txBody>
      </p:sp>
      <p:sp>
        <p:nvSpPr>
          <p:cNvPr id="3" name="Content Placeholder 2"/>
          <p:cNvSpPr>
            <a:spLocks noGrp="1"/>
          </p:cNvSpPr>
          <p:nvPr>
            <p:ph idx="1"/>
          </p:nvPr>
        </p:nvSpPr>
        <p:spPr/>
        <p:txBody>
          <a:bodyPr>
            <a:normAutofit fontScale="92500" lnSpcReduction="10000"/>
          </a:bodyPr>
          <a:lstStyle/>
          <a:p>
            <a:pPr marL="0" indent="0"/>
            <a:r>
              <a:rPr lang="en-US" dirty="0" smtClean="0"/>
              <a:t> Phone;</a:t>
            </a:r>
          </a:p>
          <a:p>
            <a:pPr marL="0" indent="0"/>
            <a:r>
              <a:rPr lang="en-US" dirty="0" smtClean="0"/>
              <a:t> Interview;</a:t>
            </a:r>
          </a:p>
          <a:p>
            <a:pPr marL="0" indent="0"/>
            <a:r>
              <a:rPr lang="en-US" dirty="0" smtClean="0"/>
              <a:t> Mail;</a:t>
            </a:r>
          </a:p>
          <a:p>
            <a:pPr marL="0" indent="0"/>
            <a:r>
              <a:rPr lang="en-US" dirty="0" smtClean="0"/>
              <a:t> Web.</a:t>
            </a:r>
          </a:p>
          <a:p>
            <a:pPr marL="0" indent="0">
              <a:buNone/>
            </a:pPr>
            <a:endParaRPr lang="en-US" dirty="0" smtClean="0"/>
          </a:p>
          <a:p>
            <a:pPr marL="0" indent="0">
              <a:buNone/>
            </a:pPr>
            <a:r>
              <a:rPr lang="en-US" dirty="0" smtClean="0"/>
              <a:t>It is crucial with questionnaires delivered with personal contact (i.e. phone and interview) are delivered in a standardized way. That is, with a script and with no prompting or cueing.</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 Design</a:t>
            </a:r>
            <a:endParaRPr lang="en-US" dirty="0"/>
          </a:p>
        </p:txBody>
      </p:sp>
      <p:sp>
        <p:nvSpPr>
          <p:cNvPr id="3" name="Content Placeholder 2"/>
          <p:cNvSpPr>
            <a:spLocks noGrp="1"/>
          </p:cNvSpPr>
          <p:nvPr>
            <p:ph idx="1"/>
          </p:nvPr>
        </p:nvSpPr>
        <p:spPr/>
        <p:txBody>
          <a:bodyPr>
            <a:normAutofit/>
          </a:bodyPr>
          <a:lstStyle/>
          <a:p>
            <a:pPr marL="0" indent="0"/>
            <a:r>
              <a:rPr lang="en-US" dirty="0" smtClean="0"/>
              <a:t> What do you want to know, </a:t>
            </a:r>
            <a:r>
              <a:rPr lang="en-US" i="1" dirty="0" smtClean="0"/>
              <a:t>exactly</a:t>
            </a:r>
            <a:r>
              <a:rPr lang="en-US" dirty="0" smtClean="0"/>
              <a:t>?</a:t>
            </a:r>
          </a:p>
          <a:p>
            <a:pPr marL="0" indent="0"/>
            <a:r>
              <a:rPr lang="en-US" dirty="0" smtClean="0"/>
              <a:t> Who will answer the questions?</a:t>
            </a:r>
          </a:p>
          <a:p>
            <a:pPr marL="0" indent="0"/>
            <a:r>
              <a:rPr lang="en-US" dirty="0" smtClean="0"/>
              <a:t> Will respondents understand the questions?</a:t>
            </a:r>
          </a:p>
          <a:p>
            <a:pPr marL="0" indent="0"/>
            <a:r>
              <a:rPr lang="en-US" dirty="0" smtClean="0"/>
              <a:t> How will they answer the questions?</a:t>
            </a:r>
          </a:p>
          <a:p>
            <a:pPr marL="271463" indent="-271463"/>
            <a:r>
              <a:rPr lang="en-US" dirty="0" smtClean="0"/>
              <a:t>Will they be able to give the answers they want to give (i.e. that are meaningful)?</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0" indent="0">
              <a:buNone/>
            </a:pPr>
            <a:endParaRPr lang="en-US" dirty="0" smtClean="0"/>
          </a:p>
          <a:p>
            <a:pPr marL="0" indent="0">
              <a:buNone/>
            </a:pPr>
            <a:endParaRPr lang="en-US" dirty="0" smtClean="0"/>
          </a:p>
          <a:p>
            <a:pPr marL="0" indent="0">
              <a:buNone/>
            </a:pPr>
            <a:r>
              <a:rPr lang="en-US" sz="4400" dirty="0" smtClean="0"/>
              <a:t>The type of questions you ask will determine the types of answer you get!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271463" indent="-271463"/>
            <a:r>
              <a:rPr lang="en-US" dirty="0" smtClean="0"/>
              <a:t>Binary (Yes/No, M/F)</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271463" indent="-271463"/>
            <a:r>
              <a:rPr lang="en-US" dirty="0" smtClean="0"/>
              <a:t>Binary (Yes/No, M/F)</a:t>
            </a:r>
          </a:p>
          <a:p>
            <a:pPr marL="271463" indent="-271463"/>
            <a:r>
              <a:rPr lang="en-US" dirty="0" smtClean="0"/>
              <a:t>Categories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271463" indent="-271463"/>
            <a:r>
              <a:rPr lang="en-US" dirty="0" smtClean="0"/>
              <a:t>Binary (Yes/No, M/F)</a:t>
            </a:r>
          </a:p>
          <a:p>
            <a:pPr marL="271463" indent="-271463"/>
            <a:r>
              <a:rPr lang="en-US" dirty="0" smtClean="0"/>
              <a:t>Categories</a:t>
            </a:r>
          </a:p>
          <a:p>
            <a:pPr marL="271463" indent="-271463"/>
            <a:r>
              <a:rPr lang="en-US" dirty="0" smtClean="0"/>
              <a:t>Lists (e.g. tick all that apply, tick one, rankings)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271463" indent="-271463"/>
            <a:r>
              <a:rPr lang="en-US" dirty="0" smtClean="0"/>
              <a:t>Binary (Yes/No, M/F)</a:t>
            </a:r>
          </a:p>
          <a:p>
            <a:pPr marL="271463" indent="-271463"/>
            <a:r>
              <a:rPr lang="en-US" dirty="0" smtClean="0"/>
              <a:t>Categories</a:t>
            </a:r>
          </a:p>
          <a:p>
            <a:pPr marL="271463" indent="-271463"/>
            <a:r>
              <a:rPr lang="en-US" dirty="0" smtClean="0"/>
              <a:t>Lists (e.g. tick all that apply, tick one, rankings)</a:t>
            </a:r>
          </a:p>
          <a:p>
            <a:pPr marL="271463" indent="-271463"/>
            <a:r>
              <a:rPr lang="en-US" dirty="0" smtClean="0"/>
              <a:t>Agree/Disagree. </a:t>
            </a:r>
            <a:r>
              <a:rPr lang="en-US" dirty="0" err="1" smtClean="0"/>
              <a:t>Likert</a:t>
            </a:r>
            <a:r>
              <a:rPr lang="en-US" dirty="0" smtClean="0"/>
              <a:t> Scale. Numerical scale.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271463" indent="-271463"/>
            <a:r>
              <a:rPr lang="en-US" dirty="0" smtClean="0"/>
              <a:t>Binary (Yes/No, M/F)</a:t>
            </a:r>
          </a:p>
          <a:p>
            <a:pPr marL="271463" indent="-271463"/>
            <a:r>
              <a:rPr lang="en-US" dirty="0" smtClean="0"/>
              <a:t>Categories</a:t>
            </a:r>
          </a:p>
          <a:p>
            <a:pPr marL="271463" indent="-271463"/>
            <a:r>
              <a:rPr lang="en-US" dirty="0" smtClean="0"/>
              <a:t>Lists (e.g. tick all that apply, tick one, rankings)</a:t>
            </a:r>
          </a:p>
          <a:p>
            <a:pPr marL="271463" indent="-271463"/>
            <a:r>
              <a:rPr lang="en-US" dirty="0" smtClean="0"/>
              <a:t>Agree/Disagree. </a:t>
            </a:r>
            <a:r>
              <a:rPr lang="en-US" dirty="0" err="1" smtClean="0"/>
              <a:t>Likert</a:t>
            </a:r>
            <a:r>
              <a:rPr lang="en-US" dirty="0" smtClean="0"/>
              <a:t> Scale. Numerical scale.</a:t>
            </a:r>
          </a:p>
          <a:p>
            <a:pPr marL="271463" indent="-271463"/>
            <a:r>
              <a:rPr lang="en-US" dirty="0" smtClean="0"/>
              <a:t>Open question</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 Types</a:t>
            </a:r>
            <a:endParaRPr lang="en-US" dirty="0"/>
          </a:p>
        </p:txBody>
      </p:sp>
      <p:sp>
        <p:nvSpPr>
          <p:cNvPr id="3" name="Content Placeholder 2"/>
          <p:cNvSpPr>
            <a:spLocks noGrp="1"/>
          </p:cNvSpPr>
          <p:nvPr>
            <p:ph idx="1"/>
          </p:nvPr>
        </p:nvSpPr>
        <p:spPr/>
        <p:txBody>
          <a:bodyPr>
            <a:normAutofit/>
          </a:bodyPr>
          <a:lstStyle/>
          <a:p>
            <a:pPr marL="271463" indent="-271463"/>
            <a:r>
              <a:rPr lang="en-US" smtClean="0"/>
              <a:t>Binary </a:t>
            </a:r>
            <a:r>
              <a:rPr lang="en-US" dirty="0" smtClean="0"/>
              <a:t>(Yes/No, M/F)</a:t>
            </a:r>
          </a:p>
          <a:p>
            <a:pPr marL="271463" indent="-271463"/>
            <a:r>
              <a:rPr lang="en-US" dirty="0" smtClean="0"/>
              <a:t>Categories</a:t>
            </a:r>
          </a:p>
          <a:p>
            <a:pPr marL="271463" indent="-271463"/>
            <a:r>
              <a:rPr lang="en-US" dirty="0" smtClean="0"/>
              <a:t>Lists (e.g. tick all that apply, tick one, rankings)</a:t>
            </a:r>
          </a:p>
          <a:p>
            <a:pPr marL="271463" indent="-271463"/>
            <a:r>
              <a:rPr lang="en-US" dirty="0" smtClean="0"/>
              <a:t>Agree/Disagree. </a:t>
            </a:r>
            <a:r>
              <a:rPr lang="en-US" dirty="0" err="1" smtClean="0"/>
              <a:t>Likert</a:t>
            </a:r>
            <a:r>
              <a:rPr lang="en-US" dirty="0" smtClean="0"/>
              <a:t> Scale. Numerical scale.</a:t>
            </a:r>
          </a:p>
          <a:p>
            <a:pPr marL="271463" indent="-271463"/>
            <a:r>
              <a:rPr lang="en-US" dirty="0" smtClean="0"/>
              <a:t>Open question</a:t>
            </a:r>
          </a:p>
          <a:p>
            <a:pPr marL="271463" indent="-271463"/>
            <a:r>
              <a:rPr lang="en-US" dirty="0" smtClean="0"/>
              <a:t>Filter question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Practice</a:t>
            </a:r>
            <a:endParaRPr lang="en-US" dirty="0"/>
          </a:p>
        </p:txBody>
      </p:sp>
      <p:sp>
        <p:nvSpPr>
          <p:cNvPr id="3" name="Content Placeholder 2"/>
          <p:cNvSpPr>
            <a:spLocks noGrp="1"/>
          </p:cNvSpPr>
          <p:nvPr>
            <p:ph idx="1"/>
          </p:nvPr>
        </p:nvSpPr>
        <p:spPr/>
        <p:txBody>
          <a:bodyPr>
            <a:normAutofit/>
          </a:bodyPr>
          <a:lstStyle/>
          <a:p>
            <a:pPr marL="271463" indent="-271463"/>
            <a:r>
              <a:rPr lang="en-US" sz="2400" dirty="0" smtClean="0"/>
              <a:t>Avoid jargon.</a:t>
            </a:r>
          </a:p>
          <a:p>
            <a:pPr marL="271463" indent="-271463"/>
            <a:r>
              <a:rPr lang="en-US" sz="2400" dirty="0" smtClean="0"/>
              <a:t>Don't ask leading questions.</a:t>
            </a:r>
          </a:p>
          <a:p>
            <a:pPr marL="271463" indent="-271463"/>
            <a:r>
              <a:rPr lang="en-US" sz="2400" dirty="0" smtClean="0"/>
              <a:t>Don't ask two questions in one.</a:t>
            </a:r>
          </a:p>
          <a:p>
            <a:pPr marL="271463" indent="-271463"/>
            <a:r>
              <a:rPr lang="en-US" sz="2400" dirty="0" smtClean="0"/>
              <a:t>Two or three short questions rather than one long and complex one.</a:t>
            </a:r>
          </a:p>
          <a:p>
            <a:pPr marL="271463" indent="-271463"/>
            <a:r>
              <a:rPr lang="en-US" sz="2400" dirty="0" smtClean="0"/>
              <a:t>Ensure all reasonable answers are included in lists: include "other" if necessary.</a:t>
            </a:r>
          </a:p>
          <a:p>
            <a:pPr marL="271463" indent="-271463"/>
            <a:r>
              <a:rPr lang="en-US" sz="2400" dirty="0" smtClean="0"/>
              <a:t>Ensure choices are mutually exclusive.</a:t>
            </a:r>
          </a:p>
          <a:p>
            <a:pPr marL="271463" indent="-271463"/>
            <a:r>
              <a:rPr lang="en-US" sz="2400" dirty="0" smtClean="0"/>
              <a:t>Ask a few open questions if possible.</a:t>
            </a:r>
          </a:p>
          <a:p>
            <a:pPr marL="271463" indent="-271463"/>
            <a:r>
              <a:rPr lang="en-US" sz="2400" dirty="0" smtClean="0"/>
              <a:t>Ask concrete, not hypothetical or "what if", questions.</a:t>
            </a:r>
          </a:p>
          <a:p>
            <a:pPr marL="271463" indent="-271463"/>
            <a:endParaRPr lang="en-US"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Practice</a:t>
            </a:r>
            <a:endParaRPr lang="en-US" dirty="0"/>
          </a:p>
        </p:txBody>
      </p:sp>
      <p:sp>
        <p:nvSpPr>
          <p:cNvPr id="3" name="Content Placeholder 2"/>
          <p:cNvSpPr>
            <a:spLocks noGrp="1"/>
          </p:cNvSpPr>
          <p:nvPr>
            <p:ph idx="1"/>
          </p:nvPr>
        </p:nvSpPr>
        <p:spPr/>
        <p:txBody>
          <a:bodyPr>
            <a:normAutofit lnSpcReduction="10000"/>
          </a:bodyPr>
          <a:lstStyle/>
          <a:p>
            <a:pPr marL="271463" indent="-271463">
              <a:buNone/>
            </a:pPr>
            <a:r>
              <a:rPr lang="en-US" dirty="0" smtClean="0"/>
              <a:t>A good questionnaire should include:</a:t>
            </a:r>
          </a:p>
          <a:p>
            <a:pPr marL="271463" indent="-271463"/>
            <a:r>
              <a:rPr lang="en-US" dirty="0" smtClean="0"/>
              <a:t>An introduction to the research</a:t>
            </a:r>
          </a:p>
          <a:p>
            <a:pPr marL="271463" indent="-271463"/>
            <a:r>
              <a:rPr lang="en-US" dirty="0" smtClean="0"/>
              <a:t>An explanation of what will happen to the data</a:t>
            </a:r>
          </a:p>
          <a:p>
            <a:pPr marL="271463" indent="-271463"/>
            <a:r>
              <a:rPr lang="en-US" dirty="0" smtClean="0"/>
              <a:t>A note about confidentiality</a:t>
            </a:r>
          </a:p>
          <a:p>
            <a:pPr marL="271463" indent="-271463"/>
            <a:r>
              <a:rPr lang="en-US" dirty="0" smtClean="0"/>
              <a:t>A contact number in case anyone wants to follow up the research.</a:t>
            </a:r>
          </a:p>
          <a:p>
            <a:pPr marL="271463" indent="-271463">
              <a:buNone/>
            </a:pPr>
            <a:endParaRPr lang="en-US" dirty="0" smtClean="0"/>
          </a:p>
          <a:p>
            <a:pPr marL="271463" indent="-271463">
              <a:buNone/>
            </a:pPr>
            <a:r>
              <a:rPr lang="en-US" dirty="0" smtClean="0"/>
              <a:t>In other words, </a:t>
            </a:r>
            <a:r>
              <a:rPr lang="en-US" i="1" dirty="0" smtClean="0"/>
              <a:t>you need to establish trust</a:t>
            </a:r>
            <a:r>
              <a:rPr lang="en-US" dirty="0" smtClean="0"/>
              <a:t>.</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Practice</a:t>
            </a:r>
            <a:endParaRPr lang="en-US" dirty="0"/>
          </a:p>
        </p:txBody>
      </p:sp>
      <p:sp>
        <p:nvSpPr>
          <p:cNvPr id="3" name="Content Placeholder 2"/>
          <p:cNvSpPr>
            <a:spLocks noGrp="1"/>
          </p:cNvSpPr>
          <p:nvPr>
            <p:ph idx="1"/>
          </p:nvPr>
        </p:nvSpPr>
        <p:spPr/>
        <p:txBody>
          <a:bodyPr>
            <a:normAutofit/>
          </a:bodyPr>
          <a:lstStyle/>
          <a:p>
            <a:pPr marL="271463" indent="-271463">
              <a:buNone/>
            </a:pPr>
            <a:r>
              <a:rPr lang="en-US" dirty="0" smtClean="0"/>
              <a:t>A good questionnaire should include:</a:t>
            </a:r>
          </a:p>
          <a:p>
            <a:pPr marL="271463" indent="-271463"/>
            <a:r>
              <a:rPr lang="en-US" dirty="0" smtClean="0"/>
              <a:t>Global instructions on how to complete the questionnaire;</a:t>
            </a:r>
          </a:p>
          <a:p>
            <a:pPr marL="271463" indent="-271463"/>
            <a:r>
              <a:rPr lang="en-US" dirty="0" smtClean="0"/>
              <a:t>Local instructions to explain how each question should be answered and, if necessary, how to navigate through them.</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Practice</a:t>
            </a:r>
            <a:endParaRPr lang="en-US" dirty="0"/>
          </a:p>
        </p:txBody>
      </p:sp>
      <p:sp>
        <p:nvSpPr>
          <p:cNvPr id="3" name="Content Placeholder 2"/>
          <p:cNvSpPr>
            <a:spLocks noGrp="1"/>
          </p:cNvSpPr>
          <p:nvPr>
            <p:ph idx="1"/>
          </p:nvPr>
        </p:nvSpPr>
        <p:spPr/>
        <p:txBody>
          <a:bodyPr>
            <a:normAutofit/>
          </a:bodyPr>
          <a:lstStyle/>
          <a:p>
            <a:pPr marL="271463" indent="-271463">
              <a:buNone/>
            </a:pPr>
            <a:r>
              <a:rPr lang="en-US" dirty="0" smtClean="0"/>
              <a:t>A good questionnaire should:</a:t>
            </a:r>
          </a:p>
          <a:p>
            <a:pPr marL="271463" indent="-271463"/>
            <a:r>
              <a:rPr lang="en-US" dirty="0" smtClean="0"/>
              <a:t>Be laid out clearly and legibly.</a:t>
            </a:r>
          </a:p>
          <a:p>
            <a:pPr marL="271463" indent="-271463"/>
            <a:r>
              <a:rPr lang="en-US" dirty="0" smtClean="0"/>
              <a:t>Be free of typos.</a:t>
            </a:r>
          </a:p>
          <a:p>
            <a:pPr marL="271463" indent="-271463"/>
            <a:r>
              <a:rPr lang="en-US" dirty="0" smtClean="0"/>
              <a:t>Take into consideration minority groups (e.g. those visually impaired, special needs).</a:t>
            </a:r>
          </a:p>
          <a:p>
            <a:pPr marL="271463" indent="-271463"/>
            <a:r>
              <a:rPr lang="en-US" dirty="0" smtClean="0"/>
              <a:t>Be as short as possible.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Can be used to effectively (e.g. quickly, cheaply) gather data from large number of people or cases.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Can be used to effectively (e.g. quickly, cheaply) gather data from large number of people or cases.</a:t>
            </a:r>
          </a:p>
          <a:p>
            <a:pPr marL="514350" indent="-514350">
              <a:buFont typeface="+mj-lt"/>
              <a:buAutoNum type="arabicPeriod"/>
            </a:pPr>
            <a:r>
              <a:rPr lang="en-US" dirty="0" smtClean="0"/>
              <a:t>Data is gathered in exactly the same way in each case.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Can be used to effectively (e.g. quickly, cheaply) gather data from large number of people or cases.</a:t>
            </a:r>
          </a:p>
          <a:p>
            <a:pPr marL="514350" indent="-514350">
              <a:buFont typeface="+mj-lt"/>
              <a:buAutoNum type="arabicPeriod"/>
            </a:pPr>
            <a:r>
              <a:rPr lang="en-US" dirty="0" smtClean="0"/>
              <a:t>Data is gathered in exactly the same way in each case.</a:t>
            </a:r>
          </a:p>
          <a:p>
            <a:pPr marL="514350" indent="-514350">
              <a:buFont typeface="+mj-lt"/>
              <a:buAutoNum type="arabicPeriod"/>
            </a:pPr>
            <a:r>
              <a:rPr lang="en-US" dirty="0" smtClean="0"/>
              <a:t>The researcher has control over questions and answers (i.e. can pre-structure data).</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Can be used to effectively (e.g. quickly, cheaply) gather data from large number of people or cases.</a:t>
            </a:r>
          </a:p>
          <a:p>
            <a:pPr marL="514350" indent="-514350">
              <a:buFont typeface="+mj-lt"/>
              <a:buAutoNum type="arabicPeriod"/>
            </a:pPr>
            <a:r>
              <a:rPr lang="en-US" dirty="0" smtClean="0"/>
              <a:t>Data is gathered in exactly the same way in each case.</a:t>
            </a:r>
          </a:p>
          <a:p>
            <a:pPr marL="514350" indent="-514350">
              <a:buFont typeface="+mj-lt"/>
              <a:buAutoNum type="arabicPeriod"/>
            </a:pPr>
            <a:r>
              <a:rPr lang="en-US" dirty="0" smtClean="0"/>
              <a:t>The researcher has control over questions and answers (i.e. can pre-structure data).</a:t>
            </a:r>
          </a:p>
          <a:p>
            <a:pPr marL="514350" indent="-514350">
              <a:buFont typeface="+mj-lt"/>
              <a:buAutoNum type="arabicPeriod"/>
            </a:pPr>
            <a:r>
              <a:rPr lang="en-US" dirty="0" smtClean="0"/>
              <a:t>Data is pre-coded for analysis.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a:t>
            </a:r>
            <a:endParaRPr lang="en-US" dirty="0"/>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US" dirty="0" smtClean="0"/>
              <a:t>Can be used to effectively (e.g. quickly, cheaply) gather data from large number of people or cases.</a:t>
            </a:r>
          </a:p>
          <a:p>
            <a:pPr marL="514350" indent="-514350">
              <a:buFont typeface="+mj-lt"/>
              <a:buAutoNum type="arabicPeriod"/>
            </a:pPr>
            <a:r>
              <a:rPr lang="en-US" dirty="0" smtClean="0"/>
              <a:t>Data is gathered in exactly the same way in each case.</a:t>
            </a:r>
          </a:p>
          <a:p>
            <a:pPr marL="514350" indent="-514350">
              <a:buFont typeface="+mj-lt"/>
              <a:buAutoNum type="arabicPeriod"/>
            </a:pPr>
            <a:r>
              <a:rPr lang="en-US" dirty="0" smtClean="0"/>
              <a:t>The researcher has control over questions and answers (i.e. can pre-structure data).</a:t>
            </a:r>
          </a:p>
          <a:p>
            <a:pPr marL="514350" indent="-514350">
              <a:buFont typeface="+mj-lt"/>
              <a:buAutoNum type="arabicPeriod"/>
            </a:pPr>
            <a:r>
              <a:rPr lang="en-US" dirty="0" smtClean="0"/>
              <a:t>Data is pre-coded for analysis.</a:t>
            </a:r>
          </a:p>
          <a:p>
            <a:pPr marL="514350" indent="-514350">
              <a:buFont typeface="+mj-lt"/>
              <a:buAutoNum type="arabicPeriod"/>
            </a:pPr>
            <a:r>
              <a:rPr lang="en-US" dirty="0" smtClean="0"/>
              <a:t>Data may be generalized if </a:t>
            </a:r>
            <a:r>
              <a:rPr lang="en-US" smtClean="0"/>
              <a:t>sample suitable.</a:t>
            </a:r>
            <a:endParaRPr lang="en-US" dirty="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Relatively narrow range of data can be gathered.</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Relatively narrow range of data can be gathered.</a:t>
            </a:r>
          </a:p>
          <a:p>
            <a:pPr marL="514350" indent="-514350">
              <a:buFont typeface="+mj-lt"/>
              <a:buAutoNum type="arabicPeriod"/>
            </a:pPr>
            <a:r>
              <a:rPr lang="en-US" dirty="0" smtClean="0"/>
              <a:t>Limited opportunities for respondents to express themselves.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Relatively narrow range of data can be gathered.</a:t>
            </a:r>
          </a:p>
          <a:p>
            <a:pPr marL="514350" indent="-514350">
              <a:buFont typeface="+mj-lt"/>
              <a:buAutoNum type="arabicPeriod"/>
            </a:pPr>
            <a:r>
              <a:rPr lang="en-US" dirty="0" smtClean="0"/>
              <a:t>Limited opportunities for respondents to express themselves.</a:t>
            </a:r>
          </a:p>
          <a:p>
            <a:pPr marL="514350" indent="-514350">
              <a:buFont typeface="+mj-lt"/>
              <a:buAutoNum type="arabicPeriod"/>
            </a:pPr>
            <a:r>
              <a:rPr lang="en-US" dirty="0" smtClean="0"/>
              <a:t>Most effective with large samples.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Relatively narrow range of data can be gathered.</a:t>
            </a:r>
          </a:p>
          <a:p>
            <a:pPr marL="514350" indent="-514350">
              <a:buFont typeface="+mj-lt"/>
              <a:buAutoNum type="arabicPeriod"/>
            </a:pPr>
            <a:r>
              <a:rPr lang="en-US" dirty="0" smtClean="0"/>
              <a:t>Limited opportunities for respondents to express themselves.</a:t>
            </a:r>
          </a:p>
          <a:p>
            <a:pPr marL="514350" indent="-514350">
              <a:buFont typeface="+mj-lt"/>
              <a:buAutoNum type="arabicPeriod"/>
            </a:pPr>
            <a:r>
              <a:rPr lang="en-US" dirty="0" smtClean="0"/>
              <a:t>Most effective with large samples.</a:t>
            </a:r>
          </a:p>
          <a:p>
            <a:pPr marL="514350" indent="-514350">
              <a:buFont typeface="+mj-lt"/>
              <a:buAutoNum type="arabicPeriod"/>
            </a:pPr>
            <a:r>
              <a:rPr lang="en-US" dirty="0" smtClean="0"/>
              <a:t>Often low response rates.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Relatively narrow range of data can be gathered.</a:t>
            </a:r>
          </a:p>
          <a:p>
            <a:pPr marL="514350" indent="-514350">
              <a:buFont typeface="+mj-lt"/>
              <a:buAutoNum type="arabicPeriod"/>
            </a:pPr>
            <a:r>
              <a:rPr lang="en-US" dirty="0" smtClean="0"/>
              <a:t>Limited opportunities for respondents to express themselves.</a:t>
            </a:r>
          </a:p>
          <a:p>
            <a:pPr marL="514350" indent="-514350">
              <a:buFont typeface="+mj-lt"/>
              <a:buAutoNum type="arabicPeriod"/>
            </a:pPr>
            <a:r>
              <a:rPr lang="en-US" dirty="0" smtClean="0"/>
              <a:t>Most effective with large samples.</a:t>
            </a:r>
          </a:p>
          <a:p>
            <a:pPr marL="514350" indent="-514350">
              <a:buFont typeface="+mj-lt"/>
              <a:buAutoNum type="arabicPeriod"/>
            </a:pPr>
            <a:r>
              <a:rPr lang="en-US" dirty="0" smtClean="0"/>
              <a:t>Often low response rates.</a:t>
            </a:r>
          </a:p>
          <a:p>
            <a:pPr marL="514350" indent="-514350">
              <a:buFont typeface="+mj-lt"/>
              <a:buAutoNum type="arabicPeriod"/>
            </a:pPr>
            <a:r>
              <a:rPr lang="en-US" dirty="0" smtClean="0"/>
              <a:t>Low response numbers can bias data.</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dirty="0" smtClean="0"/>
              <a:t>Relatively narrow range of data can be gathered.</a:t>
            </a:r>
          </a:p>
          <a:p>
            <a:pPr marL="514350" indent="-514350">
              <a:buFont typeface="+mj-lt"/>
              <a:buAutoNum type="arabicPeriod"/>
            </a:pPr>
            <a:r>
              <a:rPr lang="en-US" dirty="0" smtClean="0"/>
              <a:t>Limited opportunities for respondents to express themselves.</a:t>
            </a:r>
          </a:p>
          <a:p>
            <a:pPr marL="514350" indent="-514350">
              <a:buFont typeface="+mj-lt"/>
              <a:buAutoNum type="arabicPeriod"/>
            </a:pPr>
            <a:r>
              <a:rPr lang="en-US" dirty="0" smtClean="0"/>
              <a:t>Most effective with large samples.</a:t>
            </a:r>
          </a:p>
          <a:p>
            <a:pPr marL="514350" indent="-514350">
              <a:buFont typeface="+mj-lt"/>
              <a:buAutoNum type="arabicPeriod"/>
            </a:pPr>
            <a:r>
              <a:rPr lang="en-US" dirty="0" smtClean="0"/>
              <a:t>Often low response rates.</a:t>
            </a:r>
          </a:p>
          <a:p>
            <a:pPr marL="514350" indent="-514350">
              <a:buFont typeface="+mj-lt"/>
              <a:buAutoNum type="arabicPeriod"/>
            </a:pPr>
            <a:r>
              <a:rPr lang="en-US" dirty="0" smtClean="0"/>
              <a:t>Low response numbers can bias data.</a:t>
            </a:r>
          </a:p>
          <a:p>
            <a:pPr marL="514350" indent="-514350">
              <a:buFont typeface="+mj-lt"/>
              <a:buAutoNum type="arabicPeriod"/>
            </a:pPr>
            <a:r>
              <a:rPr lang="en-US" dirty="0" smtClean="0"/>
              <a:t>May exclude some groups </a:t>
            </a:r>
            <a:r>
              <a:rPr lang="en-US" smtClean="0"/>
              <a:t>of people.</a:t>
            </a:r>
            <a:endParaRPr lang="en-US"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Limitations</a:t>
            </a:r>
            <a:endParaRPr lang="en-US" dirty="0"/>
          </a:p>
        </p:txBody>
      </p:sp>
      <p:sp>
        <p:nvSpPr>
          <p:cNvPr id="3" name="Content Placeholder 2"/>
          <p:cNvSpPr>
            <a:spLocks noGrp="1"/>
          </p:cNvSpPr>
          <p:nvPr>
            <p:ph idx="1"/>
          </p:nvPr>
        </p:nvSpPr>
        <p:spPr/>
        <p:txBody>
          <a:bodyPr>
            <a:normAutofit fontScale="92500"/>
          </a:bodyPr>
          <a:lstStyle/>
          <a:p>
            <a:pPr marL="514350" indent="-514350">
              <a:buFont typeface="+mj-lt"/>
              <a:buAutoNum type="arabicPeriod"/>
            </a:pPr>
            <a:r>
              <a:rPr lang="en-US" dirty="0" smtClean="0"/>
              <a:t>Relatively narrow range of data can be gathered.</a:t>
            </a:r>
          </a:p>
          <a:p>
            <a:pPr marL="514350" indent="-514350">
              <a:buFont typeface="+mj-lt"/>
              <a:buAutoNum type="arabicPeriod"/>
            </a:pPr>
            <a:r>
              <a:rPr lang="en-US" dirty="0" smtClean="0"/>
              <a:t>Limited opportunities for respondents to express themselves.</a:t>
            </a:r>
          </a:p>
          <a:p>
            <a:pPr marL="514350" indent="-514350">
              <a:buFont typeface="+mj-lt"/>
              <a:buAutoNum type="arabicPeriod"/>
            </a:pPr>
            <a:r>
              <a:rPr lang="en-US" dirty="0" smtClean="0"/>
              <a:t>Most effective with large samples.</a:t>
            </a:r>
          </a:p>
          <a:p>
            <a:pPr marL="514350" indent="-514350">
              <a:buFont typeface="+mj-lt"/>
              <a:buAutoNum type="arabicPeriod"/>
            </a:pPr>
            <a:r>
              <a:rPr lang="en-US" dirty="0" smtClean="0"/>
              <a:t>Often low response rates.</a:t>
            </a:r>
          </a:p>
          <a:p>
            <a:pPr marL="514350" indent="-514350">
              <a:buFont typeface="+mj-lt"/>
              <a:buAutoNum type="arabicPeriod"/>
            </a:pPr>
            <a:r>
              <a:rPr lang="en-US" dirty="0" smtClean="0"/>
              <a:t>Low response numbers can bias data.</a:t>
            </a:r>
          </a:p>
          <a:p>
            <a:pPr marL="514350" indent="-514350">
              <a:buFont typeface="+mj-lt"/>
              <a:buAutoNum type="arabicPeriod"/>
            </a:pPr>
            <a:r>
              <a:rPr lang="en-US" dirty="0" smtClean="0"/>
              <a:t>May exclude some groups of people.</a:t>
            </a:r>
          </a:p>
          <a:p>
            <a:pPr marL="514350" indent="-514350">
              <a:buFont typeface="+mj-lt"/>
              <a:buAutoNum type="arabicPeriod"/>
            </a:pPr>
            <a:r>
              <a:rPr lang="en-US" dirty="0" smtClean="0"/>
              <a:t>Self-selecting sample.</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p>
        </p:txBody>
      </p:sp>
      <p:sp>
        <p:nvSpPr>
          <p:cNvPr id="3" name="Content Placeholder 2"/>
          <p:cNvSpPr>
            <a:spLocks noGrp="1"/>
          </p:cNvSpPr>
          <p:nvPr>
            <p:ph idx="1"/>
          </p:nvPr>
        </p:nvSpPr>
        <p:spPr/>
        <p:txBody>
          <a:bodyPr>
            <a:normAutofit/>
          </a:bodyPr>
          <a:lstStyle/>
          <a:p>
            <a:pPr marL="358775" indent="-358775">
              <a:buNone/>
            </a:pPr>
            <a:r>
              <a:rPr lang="en-US" sz="2000" dirty="0" smtClean="0"/>
              <a:t>Cohen, L., </a:t>
            </a:r>
            <a:r>
              <a:rPr lang="en-US" sz="2000" dirty="0" err="1" smtClean="0"/>
              <a:t>Manion</a:t>
            </a:r>
            <a:r>
              <a:rPr lang="en-US" sz="2000" dirty="0" smtClean="0"/>
              <a:t>, L. &amp; Morrison, K. (2011) </a:t>
            </a:r>
            <a:r>
              <a:rPr lang="en-US" sz="2000" i="1" dirty="0" smtClean="0"/>
              <a:t>Research Methods in Education</a:t>
            </a:r>
            <a:r>
              <a:rPr lang="en-US" sz="2000" dirty="0" smtClean="0"/>
              <a:t>. London, New York: </a:t>
            </a:r>
            <a:r>
              <a:rPr lang="en-US" sz="2000" dirty="0" err="1" smtClean="0"/>
              <a:t>Routledge</a:t>
            </a:r>
            <a:r>
              <a:rPr lang="en-US" sz="2000" dirty="0" smtClean="0"/>
              <a:t>.</a:t>
            </a:r>
          </a:p>
          <a:p>
            <a:pPr marL="358775" indent="-358775">
              <a:buNone/>
            </a:pPr>
            <a:endParaRPr lang="en-US" sz="2000" dirty="0" smtClean="0"/>
          </a:p>
          <a:p>
            <a:pPr marL="0" indent="0">
              <a:buNone/>
            </a:pPr>
            <a:r>
              <a:rPr lang="en-US" sz="2000" dirty="0" smtClean="0"/>
              <a:t>Matthews, B. &amp; Ross, L. (2010) </a:t>
            </a:r>
            <a:r>
              <a:rPr lang="en-US" sz="2000" i="1" dirty="0" smtClean="0"/>
              <a:t>Research Methods</a:t>
            </a:r>
            <a:r>
              <a:rPr lang="en-US" sz="2000" dirty="0" smtClean="0"/>
              <a:t>. Harlow: Pearson Education</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5690"/>
            <a:ext cx="8229600" cy="5580473"/>
          </a:xfrm>
        </p:spPr>
        <p:txBody>
          <a:bodyPr>
            <a:normAutofit lnSpcReduction="10000"/>
          </a:bodyPr>
          <a:lstStyle/>
          <a:p>
            <a:pPr marL="0" indent="0">
              <a:buNone/>
            </a:pPr>
            <a:r>
              <a:rPr lang="en-GB" dirty="0" smtClean="0"/>
              <a:t>You are working for a hotel chain. They would like to rationalise their breakfast delivery and save some money.</a:t>
            </a:r>
          </a:p>
          <a:p>
            <a:pPr>
              <a:buNone/>
            </a:pPr>
            <a:endParaRPr lang="en-GB" dirty="0" smtClean="0"/>
          </a:p>
          <a:p>
            <a:pPr marL="0" indent="0">
              <a:buNone/>
            </a:pPr>
            <a:r>
              <a:rPr lang="en-GB" dirty="0" smtClean="0"/>
              <a:t>You have been asked to design a questionnaire for the chain’s customers relating to their breakfast preferences. What do people </a:t>
            </a:r>
            <a:r>
              <a:rPr lang="en-GB" smtClean="0"/>
              <a:t>actually want?</a:t>
            </a:r>
            <a:endParaRPr lang="en-GB" dirty="0" smtClean="0"/>
          </a:p>
          <a:p>
            <a:pPr marL="0" indent="0">
              <a:buNone/>
            </a:pPr>
            <a:endParaRPr lang="en-GB" dirty="0" smtClean="0"/>
          </a:p>
          <a:p>
            <a:pPr marL="0" indent="0">
              <a:buNone/>
            </a:pPr>
            <a:r>
              <a:rPr lang="en-GB" dirty="0" smtClean="0"/>
              <a:t>Design the questionnaire.</a:t>
            </a:r>
          </a:p>
          <a:p>
            <a:pPr marL="0" indent="0">
              <a:buNone/>
            </a:pPr>
            <a:r>
              <a:rPr lang="en-GB" dirty="0" smtClean="0"/>
              <a:t>How would you deliver it?</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2827</TotalTime>
  <Words>1292</Words>
  <Application>Microsoft Macintosh PowerPoint</Application>
  <PresentationFormat>On-screen Show (4:3)</PresentationFormat>
  <Paragraphs>168</Paragraphs>
  <Slides>36</Slides>
  <Notes>0</Notes>
  <HiddenSlides>0</HiddenSlides>
  <MMClips>0</MMClips>
  <ScaleCrop>false</ScaleCrop>
  <HeadingPairs>
    <vt:vector size="4" baseType="variant">
      <vt:variant>
        <vt:lpstr>Design Template</vt:lpstr>
      </vt:variant>
      <vt:variant>
        <vt:i4>1</vt:i4>
      </vt:variant>
      <vt:variant>
        <vt:lpstr>Slide Titles</vt:lpstr>
      </vt:variant>
      <vt:variant>
        <vt:i4>36</vt:i4>
      </vt:variant>
    </vt:vector>
  </HeadingPairs>
  <TitlesOfParts>
    <vt:vector size="37" baseType="lpstr">
      <vt:lpstr>Office Theme</vt:lpstr>
      <vt:lpstr>Research Methods &amp; Communication</vt:lpstr>
      <vt:lpstr>Research Onion</vt:lpstr>
      <vt:lpstr>Surveys</vt:lpstr>
      <vt:lpstr>Questionnaires</vt:lpstr>
      <vt:lpstr>Questionnaires</vt:lpstr>
      <vt:lpstr>Questionnaires</vt:lpstr>
      <vt:lpstr>Questionnaires</vt:lpstr>
      <vt:lpstr>Questionnaires</vt:lpstr>
      <vt:lpstr>Questionnaires</vt:lpstr>
      <vt:lpstr>Questionnaire Types</vt:lpstr>
      <vt:lpstr>Questionnaire Design</vt:lpstr>
      <vt:lpstr>Question Types</vt:lpstr>
      <vt:lpstr>Question Types</vt:lpstr>
      <vt:lpstr>Question Types</vt:lpstr>
      <vt:lpstr>Question Types</vt:lpstr>
      <vt:lpstr>Question Types</vt:lpstr>
      <vt:lpstr>Question Types</vt:lpstr>
      <vt:lpstr>Question Types</vt:lpstr>
      <vt:lpstr>Good Practice</vt:lpstr>
      <vt:lpstr>Good Practice</vt:lpstr>
      <vt:lpstr>Good Practice</vt:lpstr>
      <vt:lpstr>Good Practice</vt:lpstr>
      <vt:lpstr>Advantages</vt:lpstr>
      <vt:lpstr>Advantages</vt:lpstr>
      <vt:lpstr>Advantages</vt:lpstr>
      <vt:lpstr>Advantages</vt:lpstr>
      <vt:lpstr>Advantages</vt:lpstr>
      <vt:lpstr>Limitations</vt:lpstr>
      <vt:lpstr>Limitations</vt:lpstr>
      <vt:lpstr>Limitations</vt:lpstr>
      <vt:lpstr>Limitations</vt:lpstr>
      <vt:lpstr>Limitations</vt:lpstr>
      <vt:lpstr>Limitations</vt:lpstr>
      <vt:lpstr>Limitations</vt:lpstr>
      <vt:lpstr>References</vt:lpstr>
      <vt:lpstr>Slide 36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Paul Hazel</cp:lastModifiedBy>
  <cp:revision>66</cp:revision>
  <dcterms:created xsi:type="dcterms:W3CDTF">2015-10-06T07:22:27Z</dcterms:created>
  <dcterms:modified xsi:type="dcterms:W3CDTF">2015-10-06T07:22:54Z</dcterms:modified>
</cp:coreProperties>
</file>