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8" r:id="rId3"/>
    <p:sldId id="259" r:id="rId4"/>
    <p:sldId id="261" r:id="rId5"/>
    <p:sldId id="260" r:id="rId6"/>
    <p:sldId id="262" r:id="rId7"/>
    <p:sldId id="263" r:id="rId8"/>
    <p:sldId id="264" r:id="rId9"/>
    <p:sldId id="257"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13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975A1B2-C724-4838-B9DF-CF9D59D75DCC}" type="datetimeFigureOut">
              <a:rPr lang="en-GB" smtClean="0"/>
              <a:t>17/10/2022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6200314-4606-4AA2-BEDB-D851D5D2A95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75A1B2-C724-4838-B9DF-CF9D59D75DCC}"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200314-4606-4AA2-BEDB-D851D5D2A95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975A1B2-C724-4838-B9DF-CF9D59D75DCC}"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200314-4606-4AA2-BEDB-D851D5D2A95F}"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975A1B2-C724-4838-B9DF-CF9D59D75DCC}"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200314-4606-4AA2-BEDB-D851D5D2A95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975A1B2-C724-4838-B9DF-CF9D59D75DCC}" type="datetimeFigureOut">
              <a:rPr lang="en-GB" smtClean="0"/>
              <a:t>17/10/2022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200314-4606-4AA2-BEDB-D851D5D2A95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7975A1B2-C724-4838-B9DF-CF9D59D75DCC}" type="datetimeFigureOut">
              <a:rPr lang="en-GB" smtClean="0"/>
              <a:t>17/10/2022</a:t>
            </a:fld>
            <a:endParaRPr lang="en-GB"/>
          </a:p>
        </p:txBody>
      </p:sp>
      <p:sp>
        <p:nvSpPr>
          <p:cNvPr id="8" name="Slide Number Placeholder 7"/>
          <p:cNvSpPr>
            <a:spLocks noGrp="1"/>
          </p:cNvSpPr>
          <p:nvPr>
            <p:ph type="sldNum" sz="quarter" idx="11"/>
          </p:nvPr>
        </p:nvSpPr>
        <p:spPr/>
        <p:txBody>
          <a:bodyPr/>
          <a:lstStyle/>
          <a:p>
            <a:fld id="{16200314-4606-4AA2-BEDB-D851D5D2A95F}"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75A1B2-C724-4838-B9DF-CF9D59D75DCC}"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200314-4606-4AA2-BEDB-D851D5D2A95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975A1B2-C724-4838-B9DF-CF9D59D75DCC}"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16200314-4606-4AA2-BEDB-D851D5D2A95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7975A1B2-C724-4838-B9DF-CF9D59D75DCC}"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200314-4606-4AA2-BEDB-D851D5D2A95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75A1B2-C724-4838-B9DF-CF9D59D75DCC}"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200314-4606-4AA2-BEDB-D851D5D2A95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75A1B2-C724-4838-B9DF-CF9D59D75DCC}"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200314-4606-4AA2-BEDB-D851D5D2A95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7975A1B2-C724-4838-B9DF-CF9D59D75DCC}" type="datetimeFigureOut">
              <a:rPr lang="en-GB" smtClean="0"/>
              <a:t>17/10/2022</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16200314-4606-4AA2-BEDB-D851D5D2A95F}"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webmd.com/children/what-to-know-eriksons-8-stages-development" TargetMode="External"/><Relationship Id="rId2" Type="http://schemas.openxmlformats.org/officeDocument/2006/relationships/hyperlink" Target="https://www.prospects.ac.uk/job-profiles/social-worker" TargetMode="External"/><Relationship Id="rId1" Type="http://schemas.openxmlformats.org/officeDocument/2006/relationships/slideLayout" Target="../slideLayouts/slideLayout1.xml"/><Relationship Id="rId6" Type="http://schemas.openxmlformats.org/officeDocument/2006/relationships/hyperlink" Target="https://www.simplypsychology.org/whatispsychology.html" TargetMode="External"/><Relationship Id="rId5" Type="http://schemas.openxmlformats.org/officeDocument/2006/relationships/hyperlink" Target="https://www.maketime2play.co.uk/fun-forever/adolescents/" TargetMode="External"/><Relationship Id="rId4" Type="http://schemas.openxmlformats.org/officeDocument/2006/relationships/hyperlink" Target="https://www.bps.org.uk/psychologist/i-was-stunned-significant-role-psychology-social-work-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404664"/>
            <a:ext cx="7772400" cy="1656184"/>
          </a:xfrm>
        </p:spPr>
        <p:txBody>
          <a:bodyPr>
            <a:noAutofit/>
          </a:bodyPr>
          <a:lstStyle/>
          <a:p>
            <a:pPr algn="ctr"/>
            <a:r>
              <a:rPr lang="en-GB" sz="4000" b="1" dirty="0" smtClean="0">
                <a:solidFill>
                  <a:srgbClr val="FFC000"/>
                </a:solidFill>
              </a:rPr>
              <a:t>WHY IS PSYCHOLOGY IMPORTANT WHEN WORKING AS A FAMILY SOCIAL WORKER?</a:t>
            </a:r>
            <a:br>
              <a:rPr lang="en-GB" sz="4000" b="1" dirty="0" smtClean="0">
                <a:solidFill>
                  <a:srgbClr val="FFC000"/>
                </a:solidFill>
              </a:rPr>
            </a:br>
            <a:r>
              <a:rPr lang="en-GB" sz="4000" dirty="0">
                <a:solidFill>
                  <a:srgbClr val="FFC000"/>
                </a:solidFill>
              </a:rPr>
              <a:t/>
            </a:r>
            <a:br>
              <a:rPr lang="en-GB" sz="4000" dirty="0">
                <a:solidFill>
                  <a:srgbClr val="FFC000"/>
                </a:solidFill>
              </a:rPr>
            </a:br>
            <a:r>
              <a:rPr lang="en-GB" sz="2400" dirty="0" smtClean="0">
                <a:solidFill>
                  <a:srgbClr val="FFC000"/>
                </a:solidFill>
              </a:rPr>
              <a:t>PSYCHOLOGY FOR HEALTH AND SOCIAL CARE</a:t>
            </a:r>
            <a:endParaRPr lang="en-GB" sz="4000" b="1" dirty="0">
              <a:solidFill>
                <a:srgbClr val="FFC000"/>
              </a:solidFill>
            </a:endParaRPr>
          </a:p>
        </p:txBody>
      </p:sp>
      <p:sp>
        <p:nvSpPr>
          <p:cNvPr id="3" name="Subtitle 2"/>
          <p:cNvSpPr>
            <a:spLocks noGrp="1"/>
          </p:cNvSpPr>
          <p:nvPr>
            <p:ph type="subTitle" idx="1"/>
          </p:nvPr>
        </p:nvSpPr>
        <p:spPr>
          <a:xfrm>
            <a:off x="395536" y="4725144"/>
            <a:ext cx="4608512" cy="1584176"/>
          </a:xfrm>
        </p:spPr>
        <p:txBody>
          <a:bodyPr>
            <a:normAutofit/>
          </a:bodyPr>
          <a:lstStyle/>
          <a:p>
            <a:pPr algn="ctr"/>
            <a:r>
              <a:rPr lang="en-GB" sz="2000" b="1" dirty="0" smtClean="0"/>
              <a:t>NAME: Shuma Islam (1913056)</a:t>
            </a:r>
          </a:p>
          <a:p>
            <a:pPr algn="ctr"/>
            <a:r>
              <a:rPr lang="en-GB" b="1" dirty="0" smtClean="0"/>
              <a:t>LECTURER: Joanne Davies </a:t>
            </a:r>
          </a:p>
          <a:p>
            <a:pPr algn="ctr"/>
            <a:r>
              <a:rPr lang="en-GB" b="1" dirty="0" smtClean="0"/>
              <a:t>MODULE CODE: BMHP4003</a:t>
            </a:r>
          </a:p>
          <a:p>
            <a:pPr algn="ctr"/>
            <a:endParaRPr lang="en-GB" b="1" dirty="0" smtClean="0"/>
          </a:p>
          <a:p>
            <a:pPr algn="ctr"/>
            <a:endParaRPr lang="en-GB" sz="2000" dirty="0"/>
          </a:p>
        </p:txBody>
      </p:sp>
    </p:spTree>
    <p:extLst>
      <p:ext uri="{BB962C8B-B14F-4D97-AF65-F5344CB8AC3E}">
        <p14:creationId xmlns:p14="http://schemas.microsoft.com/office/powerpoint/2010/main" val="1029827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C000"/>
                </a:solidFill>
              </a:rPr>
              <a:t>INTRODUCTION</a:t>
            </a:r>
            <a:endParaRPr lang="en-GB" sz="4000" dirty="0">
              <a:solidFill>
                <a:srgbClr val="FFC000"/>
              </a:solidFill>
            </a:endParaRPr>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The following presentation is based on the job role of a family social worker and how psychology is implemented and the significance in this role. A chosen psychological theory will be explored to emphasis the relevance it has to this job role. The outcome of psychology and social work being orientated is managing mental illness and encourage individuals to improve quality of life.</a:t>
            </a:r>
          </a:p>
          <a:p>
            <a:pPr marL="0" indent="0">
              <a:buNone/>
            </a:pPr>
            <a:endParaRPr lang="en-GB" dirty="0" smtClean="0"/>
          </a:p>
          <a:p>
            <a:pPr marL="0" indent="0">
              <a:buNone/>
            </a:pPr>
            <a:r>
              <a:rPr lang="en-GB" b="1" dirty="0" smtClean="0">
                <a:solidFill>
                  <a:srgbClr val="FFC000"/>
                </a:solidFill>
              </a:rPr>
              <a:t>PSYCHOLOGY</a:t>
            </a:r>
            <a:r>
              <a:rPr lang="en-GB" dirty="0" smtClean="0"/>
              <a:t>- Behaviour of the human mind </a:t>
            </a:r>
          </a:p>
          <a:p>
            <a:r>
              <a:rPr lang="en-GB" dirty="0" smtClean="0"/>
              <a:t> understanding of cognition and mental processes</a:t>
            </a:r>
          </a:p>
          <a:p>
            <a:r>
              <a:rPr lang="en-GB" dirty="0" smtClean="0"/>
              <a:t>Scientific study of our minds and how it dictates human behaviour</a:t>
            </a:r>
          </a:p>
          <a:p>
            <a:r>
              <a:rPr lang="en-GB" dirty="0" smtClean="0"/>
              <a:t>Assess human development, social behaviour and cognitive process.  </a:t>
            </a:r>
            <a:r>
              <a:rPr lang="en-GB" b="1" dirty="0" smtClean="0">
                <a:solidFill>
                  <a:srgbClr val="FFC000"/>
                </a:solidFill>
              </a:rPr>
              <a:t>(DR. Mc </a:t>
            </a:r>
            <a:r>
              <a:rPr lang="en-GB" b="1" dirty="0" err="1" smtClean="0">
                <a:solidFill>
                  <a:srgbClr val="FFC000"/>
                </a:solidFill>
              </a:rPr>
              <a:t>leod</a:t>
            </a:r>
            <a:r>
              <a:rPr lang="en-GB" b="1" dirty="0" smtClean="0">
                <a:solidFill>
                  <a:srgbClr val="FFC000"/>
                </a:solidFill>
              </a:rPr>
              <a:t>, 2019)</a:t>
            </a:r>
          </a:p>
          <a:p>
            <a:pPr>
              <a:buFont typeface="Wingdings" panose="05000000000000000000" pitchFamily="2" charset="2"/>
              <a:buChar char="q"/>
            </a:pPr>
            <a:endParaRPr lang="en-GB" dirty="0" smtClean="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418699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50106"/>
          </a:xfrm>
        </p:spPr>
        <p:txBody>
          <a:bodyPr>
            <a:normAutofit fontScale="90000"/>
          </a:bodyPr>
          <a:lstStyle/>
          <a:p>
            <a:r>
              <a:rPr lang="en-GB" b="1" dirty="0" smtClean="0">
                <a:solidFill>
                  <a:srgbClr val="FFC000"/>
                </a:solidFill>
              </a:rPr>
              <a:t>WHY IS PSYCHOLOGY IMPORTANT TO SOCIAL WORK</a:t>
            </a:r>
            <a:r>
              <a:rPr lang="en-GB" b="1" dirty="0" smtClean="0"/>
              <a:t>?</a:t>
            </a:r>
            <a:endParaRPr lang="en-GB" b="1" dirty="0"/>
          </a:p>
        </p:txBody>
      </p:sp>
      <p:sp>
        <p:nvSpPr>
          <p:cNvPr id="3" name="Content Placeholder 2"/>
          <p:cNvSpPr>
            <a:spLocks noGrp="1"/>
          </p:cNvSpPr>
          <p:nvPr>
            <p:ph idx="1"/>
          </p:nvPr>
        </p:nvSpPr>
        <p:spPr/>
        <p:txBody>
          <a:bodyPr>
            <a:normAutofit fontScale="92500"/>
          </a:bodyPr>
          <a:lstStyle/>
          <a:p>
            <a:r>
              <a:rPr lang="en-GB" dirty="0" smtClean="0"/>
              <a:t>Diagnose psychological disorders </a:t>
            </a:r>
          </a:p>
          <a:p>
            <a:r>
              <a:rPr lang="en-GB" dirty="0" smtClean="0"/>
              <a:t>Relevant treatment/counselling to families</a:t>
            </a:r>
          </a:p>
          <a:p>
            <a:r>
              <a:rPr lang="en-GB" dirty="0" smtClean="0"/>
              <a:t>Ability to manage complex issues such as: conflicts, mental health issues, substance abuse or addictions. </a:t>
            </a:r>
          </a:p>
          <a:p>
            <a:r>
              <a:rPr lang="en-GB" dirty="0" smtClean="0"/>
              <a:t>Promote health and wellness across lifespan for positive outcomes</a:t>
            </a:r>
          </a:p>
          <a:p>
            <a:r>
              <a:rPr lang="en-GB" dirty="0" smtClean="0"/>
              <a:t>Signposting families to relevant support </a:t>
            </a:r>
          </a:p>
          <a:p>
            <a:pPr marL="36576" indent="0" algn="r">
              <a:buNone/>
            </a:pPr>
            <a:r>
              <a:rPr lang="en-GB" dirty="0" smtClean="0">
                <a:solidFill>
                  <a:srgbClr val="FFC000"/>
                </a:solidFill>
              </a:rPr>
              <a:t>(Gosling, 2017)</a:t>
            </a:r>
            <a:endParaRPr lang="en-GB" dirty="0">
              <a:solidFill>
                <a:srgbClr val="FFC000"/>
              </a:solidFill>
            </a:endParaRPr>
          </a:p>
        </p:txBody>
      </p:sp>
    </p:spTree>
    <p:extLst>
      <p:ext uri="{BB962C8B-B14F-4D97-AF65-F5344CB8AC3E}">
        <p14:creationId xmlns:p14="http://schemas.microsoft.com/office/powerpoint/2010/main" val="981611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50106"/>
          </a:xfrm>
        </p:spPr>
        <p:txBody>
          <a:bodyPr/>
          <a:lstStyle/>
          <a:p>
            <a:r>
              <a:rPr lang="en-GB" b="1" dirty="0" smtClean="0">
                <a:solidFill>
                  <a:srgbClr val="FFC000"/>
                </a:solidFill>
              </a:rPr>
              <a:t>CURRENT JOB ROLE</a:t>
            </a:r>
            <a:endParaRPr lang="en-GB" b="1" dirty="0">
              <a:solidFill>
                <a:srgbClr val="FFC000"/>
              </a:solidFill>
            </a:endParaRPr>
          </a:p>
        </p:txBody>
      </p:sp>
      <p:sp>
        <p:nvSpPr>
          <p:cNvPr id="3" name="Content Placeholder 2"/>
          <p:cNvSpPr>
            <a:spLocks noGrp="1"/>
          </p:cNvSpPr>
          <p:nvPr>
            <p:ph idx="1"/>
          </p:nvPr>
        </p:nvSpPr>
        <p:spPr>
          <a:xfrm>
            <a:off x="457200" y="1412776"/>
            <a:ext cx="7467600" cy="4713387"/>
          </a:xfrm>
        </p:spPr>
        <p:txBody>
          <a:bodyPr>
            <a:normAutofit lnSpcReduction="10000"/>
          </a:bodyPr>
          <a:lstStyle/>
          <a:p>
            <a:pPr marL="36576" indent="0">
              <a:buNone/>
            </a:pPr>
            <a:r>
              <a:rPr lang="en-GB" dirty="0" smtClean="0"/>
              <a:t>The following is a brief description of the very few of many roles of a social worker………..</a:t>
            </a:r>
          </a:p>
          <a:p>
            <a:r>
              <a:rPr lang="en-GB" dirty="0" smtClean="0"/>
              <a:t>Safeguarding individuals from harm </a:t>
            </a:r>
          </a:p>
          <a:p>
            <a:r>
              <a:rPr lang="en-GB" dirty="0" smtClean="0"/>
              <a:t>Supporting families through complex issues and struggles</a:t>
            </a:r>
          </a:p>
          <a:p>
            <a:r>
              <a:rPr lang="en-GB" dirty="0" smtClean="0"/>
              <a:t>Providing relevant therapy and counselling</a:t>
            </a:r>
          </a:p>
          <a:p>
            <a:r>
              <a:rPr lang="en-GB" dirty="0" smtClean="0"/>
              <a:t>Assessments/ monitoring of development     </a:t>
            </a:r>
            <a:r>
              <a:rPr lang="en-GB" b="1" dirty="0" smtClean="0">
                <a:solidFill>
                  <a:srgbClr val="FFC000"/>
                </a:solidFill>
              </a:rPr>
              <a:t>Prospects, (2022)</a:t>
            </a:r>
          </a:p>
          <a:p>
            <a:endParaRPr lang="en-GB" dirty="0"/>
          </a:p>
        </p:txBody>
      </p:sp>
    </p:spTree>
    <p:extLst>
      <p:ext uri="{BB962C8B-B14F-4D97-AF65-F5344CB8AC3E}">
        <p14:creationId xmlns:p14="http://schemas.microsoft.com/office/powerpoint/2010/main" val="34761740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066130"/>
          </a:xfrm>
        </p:spPr>
        <p:txBody>
          <a:bodyPr>
            <a:normAutofit/>
          </a:bodyPr>
          <a:lstStyle/>
          <a:p>
            <a:r>
              <a:rPr lang="en-GB" b="1" dirty="0" smtClean="0">
                <a:solidFill>
                  <a:srgbClr val="FFC000"/>
                </a:solidFill>
              </a:rPr>
              <a:t>CHOSEN THEORY……</a:t>
            </a:r>
            <a:endParaRPr lang="en-GB" b="1" dirty="0">
              <a:solidFill>
                <a:srgbClr val="FFC000"/>
              </a:solidFill>
            </a:endParaRPr>
          </a:p>
        </p:txBody>
      </p:sp>
      <p:sp>
        <p:nvSpPr>
          <p:cNvPr id="3" name="Content Placeholder 2"/>
          <p:cNvSpPr>
            <a:spLocks noGrp="1"/>
          </p:cNvSpPr>
          <p:nvPr>
            <p:ph idx="1"/>
          </p:nvPr>
        </p:nvSpPr>
        <p:spPr>
          <a:xfrm>
            <a:off x="395536" y="1196752"/>
            <a:ext cx="7467600" cy="5145435"/>
          </a:xfrm>
        </p:spPr>
        <p:txBody>
          <a:bodyPr>
            <a:normAutofit/>
          </a:bodyPr>
          <a:lstStyle/>
          <a:p>
            <a:pPr marL="36576" indent="0">
              <a:buNone/>
            </a:pPr>
            <a:endParaRPr lang="en-GB" sz="2800" b="1" dirty="0">
              <a:solidFill>
                <a:srgbClr val="FFC000"/>
              </a:solidFill>
            </a:endParaRPr>
          </a:p>
          <a:p>
            <a:r>
              <a:rPr lang="en-GB" sz="2800" b="1" dirty="0" err="1" smtClean="0">
                <a:solidFill>
                  <a:srgbClr val="FFC000"/>
                </a:solidFill>
              </a:rPr>
              <a:t>Eriksons</a:t>
            </a:r>
            <a:r>
              <a:rPr lang="en-GB" sz="2800" b="1" dirty="0" smtClean="0">
                <a:solidFill>
                  <a:srgbClr val="FFC000"/>
                </a:solidFill>
              </a:rPr>
              <a:t> theory of development </a:t>
            </a:r>
            <a:r>
              <a:rPr lang="en-GB" sz="2800" dirty="0" smtClean="0"/>
              <a:t>suggests that people advance through stages of development.</a:t>
            </a:r>
          </a:p>
          <a:p>
            <a:r>
              <a:rPr lang="en-GB" sz="2800" dirty="0" smtClean="0"/>
              <a:t> consisted of 8 psychosocial stages from birth to death(infancy, early childhood, pre school, school age, adolescence, young adult, middle age and later life. </a:t>
            </a:r>
          </a:p>
          <a:p>
            <a:r>
              <a:rPr lang="en-GB" sz="2800" dirty="0" smtClean="0"/>
              <a:t>This theory allows us to view an individuals development throughout their entire lifespan            </a:t>
            </a:r>
            <a:r>
              <a:rPr lang="en-GB" sz="2800" b="1" dirty="0" smtClean="0">
                <a:solidFill>
                  <a:srgbClr val="FFC000"/>
                </a:solidFill>
              </a:rPr>
              <a:t>Short and Thomas, (2015)</a:t>
            </a:r>
            <a:endParaRPr lang="en-GB" sz="2800" b="1" dirty="0">
              <a:solidFill>
                <a:srgbClr val="FFC000"/>
              </a:solidFill>
            </a:endParaRPr>
          </a:p>
        </p:txBody>
      </p:sp>
    </p:spTree>
    <p:extLst>
      <p:ext uri="{BB962C8B-B14F-4D97-AF65-F5344CB8AC3E}">
        <p14:creationId xmlns:p14="http://schemas.microsoft.com/office/powerpoint/2010/main" val="18053413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C000"/>
                </a:solidFill>
              </a:rPr>
              <a:t>PRACTICAL EXAMPLE</a:t>
            </a:r>
            <a:endParaRPr lang="en-GB" b="1" dirty="0">
              <a:solidFill>
                <a:srgbClr val="FFC000"/>
              </a:solidFill>
            </a:endParaRPr>
          </a:p>
        </p:txBody>
      </p:sp>
      <p:sp>
        <p:nvSpPr>
          <p:cNvPr id="3" name="Content Placeholder 2"/>
          <p:cNvSpPr>
            <a:spLocks noGrp="1"/>
          </p:cNvSpPr>
          <p:nvPr>
            <p:ph idx="1"/>
          </p:nvPr>
        </p:nvSpPr>
        <p:spPr/>
        <p:txBody>
          <a:bodyPr/>
          <a:lstStyle/>
          <a:p>
            <a:r>
              <a:rPr lang="en-GB" dirty="0" smtClean="0"/>
              <a:t>Stage 5 of Erikson's theory: </a:t>
            </a:r>
            <a:r>
              <a:rPr lang="en-GB" b="1" dirty="0" smtClean="0">
                <a:solidFill>
                  <a:srgbClr val="FFC000"/>
                </a:solidFill>
              </a:rPr>
              <a:t>ADOLESCENCE</a:t>
            </a:r>
            <a:r>
              <a:rPr lang="en-GB" dirty="0" smtClean="0">
                <a:solidFill>
                  <a:srgbClr val="FFC000"/>
                </a:solidFill>
              </a:rPr>
              <a:t> </a:t>
            </a:r>
          </a:p>
          <a:p>
            <a:r>
              <a:rPr lang="en-GB" dirty="0" smtClean="0"/>
              <a:t>Begins at age12 lasts to 18</a:t>
            </a:r>
          </a:p>
          <a:p>
            <a:r>
              <a:rPr lang="en-GB" dirty="0" smtClean="0"/>
              <a:t>Identity crisis is developed </a:t>
            </a:r>
          </a:p>
          <a:p>
            <a:r>
              <a:rPr lang="en-GB" dirty="0" smtClean="0"/>
              <a:t>Youth are overwhelmed with responsibilities/experience</a:t>
            </a:r>
          </a:p>
          <a:p>
            <a:r>
              <a:rPr lang="en-GB" dirty="0" smtClean="0"/>
              <a:t>Confusion about needs and ambitions</a:t>
            </a:r>
          </a:p>
          <a:p>
            <a:pPr marL="36576" indent="0">
              <a:buNone/>
            </a:pPr>
            <a:r>
              <a:rPr lang="en-GB" dirty="0" smtClean="0">
                <a:solidFill>
                  <a:srgbClr val="FFC000"/>
                </a:solidFill>
              </a:rPr>
              <a:t>(WebMD, 2022)</a:t>
            </a:r>
          </a:p>
          <a:p>
            <a:endParaRPr lang="en-GB" dirty="0" smtClean="0">
              <a:solidFill>
                <a:srgbClr val="FFC000"/>
              </a:solidFill>
            </a:endParaRPr>
          </a:p>
          <a:p>
            <a:pPr marL="36576" indent="0">
              <a:buNone/>
            </a:pPr>
            <a:endParaRPr lang="en-GB" b="1" dirty="0" smtClean="0">
              <a:solidFill>
                <a:srgbClr val="FFC000"/>
              </a:solidFill>
            </a:endParaRPr>
          </a:p>
        </p:txBody>
      </p:sp>
    </p:spTree>
    <p:extLst>
      <p:ext uri="{BB962C8B-B14F-4D97-AF65-F5344CB8AC3E}">
        <p14:creationId xmlns:p14="http://schemas.microsoft.com/office/powerpoint/2010/main" val="34639883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7467600" cy="1143000"/>
          </a:xfrm>
        </p:spPr>
        <p:txBody>
          <a:bodyPr>
            <a:normAutofit fontScale="90000"/>
          </a:bodyPr>
          <a:lstStyle/>
          <a:p>
            <a:r>
              <a:rPr lang="en-GB" b="1" dirty="0" smtClean="0">
                <a:solidFill>
                  <a:srgbClr val="FFC000"/>
                </a:solidFill>
              </a:rPr>
              <a:t>How to support service user?</a:t>
            </a:r>
            <a:br>
              <a:rPr lang="en-GB" b="1" dirty="0" smtClean="0">
                <a:solidFill>
                  <a:srgbClr val="FFC000"/>
                </a:solidFill>
              </a:rPr>
            </a:br>
            <a:r>
              <a:rPr lang="en-GB" b="1" dirty="0" smtClean="0">
                <a:solidFill>
                  <a:srgbClr val="FFC000"/>
                </a:solidFill>
              </a:rPr>
              <a:t>(activities/interventions)</a:t>
            </a:r>
            <a:endParaRPr lang="en-GB" b="1" dirty="0">
              <a:solidFill>
                <a:srgbClr val="FFC000"/>
              </a:solidFill>
            </a:endParaRPr>
          </a:p>
        </p:txBody>
      </p:sp>
      <p:sp>
        <p:nvSpPr>
          <p:cNvPr id="3" name="Content Placeholder 2"/>
          <p:cNvSpPr>
            <a:spLocks noGrp="1"/>
          </p:cNvSpPr>
          <p:nvPr>
            <p:ph idx="1"/>
          </p:nvPr>
        </p:nvSpPr>
        <p:spPr>
          <a:xfrm>
            <a:off x="457200" y="1412776"/>
            <a:ext cx="8435280" cy="5184576"/>
          </a:xfrm>
        </p:spPr>
        <p:txBody>
          <a:bodyPr>
            <a:normAutofit fontScale="85000" lnSpcReduction="20000"/>
          </a:bodyPr>
          <a:lstStyle/>
          <a:p>
            <a:r>
              <a:rPr lang="en-GB" dirty="0" smtClean="0"/>
              <a:t>Allowing freedom with holding some control i.e. socialising, internet and phones.</a:t>
            </a:r>
          </a:p>
          <a:p>
            <a:r>
              <a:rPr lang="en-GB" dirty="0" smtClean="0"/>
              <a:t>Promote/encourage better relationships with family i.e. family time/ holidays</a:t>
            </a:r>
          </a:p>
          <a:p>
            <a:r>
              <a:rPr lang="en-GB" dirty="0" smtClean="0"/>
              <a:t>Engage with society (youth clubs/ events)</a:t>
            </a:r>
          </a:p>
          <a:p>
            <a:r>
              <a:rPr lang="en-GB" dirty="0" smtClean="0"/>
              <a:t>Self built relationships to develop skills</a:t>
            </a:r>
          </a:p>
          <a:p>
            <a:pPr marL="36576" indent="0">
              <a:buNone/>
            </a:pPr>
            <a:r>
              <a:rPr lang="en-GB" dirty="0"/>
              <a:t> </a:t>
            </a:r>
            <a:r>
              <a:rPr lang="en-GB" dirty="0" smtClean="0"/>
              <a:t>(empathy, leadership and sharing) </a:t>
            </a:r>
          </a:p>
          <a:p>
            <a:pPr marL="36576" indent="0">
              <a:buNone/>
            </a:pPr>
            <a:r>
              <a:rPr lang="en-GB" dirty="0" smtClean="0"/>
              <a:t>Most importantly…. Relaxation &amp; stimulation through fun activities such as physical activities.(stimulate brain through play)</a:t>
            </a:r>
          </a:p>
          <a:p>
            <a:pPr marL="36576" indent="0">
              <a:buNone/>
            </a:pPr>
            <a:endParaRPr lang="en-GB" dirty="0" smtClean="0"/>
          </a:p>
          <a:p>
            <a:pPr marL="36576" indent="0" algn="ctr">
              <a:buNone/>
            </a:pPr>
            <a:r>
              <a:rPr lang="en-GB" b="1" dirty="0" smtClean="0">
                <a:solidFill>
                  <a:srgbClr val="FFC000"/>
                </a:solidFill>
              </a:rPr>
              <a:t>Studies have shown staying active may postpone dementia at later stages in life </a:t>
            </a:r>
          </a:p>
          <a:p>
            <a:pPr marL="36576" indent="0" algn="ctr">
              <a:buNone/>
            </a:pPr>
            <a:r>
              <a:rPr lang="en-GB" sz="2400" b="1" dirty="0" smtClean="0">
                <a:solidFill>
                  <a:srgbClr val="FFC000"/>
                </a:solidFill>
              </a:rPr>
              <a:t>(Makingtime2play 2022)</a:t>
            </a:r>
            <a:endParaRPr lang="en-GB" sz="2600" b="1" dirty="0" smtClean="0">
              <a:solidFill>
                <a:srgbClr val="FFC000"/>
              </a:solidFill>
            </a:endParaRPr>
          </a:p>
          <a:p>
            <a:pPr marL="36576" indent="0">
              <a:buNone/>
            </a:pPr>
            <a:endParaRPr lang="en-GB" b="1" dirty="0" smtClean="0">
              <a:solidFill>
                <a:srgbClr val="FFC000"/>
              </a:solidFill>
            </a:endParaRPr>
          </a:p>
          <a:p>
            <a:endParaRPr lang="en-GB" dirty="0" smtClean="0"/>
          </a:p>
          <a:p>
            <a:endParaRPr lang="en-GB" dirty="0"/>
          </a:p>
        </p:txBody>
      </p:sp>
    </p:spTree>
    <p:extLst>
      <p:ext uri="{BB962C8B-B14F-4D97-AF65-F5344CB8AC3E}">
        <p14:creationId xmlns:p14="http://schemas.microsoft.com/office/powerpoint/2010/main" val="32496049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467544" y="1556792"/>
            <a:ext cx="7467600" cy="4929411"/>
          </a:xfrm>
        </p:spPr>
        <p:txBody>
          <a:bodyPr>
            <a:noAutofit/>
          </a:bodyPr>
          <a:lstStyle/>
          <a:p>
            <a:r>
              <a:rPr lang="en-GB" sz="2000" dirty="0" smtClean="0"/>
              <a:t>Implementing psychology in social work will allow better knowledge/understanding of an individuals mental health</a:t>
            </a:r>
          </a:p>
          <a:p>
            <a:r>
              <a:rPr lang="en-GB" sz="2000" dirty="0" smtClean="0"/>
              <a:t>Allowing me to provide the correct and relevant support</a:t>
            </a:r>
          </a:p>
          <a:p>
            <a:r>
              <a:rPr lang="en-GB" sz="2000" dirty="0" smtClean="0"/>
              <a:t>This presentation has achieved to establish the significance of psychology and how it orientates with social work</a:t>
            </a:r>
          </a:p>
          <a:p>
            <a:r>
              <a:rPr lang="en-GB" sz="2000" dirty="0" smtClean="0"/>
              <a:t>It is suffice to say that the theory included displays the relevance to the job role allowing  better cognition of behaviour</a:t>
            </a:r>
          </a:p>
          <a:p>
            <a:r>
              <a:rPr lang="en-GB" sz="2000" dirty="0" smtClean="0"/>
              <a:t>The practical example included suitable interventions in order for positive outcomes for service users to be supported</a:t>
            </a:r>
          </a:p>
          <a:p>
            <a:endParaRPr lang="en-GB" sz="2000" dirty="0"/>
          </a:p>
          <a:p>
            <a:endParaRPr lang="en-GB" sz="2000" dirty="0" smtClean="0"/>
          </a:p>
          <a:p>
            <a:pPr marL="36576" indent="0" algn="ctr">
              <a:buNone/>
            </a:pPr>
            <a:r>
              <a:rPr lang="en-GB" sz="2000" b="1" dirty="0" smtClean="0">
                <a:solidFill>
                  <a:srgbClr val="FFC000"/>
                </a:solidFill>
              </a:rPr>
              <a:t>THANK YOU FOR ATTENDING THIS PRESENTATION. </a:t>
            </a:r>
          </a:p>
        </p:txBody>
      </p:sp>
    </p:spTree>
    <p:extLst>
      <p:ext uri="{BB962C8B-B14F-4D97-AF65-F5344CB8AC3E}">
        <p14:creationId xmlns:p14="http://schemas.microsoft.com/office/powerpoint/2010/main" val="22438166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116633"/>
            <a:ext cx="7772400" cy="432047"/>
          </a:xfrm>
        </p:spPr>
        <p:txBody>
          <a:bodyPr>
            <a:normAutofit fontScale="90000"/>
          </a:bodyPr>
          <a:lstStyle/>
          <a:p>
            <a:pPr algn="just"/>
            <a:r>
              <a:rPr lang="en-GB" b="1" u="sng" dirty="0" smtClean="0">
                <a:solidFill>
                  <a:srgbClr val="FFC000"/>
                </a:solidFill>
              </a:rPr>
              <a:t>REFERENCE LIST</a:t>
            </a:r>
            <a:endParaRPr lang="en-GB" b="1" u="sng" dirty="0">
              <a:solidFill>
                <a:srgbClr val="FFC000"/>
              </a:solidFill>
            </a:endParaRPr>
          </a:p>
        </p:txBody>
      </p:sp>
      <p:sp>
        <p:nvSpPr>
          <p:cNvPr id="3" name="Subtitle 2"/>
          <p:cNvSpPr>
            <a:spLocks noGrp="1"/>
          </p:cNvSpPr>
          <p:nvPr>
            <p:ph type="subTitle" idx="1"/>
          </p:nvPr>
        </p:nvSpPr>
        <p:spPr>
          <a:xfrm>
            <a:off x="251520" y="836712"/>
            <a:ext cx="8568952" cy="5616624"/>
          </a:xfrm>
        </p:spPr>
        <p:txBody>
          <a:bodyPr>
            <a:normAutofit fontScale="47500" lnSpcReduction="20000"/>
          </a:bodyPr>
          <a:lstStyle/>
          <a:p>
            <a:r>
              <a:rPr lang="en-GB" b="1" dirty="0" smtClean="0"/>
              <a:t> </a:t>
            </a:r>
          </a:p>
          <a:p>
            <a:pPr algn="l"/>
            <a:endParaRPr lang="en-GB" b="1" dirty="0" smtClean="0"/>
          </a:p>
          <a:p>
            <a:pPr algn="l"/>
            <a:endParaRPr lang="en-GB" b="1" dirty="0"/>
          </a:p>
          <a:p>
            <a:pPr algn="l"/>
            <a:endParaRPr lang="en-GB" b="1" dirty="0" smtClean="0"/>
          </a:p>
          <a:p>
            <a:pPr algn="l"/>
            <a:endParaRPr lang="en-GB" b="1" dirty="0"/>
          </a:p>
          <a:p>
            <a:pPr algn="l"/>
            <a:endParaRPr lang="en-GB" b="1" dirty="0" smtClean="0"/>
          </a:p>
          <a:p>
            <a:pPr algn="l"/>
            <a:endParaRPr lang="en-GB" b="1" dirty="0" smtClean="0"/>
          </a:p>
          <a:p>
            <a:pPr algn="l"/>
            <a:endParaRPr lang="en-GB" b="1" dirty="0"/>
          </a:p>
          <a:p>
            <a:pPr algn="l"/>
            <a:endParaRPr lang="en-GB" b="1" dirty="0"/>
          </a:p>
          <a:p>
            <a:pPr algn="l"/>
            <a:endParaRPr lang="en-GB" b="1" dirty="0" smtClean="0"/>
          </a:p>
          <a:p>
            <a:pPr algn="l"/>
            <a:endParaRPr lang="en-GB" b="1" dirty="0" smtClean="0"/>
          </a:p>
          <a:p>
            <a:pPr algn="l"/>
            <a:endParaRPr lang="en-GB" b="1" dirty="0"/>
          </a:p>
          <a:p>
            <a:pPr algn="l"/>
            <a:endParaRPr lang="en-GB" b="1" dirty="0" smtClean="0"/>
          </a:p>
          <a:p>
            <a:pPr algn="l"/>
            <a:endParaRPr lang="en-GB" b="1" dirty="0" smtClean="0"/>
          </a:p>
          <a:p>
            <a:pPr algn="l"/>
            <a:r>
              <a:rPr lang="en-GB" b="1" dirty="0" smtClean="0"/>
              <a:t>AGCAS</a:t>
            </a:r>
            <a:r>
              <a:rPr lang="en-GB" b="1" dirty="0"/>
              <a:t>, (2021) </a:t>
            </a:r>
            <a:r>
              <a:rPr lang="en-GB" b="1" i="1" dirty="0"/>
              <a:t>Job profile social worker. </a:t>
            </a:r>
            <a:r>
              <a:rPr lang="en-GB" b="1" dirty="0" err="1"/>
              <a:t>Availiable</a:t>
            </a:r>
            <a:r>
              <a:rPr lang="en-GB" b="1" dirty="0"/>
              <a:t> at: </a:t>
            </a:r>
            <a:r>
              <a:rPr lang="en-GB" b="1" dirty="0">
                <a:hlinkClick r:id="rId2"/>
              </a:rPr>
              <a:t>https://www.prospects.ac.uk/job-profiles/social-worker</a:t>
            </a:r>
            <a:r>
              <a:rPr lang="en-GB" b="1" dirty="0"/>
              <a:t> </a:t>
            </a:r>
            <a:endParaRPr lang="en-GB" b="1" i="1" dirty="0"/>
          </a:p>
          <a:p>
            <a:pPr algn="l"/>
            <a:endParaRPr lang="en-GB" b="1" dirty="0"/>
          </a:p>
          <a:p>
            <a:pPr algn="l"/>
            <a:endParaRPr lang="en-GB" b="1" dirty="0" smtClean="0"/>
          </a:p>
          <a:p>
            <a:pPr algn="l"/>
            <a:r>
              <a:rPr lang="en-GB" b="1" dirty="0" smtClean="0"/>
              <a:t>Brennan</a:t>
            </a:r>
            <a:r>
              <a:rPr lang="en-GB" b="1" dirty="0"/>
              <a:t>, D. (2021) </a:t>
            </a:r>
            <a:r>
              <a:rPr lang="en-GB" b="1" i="1" dirty="0"/>
              <a:t>What are the Erikson's stages. </a:t>
            </a:r>
            <a:r>
              <a:rPr lang="en-GB" b="1" dirty="0" err="1"/>
              <a:t>Aviliable</a:t>
            </a:r>
            <a:r>
              <a:rPr lang="en-GB" b="1" dirty="0"/>
              <a:t> at: </a:t>
            </a:r>
            <a:r>
              <a:rPr lang="en-GB" b="1" dirty="0">
                <a:hlinkClick r:id="rId3"/>
              </a:rPr>
              <a:t>https://www.webmd.com/children/what-to-know-eriksons-8-stages-development</a:t>
            </a:r>
            <a:r>
              <a:rPr lang="en-GB" b="1" dirty="0"/>
              <a:t> (Accessed on: March 04, 2021) </a:t>
            </a:r>
          </a:p>
          <a:p>
            <a:pPr algn="l"/>
            <a:endParaRPr lang="en-GB" b="1" dirty="0" smtClean="0"/>
          </a:p>
          <a:p>
            <a:pPr algn="l"/>
            <a:endParaRPr lang="en-GB" b="1" dirty="0" smtClean="0"/>
          </a:p>
          <a:p>
            <a:pPr algn="l"/>
            <a:r>
              <a:rPr lang="en-GB" b="1" dirty="0" smtClean="0"/>
              <a:t>Gosling, M. (2017) </a:t>
            </a:r>
            <a:r>
              <a:rPr lang="en-GB" b="1" i="1" dirty="0" smtClean="0"/>
              <a:t>I was stunned at the significant role of psychology in social work practise. </a:t>
            </a:r>
            <a:r>
              <a:rPr lang="en-GB" b="1" dirty="0" smtClean="0"/>
              <a:t>Available at: </a:t>
            </a:r>
            <a:r>
              <a:rPr lang="en-GB" b="1" dirty="0" smtClean="0">
                <a:hlinkClick r:id="rId4"/>
              </a:rPr>
              <a:t>https://www.bps.org.uk/psychologist/i-was-stunned-significant-role-psychology-social-work-practice</a:t>
            </a:r>
            <a:r>
              <a:rPr lang="en-GB" b="1" dirty="0" smtClean="0"/>
              <a:t> </a:t>
            </a:r>
            <a:endParaRPr lang="en-GB" b="1" i="1" dirty="0"/>
          </a:p>
          <a:p>
            <a:pPr algn="l"/>
            <a:endParaRPr lang="en-GB" b="1" dirty="0" smtClean="0"/>
          </a:p>
          <a:p>
            <a:pPr algn="l"/>
            <a:endParaRPr lang="en-GB" b="1" i="1" dirty="0"/>
          </a:p>
          <a:p>
            <a:pPr algn="l"/>
            <a:endParaRPr lang="en-GB" b="1" i="1" dirty="0"/>
          </a:p>
          <a:p>
            <a:pPr algn="l"/>
            <a:r>
              <a:rPr lang="en-GB" b="1" dirty="0" err="1" smtClean="0"/>
              <a:t>Maketimetoplay</a:t>
            </a:r>
            <a:r>
              <a:rPr lang="en-GB" b="1" dirty="0" smtClean="0"/>
              <a:t>, (2015) </a:t>
            </a:r>
            <a:r>
              <a:rPr lang="en-GB" b="1" i="1" dirty="0" smtClean="0"/>
              <a:t>Adolescents-13-19 years. </a:t>
            </a:r>
            <a:r>
              <a:rPr lang="en-GB" b="1" dirty="0" err="1" smtClean="0"/>
              <a:t>Availiable</a:t>
            </a:r>
            <a:r>
              <a:rPr lang="en-GB" b="1" dirty="0" smtClean="0"/>
              <a:t> at: </a:t>
            </a:r>
            <a:r>
              <a:rPr lang="en-GB" b="1" dirty="0" smtClean="0">
                <a:hlinkClick r:id="rId5"/>
              </a:rPr>
              <a:t>https://www.maketime2play.co.uk/fun-forever/adolescents/</a:t>
            </a:r>
            <a:endParaRPr lang="en-GB" b="1" dirty="0" smtClean="0"/>
          </a:p>
          <a:p>
            <a:pPr algn="l"/>
            <a:endParaRPr lang="en-GB" b="1" dirty="0" smtClean="0"/>
          </a:p>
          <a:p>
            <a:pPr algn="l"/>
            <a:endParaRPr lang="en-GB" b="1" dirty="0" smtClean="0"/>
          </a:p>
          <a:p>
            <a:pPr algn="l"/>
            <a:r>
              <a:rPr lang="en-GB" b="1" dirty="0" smtClean="0"/>
              <a:t>McLeod, S. A. ( 2019) </a:t>
            </a:r>
            <a:r>
              <a:rPr lang="en-GB" b="1" i="1" dirty="0" err="1" smtClean="0"/>
              <a:t>SimplyPsychology</a:t>
            </a:r>
            <a:r>
              <a:rPr lang="en-GB" b="1" i="1" dirty="0" smtClean="0"/>
              <a:t>. </a:t>
            </a:r>
            <a:r>
              <a:rPr lang="en-GB" b="1" dirty="0" err="1" smtClean="0"/>
              <a:t>Availiable</a:t>
            </a:r>
            <a:r>
              <a:rPr lang="en-GB" b="1" dirty="0" smtClean="0"/>
              <a:t> at: </a:t>
            </a:r>
            <a:r>
              <a:rPr lang="en-GB" b="1" dirty="0" smtClean="0">
                <a:solidFill>
                  <a:srgbClr val="FFC000"/>
                </a:solidFill>
                <a:hlinkClick r:id="rId6"/>
              </a:rPr>
              <a:t>https://www.simplypsychology.org/whatispsychology.htm</a:t>
            </a:r>
            <a:r>
              <a:rPr lang="en-GB" b="1" dirty="0" smtClean="0">
                <a:hlinkClick r:id="rId6"/>
              </a:rPr>
              <a:t>l</a:t>
            </a:r>
            <a:r>
              <a:rPr lang="en-GB" b="1" dirty="0" smtClean="0"/>
              <a:t> (Accessed on: 2019)   </a:t>
            </a:r>
          </a:p>
          <a:p>
            <a:pPr algn="l"/>
            <a:endParaRPr lang="en-GB" b="1" dirty="0" smtClean="0"/>
          </a:p>
          <a:p>
            <a:pPr algn="l"/>
            <a:endParaRPr lang="en-GB" b="1" dirty="0"/>
          </a:p>
          <a:p>
            <a:pPr algn="l"/>
            <a:endParaRPr lang="en-GB" b="1" dirty="0" smtClean="0"/>
          </a:p>
          <a:p>
            <a:pPr algn="l"/>
            <a:r>
              <a:rPr lang="en-GB" b="1" dirty="0"/>
              <a:t>Short, F., Thomas, P. (2015) </a:t>
            </a:r>
            <a:r>
              <a:rPr lang="en-GB" b="1" i="1" dirty="0"/>
              <a:t>Core approaches in counselling and psychotherapy. </a:t>
            </a:r>
            <a:r>
              <a:rPr lang="en-GB" b="1" dirty="0"/>
              <a:t>Psychosocial stages from birth to death. Devon, UK</a:t>
            </a:r>
            <a:endParaRPr lang="en-GB" b="1" i="1" dirty="0"/>
          </a:p>
          <a:p>
            <a:pPr algn="l"/>
            <a:endParaRPr lang="en-GB" b="1" dirty="0" smtClean="0"/>
          </a:p>
          <a:p>
            <a:pPr algn="l"/>
            <a:endParaRPr lang="en-GB" b="1" dirty="0"/>
          </a:p>
          <a:p>
            <a:pPr algn="l"/>
            <a:endParaRPr lang="en-GB" b="1" dirty="0" smtClean="0"/>
          </a:p>
          <a:p>
            <a:pPr algn="l"/>
            <a:endParaRPr lang="en-GB" b="1" dirty="0"/>
          </a:p>
          <a:p>
            <a:pPr algn="l"/>
            <a:endParaRPr lang="en-GB" b="1" dirty="0" smtClean="0"/>
          </a:p>
          <a:p>
            <a:pPr algn="l"/>
            <a:endParaRPr lang="en-GB" b="1" dirty="0" smtClean="0"/>
          </a:p>
          <a:p>
            <a:pPr algn="l"/>
            <a:endParaRPr lang="en-GB" b="1" dirty="0"/>
          </a:p>
          <a:p>
            <a:pPr algn="l"/>
            <a:endParaRPr lang="en-GB" b="1" dirty="0" smtClean="0"/>
          </a:p>
          <a:p>
            <a:pPr algn="l"/>
            <a:endParaRPr lang="en-GB" b="1" dirty="0"/>
          </a:p>
          <a:p>
            <a:pPr algn="l"/>
            <a:endParaRPr lang="en-GB" b="1" dirty="0" smtClean="0"/>
          </a:p>
          <a:p>
            <a:pPr algn="l"/>
            <a:endParaRPr lang="en-GB" b="1" dirty="0"/>
          </a:p>
          <a:p>
            <a:pPr algn="l"/>
            <a:endParaRPr lang="en-GB" b="1" dirty="0" smtClean="0"/>
          </a:p>
          <a:p>
            <a:pPr algn="l"/>
            <a:endParaRPr lang="en-GB" b="1" dirty="0"/>
          </a:p>
        </p:txBody>
      </p:sp>
    </p:spTree>
    <p:extLst>
      <p:ext uri="{BB962C8B-B14F-4D97-AF65-F5344CB8AC3E}">
        <p14:creationId xmlns:p14="http://schemas.microsoft.com/office/powerpoint/2010/main" val="3510852771"/>
      </p:ext>
    </p:extLst>
  </p:cSld>
  <p:clrMapOvr>
    <a:masterClrMapping/>
  </p:clrMapOvr>
  <p:timing>
    <p:tnLst>
      <p:par>
        <p:cTn id="1" dur="indefinite" restart="never" nodeType="tmRoot"/>
      </p:par>
    </p:tnLst>
  </p:timing>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1421</TotalTime>
  <Words>653</Words>
  <Application>Microsoft Office PowerPoint</Application>
  <PresentationFormat>On-screen Show (4:3)</PresentationFormat>
  <Paragraphs>102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Technic</vt:lpstr>
      <vt:lpstr>WHY IS PSYCHOLOGY IMPORTANT WHEN WORKING AS A FAMILY SOCIAL WORKER?  PSYCHOLOGY FOR HEALTH AND SOCIAL CARE</vt:lpstr>
      <vt:lpstr>INTRODUCTION</vt:lpstr>
      <vt:lpstr>WHY IS PSYCHOLOGY IMPORTANT TO SOCIAL WORK?</vt:lpstr>
      <vt:lpstr>CURRENT JOB ROLE</vt:lpstr>
      <vt:lpstr>CHOSEN THEORY……</vt:lpstr>
      <vt:lpstr>PRACTICAL EXAMPLE</vt:lpstr>
      <vt:lpstr>How to support service user? (activities/interventions)</vt:lpstr>
      <vt:lpstr>CONCLUSION</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FAMILY SOCIAL WORKER?</dc:title>
  <dc:creator>Windows User</dc:creator>
  <cp:lastModifiedBy>Windows User</cp:lastModifiedBy>
  <cp:revision>21</cp:revision>
  <dcterms:created xsi:type="dcterms:W3CDTF">2022-10-17T13:11:00Z</dcterms:created>
  <dcterms:modified xsi:type="dcterms:W3CDTF">2022-10-18T12:52:08Z</dcterms:modified>
</cp:coreProperties>
</file>