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6" r:id="rId4"/>
    <p:sldId id="265" r:id="rId5"/>
    <p:sldId id="267" r:id="rId6"/>
    <p:sldId id="260" r:id="rId7"/>
    <p:sldId id="268" r:id="rId8"/>
    <p:sldId id="261" r:id="rId9"/>
    <p:sldId id="262" r:id="rId10"/>
    <p:sldId id="269"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3220010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2535309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4290888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10FCD2A-03CC-4FCF-8CD9-C297C8205467}" type="datetimeFigureOut">
              <a:rPr lang="en-GB" smtClean="0"/>
              <a:t>18/09/2014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466787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10FCD2A-03CC-4FCF-8CD9-C297C8205467}" type="datetimeFigureOut">
              <a:rPr lang="en-GB" smtClean="0"/>
              <a:t>18/09/2014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2236152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10FCD2A-03CC-4FCF-8CD9-C297C8205467}" type="datetimeFigureOut">
              <a:rPr lang="en-GB" smtClean="0"/>
              <a:t>18/09/2014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3697834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0FCD2A-03CC-4FCF-8CD9-C297C8205467}" type="datetimeFigureOut">
              <a:rPr lang="en-GB" smtClean="0"/>
              <a:t>18/09/2014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3001504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0FCD2A-03CC-4FCF-8CD9-C297C8205467}" type="datetimeFigureOut">
              <a:rPr lang="en-GB" smtClean="0"/>
              <a:t>18/09/2014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4288221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0FCD2A-03CC-4FCF-8CD9-C297C8205467}" type="datetimeFigureOut">
              <a:rPr lang="en-GB" smtClean="0"/>
              <a:t>18/09/2014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1192672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1116774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3394111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0FCD2A-03CC-4FCF-8CD9-C297C8205467}" type="datetimeFigureOut">
              <a:rPr lang="en-GB" smtClean="0"/>
              <a:t>18/09/2014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79865D-F3B8-44A7-B643-BB828932D039}" type="slidenum">
              <a:rPr lang="en-GB" smtClean="0"/>
              <a:t>‹#›</a:t>
            </a:fld>
            <a:endParaRPr lang="en-GB"/>
          </a:p>
        </p:txBody>
      </p:sp>
    </p:spTree>
    <p:extLst>
      <p:ext uri="{BB962C8B-B14F-4D97-AF65-F5344CB8AC3E}">
        <p14:creationId xmlns:p14="http://schemas.microsoft.com/office/powerpoint/2010/main" val="267244533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AHAN5007</a:t>
            </a:r>
            <a:br>
              <a:rPr lang="en-GB" dirty="0" smtClean="0"/>
            </a:br>
            <a:r>
              <a:rPr lang="en-GB" dirty="0" smtClean="0"/>
              <a:t>The Body, Culture and Society</a:t>
            </a:r>
            <a:endParaRPr lang="en-GB" dirty="0"/>
          </a:p>
        </p:txBody>
      </p:sp>
      <p:sp>
        <p:nvSpPr>
          <p:cNvPr id="3" name="Subtitle 2"/>
          <p:cNvSpPr>
            <a:spLocks noGrp="1"/>
          </p:cNvSpPr>
          <p:nvPr>
            <p:ph type="subTitle" idx="1"/>
          </p:nvPr>
        </p:nvSpPr>
        <p:spPr/>
        <p:txBody>
          <a:bodyPr/>
          <a:lstStyle/>
          <a:p>
            <a:r>
              <a:rPr lang="en-GB" dirty="0" smtClean="0"/>
              <a:t>Symbolism and the Social </a:t>
            </a:r>
            <a:r>
              <a:rPr lang="en-GB" dirty="0" smtClean="0"/>
              <a:t>Body</a:t>
            </a:r>
            <a:endParaRPr lang="en-GB" dirty="0" smtClean="0"/>
          </a:p>
        </p:txBody>
      </p:sp>
    </p:spTree>
    <p:extLst>
      <p:ext uri="{BB962C8B-B14F-4D97-AF65-F5344CB8AC3E}">
        <p14:creationId xmlns:p14="http://schemas.microsoft.com/office/powerpoint/2010/main" val="2885263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Theory reminder: Functionalism</a:t>
            </a:r>
            <a:endParaRPr lang="en-GB" dirty="0"/>
          </a:p>
        </p:txBody>
      </p:sp>
      <p:sp>
        <p:nvSpPr>
          <p:cNvPr id="5" name="Content Placeholder 4"/>
          <p:cNvSpPr>
            <a:spLocks noGrp="1"/>
          </p:cNvSpPr>
          <p:nvPr>
            <p:ph sz="half" idx="1"/>
          </p:nvPr>
        </p:nvSpPr>
        <p:spPr>
          <a:xfrm>
            <a:off x="457200" y="1600200"/>
            <a:ext cx="8147248" cy="4525963"/>
          </a:xfrm>
        </p:spPr>
        <p:txBody>
          <a:bodyPr>
            <a:normAutofit/>
          </a:bodyPr>
          <a:lstStyle/>
          <a:p>
            <a:r>
              <a:rPr lang="en-GB" dirty="0"/>
              <a:t>B</a:t>
            </a:r>
            <a:r>
              <a:rPr lang="en-GB" dirty="0" smtClean="0"/>
              <a:t>ehaviour can be understood in terms of individual needs and motivations</a:t>
            </a:r>
          </a:p>
          <a:p>
            <a:r>
              <a:rPr lang="en-GB" dirty="0"/>
              <a:t>D</a:t>
            </a:r>
            <a:r>
              <a:rPr lang="en-GB" dirty="0" smtClean="0"/>
              <a:t>ifferent elements of ‘culture’ are interconnected and form a system</a:t>
            </a:r>
          </a:p>
          <a:p>
            <a:r>
              <a:rPr lang="en-GB" dirty="0" smtClean="0"/>
              <a:t>To understand an element we must seeks its function within the cultural system</a:t>
            </a:r>
          </a:p>
        </p:txBody>
      </p:sp>
    </p:spTree>
    <p:extLst>
      <p:ext uri="{BB962C8B-B14F-4D97-AF65-F5344CB8AC3E}">
        <p14:creationId xmlns:p14="http://schemas.microsoft.com/office/powerpoint/2010/main" val="446968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5"/>
          <p:cNvSpPr>
            <a:spLocks noGrp="1"/>
          </p:cNvSpPr>
          <p:nvPr>
            <p:ph sz="half" idx="1"/>
          </p:nvPr>
        </p:nvSpPr>
        <p:spPr>
          <a:xfrm>
            <a:off x="457200" y="260649"/>
            <a:ext cx="8291264" cy="3528392"/>
          </a:xfrm>
        </p:spPr>
        <p:txBody>
          <a:bodyPr>
            <a:normAutofit/>
          </a:bodyPr>
          <a:lstStyle/>
          <a:p>
            <a:pPr marL="57150" indent="0">
              <a:buNone/>
            </a:pPr>
            <a:r>
              <a:rPr lang="en-GB" sz="3200" i="1" dirty="0" smtClean="0"/>
              <a:t>“Whether we consider a very simple or primitive culture or an extremely complex and developed one, we are confronted by a vast apparatus, partly material, partly human and partly spiritual by which man is able to cope with the concrete specific problems that face him" (Malinowski 1944:36).</a:t>
            </a:r>
          </a:p>
          <a:p>
            <a:pPr marL="0" indent="0">
              <a:buNone/>
            </a:pPr>
            <a:endParaRPr lang="en-GB" dirty="0"/>
          </a:p>
        </p:txBody>
      </p:sp>
      <p:pic>
        <p:nvPicPr>
          <p:cNvPr id="6"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427984" y="3789040"/>
            <a:ext cx="4432232" cy="2464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4475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Theory Reminder: Structuralism</a:t>
            </a:r>
            <a:endParaRPr lang="en-GB" dirty="0"/>
          </a:p>
        </p:txBody>
      </p:sp>
      <p:sp>
        <p:nvSpPr>
          <p:cNvPr id="3" name="Content Placeholder 2"/>
          <p:cNvSpPr>
            <a:spLocks noGrp="1"/>
          </p:cNvSpPr>
          <p:nvPr>
            <p:ph sz="half" idx="1"/>
          </p:nvPr>
        </p:nvSpPr>
        <p:spPr>
          <a:xfrm>
            <a:off x="457200" y="1600201"/>
            <a:ext cx="8075240" cy="4493096"/>
          </a:xfrm>
        </p:spPr>
        <p:txBody>
          <a:bodyPr>
            <a:normAutofit/>
          </a:bodyPr>
          <a:lstStyle/>
          <a:p>
            <a:r>
              <a:rPr lang="en-GB" dirty="0" smtClean="0"/>
              <a:t>Culture (like language) is governed by unwritten rules of behaviour</a:t>
            </a:r>
          </a:p>
          <a:p>
            <a:r>
              <a:rPr lang="en-GB" dirty="0" smtClean="0"/>
              <a:t>Practitioners understand but are not able to articulate these rules.</a:t>
            </a:r>
          </a:p>
          <a:p>
            <a:r>
              <a:rPr lang="en-GB" dirty="0" smtClean="0"/>
              <a:t>May be expressed as binary oppositions (e.g. raw/cooked, hot/cold, clean/dirty)</a:t>
            </a:r>
          </a:p>
          <a:p>
            <a:r>
              <a:rPr lang="en-GB" dirty="0"/>
              <a:t>A</a:t>
            </a:r>
            <a:r>
              <a:rPr lang="en-GB" dirty="0" smtClean="0"/>
              <a:t>im to understand the underlying meaning involved in human thought as expressed in cultural acts.</a:t>
            </a:r>
            <a:endParaRPr lang="en-GB" dirty="0"/>
          </a:p>
        </p:txBody>
      </p:sp>
    </p:spTree>
    <p:extLst>
      <p:ext uri="{BB962C8B-B14F-4D97-AF65-F5344CB8AC3E}">
        <p14:creationId xmlns:p14="http://schemas.microsoft.com/office/powerpoint/2010/main" val="2369291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a:spLocks noGrp="1"/>
          </p:cNvSpPr>
          <p:nvPr>
            <p:ph sz="half" idx="1"/>
          </p:nvPr>
        </p:nvSpPr>
        <p:spPr>
          <a:xfrm>
            <a:off x="467544" y="260648"/>
            <a:ext cx="8208912" cy="3456385"/>
          </a:xfrm>
        </p:spPr>
        <p:txBody>
          <a:bodyPr>
            <a:normAutofit/>
          </a:bodyPr>
          <a:lstStyle/>
          <a:p>
            <a:pPr marL="0" indent="0">
              <a:buNone/>
            </a:pPr>
            <a:r>
              <a:rPr lang="en-GB" sz="3600" i="1" dirty="0" smtClean="0"/>
              <a:t>“In contrast with scientific explanation, the problem here is not to attribute confused and disorganized states, emotions, or representations to an objective cause, but rather to articulate them into a whole or system.” (Lévi-Strauss, 1999, p. 136)</a:t>
            </a:r>
            <a:endParaRPr lang="en-GB" sz="3600" i="1"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933056"/>
            <a:ext cx="3555504" cy="2482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0128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Theoretical Reminder: </a:t>
            </a:r>
            <a:br>
              <a:rPr lang="en-GB" dirty="0" smtClean="0"/>
            </a:br>
            <a:r>
              <a:rPr lang="en-GB" dirty="0" smtClean="0"/>
              <a:t>Structural-Functionalism</a:t>
            </a:r>
            <a:endParaRPr lang="en-GB" dirty="0"/>
          </a:p>
        </p:txBody>
      </p:sp>
      <p:sp>
        <p:nvSpPr>
          <p:cNvPr id="3" name="Content Placeholder 2"/>
          <p:cNvSpPr>
            <a:spLocks noGrp="1"/>
          </p:cNvSpPr>
          <p:nvPr>
            <p:ph sz="half" idx="1"/>
          </p:nvPr>
        </p:nvSpPr>
        <p:spPr>
          <a:xfrm>
            <a:off x="457200" y="1600200"/>
            <a:ext cx="8147248" cy="4525963"/>
          </a:xfrm>
        </p:spPr>
        <p:txBody>
          <a:bodyPr>
            <a:normAutofit/>
          </a:bodyPr>
          <a:lstStyle/>
          <a:p>
            <a:r>
              <a:rPr lang="en-GB" dirty="0" smtClean="0"/>
              <a:t>Society is a system of relationships maintaining itself through cybernetic feedback</a:t>
            </a:r>
          </a:p>
          <a:p>
            <a:r>
              <a:rPr lang="en-GB" dirty="0" smtClean="0"/>
              <a:t>Institutions are orderly sets of relationships whose function is to maintain the society as a system</a:t>
            </a:r>
          </a:p>
          <a:p>
            <a:r>
              <a:rPr lang="en-GB" dirty="0" smtClean="0"/>
              <a:t>Individuals are largely irrelevant</a:t>
            </a:r>
          </a:p>
          <a:p>
            <a:r>
              <a:rPr lang="en-GB" dirty="0" err="1" smtClean="0"/>
              <a:t>Analagous</a:t>
            </a:r>
            <a:r>
              <a:rPr lang="en-GB" dirty="0" smtClean="0"/>
              <a:t> to the body: organs exist to support the structure as a whole</a:t>
            </a:r>
            <a:endParaRPr lang="en-GB" dirty="0"/>
          </a:p>
        </p:txBody>
      </p:sp>
    </p:spTree>
    <p:extLst>
      <p:ext uri="{BB962C8B-B14F-4D97-AF65-F5344CB8AC3E}">
        <p14:creationId xmlns:p14="http://schemas.microsoft.com/office/powerpoint/2010/main" val="2024115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6" name="Content Placeholder 3"/>
          <p:cNvSpPr txBox="1">
            <a:spLocks noGrp="1"/>
          </p:cNvSpPr>
          <p:nvPr>
            <p:ph sz="half" idx="2"/>
          </p:nvPr>
        </p:nvSpPr>
        <p:spPr>
          <a:xfrm>
            <a:off x="468313" y="260350"/>
            <a:ext cx="8218487" cy="586581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Font typeface="Arial" pitchFamily="34" charset="0"/>
              <a:buNone/>
            </a:pPr>
            <a:r>
              <a:rPr lang="en-GB" sz="3200" i="1" dirty="0" smtClean="0"/>
              <a:t>“This important distinction, between structure as an actually existing concrete reality, to be directly observed, and structural form, as what the field-worker describes, may be made clearer perhaps by a consideration of the continuity of social structure through time, a continuity which is not static like that of a building, but a dynamic continuity, like that of the organic structure of a living body. Throughout the life of an organism its structure is being constantly renewed; and similarly the social life constantly renews the social structure.” (Radcliffe-Brown, 1940, p. 4)</a:t>
            </a:r>
            <a:endParaRPr lang="en-GB" sz="3200" i="1" dirty="0"/>
          </a:p>
        </p:txBody>
      </p:sp>
    </p:spTree>
    <p:extLst>
      <p:ext uri="{BB962C8B-B14F-4D97-AF65-F5344CB8AC3E}">
        <p14:creationId xmlns:p14="http://schemas.microsoft.com/office/powerpoint/2010/main" val="989123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Witchcraft among the </a:t>
            </a:r>
            <a:r>
              <a:rPr lang="en-GB" dirty="0" err="1" smtClean="0"/>
              <a:t>Zande</a:t>
            </a:r>
            <a:r>
              <a:rPr lang="en-GB" dirty="0" smtClean="0"/>
              <a:t> </a:t>
            </a:r>
            <a:br>
              <a:rPr lang="en-GB" dirty="0" smtClean="0"/>
            </a:br>
            <a:r>
              <a:rPr lang="en-GB" dirty="0" smtClean="0"/>
              <a:t>(Evans-Pritchard)</a:t>
            </a:r>
            <a:endParaRPr lang="en-GB" dirty="0"/>
          </a:p>
        </p:txBody>
      </p:sp>
      <p:sp>
        <p:nvSpPr>
          <p:cNvPr id="3" name="Content Placeholder 2"/>
          <p:cNvSpPr>
            <a:spLocks noGrp="1"/>
          </p:cNvSpPr>
          <p:nvPr>
            <p:ph sz="half" idx="1"/>
          </p:nvPr>
        </p:nvSpPr>
        <p:spPr/>
        <p:txBody>
          <a:bodyPr>
            <a:normAutofit fontScale="85000" lnSpcReduction="20000"/>
          </a:bodyPr>
          <a:lstStyle/>
          <a:p>
            <a:r>
              <a:rPr lang="en-GB" sz="2800" dirty="0" smtClean="0"/>
              <a:t>E.E. Evans-Pritchard, </a:t>
            </a:r>
            <a:r>
              <a:rPr lang="en-GB" sz="2800" i="1" dirty="0" smtClean="0"/>
              <a:t>Witchcraft, Oracles and Magic among the </a:t>
            </a:r>
            <a:r>
              <a:rPr lang="en-GB" sz="2800" i="1" dirty="0" err="1" smtClean="0"/>
              <a:t>Azande</a:t>
            </a:r>
            <a:endParaRPr lang="en-GB" sz="2800" i="1" dirty="0" smtClean="0"/>
          </a:p>
          <a:p>
            <a:r>
              <a:rPr lang="en-GB" sz="2800" dirty="0" smtClean="0"/>
              <a:t>2 levels of illness causation</a:t>
            </a:r>
          </a:p>
          <a:p>
            <a:pPr lvl="1"/>
            <a:r>
              <a:rPr lang="en-GB" sz="2400" dirty="0" smtClean="0"/>
              <a:t>Natural causes (accident leads to infection)</a:t>
            </a:r>
          </a:p>
          <a:p>
            <a:pPr lvl="1"/>
            <a:r>
              <a:rPr lang="en-GB" sz="2400" dirty="0" smtClean="0"/>
              <a:t>Witchcraft (Why me? Why at this particular time?)</a:t>
            </a:r>
          </a:p>
          <a:p>
            <a:r>
              <a:rPr lang="en-GB" sz="2800" dirty="0" smtClean="0"/>
              <a:t>Witchcraft is believed to be a physical and inherited trait – a substance that can be found on autopsy</a:t>
            </a:r>
          </a:p>
          <a:p>
            <a:r>
              <a:rPr lang="en-GB" sz="2800" dirty="0" smtClean="0"/>
              <a:t>Important social function of belief in witchcraft</a:t>
            </a:r>
          </a:p>
          <a:p>
            <a:endParaRPr lang="en-GB" dirty="0"/>
          </a:p>
        </p:txBody>
      </p:sp>
      <p:sp>
        <p:nvSpPr>
          <p:cNvPr id="4" name="Content Placeholder 3"/>
          <p:cNvSpPr>
            <a:spLocks noGrp="1"/>
          </p:cNvSpPr>
          <p:nvPr>
            <p:ph sz="half" idx="2"/>
          </p:nvPr>
        </p:nvSpPr>
        <p:spPr/>
        <p:txBody>
          <a:bodyPr>
            <a:normAutofit fontScale="85000" lnSpcReduction="20000"/>
          </a:bodyPr>
          <a:lstStyle/>
          <a:p>
            <a:endParaRPr lang="en-GB"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586001"/>
            <a:ext cx="3508969" cy="4652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86205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Bodies and Social Groups</a:t>
            </a:r>
            <a:br>
              <a:rPr lang="en-GB" dirty="0" smtClean="0"/>
            </a:br>
            <a:r>
              <a:rPr lang="en-GB" dirty="0" smtClean="0"/>
              <a:t>(Mary Douglas)</a:t>
            </a:r>
            <a:endParaRPr lang="en-GB" dirty="0"/>
          </a:p>
        </p:txBody>
      </p:sp>
      <p:sp>
        <p:nvSpPr>
          <p:cNvPr id="3" name="Content Placeholder 2"/>
          <p:cNvSpPr>
            <a:spLocks noGrp="1"/>
          </p:cNvSpPr>
          <p:nvPr>
            <p:ph idx="1"/>
          </p:nvPr>
        </p:nvSpPr>
        <p:spPr/>
        <p:txBody>
          <a:bodyPr>
            <a:normAutofit/>
          </a:bodyPr>
          <a:lstStyle/>
          <a:p>
            <a:r>
              <a:rPr lang="en-GB" dirty="0" smtClean="0"/>
              <a:t>The function </a:t>
            </a:r>
            <a:r>
              <a:rPr lang="en-GB" dirty="0"/>
              <a:t>of taboos against 'pollution' (or religious defilement</a:t>
            </a:r>
            <a:r>
              <a:rPr lang="en-GB" dirty="0" smtClean="0"/>
              <a:t>) is </a:t>
            </a:r>
            <a:r>
              <a:rPr lang="en-GB" dirty="0"/>
              <a:t>in </a:t>
            </a:r>
            <a:r>
              <a:rPr lang="en-GB" dirty="0" smtClean="0"/>
              <a:t>protecting 'primitive</a:t>
            </a:r>
            <a:r>
              <a:rPr lang="en-GB" dirty="0"/>
              <a:t>' society 'from behaviour that will wreck it' (Douglas 1992, p. 4</a:t>
            </a:r>
            <a:r>
              <a:rPr lang="en-GB" dirty="0" smtClean="0"/>
              <a:t>).</a:t>
            </a:r>
          </a:p>
          <a:p>
            <a:r>
              <a:rPr lang="en-GB" dirty="0" smtClean="0"/>
              <a:t>Rituals </a:t>
            </a:r>
            <a:r>
              <a:rPr lang="en-GB" dirty="0" smtClean="0"/>
              <a:t>and symbolic behaviour involve the body in replicating social situations (e.g. rites of transition).</a:t>
            </a:r>
            <a:endParaRPr lang="en-GB" dirty="0"/>
          </a:p>
        </p:txBody>
      </p:sp>
    </p:spTree>
    <p:extLst>
      <p:ext uri="{BB962C8B-B14F-4D97-AF65-F5344CB8AC3E}">
        <p14:creationId xmlns:p14="http://schemas.microsoft.com/office/powerpoint/2010/main" val="3662056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a:t>
            </a:r>
            <a:r>
              <a:rPr lang="en-GB" i="1" dirty="0"/>
              <a:t>If there is no concern to preserve social boundaries, I would not expect to find concern with bodily boundaries. The relation of head to feet, of brain and sexual organs, of mouth and anus are commonly treated so that they express the relevant patterns of hierarchy… bodily control is an expression of social control</a:t>
            </a:r>
            <a:r>
              <a:rPr lang="en-GB"/>
              <a:t>.’ </a:t>
            </a:r>
            <a:r>
              <a:rPr lang="en-GB" smtClean="0"/>
              <a:t>(Douglas, 1973</a:t>
            </a:r>
            <a:r>
              <a:rPr lang="en-GB" dirty="0"/>
              <a:t>, p. 99)</a:t>
            </a:r>
          </a:p>
          <a:p>
            <a:endParaRPr lang="en-GB" dirty="0"/>
          </a:p>
        </p:txBody>
      </p:sp>
    </p:spTree>
    <p:extLst>
      <p:ext uri="{BB962C8B-B14F-4D97-AF65-F5344CB8AC3E}">
        <p14:creationId xmlns:p14="http://schemas.microsoft.com/office/powerpoint/2010/main" val="42292776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1527</TotalTime>
  <Words>552</Words>
  <Application>Microsoft Office PowerPoint</Application>
  <PresentationFormat>On-screen Show (4:3)</PresentationFormat>
  <Paragraphs>30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AHAN5007 The Body, Culture and Society</vt:lpstr>
      <vt:lpstr>Theory reminder: Functionalism</vt:lpstr>
      <vt:lpstr>PowerPoint Presentation</vt:lpstr>
      <vt:lpstr>Theory Reminder: Structuralism</vt:lpstr>
      <vt:lpstr>PowerPoint Presentation</vt:lpstr>
      <vt:lpstr>Theoretical Reminder:  Structural-Functionalism</vt:lpstr>
      <vt:lpstr>PowerPoint Presentation</vt:lpstr>
      <vt:lpstr>Witchcraft among the Zande  (Evans-Pritchard)</vt:lpstr>
      <vt:lpstr>Bodies and Social Groups (Mary Douglas)</vt:lpstr>
      <vt:lpstr>PowerPoint Presentation</vt:lpstr>
    </vt:vector>
  </TitlesOfParts>
  <Company>University of Wales Trinity Saint David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AHAN5007 The Body, Culture and Society</dc:title>
  <dc:creator>Rachel Casiday</dc:creator>
  <cp:lastModifiedBy>Rachel Casiday</cp:lastModifiedBy>
  <cp:revision>15</cp:revision>
  <dcterms:created xsi:type="dcterms:W3CDTF">2014-02-13T14:51:37Z</dcterms:created>
  <dcterms:modified xsi:type="dcterms:W3CDTF">2014-09-18T09:12:21Z</dcterms:modified>
</cp:coreProperties>
</file>