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5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688391-4A34-4BCC-992E-B7158F89D637}" type="datetimeFigureOut">
              <a:rPr lang="en-GB" smtClean="0"/>
              <a:t>19/06/2020</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EBEB8EAD-12F0-43A2-AC60-8D3D0126A978}"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08063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688391-4A34-4BCC-992E-B7158F89D637}" type="datetimeFigureOut">
              <a:rPr lang="en-GB" smtClean="0"/>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B8EAD-12F0-43A2-AC60-8D3D0126A978}"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66458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88391-4A34-4BCC-992E-B7158F89D637}" type="datetimeFigureOut">
              <a:rPr lang="en-GB" smtClean="0"/>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B8EAD-12F0-43A2-AC60-8D3D0126A978}"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48147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688391-4A34-4BCC-992E-B7158F89D637}" type="datetimeFigureOut">
              <a:rPr lang="en-GB" smtClean="0"/>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B8EAD-12F0-43A2-AC60-8D3D0126A978}"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7788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688391-4A34-4BCC-992E-B7158F89D637}" type="datetimeFigureOut">
              <a:rPr lang="en-GB" smtClean="0"/>
              <a:t>19/06/2020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EB8EAD-12F0-43A2-AC60-8D3D0126A978}"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91180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688391-4A34-4BCC-992E-B7158F89D637}" type="datetimeFigureOut">
              <a:rPr lang="en-GB" smtClean="0"/>
              <a:t>19/06/2020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EB8EAD-12F0-43A2-AC60-8D3D0126A978}"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92833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688391-4A34-4BCC-992E-B7158F89D637}" type="datetimeFigureOut">
              <a:rPr lang="en-GB" smtClean="0"/>
              <a:t>19/06/2020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EB8EAD-12F0-43A2-AC60-8D3D0126A978}" type="slidenum">
              <a:rPr lang="en-GB" smtClean="0"/>
              <a:t>‹#›</a:t>
            </a:fld>
            <a:endParaRPr lang="en-GB"/>
          </a:p>
        </p:txBody>
      </p:sp>
    </p:spTree>
    <p:extLst>
      <p:ext uri="{BB962C8B-B14F-4D97-AF65-F5344CB8AC3E}">
        <p14:creationId xmlns:p14="http://schemas.microsoft.com/office/powerpoint/2010/main" val="973989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0688391-4A34-4BCC-992E-B7158F89D637}" type="datetimeFigureOut">
              <a:rPr lang="en-GB" smtClean="0"/>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B8EAD-12F0-43A2-AC60-8D3D0126A978}"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16316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0688391-4A34-4BCC-992E-B7158F89D637}" type="datetimeFigureOut">
              <a:rPr lang="en-GB" smtClean="0"/>
              <a:t>19/06/2020</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BEB8EAD-12F0-43A2-AC60-8D3D0126A978}"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8974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688391-4A34-4BCC-992E-B7158F89D637}" type="datetimeFigureOut">
              <a:rPr lang="en-GB" smtClean="0"/>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B8EAD-12F0-43A2-AC60-8D3D0126A978}"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05775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688391-4A34-4BCC-992E-B7158F89D637}" type="datetimeFigureOut">
              <a:rPr lang="en-GB" smtClean="0"/>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B8EAD-12F0-43A2-AC60-8D3D0126A978}"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3362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0688391-4A34-4BCC-992E-B7158F89D637}" type="datetimeFigureOut">
              <a:rPr lang="en-GB" smtClean="0"/>
              <a:t>19/06/2020</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BEB8EAD-12F0-43A2-AC60-8D3D0126A978}"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48218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image" Target="../media/image1.jp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7.png"/><Relationship Id="rId5" Type="http://schemas.openxmlformats.org/officeDocument/2006/relationships/image" Target="../media/image1.jp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8782C-E5FA-47E4-AEA9-07AA509D76BC}"/>
              </a:ext>
            </a:extLst>
          </p:cNvPr>
          <p:cNvSpPr>
            <a:spLocks noGrp="1"/>
          </p:cNvSpPr>
          <p:nvPr>
            <p:ph type="ctrTitle"/>
          </p:nvPr>
        </p:nvSpPr>
        <p:spPr>
          <a:xfrm>
            <a:off x="904875" y="476250"/>
            <a:ext cx="10848975" cy="3054954"/>
          </a:xfrm>
        </p:spPr>
        <p:txBody>
          <a:bodyPr>
            <a:normAutofit fontScale="90000"/>
          </a:bodyPr>
          <a:lstStyle/>
          <a:p>
            <a:r>
              <a:rPr lang="en-GB" dirty="0"/>
              <a:t>Perseus and Medusa and the ancient Greek reception to their story</a:t>
            </a:r>
          </a:p>
        </p:txBody>
      </p:sp>
      <p:sp>
        <p:nvSpPr>
          <p:cNvPr id="3" name="Subtitle 2">
            <a:extLst>
              <a:ext uri="{FF2B5EF4-FFF2-40B4-BE49-F238E27FC236}">
                <a16:creationId xmlns:a16="http://schemas.microsoft.com/office/drawing/2014/main" id="{6FBB019C-A8AF-4321-B2E3-E2C68BABFAB4}"/>
              </a:ext>
            </a:extLst>
          </p:cNvPr>
          <p:cNvSpPr>
            <a:spLocks noGrp="1"/>
          </p:cNvSpPr>
          <p:nvPr>
            <p:ph type="subTitle" idx="1"/>
          </p:nvPr>
        </p:nvSpPr>
        <p:spPr/>
        <p:txBody>
          <a:bodyPr/>
          <a:lstStyle/>
          <a:p>
            <a:r>
              <a:rPr lang="en-GB" dirty="0"/>
              <a:t>By Tyler Johns </a:t>
            </a:r>
          </a:p>
        </p:txBody>
      </p:sp>
      <p:pic>
        <p:nvPicPr>
          <p:cNvPr id="4" name="Video 3">
            <a:hlinkClick r:id="" action="ppaction://media"/>
            <a:extLst>
              <a:ext uri="{FF2B5EF4-FFF2-40B4-BE49-F238E27FC236}">
                <a16:creationId xmlns:a16="http://schemas.microsoft.com/office/drawing/2014/main" id="{FE0EB241-7F86-4395-BF48-D018BB1F3BE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387900223"/>
      </p:ext>
    </p:extLst>
  </p:cSld>
  <p:clrMapOvr>
    <a:masterClrMapping/>
  </p:clrMapOvr>
  <mc:AlternateContent xmlns:mc="http://schemas.openxmlformats.org/markup-compatibility/2006">
    <mc:Choice xmlns:p14="http://schemas.microsoft.com/office/powerpoint/2010/main" Requires="p14">
      <p:transition spd="slow" p14:dur="2000" advTm="21284"/>
    </mc:Choice>
    <mc:Fallback>
      <p:transition spd="slow" advTm="21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CCE90-01F1-40C0-B5B8-504D8CAD16BB}"/>
              </a:ext>
            </a:extLst>
          </p:cNvPr>
          <p:cNvSpPr>
            <a:spLocks noGrp="1"/>
          </p:cNvSpPr>
          <p:nvPr>
            <p:ph type="title"/>
          </p:nvPr>
        </p:nvSpPr>
        <p:spPr/>
        <p:txBody>
          <a:bodyPr/>
          <a:lstStyle/>
          <a:p>
            <a:r>
              <a:rPr lang="en-GB" dirty="0"/>
              <a:t>Perseus story Part 1 </a:t>
            </a:r>
          </a:p>
        </p:txBody>
      </p:sp>
      <p:sp>
        <p:nvSpPr>
          <p:cNvPr id="3" name="Content Placeholder 2">
            <a:extLst>
              <a:ext uri="{FF2B5EF4-FFF2-40B4-BE49-F238E27FC236}">
                <a16:creationId xmlns:a16="http://schemas.microsoft.com/office/drawing/2014/main" id="{4606DE6C-9E35-4B41-BBC6-BE7AE35AD353}"/>
              </a:ext>
            </a:extLst>
          </p:cNvPr>
          <p:cNvSpPr>
            <a:spLocks noGrp="1"/>
          </p:cNvSpPr>
          <p:nvPr>
            <p:ph idx="1"/>
          </p:nvPr>
        </p:nvSpPr>
        <p:spPr/>
        <p:txBody>
          <a:bodyPr>
            <a:normAutofit lnSpcReduction="10000"/>
          </a:bodyPr>
          <a:lstStyle/>
          <a:p>
            <a:pPr marL="0" indent="0">
              <a:buNone/>
            </a:pPr>
            <a:r>
              <a:rPr lang="en-GB" dirty="0"/>
              <a:t>Perseus is royalty from his mothers Danae bloodline, she is the daughter of Acrisius of Argos, the current king of Argos, after hearing a prophecy dictating his fall by the hands of his grandson he locks away Danae underground to stop her from giving birth to his downfall</a:t>
            </a:r>
          </a:p>
          <a:p>
            <a:pPr marL="0" indent="0">
              <a:buNone/>
            </a:pPr>
            <a:r>
              <a:rPr lang="en-GB" dirty="0"/>
              <a:t>Danae would eventually end up pregnant with the child of Zeus, after Acrisius finds that that Danae had a son by finding Perseus, he cast off his daughter and grandson into the sea in a chest, his logic was that he would not kill them but could let the sea kill them for him, but the chest would end up grounded on the island of Seriphus where Perseus grew up to a fisherman.</a:t>
            </a:r>
          </a:p>
        </p:txBody>
      </p:sp>
      <p:pic>
        <p:nvPicPr>
          <p:cNvPr id="8" name="Video 7">
            <a:hlinkClick r:id="" action="ppaction://media"/>
            <a:extLst>
              <a:ext uri="{FF2B5EF4-FFF2-40B4-BE49-F238E27FC236}">
                <a16:creationId xmlns:a16="http://schemas.microsoft.com/office/drawing/2014/main" id="{365E5B59-45E4-4FB6-8ACB-F37CB0C761D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524029834"/>
      </p:ext>
    </p:extLst>
  </p:cSld>
  <p:clrMapOvr>
    <a:masterClrMapping/>
  </p:clrMapOvr>
  <mc:AlternateContent xmlns:mc="http://schemas.openxmlformats.org/markup-compatibility/2006">
    <mc:Choice xmlns:p14="http://schemas.microsoft.com/office/powerpoint/2010/main" Requires="p14">
      <p:transition spd="slow" p14:dur="2000" advTm="53657"/>
    </mc:Choice>
    <mc:Fallback>
      <p:transition spd="slow" advTm="53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3" name="Straight Connector 72">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5DDF363-3D92-4D36-810D-222E3D1805C8}"/>
              </a:ext>
            </a:extLst>
          </p:cNvPr>
          <p:cNvSpPr>
            <a:spLocks noGrp="1"/>
          </p:cNvSpPr>
          <p:nvPr>
            <p:ph type="title"/>
          </p:nvPr>
        </p:nvSpPr>
        <p:spPr>
          <a:xfrm>
            <a:off x="1451580" y="804520"/>
            <a:ext cx="5550355" cy="1049235"/>
          </a:xfrm>
        </p:spPr>
        <p:txBody>
          <a:bodyPr>
            <a:normAutofit/>
          </a:bodyPr>
          <a:lstStyle/>
          <a:p>
            <a:r>
              <a:rPr lang="en-GB" dirty="0"/>
              <a:t>Perseus Story Part 2</a:t>
            </a:r>
          </a:p>
        </p:txBody>
      </p:sp>
      <p:sp>
        <p:nvSpPr>
          <p:cNvPr id="75" name="Rectangle 74">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D3C13078-E083-4DC1-BED8-93DC8F679A2E}"/>
              </a:ext>
            </a:extLst>
          </p:cNvPr>
          <p:cNvSpPr>
            <a:spLocks noGrp="1"/>
          </p:cNvSpPr>
          <p:nvPr>
            <p:ph idx="1"/>
          </p:nvPr>
        </p:nvSpPr>
        <p:spPr>
          <a:xfrm>
            <a:off x="1451580" y="2015732"/>
            <a:ext cx="5550355" cy="3450613"/>
          </a:xfrm>
        </p:spPr>
        <p:txBody>
          <a:bodyPr>
            <a:normAutofit/>
          </a:bodyPr>
          <a:lstStyle/>
          <a:p>
            <a:pPr marL="0" indent="0">
              <a:buNone/>
            </a:pPr>
            <a:r>
              <a:rPr lang="en-GB" dirty="0"/>
              <a:t>After growing up in the land of Seriphus Perseus became a fisherman and continued with his trade until the King, Polydectes decided he wished to get married but did not announce that he wished to get married to Danae, Polydectes realized that he only person in his way was Perseus and tricked the boy into trying to kill the Gorgon Medusa who turned everyone who looked at her face directly into stone.</a:t>
            </a:r>
          </a:p>
        </p:txBody>
      </p:sp>
      <p:grpSp>
        <p:nvGrpSpPr>
          <p:cNvPr id="77" name="Group 76">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78" name="Rectangle 77">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026" name="Picture 2" descr="A statue in front of a building&#10;&#10;Description automatically generated">
            <a:extLst>
              <a:ext uri="{FF2B5EF4-FFF2-40B4-BE49-F238E27FC236}">
                <a16:creationId xmlns:a16="http://schemas.microsoft.com/office/drawing/2014/main" id="{30335661-A5F4-4648-89F5-CF3DCF6DEE6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494" r="3" b="3"/>
          <a:stretch/>
        </p:blipFill>
        <p:spPr bwMode="auto">
          <a:xfrm>
            <a:off x="8116373" y="1116345"/>
            <a:ext cx="2799103" cy="3866172"/>
          </a:xfrm>
          <a:prstGeom prst="rect">
            <a:avLst/>
          </a:prstGeom>
          <a:noFill/>
          <a:extLst>
            <a:ext uri="{909E8E84-426E-40DD-AFC4-6F175D3DCCD1}">
              <a14:hiddenFill xmlns:a14="http://schemas.microsoft.com/office/drawing/2010/main">
                <a:solidFill>
                  <a:srgbClr val="FFFFFF"/>
                </a:solidFill>
              </a14:hiddenFill>
            </a:ext>
          </a:extLst>
        </p:spPr>
      </p:pic>
      <p:pic>
        <p:nvPicPr>
          <p:cNvPr id="81" name="Picture 80">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3" name="Straight Connector 82">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CF33237-0B96-4669-9FF5-5B0E3F1374BB}"/>
              </a:ext>
            </a:extLst>
          </p:cNvPr>
          <p:cNvSpPr txBox="1"/>
          <p:nvPr/>
        </p:nvSpPr>
        <p:spPr>
          <a:xfrm>
            <a:off x="8733419" y="5700982"/>
            <a:ext cx="1562470" cy="369332"/>
          </a:xfrm>
          <a:prstGeom prst="rect">
            <a:avLst/>
          </a:prstGeom>
          <a:noFill/>
        </p:spPr>
        <p:txBody>
          <a:bodyPr wrap="square" rtlCol="0">
            <a:spAutoFit/>
          </a:bodyPr>
          <a:lstStyle/>
          <a:p>
            <a:r>
              <a:rPr lang="en-GB" dirty="0"/>
              <a:t>(Cellini, 1554)</a:t>
            </a:r>
          </a:p>
        </p:txBody>
      </p:sp>
      <p:pic>
        <p:nvPicPr>
          <p:cNvPr id="15" name="Video 14">
            <a:hlinkClick r:id="" action="ppaction://media"/>
            <a:extLst>
              <a:ext uri="{FF2B5EF4-FFF2-40B4-BE49-F238E27FC236}">
                <a16:creationId xmlns:a16="http://schemas.microsoft.com/office/drawing/2014/main" id="{FFAE2EA9-0CF0-4EDD-81A2-D9D2BC42EAF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605814938"/>
      </p:ext>
    </p:extLst>
  </p:cSld>
  <p:clrMapOvr>
    <a:masterClrMapping/>
  </p:clrMapOvr>
  <mc:AlternateContent xmlns:mc="http://schemas.openxmlformats.org/markup-compatibility/2006">
    <mc:Choice xmlns:p14="http://schemas.microsoft.com/office/powerpoint/2010/main" Requires="p14">
      <p:transition spd="slow" p14:dur="2000" advTm="74991"/>
    </mc:Choice>
    <mc:Fallback>
      <p:transition spd="slow" advTm="74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052" name="Rectangle 134">
            <a:extLst>
              <a:ext uri="{FF2B5EF4-FFF2-40B4-BE49-F238E27FC236}">
                <a16:creationId xmlns:a16="http://schemas.microsoft.com/office/drawing/2014/main" id="{E8E51B09-2B9E-4D82-A5F8-29F85CBE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3" name="Rectangle 136">
            <a:extLst>
              <a:ext uri="{FF2B5EF4-FFF2-40B4-BE49-F238E27FC236}">
                <a16:creationId xmlns:a16="http://schemas.microsoft.com/office/drawing/2014/main" id="{59240118-40F3-4A1C-85DC-4E58525CB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2054" name="Group 138">
            <a:extLst>
              <a:ext uri="{FF2B5EF4-FFF2-40B4-BE49-F238E27FC236}">
                <a16:creationId xmlns:a16="http://schemas.microsoft.com/office/drawing/2014/main" id="{C269951F-7B8C-4336-BC68-9BA9843CE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7463259" y="583365"/>
            <a:chExt cx="4074533" cy="5181928"/>
          </a:xfrm>
        </p:grpSpPr>
        <p:sp>
          <p:nvSpPr>
            <p:cNvPr id="140" name="Rectangle 139">
              <a:extLst>
                <a:ext uri="{FF2B5EF4-FFF2-40B4-BE49-F238E27FC236}">
                  <a16:creationId xmlns:a16="http://schemas.microsoft.com/office/drawing/2014/main" id="{CFD48101-E230-4669-8C1B-39BAAB2BB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55" name="Rectangle 140">
              <a:extLst>
                <a:ext uri="{FF2B5EF4-FFF2-40B4-BE49-F238E27FC236}">
                  <a16:creationId xmlns:a16="http://schemas.microsoft.com/office/drawing/2014/main" id="{A18FA112-D8F0-41D3-9171-B0A3110E2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2056" name="Straight Connector 142">
            <a:extLst>
              <a:ext uri="{FF2B5EF4-FFF2-40B4-BE49-F238E27FC236}">
                <a16:creationId xmlns:a16="http://schemas.microsoft.com/office/drawing/2014/main" id="{A9087EE4-E285-4C8E-AC5F-CAE7D1FDE3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0359"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8B04C2A-C905-4201-B122-88DDF607BC64}"/>
              </a:ext>
            </a:extLst>
          </p:cNvPr>
          <p:cNvSpPr>
            <a:spLocks noGrp="1"/>
          </p:cNvSpPr>
          <p:nvPr>
            <p:ph type="title"/>
          </p:nvPr>
        </p:nvSpPr>
        <p:spPr>
          <a:xfrm>
            <a:off x="5188043" y="804520"/>
            <a:ext cx="5550355" cy="1049235"/>
          </a:xfrm>
        </p:spPr>
        <p:txBody>
          <a:bodyPr>
            <a:normAutofit/>
          </a:bodyPr>
          <a:lstStyle/>
          <a:p>
            <a:r>
              <a:rPr lang="en-GB" dirty="0"/>
              <a:t>Perseus Story Part 3</a:t>
            </a:r>
          </a:p>
        </p:txBody>
      </p:sp>
      <p:pic>
        <p:nvPicPr>
          <p:cNvPr id="2050" name="Picture 2">
            <a:extLst>
              <a:ext uri="{FF2B5EF4-FFF2-40B4-BE49-F238E27FC236}">
                <a16:creationId xmlns:a16="http://schemas.microsoft.com/office/drawing/2014/main" id="{B92C50E9-3446-4BBD-8482-077C9111FF5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781" r="10150" b="-4"/>
          <a:stretch/>
        </p:blipFill>
        <p:spPr bwMode="auto">
          <a:xfrm>
            <a:off x="1285438" y="1116345"/>
            <a:ext cx="2799103" cy="386617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2E53654-61BB-48D0-8950-9B655F7C2D3C}"/>
              </a:ext>
            </a:extLst>
          </p:cNvPr>
          <p:cNvSpPr>
            <a:spLocks noGrp="1"/>
          </p:cNvSpPr>
          <p:nvPr>
            <p:ph idx="1"/>
          </p:nvPr>
        </p:nvSpPr>
        <p:spPr>
          <a:xfrm>
            <a:off x="5188043" y="2015732"/>
            <a:ext cx="5550355" cy="3450613"/>
          </a:xfrm>
        </p:spPr>
        <p:txBody>
          <a:bodyPr>
            <a:normAutofit/>
          </a:bodyPr>
          <a:lstStyle/>
          <a:p>
            <a:pPr marL="0" indent="0">
              <a:buNone/>
            </a:pPr>
            <a:r>
              <a:rPr lang="en-GB" dirty="0"/>
              <a:t>Perseus set off on his quest to kill the Gorgon but did not know how to find her, after receiving help from Hermes and Athena, Perseus found the Gorgon sisters and stole their shared eye and blackmailed the sisters into telling him where Medusa rested after received powerful divine artefacts from the gods, Perseus snuck into Medusa chambers where she rested and used the reflective surface on his shield to sneak up on her and kill her.</a:t>
            </a:r>
          </a:p>
        </p:txBody>
      </p:sp>
      <p:pic>
        <p:nvPicPr>
          <p:cNvPr id="2057" name="Picture 144">
            <a:extLst>
              <a:ext uri="{FF2B5EF4-FFF2-40B4-BE49-F238E27FC236}">
                <a16:creationId xmlns:a16="http://schemas.microsoft.com/office/drawing/2014/main" id="{DD8AF6BD-5D32-4F8F-98B6-05F8A4390CB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58" name="Straight Connector 146">
            <a:extLst>
              <a:ext uri="{FF2B5EF4-FFF2-40B4-BE49-F238E27FC236}">
                <a16:creationId xmlns:a16="http://schemas.microsoft.com/office/drawing/2014/main" id="{B47013E4-D33D-425E-B32E-DE7D5CB5F3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8476FE8-6F32-4925-ADA7-40A38955E201}"/>
              </a:ext>
            </a:extLst>
          </p:cNvPr>
          <p:cNvSpPr txBox="1"/>
          <p:nvPr/>
        </p:nvSpPr>
        <p:spPr>
          <a:xfrm>
            <a:off x="1694216" y="5693678"/>
            <a:ext cx="1981545" cy="369332"/>
          </a:xfrm>
          <a:prstGeom prst="rect">
            <a:avLst/>
          </a:prstGeom>
          <a:noFill/>
        </p:spPr>
        <p:txBody>
          <a:bodyPr wrap="square" rtlCol="0">
            <a:spAutoFit/>
          </a:bodyPr>
          <a:lstStyle/>
          <a:p>
            <a:r>
              <a:rPr lang="en-GB" dirty="0"/>
              <a:t>(Caravaggio, 1597)</a:t>
            </a:r>
          </a:p>
        </p:txBody>
      </p:sp>
      <p:pic>
        <p:nvPicPr>
          <p:cNvPr id="8" name="Video 7">
            <a:hlinkClick r:id="" action="ppaction://media"/>
            <a:extLst>
              <a:ext uri="{FF2B5EF4-FFF2-40B4-BE49-F238E27FC236}">
                <a16:creationId xmlns:a16="http://schemas.microsoft.com/office/drawing/2014/main" id="{293EC32B-B298-4B32-828C-664E5179B68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935791739"/>
      </p:ext>
    </p:extLst>
  </p:cSld>
  <p:clrMapOvr>
    <a:masterClrMapping/>
  </p:clrMapOvr>
  <mc:AlternateContent xmlns:mc="http://schemas.openxmlformats.org/markup-compatibility/2006">
    <mc:Choice xmlns:p14="http://schemas.microsoft.com/office/powerpoint/2010/main" Requires="p14">
      <p:transition spd="slow" p14:dur="2000" advTm="84165"/>
    </mc:Choice>
    <mc:Fallback>
      <p:transition spd="slow" advTm="84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170F7-EF4D-4BC4-8087-5F52BD3B8761}"/>
              </a:ext>
            </a:extLst>
          </p:cNvPr>
          <p:cNvSpPr>
            <a:spLocks noGrp="1"/>
          </p:cNvSpPr>
          <p:nvPr>
            <p:ph type="title"/>
          </p:nvPr>
        </p:nvSpPr>
        <p:spPr/>
        <p:txBody>
          <a:bodyPr/>
          <a:lstStyle/>
          <a:p>
            <a:r>
              <a:rPr lang="en-GB" dirty="0"/>
              <a:t>Medusa Story</a:t>
            </a:r>
          </a:p>
        </p:txBody>
      </p:sp>
      <p:sp>
        <p:nvSpPr>
          <p:cNvPr id="3" name="Content Placeholder 2">
            <a:extLst>
              <a:ext uri="{FF2B5EF4-FFF2-40B4-BE49-F238E27FC236}">
                <a16:creationId xmlns:a16="http://schemas.microsoft.com/office/drawing/2014/main" id="{217B0FB7-1767-4B46-A731-3475FCBB978A}"/>
              </a:ext>
            </a:extLst>
          </p:cNvPr>
          <p:cNvSpPr>
            <a:spLocks noGrp="1"/>
          </p:cNvSpPr>
          <p:nvPr>
            <p:ph idx="1"/>
          </p:nvPr>
        </p:nvSpPr>
        <p:spPr>
          <a:xfrm>
            <a:off x="1451579" y="2015732"/>
            <a:ext cx="9603275" cy="3695257"/>
          </a:xfrm>
        </p:spPr>
        <p:txBody>
          <a:bodyPr>
            <a:normAutofit fontScale="92500"/>
          </a:bodyPr>
          <a:lstStyle/>
          <a:p>
            <a:pPr marL="0" indent="0">
              <a:buNone/>
            </a:pPr>
            <a:r>
              <a:rPr lang="en-GB" dirty="0"/>
              <a:t>Medusa was a one of the three Gorgon sisters Gorgon and the daughter of Phorcys and Ceto. In the most commonly accepted origins of Medusa, she was a stunningly beautiful mortal that was different then the rest of her family, Medusa eventually became a priest of Athena where her beauty was put on display and incurred jealously in her patron god, during this time Athena and Poseidon had a deep rivalry going on between them and Medusa became a pawn in the game of gods, Poseidon upon seeing Medusa decided he wished to bed her, after attempting and failing to seduce Medusa, he decided to rape her in the temple of Athena.  Athena in her divine wrath decided to punish Medusa and turn her monstrous like her sisters, since punishing Poseidon was out of the question because he was a god. Medusa would then stay in isolation killing all who angered her until Perseus killed her.</a:t>
            </a:r>
          </a:p>
        </p:txBody>
      </p:sp>
      <p:pic>
        <p:nvPicPr>
          <p:cNvPr id="4" name="Video 3">
            <a:hlinkClick r:id="" action="ppaction://media"/>
            <a:extLst>
              <a:ext uri="{FF2B5EF4-FFF2-40B4-BE49-F238E27FC236}">
                <a16:creationId xmlns:a16="http://schemas.microsoft.com/office/drawing/2014/main" id="{1C56AA6F-CFCE-4650-B9AB-A5395E144E0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534277179"/>
      </p:ext>
    </p:extLst>
  </p:cSld>
  <p:clrMapOvr>
    <a:masterClrMapping/>
  </p:clrMapOvr>
  <mc:AlternateContent xmlns:mc="http://schemas.openxmlformats.org/markup-compatibility/2006">
    <mc:Choice xmlns:p14="http://schemas.microsoft.com/office/powerpoint/2010/main" Requires="p14">
      <p:transition spd="slow" p14:dur="2000" advTm="108247"/>
    </mc:Choice>
    <mc:Fallback>
      <p:transition spd="slow" advTm="108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087FF-C336-4106-99B4-55B01BB13628}"/>
              </a:ext>
            </a:extLst>
          </p:cNvPr>
          <p:cNvSpPr>
            <a:spLocks noGrp="1"/>
          </p:cNvSpPr>
          <p:nvPr>
            <p:ph type="title"/>
          </p:nvPr>
        </p:nvSpPr>
        <p:spPr/>
        <p:txBody>
          <a:bodyPr/>
          <a:lstStyle/>
          <a:p>
            <a:r>
              <a:rPr lang="en-GB" dirty="0"/>
              <a:t>The ancient Greeks reception to Perseus</a:t>
            </a:r>
          </a:p>
        </p:txBody>
      </p:sp>
      <p:sp>
        <p:nvSpPr>
          <p:cNvPr id="3" name="Content Placeholder 2">
            <a:extLst>
              <a:ext uri="{FF2B5EF4-FFF2-40B4-BE49-F238E27FC236}">
                <a16:creationId xmlns:a16="http://schemas.microsoft.com/office/drawing/2014/main" id="{8602AD99-0835-473F-847A-476247B54C7D}"/>
              </a:ext>
            </a:extLst>
          </p:cNvPr>
          <p:cNvSpPr>
            <a:spLocks noGrp="1"/>
          </p:cNvSpPr>
          <p:nvPr>
            <p:ph idx="1"/>
          </p:nvPr>
        </p:nvSpPr>
        <p:spPr/>
        <p:txBody>
          <a:bodyPr/>
          <a:lstStyle/>
          <a:p>
            <a:r>
              <a:rPr lang="en-GB" dirty="0"/>
              <a:t>Perseus shows that he is dutiful by killing the Gorgon Medusa as the task set for him by his king.</a:t>
            </a:r>
          </a:p>
          <a:p>
            <a:r>
              <a:rPr lang="en-GB" dirty="0"/>
              <a:t>Perseus killed a giant sea monster because he wished to marry Andromeda </a:t>
            </a:r>
          </a:p>
          <a:p>
            <a:r>
              <a:rPr lang="en-GB" dirty="0"/>
              <a:t>Perseus shows that he is brave because he went off to fight certain death.</a:t>
            </a:r>
          </a:p>
          <a:p>
            <a:r>
              <a:rPr lang="en-GB" dirty="0"/>
              <a:t>Perseus survived the battle with Medusa because he was clever and had wit.</a:t>
            </a:r>
          </a:p>
          <a:p>
            <a:r>
              <a:rPr lang="en-GB" dirty="0"/>
              <a:t>Perseus is different to a lot of ancient Greek hero because he had the happy ending and didn’t become a martyr or suffered great tragedy</a:t>
            </a:r>
          </a:p>
          <a:p>
            <a:endParaRPr lang="en-GB" dirty="0"/>
          </a:p>
        </p:txBody>
      </p:sp>
      <p:pic>
        <p:nvPicPr>
          <p:cNvPr id="7" name="Video 6">
            <a:hlinkClick r:id="" action="ppaction://media"/>
            <a:extLst>
              <a:ext uri="{FF2B5EF4-FFF2-40B4-BE49-F238E27FC236}">
                <a16:creationId xmlns:a16="http://schemas.microsoft.com/office/drawing/2014/main" id="{538804C4-E2CF-477C-8744-8B38A08AD87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269340027"/>
      </p:ext>
    </p:extLst>
  </p:cSld>
  <p:clrMapOvr>
    <a:masterClrMapping/>
  </p:clrMapOvr>
  <mc:AlternateContent xmlns:mc="http://schemas.openxmlformats.org/markup-compatibility/2006">
    <mc:Choice xmlns:p14="http://schemas.microsoft.com/office/powerpoint/2010/main" Requires="p14">
      <p:transition spd="slow" p14:dur="2000" advTm="138273"/>
    </mc:Choice>
    <mc:Fallback>
      <p:transition spd="slow" advTm="138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F237D-8724-4431-B41E-5DEB932365DC}"/>
              </a:ext>
            </a:extLst>
          </p:cNvPr>
          <p:cNvSpPr>
            <a:spLocks noGrp="1"/>
          </p:cNvSpPr>
          <p:nvPr>
            <p:ph type="title"/>
          </p:nvPr>
        </p:nvSpPr>
        <p:spPr/>
        <p:txBody>
          <a:bodyPr/>
          <a:lstStyle/>
          <a:p>
            <a:r>
              <a:rPr lang="en-GB" dirty="0"/>
              <a:t>The ancient Greek reception to Medusa</a:t>
            </a:r>
          </a:p>
        </p:txBody>
      </p:sp>
      <p:sp>
        <p:nvSpPr>
          <p:cNvPr id="3" name="Content Placeholder 2">
            <a:extLst>
              <a:ext uri="{FF2B5EF4-FFF2-40B4-BE49-F238E27FC236}">
                <a16:creationId xmlns:a16="http://schemas.microsoft.com/office/drawing/2014/main" id="{FFB95557-BBE1-44D3-9FF6-D7E1DA84BDDF}"/>
              </a:ext>
            </a:extLst>
          </p:cNvPr>
          <p:cNvSpPr>
            <a:spLocks noGrp="1"/>
          </p:cNvSpPr>
          <p:nvPr>
            <p:ph idx="1"/>
          </p:nvPr>
        </p:nvSpPr>
        <p:spPr/>
        <p:txBody>
          <a:bodyPr/>
          <a:lstStyle/>
          <a:p>
            <a:r>
              <a:rPr lang="en-GB" dirty="0"/>
              <a:t>Medusa was seen as the villain of the story by the ancient Greeks although she was a villain of circumstances and is only a villain because of the actions of Poseidon and Athena.</a:t>
            </a:r>
          </a:p>
          <a:p>
            <a:r>
              <a:rPr lang="en-GB" dirty="0"/>
              <a:t>Medusa was once shown to be beautiful and that during the time that she was beautiful she was a good person as a priest but once she was defiled and turned monstrous she was seen as the villain of the story.</a:t>
            </a:r>
          </a:p>
          <a:p>
            <a:r>
              <a:rPr lang="en-GB" dirty="0"/>
              <a:t>Medusa was seen as cowardly because after being cursed all she wished to do was to live out the rest of her life with her sisters instead of take revenge on the gods.</a:t>
            </a:r>
          </a:p>
        </p:txBody>
      </p:sp>
      <p:pic>
        <p:nvPicPr>
          <p:cNvPr id="4" name="Video 3">
            <a:hlinkClick r:id="" action="ppaction://media"/>
            <a:extLst>
              <a:ext uri="{FF2B5EF4-FFF2-40B4-BE49-F238E27FC236}">
                <a16:creationId xmlns:a16="http://schemas.microsoft.com/office/drawing/2014/main" id="{2094EBFA-1E22-436B-B7C4-5D2D3C5806D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815901507"/>
      </p:ext>
    </p:extLst>
  </p:cSld>
  <p:clrMapOvr>
    <a:masterClrMapping/>
  </p:clrMapOvr>
  <mc:AlternateContent xmlns:mc="http://schemas.openxmlformats.org/markup-compatibility/2006">
    <mc:Choice xmlns:p14="http://schemas.microsoft.com/office/powerpoint/2010/main" Requires="p14">
      <p:transition spd="slow" p14:dur="2000" advTm="60783"/>
    </mc:Choice>
    <mc:Fallback>
      <p:transition spd="slow" advTm="607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B814F-3EF6-4BEC-AF61-DEF366383ED4}"/>
              </a:ext>
            </a:extLst>
          </p:cNvPr>
          <p:cNvSpPr>
            <a:spLocks noGrp="1"/>
          </p:cNvSpPr>
          <p:nvPr>
            <p:ph type="title"/>
          </p:nvPr>
        </p:nvSpPr>
        <p:spPr/>
        <p:txBody>
          <a:bodyPr/>
          <a:lstStyle/>
          <a:p>
            <a:r>
              <a:rPr lang="en-GB" dirty="0"/>
              <a:t>BIBLOGRAPHY </a:t>
            </a:r>
          </a:p>
        </p:txBody>
      </p:sp>
      <p:sp>
        <p:nvSpPr>
          <p:cNvPr id="3" name="Content Placeholder 2">
            <a:extLst>
              <a:ext uri="{FF2B5EF4-FFF2-40B4-BE49-F238E27FC236}">
                <a16:creationId xmlns:a16="http://schemas.microsoft.com/office/drawing/2014/main" id="{F51F362D-466C-41FB-8937-FB9064835DA6}"/>
              </a:ext>
            </a:extLst>
          </p:cNvPr>
          <p:cNvSpPr>
            <a:spLocks noGrp="1"/>
          </p:cNvSpPr>
          <p:nvPr>
            <p:ph idx="1"/>
          </p:nvPr>
        </p:nvSpPr>
        <p:spPr/>
        <p:txBody>
          <a:bodyPr>
            <a:normAutofit/>
          </a:bodyPr>
          <a:lstStyle/>
          <a:p>
            <a:r>
              <a:rPr lang="en-GB" sz="1200" dirty="0"/>
              <a:t>Cellini, B., 1554. </a:t>
            </a:r>
            <a:r>
              <a:rPr lang="en-GB" sz="1200" i="1" dirty="0"/>
              <a:t>Perseus With The Head Of Medusa,</a:t>
            </a:r>
            <a:r>
              <a:rPr lang="en-GB" sz="1200" dirty="0"/>
              <a:t>. [Statue].</a:t>
            </a:r>
          </a:p>
          <a:p>
            <a:r>
              <a:rPr lang="en-GB" sz="1200" dirty="0" err="1"/>
              <a:t>Encyclopedia</a:t>
            </a:r>
            <a:r>
              <a:rPr lang="en-GB" sz="1200" dirty="0"/>
              <a:t> Britannica. 2019. </a:t>
            </a:r>
            <a:r>
              <a:rPr lang="en-GB" sz="1200" i="1" dirty="0"/>
              <a:t>Perseus | Story &amp; Facts</a:t>
            </a:r>
            <a:r>
              <a:rPr lang="en-GB" sz="1200" dirty="0"/>
              <a:t>. [online] Available at: &lt;https://www.britannica.com/topic/Perseus-Greek-mythology&gt; [Accessed 19 June 2020].</a:t>
            </a:r>
          </a:p>
          <a:p>
            <a:r>
              <a:rPr lang="it-IT" sz="1200" dirty="0"/>
              <a:t>Caravaggio, M., 1597. </a:t>
            </a:r>
            <a:r>
              <a:rPr lang="it-IT" sz="1200" i="1" dirty="0"/>
              <a:t>Testa Di Medusa</a:t>
            </a:r>
            <a:r>
              <a:rPr lang="it-IT" sz="1200" dirty="0"/>
              <a:t>. [Oil Painter].</a:t>
            </a:r>
          </a:p>
          <a:p>
            <a:r>
              <a:rPr lang="en-GB" sz="1200" dirty="0" err="1"/>
              <a:t>Encyclopedia</a:t>
            </a:r>
            <a:r>
              <a:rPr lang="en-GB" sz="1200" dirty="0"/>
              <a:t> Britannica. 2020. </a:t>
            </a:r>
            <a:r>
              <a:rPr lang="en-GB" sz="1200" i="1" dirty="0"/>
              <a:t>Medusa | Myth &amp; Story</a:t>
            </a:r>
            <a:r>
              <a:rPr lang="en-GB" sz="1200" dirty="0"/>
              <a:t>. [online] Available at: &lt;https://www.britannica.com/topic/Medusa-Greek-mythology&gt; [Accessed 19 June 2020].</a:t>
            </a:r>
          </a:p>
          <a:p>
            <a:r>
              <a:rPr lang="en-GB" sz="1200" dirty="0"/>
              <a:t>Katz, Marilyn. “Ideology and ‘The Status of Women’ in Ancient Greece.” </a:t>
            </a:r>
            <a:r>
              <a:rPr lang="en-GB" sz="1200" i="1" dirty="0"/>
              <a:t>History and Theory</a:t>
            </a:r>
            <a:r>
              <a:rPr lang="en-GB" sz="1200" dirty="0"/>
              <a:t>, vol. 31, no. 4, 1992, pp. 70–97. </a:t>
            </a:r>
            <a:r>
              <a:rPr lang="en-GB" sz="1200" i="1" dirty="0"/>
              <a:t>JSTOR</a:t>
            </a:r>
            <a:r>
              <a:rPr lang="en-GB" sz="1200" dirty="0"/>
              <a:t>, www.jstor.org/stable/2505416. Accessed 19 June 2020.</a:t>
            </a:r>
          </a:p>
        </p:txBody>
      </p:sp>
      <p:pic>
        <p:nvPicPr>
          <p:cNvPr id="4" name="Video 3">
            <a:hlinkClick r:id="" action="ppaction://media"/>
            <a:extLst>
              <a:ext uri="{FF2B5EF4-FFF2-40B4-BE49-F238E27FC236}">
                <a16:creationId xmlns:a16="http://schemas.microsoft.com/office/drawing/2014/main" id="{12F15852-0609-4731-9845-6A29854FA65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967669278"/>
      </p:ext>
    </p:extLst>
  </p:cSld>
  <p:clrMapOvr>
    <a:masterClrMapping/>
  </p:clrMapOvr>
  <mc:AlternateContent xmlns:mc="http://schemas.openxmlformats.org/markup-compatibility/2006">
    <mc:Choice xmlns:p14="http://schemas.microsoft.com/office/powerpoint/2010/main" Requires="p14">
      <p:transition spd="slow" p14:dur="2000" advTm="6469"/>
    </mc:Choice>
    <mc:Fallback>
      <p:transition spd="slow" advTm="64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otalTime>247</TotalTime>
  <Words>854</Words>
  <Application>Microsoft Office PowerPoint</Application>
  <PresentationFormat>Widescreen</PresentationFormat>
  <Paragraphs>29</Paragraphs>
  <Slides>8</Slides>
  <Notes>0</Notes>
  <HiddenSlides>0</HiddenSlides>
  <MMClips>8</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Gill Sans MT</vt:lpstr>
      <vt:lpstr>Gallery</vt:lpstr>
      <vt:lpstr>Perseus and Medusa and the ancient Greek reception to their story</vt:lpstr>
      <vt:lpstr>Perseus story Part 1 </vt:lpstr>
      <vt:lpstr>Perseus Story Part 2</vt:lpstr>
      <vt:lpstr>Perseus Story Part 3</vt:lpstr>
      <vt:lpstr>Medusa Story</vt:lpstr>
      <vt:lpstr>The ancient Greeks reception to Perseus</vt:lpstr>
      <vt:lpstr>The ancient Greek reception to Medusa</vt:lpstr>
      <vt:lpstr>BIBLOGRAPHY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Perseus and Medusa and the ancient Greek reception to their story</dc:title>
  <dc:creator>Tyler Johns (1901704)</dc:creator>
  <cp:lastModifiedBy>Tyler Johns (1901704)</cp:lastModifiedBy>
  <cp:revision>13</cp:revision>
  <dcterms:created xsi:type="dcterms:W3CDTF">2020-06-19T16:47:58Z</dcterms:created>
  <dcterms:modified xsi:type="dcterms:W3CDTF">2020-06-19T20:55:24Z</dcterms:modified>
</cp:coreProperties>
</file>