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0"/>
  </p:notesMasterIdLst>
  <p:sldIdLst>
    <p:sldId id="256" r:id="rId3"/>
    <p:sldId id="279" r:id="rId4"/>
    <p:sldId id="273" r:id="rId5"/>
    <p:sldId id="281" r:id="rId6"/>
    <p:sldId id="282" r:id="rId7"/>
    <p:sldId id="283" r:id="rId8"/>
    <p:sldId id="284" r:id="rId9"/>
    <p:sldId id="280" r:id="rId10"/>
    <p:sldId id="285" r:id="rId11"/>
    <p:sldId id="286" r:id="rId12"/>
    <p:sldId id="287" r:id="rId13"/>
    <p:sldId id="303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 varScale="1">
        <p:scale>
          <a:sx n="82" d="100"/>
          <a:sy n="82" d="100"/>
        </p:scale>
        <p:origin x="124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732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91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74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009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47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40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3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08/02/2017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‘I give in order that thou </a:t>
            </a:r>
            <a:r>
              <a:rPr lang="en-GB" sz="4800" b="1" dirty="0" err="1"/>
              <a:t>shouldst</a:t>
            </a:r>
            <a:r>
              <a:rPr lang="en-GB" sz="4800" b="1" dirty="0"/>
              <a:t> give</a:t>
            </a:r>
            <a:r>
              <a:rPr lang="en-GB" sz="4800" b="1" dirty="0" smtClean="0"/>
              <a:t>’</a:t>
            </a:r>
            <a:endParaRPr lang="en-GB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Archaic cult practices of the Shang (16</a:t>
            </a:r>
            <a:r>
              <a:rPr lang="en-GB" b="1" baseline="30000" dirty="0"/>
              <a:t>th</a:t>
            </a:r>
            <a:r>
              <a:rPr lang="en-GB" b="1" dirty="0"/>
              <a:t>-11</a:t>
            </a:r>
            <a:r>
              <a:rPr lang="en-GB" b="1" baseline="30000" dirty="0"/>
              <a:t>th</a:t>
            </a:r>
            <a:r>
              <a:rPr lang="en-GB" b="1" dirty="0"/>
              <a:t> cent. BCE)</a:t>
            </a:r>
            <a:endParaRPr lang="en-US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Large Map: Shang (1523 b.c.-1028 b.c.)"/>
          <p:cNvPicPr>
            <a:picLocks noChangeAspect="1" noChangeArrowheads="1"/>
          </p:cNvPicPr>
          <p:nvPr/>
        </p:nvPicPr>
        <p:blipFill>
          <a:blip r:embed="rId3" cstate="print">
            <a:lum bright="18000"/>
          </a:blip>
          <a:srcRect/>
          <a:stretch>
            <a:fillRect/>
          </a:stretch>
        </p:blipFill>
        <p:spPr bwMode="auto">
          <a:xfrm>
            <a:off x="228600" y="228600"/>
            <a:ext cx="7696200" cy="583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1384300" y="922338"/>
            <a:ext cx="2166938" cy="650875"/>
          </a:xfrm>
          <a:prstGeom prst="rect">
            <a:avLst/>
          </a:prstGeom>
          <a:solidFill>
            <a:srgbClr val="F2F234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GB" sz="3600" b="1">
                <a:ea typeface="SimSun" pitchFamily="2" charset="-122"/>
              </a:rPr>
              <a:t>商</a:t>
            </a:r>
            <a:r>
              <a:rPr lang="zh-CN" altLang="en-GB" sz="1600" b="1">
                <a:ea typeface="SimSun" pitchFamily="2" charset="-122"/>
              </a:rPr>
              <a:t>。。。 </a:t>
            </a:r>
            <a:r>
              <a:rPr lang="en-GB" altLang="zh-CN" sz="1600" b="1">
                <a:ea typeface="SimSun" pitchFamily="2" charset="-122"/>
              </a:rPr>
              <a:t>history</a:t>
            </a:r>
            <a:r>
              <a:rPr lang="en-GB" altLang="zh-CN" sz="3600" b="1">
                <a:ea typeface="SimSun" pitchFamily="2" charset="-122"/>
              </a:rPr>
              <a:t> </a:t>
            </a: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4437063"/>
            <a:ext cx="1533525" cy="202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[Oracle bone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149725"/>
            <a:ext cx="1079500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350" y="4076700"/>
            <a:ext cx="2547938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4300" y="5373688"/>
            <a:ext cx="2017713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Shang (ca. 1600-1050 BCE) -- a ‘Chinese’ dynasty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Extensive use of Chinese script</a:t>
            </a:r>
          </a:p>
          <a:p>
            <a:r>
              <a:rPr lang="en-GB" dirty="0" smtClean="0"/>
              <a:t>Forms of ritual bronze vessels</a:t>
            </a:r>
          </a:p>
          <a:p>
            <a:r>
              <a:rPr lang="en-GB" dirty="0" smtClean="0"/>
              <a:t>Clear signs of ancestor worship</a:t>
            </a:r>
          </a:p>
          <a:p>
            <a:r>
              <a:rPr lang="en-GB" dirty="0" smtClean="0"/>
              <a:t>Real historical entity</a:t>
            </a:r>
          </a:p>
          <a:p>
            <a:r>
              <a:rPr lang="en-GB" dirty="0" smtClean="0"/>
              <a:t>Correlation between archaeological record and history (e.g. </a:t>
            </a:r>
            <a:r>
              <a:rPr lang="en-GB" dirty="0" err="1" smtClean="0"/>
              <a:t>Sima</a:t>
            </a:r>
            <a:r>
              <a:rPr lang="en-GB" dirty="0" smtClean="0"/>
              <a:t> Qian’s [145-85 BCE] </a:t>
            </a:r>
            <a:r>
              <a:rPr lang="en-GB" i="1" dirty="0" err="1" smtClean="0"/>
              <a:t>Shiji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Shang dynasty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Vague beginning, but specific event at the end of the Shang: King </a:t>
            </a:r>
            <a:r>
              <a:rPr lang="en-GB" dirty="0" err="1" smtClean="0"/>
              <a:t>Wuwang</a:t>
            </a:r>
            <a:r>
              <a:rPr lang="en-GB" dirty="0" smtClean="0"/>
              <a:t> (Zhou) defeated Shang at </a:t>
            </a:r>
            <a:r>
              <a:rPr lang="en-GB" dirty="0" err="1" smtClean="0"/>
              <a:t>Muye</a:t>
            </a:r>
            <a:r>
              <a:rPr lang="en-GB" dirty="0" smtClean="0"/>
              <a:t> </a:t>
            </a:r>
            <a:r>
              <a:rPr lang="zh-CN" altLang="en-US" dirty="0" smtClean="0"/>
              <a:t>牧野</a:t>
            </a:r>
            <a:r>
              <a:rPr lang="en-GB" dirty="0" smtClean="0"/>
              <a:t> battle, dated 1130-1018 BCE.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76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Shang: Main archaeological sites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6192198" cy="4853136"/>
          </a:xfrm>
        </p:spPr>
      </p:pic>
    </p:spTree>
    <p:extLst>
      <p:ext uri="{BB962C8B-B14F-4D97-AF65-F5344CB8AC3E}">
        <p14:creationId xmlns:p14="http://schemas.microsoft.com/office/powerpoint/2010/main" val="35278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err="1" smtClean="0"/>
              <a:t>Yinxu</a:t>
            </a:r>
            <a:r>
              <a:rPr lang="en-GB" sz="2800" dirty="0" smtClean="0"/>
              <a:t>: Political and ritual centre of the Shang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76475" y="1196752"/>
            <a:ext cx="5510325" cy="5364898"/>
          </a:xfrm>
        </p:spPr>
      </p:pic>
      <p:sp>
        <p:nvSpPr>
          <p:cNvPr id="3" name="TextBox 2"/>
          <p:cNvSpPr txBox="1"/>
          <p:nvPr/>
        </p:nvSpPr>
        <p:spPr>
          <a:xfrm>
            <a:off x="251520" y="1772816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Shang polity: </a:t>
            </a:r>
            <a:r>
              <a:rPr lang="en-GB" sz="2000" dirty="0" err="1" smtClean="0"/>
              <a:t>segmentary</a:t>
            </a:r>
            <a:r>
              <a:rPr lang="en-GB" sz="2000" dirty="0" smtClean="0"/>
              <a:t> </a:t>
            </a:r>
            <a:r>
              <a:rPr lang="en-GB" sz="2000" dirty="0"/>
              <a:t>lineages </a:t>
            </a:r>
            <a:r>
              <a:rPr lang="en-GB" sz="2000" dirty="0" smtClean="0"/>
              <a:t>centred in walled </a:t>
            </a:r>
            <a:r>
              <a:rPr lang="en-GB" sz="2000" dirty="0"/>
              <a:t>towns</a:t>
            </a:r>
          </a:p>
        </p:txBody>
      </p:sp>
    </p:spTree>
    <p:extLst>
      <p:ext uri="{BB962C8B-B14F-4D97-AF65-F5344CB8AC3E}">
        <p14:creationId xmlns:p14="http://schemas.microsoft.com/office/powerpoint/2010/main" val="2007484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Plentiful evidence</a:t>
            </a:r>
          </a:p>
          <a:p>
            <a:r>
              <a:rPr lang="en-GB" dirty="0" smtClean="0"/>
              <a:t>Large-scale human sacrifices (sometime &gt;100 persons in royal and elite graves) → retainers and captives sacrificed to the gods and ancestors</a:t>
            </a:r>
          </a:p>
          <a:p>
            <a:r>
              <a:rPr lang="en-GB" dirty="0" smtClean="0"/>
              <a:t>Extensive use of cast bronze vessels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519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Oracle bone inscriptions	 (</a:t>
            </a:r>
            <a:r>
              <a:rPr lang="en-GB" sz="3600" i="1" dirty="0" err="1" smtClean="0"/>
              <a:t>jiaguwen</a:t>
            </a:r>
            <a:r>
              <a:rPr lang="en-GB" sz="3600" dirty="0" smtClean="0"/>
              <a:t> </a:t>
            </a:r>
            <a:r>
              <a:rPr lang="zh-CN" altLang="en-US" sz="3600" dirty="0" smtClean="0"/>
              <a:t>甲骨文</a:t>
            </a:r>
            <a:r>
              <a:rPr lang="en-GB" altLang="zh-CN" sz="3600" dirty="0" smtClean="0"/>
              <a:t>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First identified in 1899 by </a:t>
            </a:r>
            <a:r>
              <a:rPr lang="en-GB" sz="2400" dirty="0" smtClean="0"/>
              <a:t>Wang </a:t>
            </a:r>
            <a:r>
              <a:rPr lang="en-GB" sz="2400" dirty="0" err="1" smtClean="0"/>
              <a:t>Yirong</a:t>
            </a:r>
            <a:r>
              <a:rPr lang="en-GB" sz="2400" dirty="0" smtClean="0"/>
              <a:t> (1845-1900), one of the last Directors of the Imperial Academy of State Education</a:t>
            </a:r>
            <a:endParaRPr lang="en-GB" sz="2400" dirty="0" smtClean="0"/>
          </a:p>
          <a:p>
            <a:r>
              <a:rPr lang="en-GB" sz="2400" dirty="0" smtClean="0"/>
              <a:t>Found in </a:t>
            </a:r>
            <a:r>
              <a:rPr lang="en-GB" sz="2400" dirty="0" err="1" smtClean="0"/>
              <a:t>Yinxu</a:t>
            </a:r>
            <a:r>
              <a:rPr lang="en-GB" sz="2400" dirty="0" smtClean="0"/>
              <a:t>, mostly in </a:t>
            </a:r>
            <a:r>
              <a:rPr lang="en-GB" sz="2400" dirty="0" err="1" smtClean="0"/>
              <a:t>Xiaotun</a:t>
            </a:r>
            <a:r>
              <a:rPr lang="en-GB" sz="2400" dirty="0" smtClean="0"/>
              <a:t>, in the 1920s and 30s; excavations began in 1928; 200,000 pieces found so far</a:t>
            </a:r>
          </a:p>
          <a:p>
            <a:r>
              <a:rPr lang="en-GB" sz="2400" dirty="0" smtClean="0"/>
              <a:t>Identified with Late Shang phase (1300-1050 BCE)</a:t>
            </a:r>
          </a:p>
          <a:p>
            <a:r>
              <a:rPr lang="en-GB" sz="2400" dirty="0" smtClean="0"/>
              <a:t>Written at the time of events and buried soon after</a:t>
            </a:r>
          </a:p>
          <a:p>
            <a:r>
              <a:rPr lang="en-GB" sz="2400" dirty="0" smtClean="0"/>
              <a:t>Information not only about big events but also issues not covered by historical sources, e.g. agriculture, economic resources, climate, diseases</a:t>
            </a:r>
          </a:p>
          <a:p>
            <a:r>
              <a:rPr lang="en-GB" sz="2400" dirty="0" smtClean="0"/>
              <a:t>Written as part of divination or ritual processes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43453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Oracle bone inscriptions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Concentration in ritual centre </a:t>
            </a:r>
            <a:r>
              <a:rPr lang="en-GB" dirty="0" smtClean="0">
                <a:sym typeface="Wingdings" panose="05000000000000000000" pitchFamily="2" charset="2"/>
              </a:rPr>
              <a:t> divination was state-affair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Rituals performed by officials and presided over by 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99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of divination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Raw materials: turtle plastrons and cattle scapula</a:t>
            </a:r>
          </a:p>
          <a:p>
            <a:r>
              <a:rPr lang="en-GB" sz="2400" dirty="0" smtClean="0"/>
              <a:t>Bones were cleaned</a:t>
            </a:r>
          </a:p>
          <a:p>
            <a:r>
              <a:rPr lang="en-GB" sz="2400" dirty="0" smtClean="0"/>
              <a:t>Two rows of hollows drilled into bone </a:t>
            </a:r>
            <a:r>
              <a:rPr lang="en-GB" sz="2400" dirty="0" smtClean="0">
                <a:sym typeface="Wingdings" panose="05000000000000000000" pitchFamily="2" charset="2"/>
              </a:rPr>
              <a:t> enables multiple divinations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Question (yes/no) was put to ancestors while hot object was applied to hollows, causing cracks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Chinese</a:t>
            </a:r>
            <a:r>
              <a:rPr lang="en-GB" sz="2400" i="1" dirty="0" smtClean="0">
                <a:sym typeface="Wingdings" panose="05000000000000000000" pitchFamily="2" charset="2"/>
              </a:rPr>
              <a:t> word </a:t>
            </a:r>
            <a:r>
              <a:rPr lang="en-GB" sz="2400" i="1" dirty="0" err="1" smtClean="0">
                <a:sym typeface="Wingdings" panose="05000000000000000000" pitchFamily="2" charset="2"/>
              </a:rPr>
              <a:t>bu</a:t>
            </a:r>
            <a:r>
              <a:rPr lang="en-GB" sz="2400" dirty="0" smtClean="0">
                <a:sym typeface="Wingdings" panose="05000000000000000000" pitchFamily="2" charset="2"/>
              </a:rPr>
              <a:t> </a:t>
            </a:r>
            <a:r>
              <a:rPr lang="zh-CN" altLang="en-US" sz="2400" dirty="0" smtClean="0">
                <a:sym typeface="Wingdings" panose="05000000000000000000" pitchFamily="2" charset="2"/>
              </a:rPr>
              <a:t>卜 </a:t>
            </a:r>
            <a:r>
              <a:rPr lang="en-GB" altLang="zh-CN" sz="2400" dirty="0" smtClean="0">
                <a:sym typeface="Wingdings" panose="05000000000000000000" pitchFamily="2" charset="2"/>
              </a:rPr>
              <a:t>‘to divine’ is a graphic depiction of crack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Some bones are inscribed with ‘verification records’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Inscriptions were engraved in several stages over period of time (?)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43857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Shamans or technocrats?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K.C. </a:t>
            </a:r>
            <a:r>
              <a:rPr lang="en-GB" sz="2400" dirty="0" smtClean="0"/>
              <a:t>Chang (1983): </a:t>
            </a:r>
            <a:r>
              <a:rPr lang="en-GB" sz="2400" dirty="0" smtClean="0"/>
              <a:t>Power of Shang kings related to their role as shamans </a:t>
            </a:r>
            <a:r>
              <a:rPr lang="en-GB" sz="2400" dirty="0" smtClean="0">
                <a:sym typeface="Wingdings" panose="05000000000000000000" pitchFamily="2" charset="2"/>
              </a:rPr>
              <a:t> mediators between human world and that of the </a:t>
            </a:r>
            <a:r>
              <a:rPr lang="en-GB" sz="2400" dirty="0" smtClean="0">
                <a:sym typeface="Wingdings" panose="05000000000000000000" pitchFamily="2" charset="2"/>
              </a:rPr>
              <a:t>spirits/ancestors</a:t>
            </a:r>
            <a:endParaRPr lang="en-GB" sz="2400" dirty="0" smtClean="0">
              <a:sym typeface="Wingdings" panose="05000000000000000000" pitchFamily="2" charset="2"/>
            </a:endParaRPr>
          </a:p>
          <a:p>
            <a:r>
              <a:rPr lang="en-GB" sz="2400" dirty="0" smtClean="0">
                <a:sym typeface="Wingdings" panose="05000000000000000000" pitchFamily="2" charset="2"/>
              </a:rPr>
              <a:t>Shamanism crucial in the formation and structure of early states in China (K.C. Chang</a:t>
            </a:r>
            <a:r>
              <a:rPr lang="en-GB" sz="2400" dirty="0" smtClean="0">
                <a:sym typeface="Wingdings" panose="05000000000000000000" pitchFamily="2" charset="2"/>
              </a:rPr>
              <a:t>)</a:t>
            </a:r>
          </a:p>
          <a:p>
            <a:r>
              <a:rPr lang="en-GB" sz="2400" dirty="0" smtClean="0">
                <a:sym typeface="Wingdings" panose="05000000000000000000" pitchFamily="2" charset="2"/>
              </a:rPr>
              <a:t>Robert Bagley (1990) and David </a:t>
            </a:r>
            <a:r>
              <a:rPr lang="en-GB" sz="2400" dirty="0" err="1" smtClean="0">
                <a:sym typeface="Wingdings" panose="05000000000000000000" pitchFamily="2" charset="2"/>
              </a:rPr>
              <a:t>Keightley</a:t>
            </a:r>
            <a:r>
              <a:rPr lang="en-GB" sz="2400" dirty="0" smtClean="0">
                <a:sym typeface="Wingdings" panose="05000000000000000000" pitchFamily="2" charset="2"/>
              </a:rPr>
              <a:t> (1999, p. 262) emphasise very formalistic and structured character of divination ritual; dissimilar from energetic type of performance (dance, music, trance) associated with shamanism.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1326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 of shamans (</a:t>
            </a:r>
            <a:r>
              <a:rPr lang="en-GB" i="1" dirty="0" err="1" smtClean="0"/>
              <a:t>wu</a:t>
            </a:r>
            <a:r>
              <a:rPr lang="en-GB" i="1" dirty="0" smtClean="0"/>
              <a:t> </a:t>
            </a:r>
            <a:r>
              <a:rPr lang="zh-CN" altLang="en-US" dirty="0" smtClean="0"/>
              <a:t>巫</a:t>
            </a:r>
            <a:r>
              <a:rPr lang="en-GB" altLang="zh-CN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1800" dirty="0" smtClean="0"/>
              <a:t>“In </a:t>
            </a:r>
            <a:r>
              <a:rPr lang="en-GB" sz="1800" dirty="0"/>
              <a:t>antiquity, humans and gods did not maintain direct contact. Those among </a:t>
            </a:r>
            <a:r>
              <a:rPr lang="en-GB" sz="1800" dirty="0" smtClean="0"/>
              <a:t>the people </a:t>
            </a:r>
            <a:r>
              <a:rPr lang="en-GB" sz="1800" dirty="0"/>
              <a:t>whose essential spirit was capable of absolute concentration and who were</a:t>
            </a:r>
            <a:r>
              <a:rPr lang="en-GB" sz="1800" dirty="0" smtClean="0"/>
              <a:t>, moreover</a:t>
            </a:r>
            <a:r>
              <a:rPr lang="en-GB" sz="1800" dirty="0"/>
              <a:t>, reverential and serious, whose awareness could correctly distinguish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the signs of the realms above and below, whose divine sagacity enabled them </a:t>
            </a:r>
            <a:r>
              <a:rPr lang="en-GB" sz="1800" dirty="0" smtClean="0"/>
              <a:t>to penetrate </a:t>
            </a:r>
            <a:r>
              <a:rPr lang="en-GB" sz="1800" dirty="0"/>
              <a:t>that which is distant, whose luminous discernment was capable of </a:t>
            </a:r>
            <a:r>
              <a:rPr lang="en-GB" sz="1800" dirty="0" smtClean="0"/>
              <a:t>comprehending this</a:t>
            </a:r>
            <a:r>
              <a:rPr lang="en-GB" sz="1800" dirty="0"/>
              <a:t>, and whose perception was able to achieve a deep </a:t>
            </a:r>
            <a:r>
              <a:rPr lang="en-GB" sz="1800" dirty="0" smtClean="0"/>
              <a:t>understanding of </a:t>
            </a:r>
            <a:r>
              <a:rPr lang="en-GB" sz="1800" dirty="0"/>
              <a:t>it—into such people did the gods descend. The men were known as “xi” </a:t>
            </a:r>
            <a:r>
              <a:rPr lang="en-GB" sz="1800" dirty="0" smtClean="0"/>
              <a:t>and the </a:t>
            </a:r>
            <a:r>
              <a:rPr lang="en-GB" sz="1800" dirty="0"/>
              <a:t>women, as “</a:t>
            </a:r>
            <a:r>
              <a:rPr lang="en-GB" sz="1800" dirty="0" err="1"/>
              <a:t>wu</a:t>
            </a:r>
            <a:r>
              <a:rPr lang="en-GB" sz="1800" dirty="0"/>
              <a:t>.” It is they who were charged with determining the </a:t>
            </a:r>
            <a:r>
              <a:rPr lang="en-GB" sz="1800" dirty="0" smtClean="0"/>
              <a:t>dwelling places of </a:t>
            </a:r>
            <a:r>
              <a:rPr lang="en-GB" sz="1800" dirty="0"/>
              <a:t>the gods, the proper positions in sacrificial rituals, and the </a:t>
            </a:r>
            <a:r>
              <a:rPr lang="en-GB" sz="1800" dirty="0" smtClean="0"/>
              <a:t>hierarchical order </a:t>
            </a:r>
            <a:r>
              <a:rPr lang="en-GB" sz="1800" dirty="0"/>
              <a:t>among them so that the descendants of the ancient divine ones would </a:t>
            </a:r>
            <a:r>
              <a:rPr lang="en-GB" sz="1800" dirty="0" smtClean="0"/>
              <a:t>be blessed</a:t>
            </a:r>
            <a:r>
              <a:rPr lang="en-GB" sz="1800" dirty="0"/>
              <a:t>. They also knew the names and locations of the important </a:t>
            </a:r>
            <a:r>
              <a:rPr lang="en-GB" sz="1800" dirty="0" smtClean="0"/>
              <a:t>mountains and </a:t>
            </a:r>
            <a:r>
              <a:rPr lang="en-GB" sz="1800" dirty="0"/>
              <a:t>rivers, the ancestors of the ruling house, the management of the a airs </a:t>
            </a:r>
            <a:r>
              <a:rPr lang="en-GB" sz="1800" dirty="0" smtClean="0"/>
              <a:t>of its </a:t>
            </a:r>
            <a:r>
              <a:rPr lang="en-GB" sz="1800" dirty="0"/>
              <a:t>ancestral temple, as well as the family lineage generation by generation. . . </a:t>
            </a:r>
            <a:r>
              <a:rPr lang="en-GB" sz="1800" dirty="0" smtClean="0"/>
              <a:t>. Thus</a:t>
            </a:r>
            <a:r>
              <a:rPr lang="en-GB" sz="1800" dirty="0"/>
              <a:t>, the gods bestowed benefits while the people </a:t>
            </a:r>
            <a:r>
              <a:rPr lang="en-GB" sz="1800" dirty="0" smtClean="0"/>
              <a:t>offered </a:t>
            </a:r>
            <a:r>
              <a:rPr lang="en-GB" sz="1800" dirty="0"/>
              <a:t>up sacrifices for </a:t>
            </a:r>
            <a:r>
              <a:rPr lang="en-GB" sz="1800" dirty="0" smtClean="0"/>
              <a:t>them to </a:t>
            </a:r>
            <a:r>
              <a:rPr lang="en-GB" sz="1800" dirty="0"/>
              <a:t>enjoy. Disasters were averted and there was nothing that the people were </a:t>
            </a:r>
            <a:r>
              <a:rPr lang="en-GB" sz="1800" dirty="0" smtClean="0"/>
              <a:t>in want </a:t>
            </a:r>
            <a:r>
              <a:rPr lang="en-GB" sz="1800" dirty="0"/>
              <a:t>of</a:t>
            </a:r>
            <a:r>
              <a:rPr lang="en-GB" sz="1800" dirty="0" smtClean="0"/>
              <a:t>.” (From </a:t>
            </a:r>
            <a:r>
              <a:rPr lang="en-GB" sz="1800" i="1" dirty="0" smtClean="0"/>
              <a:t>Guoyu</a:t>
            </a:r>
            <a:r>
              <a:rPr lang="en-GB" sz="1800" dirty="0" smtClean="0"/>
              <a:t>, late 5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-4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B.C.)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3567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Shang </a:t>
            </a:r>
            <a:r>
              <a:rPr lang="en-GB" sz="3200" dirty="0"/>
              <a:t>bronze </a:t>
            </a:r>
            <a:r>
              <a:rPr lang="en-GB" sz="3200" i="1" dirty="0" err="1"/>
              <a:t>fangding</a:t>
            </a:r>
            <a:r>
              <a:rPr lang="en-GB" sz="3200" i="1" dirty="0"/>
              <a:t> </a:t>
            </a:r>
            <a:r>
              <a:rPr lang="en-GB" sz="3200" dirty="0"/>
              <a:t>with </a:t>
            </a:r>
            <a:r>
              <a:rPr lang="en-GB" sz="3200" i="1" dirty="0" smtClean="0"/>
              <a:t>taotie</a:t>
            </a:r>
            <a:r>
              <a:rPr lang="en-GB" sz="3200" dirty="0" smtClean="0"/>
              <a:t> image, Changsha</a:t>
            </a:r>
            <a:r>
              <a:rPr lang="en-GB" sz="3200" dirty="0"/>
              <a:t>, </a:t>
            </a:r>
            <a:r>
              <a:rPr lang="en-GB" sz="3200" dirty="0" smtClean="0"/>
              <a:t>Hunan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9050" y="1687860"/>
            <a:ext cx="3835278" cy="4261420"/>
          </a:xfrm>
        </p:spPr>
      </p:pic>
      <p:sp>
        <p:nvSpPr>
          <p:cNvPr id="5" name="TextBox 4"/>
          <p:cNvSpPr txBox="1"/>
          <p:nvPr/>
        </p:nvSpPr>
        <p:spPr>
          <a:xfrm>
            <a:off x="251520" y="2132856"/>
            <a:ext cx="318067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K.C. Chang: </a:t>
            </a:r>
            <a:r>
              <a:rPr lang="en-GB" i="1" dirty="0" smtClean="0"/>
              <a:t>taotie</a:t>
            </a:r>
            <a:r>
              <a:rPr lang="en-GB" dirty="0" smtClean="0"/>
              <a:t>, images</a:t>
            </a:r>
          </a:p>
          <a:p>
            <a:r>
              <a:rPr lang="en-GB" dirty="0" smtClean="0"/>
              <a:t>of animal helpers of shamans</a:t>
            </a:r>
          </a:p>
          <a:p>
            <a:r>
              <a:rPr lang="en-GB" dirty="0" smtClean="0"/>
              <a:t>and </a:t>
            </a:r>
            <a:r>
              <a:rPr lang="en-GB" dirty="0" err="1" smtClean="0"/>
              <a:t>shamanesses</a:t>
            </a:r>
            <a:r>
              <a:rPr lang="en-GB" dirty="0" smtClean="0"/>
              <a:t> in the task</a:t>
            </a:r>
          </a:p>
          <a:p>
            <a:r>
              <a:rPr lang="en-GB" dirty="0"/>
              <a:t>o</a:t>
            </a:r>
            <a:r>
              <a:rPr lang="en-GB" dirty="0" smtClean="0"/>
              <a:t>f communicating with spirits</a:t>
            </a:r>
          </a:p>
          <a:p>
            <a:endParaRPr lang="en-GB" dirty="0"/>
          </a:p>
          <a:p>
            <a:r>
              <a:rPr lang="en-GB" dirty="0" smtClean="0"/>
              <a:t>R. Bagley: No evidence for</a:t>
            </a:r>
          </a:p>
          <a:p>
            <a:r>
              <a:rPr lang="en-GB" dirty="0"/>
              <a:t>c</a:t>
            </a:r>
            <a:r>
              <a:rPr lang="en-GB" dirty="0" smtClean="0"/>
              <a:t>onnection of </a:t>
            </a:r>
            <a:r>
              <a:rPr lang="en-GB" i="1" dirty="0" smtClean="0"/>
              <a:t>taotie </a:t>
            </a:r>
            <a:r>
              <a:rPr lang="en-GB" dirty="0" smtClean="0"/>
              <a:t>with </a:t>
            </a:r>
          </a:p>
          <a:p>
            <a:r>
              <a:rPr lang="en-GB" dirty="0" smtClean="0"/>
              <a:t>Shamanism.</a:t>
            </a:r>
          </a:p>
        </p:txBody>
      </p:sp>
    </p:spTree>
    <p:extLst>
      <p:ext uri="{BB962C8B-B14F-4D97-AF65-F5344CB8AC3E}">
        <p14:creationId xmlns:p14="http://schemas.microsoft.com/office/powerpoint/2010/main" val="4063985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Oracle bone divination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Oracle bones describe formalistic and structured ritual, not energetic type of performance</a:t>
            </a:r>
          </a:p>
          <a:p>
            <a:r>
              <a:rPr lang="en-GB" sz="2800" dirty="0" smtClean="0"/>
              <a:t>No hint that king was in state of trance; no personal expression</a:t>
            </a:r>
          </a:p>
          <a:p>
            <a:r>
              <a:rPr lang="en-GB" sz="2800" dirty="0" smtClean="0"/>
              <a:t>Bureaucratic process </a:t>
            </a:r>
            <a:r>
              <a:rPr lang="en-GB" sz="2800" dirty="0" smtClean="0">
                <a:sym typeface="Wingdings" panose="05000000000000000000" pitchFamily="2" charset="2"/>
              </a:rPr>
              <a:t></a:t>
            </a:r>
            <a:r>
              <a:rPr lang="en-GB" sz="2800" dirty="0" smtClean="0"/>
              <a:t> documentation of facts, repetition of statements, verification of results </a:t>
            </a:r>
            <a:r>
              <a:rPr lang="en-GB" sz="2800" dirty="0" smtClean="0">
                <a:sym typeface="Wingdings" panose="05000000000000000000" pitchFamily="2" charset="2"/>
              </a:rPr>
              <a:t> administrative state of mind  formal state religion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Charisma of king rested on communication with spirits but was not shamanistic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8410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What do oracle bones tell us about the Shang rule?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24536"/>
          </a:xfrm>
        </p:spPr>
        <p:txBody>
          <a:bodyPr/>
          <a:lstStyle/>
          <a:p>
            <a:r>
              <a:rPr lang="en-GB" sz="2800" dirty="0" smtClean="0"/>
              <a:t>Shang not a territorial state </a:t>
            </a:r>
            <a:r>
              <a:rPr lang="en-GB" sz="2800" dirty="0" smtClean="0">
                <a:sym typeface="Wingdings" panose="05000000000000000000" pitchFamily="2" charset="2"/>
              </a:rPr>
              <a:t> state not conceived in territorial terms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Coalitions between different concentric regions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Centre (Shang capital and its territories)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Four lands (Shang allies)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Enemies – </a:t>
            </a:r>
            <a:r>
              <a:rPr lang="en-GB" i="1" dirty="0" smtClean="0">
                <a:sym typeface="Wingdings" panose="05000000000000000000" pitchFamily="2" charset="2"/>
              </a:rPr>
              <a:t>fang </a:t>
            </a:r>
            <a:r>
              <a:rPr lang="zh-CN" altLang="en-US" dirty="0" smtClean="0">
                <a:sym typeface="Wingdings" panose="05000000000000000000" pitchFamily="2" charset="2"/>
              </a:rPr>
              <a:t>方 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sz="2800" dirty="0" smtClean="0">
                <a:sym typeface="Wingdings" panose="05000000000000000000" pitchFamily="2" charset="2"/>
              </a:rPr>
              <a:t>Lack of bureaucratic structure to control regions; control dependent on actions of king, however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Control over craft production (bronzes, bones)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2774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Contradictions of the Shang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Extensive cultural influence but relatively small region under direct control;</a:t>
            </a:r>
          </a:p>
          <a:p>
            <a:r>
              <a:rPr lang="en-GB" sz="2400" dirty="0" smtClean="0"/>
              <a:t>Shang king weak in terms of control of different peoples/local leaders but strong control of large labour force in central area;</a:t>
            </a:r>
          </a:p>
          <a:p>
            <a:r>
              <a:rPr lang="en-GB" sz="2400" dirty="0" smtClean="0"/>
              <a:t>Generalised administrative system versus highly specialised nature of some systems (divination; bronze production)</a:t>
            </a:r>
          </a:p>
          <a:p>
            <a:r>
              <a:rPr lang="en-GB" sz="2400" dirty="0" smtClean="0"/>
              <a:t>Tribute-based redistributive system versus large quantities of basic resources</a:t>
            </a:r>
          </a:p>
          <a:p>
            <a:pPr marL="0" indent="0">
              <a:buNone/>
            </a:pPr>
            <a:r>
              <a:rPr lang="en-GB" sz="2400" b="1" dirty="0" smtClean="0"/>
              <a:t>How could this highly powerful and efficient yet non-institutionalised system work? Efficiency and scale without bureaucracy?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754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Mechanisms of Shang integration/submission under Shang rule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 smtClean="0"/>
              <a:t>Religion</a:t>
            </a:r>
          </a:p>
          <a:p>
            <a:r>
              <a:rPr lang="en-GB" sz="3000" dirty="0" smtClean="0"/>
              <a:t>Ritual</a:t>
            </a:r>
          </a:p>
          <a:p>
            <a:r>
              <a:rPr lang="en-GB" sz="3000" dirty="0" smtClean="0"/>
              <a:t>Display mechanism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 smtClean="0">
                <a:sym typeface="Wingdings" panose="05000000000000000000" pitchFamily="2" charset="2"/>
              </a:rPr>
              <a:t>Human sacrifices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 smtClean="0">
                <a:sym typeface="Wingdings" panose="05000000000000000000" pitchFamily="2" charset="2"/>
              </a:rPr>
              <a:t>Burial of expensive </a:t>
            </a:r>
            <a:r>
              <a:rPr lang="en-GB" sz="3000" dirty="0" err="1" smtClean="0">
                <a:sym typeface="Wingdings" panose="05000000000000000000" pitchFamily="2" charset="2"/>
              </a:rPr>
              <a:t>artifacts</a:t>
            </a:r>
            <a:endParaRPr lang="en-GB" sz="3000" dirty="0" smtClean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 smtClean="0">
                <a:sym typeface="Wingdings" panose="05000000000000000000" pitchFamily="2" charset="2"/>
              </a:rPr>
              <a:t>King’s monopoly over divination; use of writing</a:t>
            </a: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3200" dirty="0" smtClean="0">
                <a:sym typeface="Wingdings" panose="05000000000000000000" pitchFamily="2" charset="2"/>
              </a:rPr>
              <a:t>Make up for lack of institutionalization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57735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The Shang pantheon (based on oracle bone inscriptions, </a:t>
            </a:r>
            <a:r>
              <a:rPr lang="en-GB" sz="3600" i="1" dirty="0" err="1" smtClean="0"/>
              <a:t>Shiji</a:t>
            </a:r>
            <a:r>
              <a:rPr lang="en-GB" sz="3600" i="1" dirty="0"/>
              <a:t> </a:t>
            </a:r>
            <a:r>
              <a:rPr lang="zh-CN" altLang="en-US" sz="36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史记</a:t>
            </a:r>
            <a:r>
              <a:rPr lang="en-GB" sz="3600" dirty="0" smtClean="0"/>
              <a:t>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24536"/>
          </a:xfrm>
        </p:spPr>
        <p:txBody>
          <a:bodyPr/>
          <a:lstStyle/>
          <a:p>
            <a:r>
              <a:rPr lang="en-GB" sz="2400" dirty="0" smtClean="0"/>
              <a:t>A) Ancestral members of Shang core lineage (</a:t>
            </a:r>
            <a:r>
              <a:rPr lang="en-GB" sz="2400" dirty="0" err="1" smtClean="0"/>
              <a:t>Zi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Pre-dynastic kings of Shang people (</a:t>
            </a:r>
            <a:r>
              <a:rPr lang="en-GB" sz="2400" dirty="0" err="1" smtClean="0"/>
              <a:t>Shangjia</a:t>
            </a:r>
            <a:r>
              <a:rPr lang="en-GB" sz="2400" dirty="0" smtClean="0"/>
              <a:t> +5)</a:t>
            </a:r>
          </a:p>
          <a:p>
            <a:pPr lvl="1"/>
            <a:r>
              <a:rPr lang="en-GB" sz="2400" dirty="0" smtClean="0"/>
              <a:t>Shang </a:t>
            </a:r>
            <a:r>
              <a:rPr lang="en-GB" sz="2400" dirty="0"/>
              <a:t>d</a:t>
            </a:r>
            <a:r>
              <a:rPr lang="en-GB" sz="2400" dirty="0" smtClean="0"/>
              <a:t>ynastic kings</a:t>
            </a:r>
          </a:p>
          <a:p>
            <a:pPr lvl="1"/>
            <a:r>
              <a:rPr lang="en-GB" sz="2400" dirty="0" smtClean="0"/>
              <a:t>Heir-producing ancestral consorts</a:t>
            </a:r>
          </a:p>
          <a:p>
            <a:pPr lvl="1">
              <a:buFont typeface="Wingdings" panose="05000000000000000000" pitchFamily="2" charset="2"/>
              <a:buChar char="à"/>
            </a:pPr>
            <a:endParaRPr lang="en-GB" sz="2400" dirty="0" smtClean="0">
              <a:sym typeface="Wingdings" panose="05000000000000000000" pitchFamily="2" charset="2"/>
            </a:endParaRP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2400" dirty="0" smtClean="0">
                <a:sym typeface="Wingdings" panose="05000000000000000000" pitchFamily="2" charset="2"/>
              </a:rPr>
              <a:t>Could influence human sphere; pre-</a:t>
            </a:r>
            <a:r>
              <a:rPr lang="en-GB" sz="2400" dirty="0" err="1" smtClean="0">
                <a:sym typeface="Wingdings" panose="05000000000000000000" pitchFamily="2" charset="2"/>
              </a:rPr>
              <a:t>dyn</a:t>
            </a:r>
            <a:r>
              <a:rPr lang="en-GB" sz="2400" dirty="0" smtClean="0">
                <a:sym typeface="Wingdings" panose="05000000000000000000" pitchFamily="2" charset="2"/>
              </a:rPr>
              <a:t>. Kings also weather and crops</a:t>
            </a: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2400" dirty="0" smtClean="0">
                <a:sym typeface="Wingdings" panose="05000000000000000000" pitchFamily="2" charset="2"/>
              </a:rPr>
              <a:t>Few hints to legitimation of Shang rule; ‘state religion’??</a:t>
            </a:r>
          </a:p>
          <a:p>
            <a:pPr lvl="1">
              <a:buFont typeface="Wingdings" panose="05000000000000000000" pitchFamily="2" charset="2"/>
              <a:buChar char="à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6002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Shang pantheon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B) No relation to Shang core lineage</a:t>
            </a:r>
          </a:p>
          <a:p>
            <a:pPr lvl="1"/>
            <a:r>
              <a:rPr lang="en-GB" sz="2400" dirty="0"/>
              <a:t>‘Former Lords’: human spirits outside Shang </a:t>
            </a:r>
            <a:r>
              <a:rPr lang="en-GB" sz="2400" dirty="0" smtClean="0"/>
              <a:t>lineage; 2 referred to as High Ancestors (</a:t>
            </a:r>
            <a:r>
              <a:rPr lang="en-GB" sz="2400" i="1" dirty="0" err="1" smtClean="0"/>
              <a:t>gaozu</a:t>
            </a:r>
            <a:r>
              <a:rPr lang="en-GB" sz="2400" dirty="0" smtClean="0"/>
              <a:t> </a:t>
            </a:r>
            <a:r>
              <a:rPr lang="zh-CN" altLang="en-US" sz="2400" dirty="0" smtClean="0"/>
              <a:t>高祖</a:t>
            </a:r>
            <a:r>
              <a:rPr lang="en-GB" altLang="zh-CN" sz="2400" dirty="0" smtClean="0"/>
              <a:t>); universal spirits and/or descent relationship with Shang lineage? Representatives of ‘state religion’?</a:t>
            </a:r>
            <a:endParaRPr lang="en-GB" sz="2400" dirty="0"/>
          </a:p>
          <a:p>
            <a:pPr lvl="1"/>
            <a:r>
              <a:rPr lang="en-GB" sz="2400" dirty="0"/>
              <a:t>Nature </a:t>
            </a:r>
            <a:r>
              <a:rPr lang="en-GB" sz="2400" b="1" dirty="0" smtClean="0"/>
              <a:t>Powers</a:t>
            </a:r>
            <a:r>
              <a:rPr lang="en-GB" sz="2400" dirty="0" smtClean="0"/>
              <a:t> (sun, cardinal directions and their winds, soil etc.); He </a:t>
            </a:r>
            <a:r>
              <a:rPr lang="zh-CN" altLang="en-US" sz="2400" dirty="0" smtClean="0"/>
              <a:t>河</a:t>
            </a:r>
            <a:r>
              <a:rPr lang="en-GB" altLang="zh-CN" sz="2400" dirty="0" smtClean="0"/>
              <a:t> and Yue </a:t>
            </a:r>
            <a:r>
              <a:rPr lang="zh-CN" altLang="en-US" sz="2400" dirty="0" smtClean="0"/>
              <a:t>岳</a:t>
            </a:r>
            <a:r>
              <a:rPr lang="en-GB" altLang="zh-CN" sz="2400" dirty="0" smtClean="0"/>
              <a:t> (River and Mountain); mentioned together with Former Lords and Pre-dynastic kings </a:t>
            </a:r>
            <a:r>
              <a:rPr lang="en-GB" altLang="zh-CN" sz="2400" dirty="0" smtClean="0">
                <a:sym typeface="Wingdings" panose="05000000000000000000" pitchFamily="2" charset="2"/>
              </a:rPr>
              <a:t> parallel sequencing = imagined descent line? No clear distinction of nature power and lineage power;</a:t>
            </a:r>
          </a:p>
          <a:p>
            <a:pPr lvl="2"/>
            <a:r>
              <a:rPr lang="en-GB" sz="2000" dirty="0" smtClean="0">
                <a:sym typeface="Wingdings" panose="05000000000000000000" pitchFamily="2" charset="2"/>
              </a:rPr>
              <a:t>Sun cult theory; Sun Power?  paucity of information in oracle bones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57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Shang pantheon 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en-GB" sz="2400" dirty="0"/>
              <a:t> </a:t>
            </a:r>
            <a:r>
              <a:rPr lang="zh-CN" altLang="en-US" sz="2400" dirty="0"/>
              <a:t>帝</a:t>
            </a:r>
            <a:r>
              <a:rPr lang="en-GB" altLang="zh-CN" sz="2400" dirty="0"/>
              <a:t>, supreme </a:t>
            </a:r>
            <a:r>
              <a:rPr lang="en-GB" altLang="zh-CN" sz="2400" dirty="0" smtClean="0"/>
              <a:t>power or Shang High God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en-GB" sz="2400" dirty="0"/>
              <a:t> </a:t>
            </a:r>
            <a:r>
              <a:rPr lang="en-GB" altLang="zh-CN" sz="2400" dirty="0" smtClean="0"/>
              <a:t>is part of imperial title (</a:t>
            </a:r>
            <a:r>
              <a:rPr lang="en-GB" altLang="zh-CN" sz="2400" i="1" dirty="0" err="1" smtClean="0"/>
              <a:t>huangdi</a:t>
            </a:r>
            <a:r>
              <a:rPr lang="en-GB" altLang="zh-CN" sz="2400" dirty="0" smtClean="0"/>
              <a:t> </a:t>
            </a:r>
            <a:r>
              <a:rPr lang="zh-CN" altLang="en-US" sz="2400" dirty="0" smtClean="0"/>
              <a:t>皇帝</a:t>
            </a:r>
            <a:r>
              <a:rPr lang="en-GB" altLang="zh-CN" sz="2400" dirty="0" smtClean="0"/>
              <a:t>)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 smtClean="0"/>
              <a:t>di</a:t>
            </a:r>
            <a:r>
              <a:rPr lang="zh-CN" altLang="en-US" sz="2400" dirty="0" smtClean="0"/>
              <a:t> </a:t>
            </a:r>
            <a:r>
              <a:rPr lang="en-GB" altLang="zh-CN" sz="2400" dirty="0" smtClean="0"/>
              <a:t>gives order and stands at the apex of proto-bureaucratic hierarchy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 smtClean="0"/>
              <a:t>Di</a:t>
            </a:r>
            <a:r>
              <a:rPr lang="en-GB" sz="2400" dirty="0" smtClean="0"/>
              <a:t> does not receive offerings from humans </a:t>
            </a:r>
            <a:r>
              <a:rPr lang="en-GB" sz="2400" dirty="0" smtClean="0">
                <a:sym typeface="Wingdings" panose="05000000000000000000" pitchFamily="2" charset="2"/>
              </a:rPr>
              <a:t> intermediary is necessary  </a:t>
            </a:r>
            <a:r>
              <a:rPr lang="en-GB" sz="2400" i="1" dirty="0" smtClean="0">
                <a:sym typeface="Wingdings" panose="05000000000000000000" pitchFamily="2" charset="2"/>
              </a:rPr>
              <a:t>di</a:t>
            </a:r>
            <a:r>
              <a:rPr lang="en-GB" sz="2400" dirty="0" smtClean="0">
                <a:sym typeface="Wingdings" panose="05000000000000000000" pitchFamily="2" charset="2"/>
              </a:rPr>
              <a:t> too remote</a:t>
            </a:r>
            <a:r>
              <a:rPr lang="en-US" sz="2400" dirty="0" smtClean="0">
                <a:sym typeface="Wingdings" panose="05000000000000000000" pitchFamily="2" charset="2"/>
              </a:rPr>
              <a:t> </a:t>
            </a:r>
            <a:r>
              <a:rPr lang="en-GB" sz="2400" dirty="0" smtClean="0">
                <a:sym typeface="Wingdings" panose="05000000000000000000" pitchFamily="2" charset="2"/>
              </a:rPr>
              <a:t>to be worshipped directly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dirty="0" smtClean="0">
                <a:sym typeface="Wingdings" panose="05000000000000000000" pitchFamily="2" charset="2"/>
              </a:rPr>
              <a:t>Theories concerning</a:t>
            </a:r>
            <a:r>
              <a:rPr lang="en-GB" sz="2400" i="1" dirty="0" smtClean="0">
                <a:sym typeface="Wingdings" panose="05000000000000000000" pitchFamily="2" charset="2"/>
              </a:rPr>
              <a:t> di</a:t>
            </a:r>
          </a:p>
          <a:p>
            <a:pPr marL="939800" lvl="2" indent="-469900">
              <a:buSzPct val="70000"/>
            </a:pPr>
            <a:r>
              <a:rPr lang="en-GB" sz="2000" dirty="0" smtClean="0">
                <a:sym typeface="Wingdings" panose="05000000000000000000" pitchFamily="2" charset="2"/>
              </a:rPr>
              <a:t>Di Ku: Di identified as Ku, High Ancestor  Shank king would embody aspect of the divinity of </a:t>
            </a:r>
            <a:r>
              <a:rPr lang="en-GB" sz="2000" i="1" dirty="0" smtClean="0">
                <a:sym typeface="Wingdings" panose="05000000000000000000" pitchFamily="2" charset="2"/>
              </a:rPr>
              <a:t>di  </a:t>
            </a:r>
            <a:r>
              <a:rPr lang="en-GB" sz="2000" dirty="0" smtClean="0">
                <a:sym typeface="Wingdings" panose="05000000000000000000" pitchFamily="2" charset="2"/>
              </a:rPr>
              <a:t>universalization of Shang lineage power</a:t>
            </a:r>
          </a:p>
          <a:p>
            <a:pPr marL="939800" lvl="2" indent="-469900">
              <a:buSzPct val="70000"/>
            </a:pPr>
            <a:r>
              <a:rPr lang="en-GB" sz="2000" dirty="0" err="1" smtClean="0">
                <a:sym typeface="Wingdings" panose="05000000000000000000" pitchFamily="2" charset="2"/>
              </a:rPr>
              <a:t>Pankenier</a:t>
            </a:r>
            <a:r>
              <a:rPr lang="en-GB" sz="2000" dirty="0" smtClean="0">
                <a:sym typeface="Wingdings" panose="05000000000000000000" pitchFamily="2" charset="2"/>
              </a:rPr>
              <a:t>: </a:t>
            </a:r>
            <a:r>
              <a:rPr lang="en-GB" sz="2000" i="1" dirty="0" smtClean="0">
                <a:sym typeface="Wingdings" panose="05000000000000000000" pitchFamily="2" charset="2"/>
              </a:rPr>
              <a:t>di</a:t>
            </a:r>
            <a:r>
              <a:rPr lang="en-GB" sz="2000" dirty="0" smtClean="0">
                <a:sym typeface="Wingdings" panose="05000000000000000000" pitchFamily="2" charset="2"/>
              </a:rPr>
              <a:t> aligned with/identified as Pole Star; link between pantheon and astronomy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61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Shang pantheon -- </a:t>
            </a:r>
            <a:r>
              <a:rPr lang="en-GB" i="1" dirty="0" smtClean="0"/>
              <a:t>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Eno</a:t>
            </a:r>
            <a:r>
              <a:rPr lang="en-GB" dirty="0" smtClean="0"/>
              <a:t>: </a:t>
            </a:r>
            <a:r>
              <a:rPr lang="en-GB" i="1" dirty="0" smtClean="0"/>
              <a:t>di</a:t>
            </a:r>
            <a:r>
              <a:rPr lang="en-GB" dirty="0" smtClean="0"/>
              <a:t> is a generic term “assignable to any one Power or denoting groups of Powers” (</a:t>
            </a:r>
            <a:r>
              <a:rPr lang="en-GB" dirty="0" err="1" smtClean="0"/>
              <a:t>Eno</a:t>
            </a:r>
            <a:r>
              <a:rPr lang="en-GB" dirty="0" smtClean="0"/>
              <a:t>, “Shang State Religion”, p. 76) </a:t>
            </a:r>
            <a:r>
              <a:rPr lang="en-GB" dirty="0" smtClean="0">
                <a:sym typeface="Wingdings" panose="05000000000000000000" pitchFamily="2" charset="2"/>
              </a:rPr>
              <a:t> this would mean that there is no apex uniting is various segments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Uncertainties of interpretation remain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66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Perspectives beyond royal centre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err="1" smtClean="0"/>
              <a:t>Huayuanzhuang</a:t>
            </a:r>
            <a:r>
              <a:rPr lang="en-GB" sz="2400" dirty="0" smtClean="0"/>
              <a:t> </a:t>
            </a:r>
            <a:r>
              <a:rPr lang="zh-CN" altLang="en-US" sz="24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花园庄</a:t>
            </a:r>
            <a:r>
              <a:rPr lang="en-GB" sz="2400" dirty="0" smtClean="0"/>
              <a:t> finds: </a:t>
            </a:r>
            <a:r>
              <a:rPr lang="en-US" altLang="zh-CN" sz="2400" dirty="0" smtClean="0"/>
              <a:t>500 </a:t>
            </a:r>
            <a:r>
              <a:rPr lang="en-GB" sz="2400" dirty="0" smtClean="0"/>
              <a:t>oracle bones commissioned by a prince of the </a:t>
            </a:r>
            <a:r>
              <a:rPr lang="en-GB" sz="2400" dirty="0" err="1" smtClean="0"/>
              <a:t>Zi</a:t>
            </a:r>
            <a:r>
              <a:rPr lang="en-GB" sz="2400" dirty="0" smtClean="0"/>
              <a:t> clan </a:t>
            </a:r>
            <a:r>
              <a:rPr lang="en-US" altLang="zh-CN" sz="2400" dirty="0" smtClean="0"/>
              <a:t>--》 </a:t>
            </a:r>
            <a:r>
              <a:rPr lang="en-GB" altLang="zh-CN" sz="2400" dirty="0" smtClean="0"/>
              <a:t>non-regal divination</a:t>
            </a:r>
          </a:p>
          <a:p>
            <a:r>
              <a:rPr lang="en-GB" sz="2400" dirty="0" smtClean="0"/>
              <a:t>No cult or prayer beyond Shang lineage</a:t>
            </a:r>
          </a:p>
          <a:p>
            <a:r>
              <a:rPr lang="en-GB" sz="2400" dirty="0" smtClean="0"/>
              <a:t>Nature Powers do not appear</a:t>
            </a:r>
          </a:p>
          <a:p>
            <a:r>
              <a:rPr lang="en-GB" sz="2400" i="1" dirty="0" smtClean="0"/>
              <a:t>Di</a:t>
            </a:r>
            <a:r>
              <a:rPr lang="en-GB" sz="2400" dirty="0" smtClean="0"/>
              <a:t> and Former Lords are not included</a:t>
            </a:r>
          </a:p>
          <a:p>
            <a:r>
              <a:rPr lang="en-GB" sz="2400" dirty="0" smtClean="0"/>
              <a:t>Princes do not seek to influence natural phenomena</a:t>
            </a:r>
          </a:p>
          <a:p>
            <a:r>
              <a:rPr lang="en-GB" sz="2400" dirty="0" smtClean="0"/>
              <a:t>No divination concerning outcome of war</a:t>
            </a:r>
          </a:p>
          <a:p>
            <a:pPr marL="0" indent="0">
              <a:buNone/>
            </a:pPr>
            <a:r>
              <a:rPr lang="en-GB" sz="2400" dirty="0" smtClean="0"/>
              <a:t>BUT: divination techniques and materials extend beyond royal circle </a:t>
            </a:r>
            <a:r>
              <a:rPr lang="en-GB" sz="2400" dirty="0" smtClean="0">
                <a:sym typeface="Wingdings" panose="05000000000000000000" pitchFamily="2" charset="2"/>
              </a:rPr>
              <a:t> </a:t>
            </a:r>
            <a:r>
              <a:rPr lang="en-GB" sz="2400" dirty="0" err="1" smtClean="0">
                <a:sym typeface="Wingdings" panose="05000000000000000000" pitchFamily="2" charset="2"/>
              </a:rPr>
              <a:t>scapulamancy</a:t>
            </a:r>
            <a:r>
              <a:rPr lang="en-GB" sz="2400" dirty="0" smtClean="0">
                <a:sym typeface="Wingdings" panose="05000000000000000000" pitchFamily="2" charset="2"/>
              </a:rPr>
              <a:t> part of ‘popular religious practice’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720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in the Shang pantheon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Period I </a:t>
            </a:r>
            <a:r>
              <a:rPr lang="en-GB" sz="1800" dirty="0" smtClean="0"/>
              <a:t>Wu-ding (r. </a:t>
            </a:r>
            <a:r>
              <a:rPr lang="en-GB" sz="1800" dirty="0"/>
              <a:t>ca. 1250–1192) </a:t>
            </a:r>
            <a:r>
              <a:rPr lang="en-GB" sz="1800" dirty="0" smtClean="0"/>
              <a:t>	</a:t>
            </a:r>
            <a:r>
              <a:rPr lang="en-GB" sz="1800" b="1" dirty="0" smtClean="0"/>
              <a:t>Early </a:t>
            </a:r>
            <a:r>
              <a:rPr lang="en-GB" sz="1800" b="1" dirty="0"/>
              <a:t>Era</a:t>
            </a:r>
          </a:p>
          <a:p>
            <a:r>
              <a:rPr lang="de-DE" sz="1800" dirty="0"/>
              <a:t>Period II </a:t>
            </a:r>
            <a:endParaRPr lang="de-DE" sz="1800" dirty="0" smtClean="0"/>
          </a:p>
          <a:p>
            <a:pPr lvl="1"/>
            <a:r>
              <a:rPr lang="de-DE" sz="1800" dirty="0" smtClean="0"/>
              <a:t>Zu-geng (r</a:t>
            </a:r>
            <a:r>
              <a:rPr lang="de-DE" sz="1800" dirty="0"/>
              <a:t>. ca. </a:t>
            </a:r>
            <a:r>
              <a:rPr lang="de-DE" sz="1800" dirty="0" smtClean="0"/>
              <a:t>1191–1181)</a:t>
            </a:r>
          </a:p>
          <a:p>
            <a:pPr lvl="1"/>
            <a:r>
              <a:rPr lang="en-GB" sz="1800" dirty="0" err="1" smtClean="0"/>
              <a:t>Zu-jia</a:t>
            </a:r>
            <a:r>
              <a:rPr lang="en-GB" sz="1800" dirty="0" smtClean="0"/>
              <a:t> (r</a:t>
            </a:r>
            <a:r>
              <a:rPr lang="en-GB" sz="1800" dirty="0"/>
              <a:t>. ca. 1180–1161) </a:t>
            </a:r>
            <a:r>
              <a:rPr lang="en-GB" sz="1800" dirty="0" smtClean="0"/>
              <a:t>		</a:t>
            </a:r>
            <a:r>
              <a:rPr lang="en-GB" sz="1800" b="1" dirty="0" smtClean="0"/>
              <a:t>Later </a:t>
            </a:r>
            <a:r>
              <a:rPr lang="en-GB" sz="1800" b="1" dirty="0"/>
              <a:t>Era</a:t>
            </a:r>
          </a:p>
          <a:p>
            <a:r>
              <a:rPr lang="en-GB" sz="1800" dirty="0"/>
              <a:t>Period III </a:t>
            </a:r>
            <a:endParaRPr lang="en-GB" sz="1800" dirty="0" smtClean="0"/>
          </a:p>
          <a:p>
            <a:pPr lvl="1"/>
            <a:r>
              <a:rPr lang="en-GB" sz="1800" dirty="0" smtClean="0"/>
              <a:t>Lin-</a:t>
            </a:r>
            <a:r>
              <a:rPr lang="en-GB" sz="1800" dirty="0" err="1" smtClean="0"/>
              <a:t>xin</a:t>
            </a:r>
            <a:endParaRPr lang="en-GB" sz="1800" dirty="0" smtClean="0"/>
          </a:p>
          <a:p>
            <a:pPr lvl="1"/>
            <a:r>
              <a:rPr lang="en-GB" sz="1800" dirty="0" smtClean="0"/>
              <a:t>Kang-ding</a:t>
            </a:r>
          </a:p>
          <a:p>
            <a:r>
              <a:rPr lang="en-GB" sz="1800" dirty="0" smtClean="0"/>
              <a:t>Period </a:t>
            </a:r>
            <a:r>
              <a:rPr lang="en-GB" sz="1800" dirty="0"/>
              <a:t>IV </a:t>
            </a:r>
            <a:endParaRPr lang="en-GB" sz="1800" dirty="0" smtClean="0"/>
          </a:p>
          <a:p>
            <a:pPr lvl="1"/>
            <a:r>
              <a:rPr lang="en-GB" sz="1800" dirty="0" smtClean="0"/>
              <a:t>Wu-</a:t>
            </a:r>
            <a:r>
              <a:rPr lang="en-GB" sz="1800" dirty="0" err="1" smtClean="0"/>
              <a:t>yi</a:t>
            </a:r>
            <a:r>
              <a:rPr lang="en-GB" sz="1800" dirty="0" smtClean="0"/>
              <a:t> (r</a:t>
            </a:r>
            <a:r>
              <a:rPr lang="en-GB" sz="1800" dirty="0"/>
              <a:t>. ca. ?–1113)</a:t>
            </a:r>
          </a:p>
          <a:p>
            <a:pPr lvl="1"/>
            <a:r>
              <a:rPr lang="en-GB" sz="1800" dirty="0"/>
              <a:t>Wen-ding </a:t>
            </a:r>
            <a:r>
              <a:rPr lang="en-GB" sz="1800" dirty="0" smtClean="0"/>
              <a:t>(</a:t>
            </a:r>
            <a:r>
              <a:rPr lang="en-GB" sz="1800" dirty="0"/>
              <a:t>r. ca. 1112–1102)</a:t>
            </a:r>
          </a:p>
          <a:p>
            <a:r>
              <a:rPr lang="en-GB" sz="1800" dirty="0"/>
              <a:t>Period V </a:t>
            </a:r>
            <a:endParaRPr lang="en-GB" sz="1800" dirty="0" smtClean="0"/>
          </a:p>
          <a:p>
            <a:pPr lvl="1"/>
            <a:r>
              <a:rPr lang="en-GB" sz="1800" dirty="0" smtClean="0"/>
              <a:t>Di-</a:t>
            </a:r>
            <a:r>
              <a:rPr lang="en-GB" sz="1800" dirty="0" err="1" smtClean="0"/>
              <a:t>yi</a:t>
            </a:r>
            <a:r>
              <a:rPr lang="en-GB" sz="1800" dirty="0" smtClean="0"/>
              <a:t> (</a:t>
            </a:r>
            <a:r>
              <a:rPr lang="en-GB" sz="1800" dirty="0"/>
              <a:t>r. ca. 1101–1076)</a:t>
            </a:r>
          </a:p>
          <a:p>
            <a:pPr lvl="1"/>
            <a:r>
              <a:rPr lang="en-GB" sz="1800" dirty="0" smtClean="0"/>
              <a:t>Di-</a:t>
            </a:r>
            <a:r>
              <a:rPr lang="en-GB" sz="1800" dirty="0" err="1" smtClean="0"/>
              <a:t>xin</a:t>
            </a:r>
            <a:r>
              <a:rPr lang="en-GB" sz="1800" dirty="0" smtClean="0"/>
              <a:t> (r</a:t>
            </a:r>
            <a:r>
              <a:rPr lang="en-GB" sz="1800" dirty="0"/>
              <a:t>. ca. 1075–1046)</a:t>
            </a:r>
          </a:p>
        </p:txBody>
      </p:sp>
    </p:spTree>
    <p:extLst>
      <p:ext uri="{BB962C8B-B14F-4D97-AF65-F5344CB8AC3E}">
        <p14:creationId xmlns:p14="http://schemas.microsoft.com/office/powerpoint/2010/main" val="285081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in pantheon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Full pantheon only in bones of the early period</a:t>
            </a:r>
          </a:p>
          <a:p>
            <a:r>
              <a:rPr lang="en-GB" sz="2800" dirty="0" smtClean="0"/>
              <a:t>Period II onwards: regularised worship of core ancestors </a:t>
            </a:r>
            <a:r>
              <a:rPr lang="en-GB" sz="2800" dirty="0" smtClean="0">
                <a:sym typeface="Wingdings" panose="05000000000000000000" pitchFamily="2" charset="2"/>
              </a:rPr>
              <a:t> ritual calendar; ancestors are worshipped on specific day of the week</a:t>
            </a:r>
          </a:p>
          <a:p>
            <a:pPr marL="0" indent="0">
              <a:buNone/>
            </a:pPr>
            <a:r>
              <a:rPr lang="en-GB" sz="2800" dirty="0" smtClean="0">
                <a:sym typeface="Wingdings" panose="05000000000000000000" pitchFamily="2" charset="2"/>
              </a:rPr>
              <a:t> abandonment of more universal powers in favour of clan ancestors (ambiguous situation!!!)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Changes might be due to personality of kings (Wu-ding may have been exception)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069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Shang proto-bureaucratic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Keightley</a:t>
            </a:r>
            <a:r>
              <a:rPr lang="en-GB" dirty="0" smtClean="0"/>
              <a:t>: hierarchic, patrimonial dynastic form </a:t>
            </a:r>
            <a:r>
              <a:rPr lang="en-GB" dirty="0" smtClean="0">
                <a:sym typeface="Wingdings" panose="05000000000000000000" pitchFamily="2" charset="2"/>
              </a:rPr>
              <a:t> patrimonial bureaucracy (M. Weber)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Is there functional differentiation?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80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beyond oracle bones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Astonomical</a:t>
            </a:r>
            <a:r>
              <a:rPr lang="en-GB" dirty="0" smtClean="0"/>
              <a:t> and milfoil divination</a:t>
            </a:r>
          </a:p>
          <a:p>
            <a:r>
              <a:rPr lang="en-GB" dirty="0" smtClean="0"/>
              <a:t>Animals</a:t>
            </a:r>
          </a:p>
          <a:p>
            <a:r>
              <a:rPr lang="en-GB" dirty="0" smtClean="0"/>
              <a:t>Shamanism</a:t>
            </a:r>
          </a:p>
          <a:p>
            <a:r>
              <a:rPr lang="en-GB" dirty="0" err="1" smtClean="0"/>
              <a:t>Totemism</a:t>
            </a:r>
            <a:endParaRPr lang="en-GB" dirty="0" smtClean="0"/>
          </a:p>
          <a:p>
            <a:r>
              <a:rPr lang="en-GB" dirty="0" smtClean="0"/>
              <a:t>Masks and ritual 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6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sz="1800" dirty="0"/>
              <a:t>Chang, K.C. </a:t>
            </a:r>
            <a:r>
              <a:rPr lang="en-GB" sz="1800" i="1" dirty="0"/>
              <a:t>Art, Myth, and Ritual: The Path to Political Authority in Ancient China</a:t>
            </a:r>
            <a:r>
              <a:rPr lang="en-GB" sz="1800" dirty="0"/>
              <a:t>. New Haven: Yale University Press, 1983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 smtClean="0"/>
              <a:t>Bagley</a:t>
            </a:r>
            <a:r>
              <a:rPr lang="en-GB" sz="1800" dirty="0"/>
              <a:t>, Robert. "Meaning and Explanation." In Roderick Whitfield (ed.). </a:t>
            </a:r>
            <a:r>
              <a:rPr lang="en-GB" sz="1800" i="1" dirty="0"/>
              <a:t>The Problem of Meaning in Early Chinese Ritual Bronzes: Colloquies on Art and Archaeology in Asia.</a:t>
            </a:r>
            <a:r>
              <a:rPr lang="en-GB" sz="1800" dirty="0"/>
              <a:t> London: Percival David Foundation of Chinese Art, School of Oriental and African Studies, 1990, pp. 34-55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 err="1"/>
              <a:t>Keightley</a:t>
            </a:r>
            <a:r>
              <a:rPr lang="en-GB" sz="1800" dirty="0"/>
              <a:t>, David N. "The Shang: China's First Historical Dynasty." In Michael Loewe and Edward L. Shaughnessy (eds.). </a:t>
            </a:r>
            <a:r>
              <a:rPr lang="en-GB" sz="1800" i="1" dirty="0"/>
              <a:t>The Cambridge History of Ancient China.</a:t>
            </a:r>
            <a:r>
              <a:rPr lang="en-GB" sz="1800" dirty="0"/>
              <a:t> Cambridge: Cambridge University Press, 1999, pp. </a:t>
            </a:r>
            <a:r>
              <a:rPr lang="en-GB" sz="1800" dirty="0" smtClean="0"/>
              <a:t>232-91.</a:t>
            </a:r>
          </a:p>
          <a:p>
            <a:pPr>
              <a:buFont typeface="+mj-lt"/>
              <a:buAutoNum type="arabicPeriod"/>
            </a:pPr>
            <a:r>
              <a:rPr lang="en-GB" sz="1800" dirty="0" err="1"/>
              <a:t>Flad</a:t>
            </a:r>
            <a:r>
              <a:rPr lang="en-GB" sz="1800" dirty="0"/>
              <a:t>, Rowan. "Divination and power: A multi-regional view of the development of oracle bone divination in early China." </a:t>
            </a:r>
            <a:r>
              <a:rPr lang="en-GB" sz="1800" i="1" dirty="0"/>
              <a:t>Current Anthropology</a:t>
            </a:r>
            <a:r>
              <a:rPr lang="en-GB" sz="1800" dirty="0"/>
              <a:t> 49(3): 403-437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 smtClean="0"/>
              <a:t>Shelach-</a:t>
            </a:r>
            <a:r>
              <a:rPr lang="en-GB" sz="1800" dirty="0" err="1" smtClean="0"/>
              <a:t>Lavi</a:t>
            </a:r>
            <a:r>
              <a:rPr lang="en-GB" sz="1800" dirty="0"/>
              <a:t>, Gideon. </a:t>
            </a:r>
            <a:r>
              <a:rPr lang="en-GB" sz="1800" i="1" dirty="0"/>
              <a:t>The Archaeology of Early China from Prehistory to the Han Dynasty</a:t>
            </a:r>
            <a:r>
              <a:rPr lang="en-GB" sz="1800" dirty="0"/>
              <a:t>. New York, NY: Cambridge Univ. Press, 2015.</a:t>
            </a:r>
          </a:p>
        </p:txBody>
      </p:sp>
    </p:spTree>
    <p:extLst>
      <p:ext uri="{BB962C8B-B14F-4D97-AF65-F5344CB8AC3E}">
        <p14:creationId xmlns:p14="http://schemas.microsoft.com/office/powerpoint/2010/main" val="1248806829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797</TotalTime>
  <Words>1695</Words>
  <Application>Microsoft Office PowerPoint</Application>
  <PresentationFormat>On-screen Show (4:3)</PresentationFormat>
  <Paragraphs>153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FangSong</vt:lpstr>
      <vt:lpstr>SimSun</vt:lpstr>
      <vt:lpstr>Arial</vt:lpstr>
      <vt:lpstr>Calibri</vt:lpstr>
      <vt:lpstr>Tahoma</vt:lpstr>
      <vt:lpstr>Times New Roman</vt:lpstr>
      <vt:lpstr>Wingdings</vt:lpstr>
      <vt:lpstr>Quadrant</vt:lpstr>
      <vt:lpstr>ThemeKatharina</vt:lpstr>
      <vt:lpstr>‘I give in order that thou shouldst give’</vt:lpstr>
      <vt:lpstr>PowerPoint Presentation</vt:lpstr>
      <vt:lpstr>Shang (ca. 1600-1050 BCE) -- a ‘Chinese’ dynasty</vt:lpstr>
      <vt:lpstr>Shang dynasty</vt:lpstr>
      <vt:lpstr>Shang: Main archaeological sites</vt:lpstr>
      <vt:lpstr>Yinxu: Political and ritual centre of the Shang</vt:lpstr>
      <vt:lpstr>Ritual activities</vt:lpstr>
      <vt:lpstr>Oracle bone inscriptions  (jiaguwen 甲骨文)</vt:lpstr>
      <vt:lpstr>Oracle bone inscriptions</vt:lpstr>
      <vt:lpstr>Process of divination</vt:lpstr>
      <vt:lpstr>Shamans or technocrats?</vt:lpstr>
      <vt:lpstr>Functions of shamans (wu 巫)</vt:lpstr>
      <vt:lpstr>Shang bronze fangding with taotie image, Changsha, Hunan</vt:lpstr>
      <vt:lpstr>Oracle bone divination</vt:lpstr>
      <vt:lpstr>What do oracle bones tell us about the Shang rule?</vt:lpstr>
      <vt:lpstr>Contradictions of the Shang system</vt:lpstr>
      <vt:lpstr>Mechanisms of Shang integration/submission under Shang rule</vt:lpstr>
      <vt:lpstr>The Shang pantheon (based on oracle bone inscriptions, Shiji 史记)</vt:lpstr>
      <vt:lpstr>The Shang pantheon</vt:lpstr>
      <vt:lpstr>The Shang pantheon B)</vt:lpstr>
      <vt:lpstr>The Shang pantheon -- di</vt:lpstr>
      <vt:lpstr>Perspectives beyond royal centre</vt:lpstr>
      <vt:lpstr>Changes in the Shang pantheon</vt:lpstr>
      <vt:lpstr>Changes in pantheon</vt:lpstr>
      <vt:lpstr>Shang proto-bureaucratic</vt:lpstr>
      <vt:lpstr>Religion beyond oracle bones</vt:lpstr>
      <vt:lpstr>Key Literature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75</cp:revision>
  <dcterms:created xsi:type="dcterms:W3CDTF">2010-02-10T05:41:56Z</dcterms:created>
  <dcterms:modified xsi:type="dcterms:W3CDTF">2017-02-08T10:59:11Z</dcterms:modified>
</cp:coreProperties>
</file>