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23" d="100"/>
          <a:sy n="123" d="100"/>
        </p:scale>
        <p:origin x="114"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4DFF6-0A06-40C6-A83B-2F9F714F06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C2DA6A-E98D-4139-ABCA-5E4858B9B7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252A43-47F9-49D1-9B93-93A353CA2CA1}"/>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5" name="Footer Placeholder 4">
            <a:extLst>
              <a:ext uri="{FF2B5EF4-FFF2-40B4-BE49-F238E27FC236}">
                <a16:creationId xmlns:a16="http://schemas.microsoft.com/office/drawing/2014/main" id="{A6FEAC81-BE86-4ECA-A378-C932881D5B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76213B-0790-42EF-9143-218699B52062}"/>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328128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01D13-A914-4025-8B45-DA292CB68D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80C658-42D8-43F8-94FB-CF7A475C1B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CB6149-BFD1-469D-8591-98460524E1C7}"/>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5" name="Footer Placeholder 4">
            <a:extLst>
              <a:ext uri="{FF2B5EF4-FFF2-40B4-BE49-F238E27FC236}">
                <a16:creationId xmlns:a16="http://schemas.microsoft.com/office/drawing/2014/main" id="{D5FEF922-7D07-467D-90F4-B5D2DE210C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B9D3CD-EBDC-4805-A752-4E40F9CA0B79}"/>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4041625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F52EE-CD81-47A1-B1F3-18AF278FAC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A3C1D42-8934-435D-AC26-580336BB25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000D0F-C4E5-4F4E-9800-B40ACF6A5927}"/>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5" name="Footer Placeholder 4">
            <a:extLst>
              <a:ext uri="{FF2B5EF4-FFF2-40B4-BE49-F238E27FC236}">
                <a16:creationId xmlns:a16="http://schemas.microsoft.com/office/drawing/2014/main" id="{C157BF53-0CC7-460E-92F5-88F4DCB282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39B5C2-8281-4A5B-B968-E3E763C9512E}"/>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3461535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488D0-69DB-495A-8892-9B30691A3A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2C4A51-E188-484A-8748-456E5BB45B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FCBD21-506F-4BDD-893F-94BDB801C9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FA4182-617E-4C1C-90C8-BA92F4E82409}"/>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6" name="Footer Placeholder 5">
            <a:extLst>
              <a:ext uri="{FF2B5EF4-FFF2-40B4-BE49-F238E27FC236}">
                <a16:creationId xmlns:a16="http://schemas.microsoft.com/office/drawing/2014/main" id="{8486A7E1-8757-4A59-811E-BA765AA21E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16DD3A-E3B5-4E21-B83A-28ABD23AEB05}"/>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2294097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31AD2-B561-4BAB-AA0D-456617BC0A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59816B-6543-406E-9B4A-A0830423E0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BD5146-0C66-4026-97BE-29FAA3A4AD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BBC842-8EB0-4C4D-B7E9-2C8AF6315A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522FE4-8C48-47E7-B533-1F1244386E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4358C3E-C0EA-44BB-821F-4F3DBAEF093E}"/>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8" name="Footer Placeholder 7">
            <a:extLst>
              <a:ext uri="{FF2B5EF4-FFF2-40B4-BE49-F238E27FC236}">
                <a16:creationId xmlns:a16="http://schemas.microsoft.com/office/drawing/2014/main" id="{F27C8AC7-1175-4867-B68B-7FC81E657F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75A410-64B3-4064-A69E-ABCF9D82B14D}"/>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3069144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E187F-F4FD-4515-A8DB-7710186F46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D4068A-03C1-4891-9923-3DBF3B9225A3}"/>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4" name="Footer Placeholder 3">
            <a:extLst>
              <a:ext uri="{FF2B5EF4-FFF2-40B4-BE49-F238E27FC236}">
                <a16:creationId xmlns:a16="http://schemas.microsoft.com/office/drawing/2014/main" id="{D6AD0839-0F3E-401D-9A6C-8C40EF35E4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BFF876-4C3A-4A7D-965E-43DF29943061}"/>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3971106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661B12-D0BE-473C-9D94-20DE30E0A242}"/>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3" name="Footer Placeholder 2">
            <a:extLst>
              <a:ext uri="{FF2B5EF4-FFF2-40B4-BE49-F238E27FC236}">
                <a16:creationId xmlns:a16="http://schemas.microsoft.com/office/drawing/2014/main" id="{BB54E954-0EA7-474A-AE2C-D99A695039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91D500-5F9A-40F3-A6B6-5B07427A7E9B}"/>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2958430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69A18-0F8C-40D3-9F29-337866B828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316205-34ED-414D-8700-9B289DD7CB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8DFBD9-ABDE-4DBB-B46B-9BCCD1F295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1D4FCA-50F9-45CE-A041-B9589A6339D9}"/>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6" name="Footer Placeholder 5">
            <a:extLst>
              <a:ext uri="{FF2B5EF4-FFF2-40B4-BE49-F238E27FC236}">
                <a16:creationId xmlns:a16="http://schemas.microsoft.com/office/drawing/2014/main" id="{299F97D8-EAC6-4515-9CC2-5BDC8986A2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C20185-D637-4024-8199-766BB4612609}"/>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3169440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0BE70-E7E7-4466-80C7-079681E42B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61ECC-5748-4D2B-908A-F5282B3854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1719C9-65D5-480C-B391-3533A6F77B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D39016-DA0C-4527-A2F1-1312804A6433}"/>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6" name="Footer Placeholder 5">
            <a:extLst>
              <a:ext uri="{FF2B5EF4-FFF2-40B4-BE49-F238E27FC236}">
                <a16:creationId xmlns:a16="http://schemas.microsoft.com/office/drawing/2014/main" id="{BFA61F7B-EFDF-4BF7-A47C-C620CE2989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7EBBE7-405B-4813-B41A-77EE30631450}"/>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1619894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B7C4-B550-4A80-AB33-D8A4B9A76F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2977DC-CA11-437A-8398-98A5CC2AC9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7A66BB-1D88-436B-BC62-5AEAB5162015}"/>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5" name="Footer Placeholder 4">
            <a:extLst>
              <a:ext uri="{FF2B5EF4-FFF2-40B4-BE49-F238E27FC236}">
                <a16:creationId xmlns:a16="http://schemas.microsoft.com/office/drawing/2014/main" id="{66C4C150-1121-4C72-AD64-FDEBDECFC9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EB9CA-5B25-4C66-89E0-B603C531E90D}"/>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2656848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4182D1-84EC-465E-802E-9F60CADD42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1A59F1-99CD-46DA-AC06-76CED93D6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96E6A2-1143-488F-84E5-171A32451D29}"/>
              </a:ext>
            </a:extLst>
          </p:cNvPr>
          <p:cNvSpPr>
            <a:spLocks noGrp="1"/>
          </p:cNvSpPr>
          <p:nvPr>
            <p:ph type="dt" sz="half" idx="10"/>
          </p:nvPr>
        </p:nvSpPr>
        <p:spPr/>
        <p:txBody>
          <a:bodyPr/>
          <a:lstStyle/>
          <a:p>
            <a:fld id="{ECF2835D-AC39-4D31-A14C-C5B4421D40F0}" type="datetimeFigureOut">
              <a:rPr lang="en-GB" smtClean="0"/>
              <a:t>15/06/2020</a:t>
            </a:fld>
            <a:endParaRPr lang="en-GB"/>
          </a:p>
        </p:txBody>
      </p:sp>
      <p:sp>
        <p:nvSpPr>
          <p:cNvPr id="5" name="Footer Placeholder 4">
            <a:extLst>
              <a:ext uri="{FF2B5EF4-FFF2-40B4-BE49-F238E27FC236}">
                <a16:creationId xmlns:a16="http://schemas.microsoft.com/office/drawing/2014/main" id="{22404A82-0B60-4D05-A44F-274EC4FF9B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330C40-98C5-48EE-AFE0-F323964F3A21}"/>
              </a:ext>
            </a:extLst>
          </p:cNvPr>
          <p:cNvSpPr>
            <a:spLocks noGrp="1"/>
          </p:cNvSpPr>
          <p:nvPr>
            <p:ph type="sldNum" sz="quarter" idx="12"/>
          </p:nvPr>
        </p:nvSpPr>
        <p:spPr/>
        <p:txBody>
          <a:bodyPr/>
          <a:lstStyle/>
          <a:p>
            <a:fld id="{38DA65E4-880A-49EA-B959-7AE3A69B21F0}" type="slidenum">
              <a:rPr lang="en-GB" smtClean="0"/>
              <a:t>‹#›</a:t>
            </a:fld>
            <a:endParaRPr lang="en-GB"/>
          </a:p>
        </p:txBody>
      </p:sp>
    </p:spTree>
    <p:extLst>
      <p:ext uri="{BB962C8B-B14F-4D97-AF65-F5344CB8AC3E}">
        <p14:creationId xmlns:p14="http://schemas.microsoft.com/office/powerpoint/2010/main" val="3594337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7E438C-C402-4666-B2CD-793E6210E5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829C9D-6E37-4CE8-86BE-CCD0DE708A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728F9A-1E7F-491C-BF28-3D8C360B3B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F2835D-AC39-4D31-A14C-C5B4421D40F0}" type="datetimeFigureOut">
              <a:rPr lang="en-GB" smtClean="0"/>
              <a:t>15/06/2020</a:t>
            </a:fld>
            <a:endParaRPr lang="en-GB"/>
          </a:p>
        </p:txBody>
      </p:sp>
      <p:sp>
        <p:nvSpPr>
          <p:cNvPr id="5" name="Footer Placeholder 4">
            <a:extLst>
              <a:ext uri="{FF2B5EF4-FFF2-40B4-BE49-F238E27FC236}">
                <a16:creationId xmlns:a16="http://schemas.microsoft.com/office/drawing/2014/main" id="{46CFFA49-ACB7-48D9-B67B-8786226514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9D1ED7B-3C39-40A6-90C6-39256549B5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DA65E4-880A-49EA-B959-7AE3A69B21F0}" type="slidenum">
              <a:rPr lang="en-GB" smtClean="0"/>
              <a:t>‹#›</a:t>
            </a:fld>
            <a:endParaRPr lang="en-GB"/>
          </a:p>
        </p:txBody>
      </p:sp>
    </p:spTree>
    <p:extLst>
      <p:ext uri="{BB962C8B-B14F-4D97-AF65-F5344CB8AC3E}">
        <p14:creationId xmlns:p14="http://schemas.microsoft.com/office/powerpoint/2010/main" val="4752436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F2899-5D49-4F6F-B23B-5FC5B69408D5}"/>
              </a:ext>
            </a:extLst>
          </p:cNvPr>
          <p:cNvSpPr>
            <a:spLocks noGrp="1"/>
          </p:cNvSpPr>
          <p:nvPr>
            <p:ph type="ctrTitle"/>
          </p:nvPr>
        </p:nvSpPr>
        <p:spPr/>
        <p:txBody>
          <a:bodyPr/>
          <a:lstStyle/>
          <a:p>
            <a:r>
              <a:rPr lang="en-GB" dirty="0"/>
              <a:t>What is a </a:t>
            </a:r>
            <a:r>
              <a:rPr lang="en-GB"/>
              <a:t>Business Plan?</a:t>
            </a:r>
          </a:p>
        </p:txBody>
      </p:sp>
      <p:sp>
        <p:nvSpPr>
          <p:cNvPr id="3" name="Subtitle 2">
            <a:extLst>
              <a:ext uri="{FF2B5EF4-FFF2-40B4-BE49-F238E27FC236}">
                <a16:creationId xmlns:a16="http://schemas.microsoft.com/office/drawing/2014/main" id="{14036A8B-7678-42A9-840A-07FAAC79691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52254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37B38-98B9-4B1E-B3EC-2E6C1232CD90}"/>
              </a:ext>
            </a:extLst>
          </p:cNvPr>
          <p:cNvSpPr>
            <a:spLocks noGrp="1"/>
          </p:cNvSpPr>
          <p:nvPr>
            <p:ph type="title"/>
          </p:nvPr>
        </p:nvSpPr>
        <p:spPr/>
        <p:txBody>
          <a:bodyPr/>
          <a:lstStyle/>
          <a:p>
            <a:pPr algn="ctr"/>
            <a:r>
              <a:rPr lang="en-GB" b="1" dirty="0"/>
              <a:t>Writing a Business Plan</a:t>
            </a:r>
            <a:r>
              <a:rPr lang="en-GB" dirty="0"/>
              <a:t/>
            </a:r>
            <a:br>
              <a:rPr lang="en-GB" dirty="0"/>
            </a:br>
            <a:endParaRPr lang="en-GB" dirty="0"/>
          </a:p>
        </p:txBody>
      </p:sp>
      <p:sp>
        <p:nvSpPr>
          <p:cNvPr id="3" name="Content Placeholder 2">
            <a:extLst>
              <a:ext uri="{FF2B5EF4-FFF2-40B4-BE49-F238E27FC236}">
                <a16:creationId xmlns:a16="http://schemas.microsoft.com/office/drawing/2014/main" id="{FB0D4C1B-354C-4B1F-A21E-D560DC13A6CE}"/>
              </a:ext>
            </a:extLst>
          </p:cNvPr>
          <p:cNvSpPr>
            <a:spLocks noGrp="1"/>
          </p:cNvSpPr>
          <p:nvPr>
            <p:ph idx="1"/>
          </p:nvPr>
        </p:nvSpPr>
        <p:spPr/>
        <p:txBody>
          <a:bodyPr/>
          <a:lstStyle/>
          <a:p>
            <a:r>
              <a:rPr lang="en-GB" dirty="0"/>
              <a:t>Writing a Business Plan is not a difficult process - and a good business plan focuses the mind as well as helping to secure finance and support. </a:t>
            </a:r>
          </a:p>
          <a:p>
            <a:r>
              <a:rPr lang="en-GB" dirty="0"/>
              <a:t>The business plan will clarify your business idea and define your long-term objectives. It provides a blueprint for running the business and a series of benchmarks to check your progress against. It is also vital for convincing your bank - and possibly key customers and suppliers - to support you. </a:t>
            </a:r>
          </a:p>
          <a:p>
            <a:endParaRPr lang="en-GB" dirty="0"/>
          </a:p>
        </p:txBody>
      </p:sp>
    </p:spTree>
    <p:extLst>
      <p:ext uri="{BB962C8B-B14F-4D97-AF65-F5344CB8AC3E}">
        <p14:creationId xmlns:p14="http://schemas.microsoft.com/office/powerpoint/2010/main" val="2386577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E9BAB-8F55-45EA-85E1-9CDC1DC9FD53}"/>
              </a:ext>
            </a:extLst>
          </p:cNvPr>
          <p:cNvSpPr>
            <a:spLocks noGrp="1"/>
          </p:cNvSpPr>
          <p:nvPr>
            <p:ph type="title"/>
          </p:nvPr>
        </p:nvSpPr>
        <p:spPr/>
        <p:txBody>
          <a:bodyPr/>
          <a:lstStyle/>
          <a:p>
            <a:pPr algn="ctr"/>
            <a:r>
              <a:rPr lang="en-GB" dirty="0"/>
              <a:t>10 key sections in a Business Plan</a:t>
            </a:r>
          </a:p>
        </p:txBody>
      </p:sp>
      <p:sp>
        <p:nvSpPr>
          <p:cNvPr id="3" name="Content Placeholder 2">
            <a:extLst>
              <a:ext uri="{FF2B5EF4-FFF2-40B4-BE49-F238E27FC236}">
                <a16:creationId xmlns:a16="http://schemas.microsoft.com/office/drawing/2014/main" id="{C93E15EB-969B-4AAE-8676-4808006C196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660505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59413-876D-45B0-AFF5-185B5365A03D}"/>
              </a:ext>
            </a:extLst>
          </p:cNvPr>
          <p:cNvSpPr>
            <a:spLocks noGrp="1"/>
          </p:cNvSpPr>
          <p:nvPr>
            <p:ph type="title"/>
          </p:nvPr>
        </p:nvSpPr>
        <p:spPr/>
        <p:txBody>
          <a:bodyPr/>
          <a:lstStyle/>
          <a:p>
            <a:pPr algn="ctr"/>
            <a:r>
              <a:rPr lang="en-GB" dirty="0"/>
              <a:t>Section 1 – Executive Summary</a:t>
            </a:r>
          </a:p>
        </p:txBody>
      </p:sp>
      <p:sp>
        <p:nvSpPr>
          <p:cNvPr id="3" name="Content Placeholder 2">
            <a:extLst>
              <a:ext uri="{FF2B5EF4-FFF2-40B4-BE49-F238E27FC236}">
                <a16:creationId xmlns:a16="http://schemas.microsoft.com/office/drawing/2014/main" id="{E884BB30-C68D-4E6C-838A-E08640CB1861}"/>
              </a:ext>
            </a:extLst>
          </p:cNvPr>
          <p:cNvSpPr>
            <a:spLocks noGrp="1"/>
          </p:cNvSpPr>
          <p:nvPr>
            <p:ph idx="1"/>
          </p:nvPr>
        </p:nvSpPr>
        <p:spPr/>
        <p:txBody>
          <a:bodyPr/>
          <a:lstStyle/>
          <a:p>
            <a:r>
              <a:rPr lang="en-GB" dirty="0"/>
              <a:t>The executive summary outlines your business proposal. Although it is the last section to be written, it goes on the </a:t>
            </a:r>
            <a:r>
              <a:rPr lang="en-GB" b="1" dirty="0"/>
              <a:t>first page of the business plan</a:t>
            </a:r>
            <a:r>
              <a:rPr lang="en-GB" dirty="0"/>
              <a:t>. It will be read by people unfamiliar with your business, so avoid jargon. </a:t>
            </a:r>
          </a:p>
          <a:p>
            <a:pPr marL="0" indent="0">
              <a:buNone/>
            </a:pPr>
            <a:endParaRPr lang="en-GB" dirty="0"/>
          </a:p>
          <a:p>
            <a:r>
              <a:rPr lang="en-GB" dirty="0"/>
              <a:t>The executive summary highlights the most important points and should </a:t>
            </a:r>
            <a:r>
              <a:rPr lang="en-GB" b="1" dirty="0"/>
              <a:t>sum up</a:t>
            </a:r>
            <a:r>
              <a:rPr lang="en-GB" dirty="0"/>
              <a:t> six areas. </a:t>
            </a:r>
          </a:p>
          <a:p>
            <a:endParaRPr lang="en-GB" dirty="0"/>
          </a:p>
        </p:txBody>
      </p:sp>
    </p:spTree>
    <p:extLst>
      <p:ext uri="{BB962C8B-B14F-4D97-AF65-F5344CB8AC3E}">
        <p14:creationId xmlns:p14="http://schemas.microsoft.com/office/powerpoint/2010/main" val="819419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0D903-FD42-44B4-9270-046D0DCF98F0}"/>
              </a:ext>
            </a:extLst>
          </p:cNvPr>
          <p:cNvSpPr>
            <a:spLocks noGrp="1"/>
          </p:cNvSpPr>
          <p:nvPr>
            <p:ph type="title"/>
          </p:nvPr>
        </p:nvSpPr>
        <p:spPr/>
        <p:txBody>
          <a:bodyPr/>
          <a:lstStyle/>
          <a:p>
            <a:pPr algn="ctr"/>
            <a:r>
              <a:rPr lang="en-GB" dirty="0"/>
              <a:t>Executive Summary – 6 key areas</a:t>
            </a:r>
          </a:p>
        </p:txBody>
      </p:sp>
      <p:sp>
        <p:nvSpPr>
          <p:cNvPr id="3" name="Content Placeholder 2">
            <a:extLst>
              <a:ext uri="{FF2B5EF4-FFF2-40B4-BE49-F238E27FC236}">
                <a16:creationId xmlns:a16="http://schemas.microsoft.com/office/drawing/2014/main" id="{8E80FC9F-844F-43EF-957C-83D73C595B24}"/>
              </a:ext>
            </a:extLst>
          </p:cNvPr>
          <p:cNvSpPr>
            <a:spLocks noGrp="1"/>
          </p:cNvSpPr>
          <p:nvPr>
            <p:ph idx="1"/>
          </p:nvPr>
        </p:nvSpPr>
        <p:spPr/>
        <p:txBody>
          <a:bodyPr>
            <a:normAutofit lnSpcReduction="10000"/>
          </a:bodyPr>
          <a:lstStyle/>
          <a:p>
            <a:pPr marL="514350" indent="-514350">
              <a:buFont typeface="+mj-lt"/>
              <a:buAutoNum type="arabicPeriod"/>
            </a:pPr>
            <a:r>
              <a:rPr lang="en-GB" dirty="0"/>
              <a:t>Your product or service and its advantages. (What your new business is)</a:t>
            </a:r>
          </a:p>
          <a:p>
            <a:pPr marL="514350" indent="-514350">
              <a:buFont typeface="+mj-lt"/>
              <a:buAutoNum type="arabicPeriod"/>
            </a:pPr>
            <a:r>
              <a:rPr lang="en-GB" dirty="0"/>
              <a:t>Your opportunity in the market. (why you expect to be successful)</a:t>
            </a:r>
          </a:p>
          <a:p>
            <a:pPr marL="514350" indent="-514350">
              <a:buFont typeface="+mj-lt"/>
              <a:buAutoNum type="arabicPeriod"/>
            </a:pPr>
            <a:r>
              <a:rPr lang="en-GB" dirty="0"/>
              <a:t>Your management team.</a:t>
            </a:r>
          </a:p>
          <a:p>
            <a:pPr marL="514350" indent="-514350">
              <a:buFont typeface="+mj-lt"/>
              <a:buAutoNum type="arabicPeriod"/>
            </a:pPr>
            <a:r>
              <a:rPr lang="en-GB" dirty="0"/>
              <a:t>Your track record to date (what have you done that helps an investor want to support you). </a:t>
            </a:r>
          </a:p>
          <a:p>
            <a:pPr marL="514350" indent="-514350">
              <a:buFont typeface="+mj-lt"/>
              <a:buAutoNum type="arabicPeriod"/>
            </a:pPr>
            <a:r>
              <a:rPr lang="en-GB" dirty="0"/>
              <a:t>Financial projections. (what your profits will be in the short, medium and long term) </a:t>
            </a:r>
          </a:p>
          <a:p>
            <a:pPr marL="514350" indent="-514350">
              <a:buFont typeface="+mj-lt"/>
              <a:buAutoNum type="arabicPeriod"/>
            </a:pPr>
            <a:r>
              <a:rPr lang="en-GB" dirty="0"/>
              <a:t>Funding requirements and expected returns. (How are you going to fund the business and what profits you expect)</a:t>
            </a:r>
          </a:p>
          <a:p>
            <a:pPr marL="0" indent="0">
              <a:buNone/>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0" indent="0">
              <a:buNone/>
            </a:pPr>
            <a:endParaRPr lang="en-GB" dirty="0"/>
          </a:p>
        </p:txBody>
      </p:sp>
    </p:spTree>
    <p:extLst>
      <p:ext uri="{BB962C8B-B14F-4D97-AF65-F5344CB8AC3E}">
        <p14:creationId xmlns:p14="http://schemas.microsoft.com/office/powerpoint/2010/main" val="221480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4443F-9D10-405E-8F73-199DED70EE36}"/>
              </a:ext>
            </a:extLst>
          </p:cNvPr>
          <p:cNvSpPr>
            <a:spLocks noGrp="1"/>
          </p:cNvSpPr>
          <p:nvPr>
            <p:ph type="title"/>
          </p:nvPr>
        </p:nvSpPr>
        <p:spPr/>
        <p:txBody>
          <a:bodyPr/>
          <a:lstStyle/>
          <a:p>
            <a:pPr algn="ctr"/>
            <a:r>
              <a:rPr lang="en-GB" dirty="0"/>
              <a:t>Section 2 – The Business</a:t>
            </a:r>
          </a:p>
        </p:txBody>
      </p:sp>
      <p:sp>
        <p:nvSpPr>
          <p:cNvPr id="3" name="Content Placeholder 2">
            <a:extLst>
              <a:ext uri="{FF2B5EF4-FFF2-40B4-BE49-F238E27FC236}">
                <a16:creationId xmlns:a16="http://schemas.microsoft.com/office/drawing/2014/main" id="{6491CE7C-3B70-438C-8A5C-51132BD2C985}"/>
              </a:ext>
            </a:extLst>
          </p:cNvPr>
          <p:cNvSpPr>
            <a:spLocks noGrp="1"/>
          </p:cNvSpPr>
          <p:nvPr>
            <p:ph idx="1"/>
          </p:nvPr>
        </p:nvSpPr>
        <p:spPr/>
        <p:txBody>
          <a:bodyPr/>
          <a:lstStyle/>
          <a:p>
            <a:pPr marL="0" indent="0">
              <a:buNone/>
            </a:pPr>
            <a:r>
              <a:rPr lang="en-GB" dirty="0"/>
              <a:t>This section explains the background to your business idea and includes:</a:t>
            </a:r>
          </a:p>
          <a:p>
            <a:pPr marL="514350" indent="-514350">
              <a:buFont typeface="+mj-lt"/>
              <a:buAutoNum type="arabicPeriod"/>
            </a:pPr>
            <a:r>
              <a:rPr lang="en-GB" dirty="0"/>
              <a:t>The length of time you have been developing the business idea in its present form</a:t>
            </a:r>
          </a:p>
          <a:p>
            <a:pPr marL="514350" indent="-514350">
              <a:buFont typeface="+mj-lt"/>
              <a:buAutoNum type="arabicPeriod"/>
            </a:pPr>
            <a:r>
              <a:rPr lang="en-GB" dirty="0"/>
              <a:t>Work carried out to date</a:t>
            </a:r>
          </a:p>
          <a:p>
            <a:pPr marL="514350" indent="-514350">
              <a:buFont typeface="+mj-lt"/>
              <a:buAutoNum type="arabicPeriod"/>
            </a:pPr>
            <a:r>
              <a:rPr lang="en-GB" dirty="0"/>
              <a:t>What related experience you have. </a:t>
            </a:r>
          </a:p>
          <a:p>
            <a:pPr marL="514350" indent="-514350">
              <a:buFont typeface="+mj-lt"/>
              <a:buAutoNum type="arabicPeriod"/>
            </a:pPr>
            <a:r>
              <a:rPr lang="en-GB" dirty="0"/>
              <a:t>The proposed ownership structure of the business. </a:t>
            </a:r>
          </a:p>
          <a:p>
            <a:pPr marL="0" indent="0">
              <a:buNone/>
            </a:pPr>
            <a:endParaRPr lang="en-GB" dirty="0"/>
          </a:p>
        </p:txBody>
      </p:sp>
    </p:spTree>
    <p:extLst>
      <p:ext uri="{BB962C8B-B14F-4D97-AF65-F5344CB8AC3E}">
        <p14:creationId xmlns:p14="http://schemas.microsoft.com/office/powerpoint/2010/main" val="77308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76B64-0F07-4324-94A5-29A8BEAEF836}"/>
              </a:ext>
            </a:extLst>
          </p:cNvPr>
          <p:cNvSpPr>
            <a:spLocks noGrp="1"/>
          </p:cNvSpPr>
          <p:nvPr>
            <p:ph type="title"/>
          </p:nvPr>
        </p:nvSpPr>
        <p:spPr>
          <a:xfrm>
            <a:off x="838200" y="365125"/>
            <a:ext cx="10515600" cy="1816013"/>
          </a:xfrm>
        </p:spPr>
        <p:txBody>
          <a:bodyPr>
            <a:normAutofit fontScale="90000"/>
          </a:bodyPr>
          <a:lstStyle/>
          <a:p>
            <a:r>
              <a:rPr lang="en-GB" b="1" dirty="0"/>
              <a:t>Explain, in plain English, what your product or service is. Make it clear how: </a:t>
            </a:r>
            <a:r>
              <a:rPr lang="en-GB" dirty="0"/>
              <a:t/>
            </a:r>
            <a:br>
              <a:rPr lang="en-GB" dirty="0"/>
            </a:br>
            <a:endParaRPr lang="en-GB" dirty="0"/>
          </a:p>
        </p:txBody>
      </p:sp>
      <p:sp>
        <p:nvSpPr>
          <p:cNvPr id="3" name="Content Placeholder 2">
            <a:extLst>
              <a:ext uri="{FF2B5EF4-FFF2-40B4-BE49-F238E27FC236}">
                <a16:creationId xmlns:a16="http://schemas.microsoft.com/office/drawing/2014/main" id="{E6A85DF1-E3C6-4BE5-BEAA-3D1997614C1C}"/>
              </a:ext>
            </a:extLst>
          </p:cNvPr>
          <p:cNvSpPr>
            <a:spLocks noGrp="1"/>
          </p:cNvSpPr>
          <p:nvPr>
            <p:ph idx="1"/>
          </p:nvPr>
        </p:nvSpPr>
        <p:spPr/>
        <p:txBody>
          <a:bodyPr/>
          <a:lstStyle/>
          <a:p>
            <a:pPr lvl="0"/>
            <a:r>
              <a:rPr lang="en-GB" dirty="0"/>
              <a:t>it will stand out as different from other products or services</a:t>
            </a:r>
          </a:p>
          <a:p>
            <a:pPr marL="0" lvl="0" indent="0">
              <a:buNone/>
            </a:pPr>
            <a:r>
              <a:rPr lang="en-GB" dirty="0"/>
              <a:t> </a:t>
            </a:r>
          </a:p>
          <a:p>
            <a:pPr lvl="0"/>
            <a:r>
              <a:rPr lang="en-GB" dirty="0"/>
              <a:t>your customers will gain through buying your product or service </a:t>
            </a:r>
          </a:p>
          <a:p>
            <a:pPr marL="0" lvl="0" indent="0">
              <a:buNone/>
            </a:pPr>
            <a:endParaRPr lang="en-GB" dirty="0"/>
          </a:p>
          <a:p>
            <a:pPr lvl="0"/>
            <a:r>
              <a:rPr lang="en-GB" dirty="0"/>
              <a:t>the business can be developed to meet customers' changing needs in the future </a:t>
            </a:r>
          </a:p>
          <a:p>
            <a:pPr marL="0" indent="0" algn="ctr">
              <a:buNone/>
            </a:pPr>
            <a:endParaRPr lang="en-GB" dirty="0"/>
          </a:p>
          <a:p>
            <a:pPr marL="0" indent="0" algn="ctr">
              <a:buNone/>
            </a:pPr>
            <a:r>
              <a:rPr lang="en-GB" b="1" dirty="0"/>
              <a:t>It is important to cover any strengths or weaknesses you feel the business may have. Be frank about these - it inspires confidence. </a:t>
            </a:r>
          </a:p>
          <a:p>
            <a:endParaRPr lang="en-GB" dirty="0"/>
          </a:p>
        </p:txBody>
      </p:sp>
    </p:spTree>
    <p:extLst>
      <p:ext uri="{BB962C8B-B14F-4D97-AF65-F5344CB8AC3E}">
        <p14:creationId xmlns:p14="http://schemas.microsoft.com/office/powerpoint/2010/main" val="362242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4D265-EDB7-4B14-97A1-5C08D4FFFF34}"/>
              </a:ext>
            </a:extLst>
          </p:cNvPr>
          <p:cNvSpPr>
            <a:spLocks noGrp="1"/>
          </p:cNvSpPr>
          <p:nvPr>
            <p:ph type="title"/>
          </p:nvPr>
        </p:nvSpPr>
        <p:spPr/>
        <p:txBody>
          <a:bodyPr/>
          <a:lstStyle/>
          <a:p>
            <a:pPr algn="ctr"/>
            <a:r>
              <a:rPr lang="en-GB" dirty="0"/>
              <a:t>Section 3 – Markets and Competitors</a:t>
            </a:r>
          </a:p>
        </p:txBody>
      </p:sp>
      <p:sp>
        <p:nvSpPr>
          <p:cNvPr id="3" name="Content Placeholder 2">
            <a:extLst>
              <a:ext uri="{FF2B5EF4-FFF2-40B4-BE49-F238E27FC236}">
                <a16:creationId xmlns:a16="http://schemas.microsoft.com/office/drawing/2014/main" id="{147F90A3-0F6B-4878-AD7F-CE4A7C3F01B0}"/>
              </a:ext>
            </a:extLst>
          </p:cNvPr>
          <p:cNvSpPr>
            <a:spLocks noGrp="1"/>
          </p:cNvSpPr>
          <p:nvPr>
            <p:ph idx="1"/>
          </p:nvPr>
        </p:nvSpPr>
        <p:spPr/>
        <p:txBody>
          <a:bodyPr/>
          <a:lstStyle/>
          <a:p>
            <a:pPr marL="0" indent="0">
              <a:buNone/>
            </a:pPr>
            <a:r>
              <a:rPr lang="en-GB" dirty="0"/>
              <a:t>This section focusses on the </a:t>
            </a:r>
            <a:r>
              <a:rPr lang="en-GB" b="1" dirty="0"/>
              <a:t>segments</a:t>
            </a:r>
            <a:r>
              <a:rPr lang="en-GB" dirty="0"/>
              <a:t> of the market you plan to target - for example, local customers or a particular age group.</a:t>
            </a:r>
          </a:p>
          <a:p>
            <a:pPr lvl="0"/>
            <a:r>
              <a:rPr lang="en-GB" dirty="0"/>
              <a:t>Indicate how large each market segment is and whether it is growing or declining. </a:t>
            </a:r>
          </a:p>
          <a:p>
            <a:r>
              <a:rPr lang="en-GB" dirty="0"/>
              <a:t> Illustrate the important trends - and the reasons behind them. </a:t>
            </a:r>
          </a:p>
          <a:p>
            <a:r>
              <a:rPr lang="en-GB" dirty="0"/>
              <a:t>Outline the key characteristics of buyers in each segment (</a:t>
            </a:r>
            <a:r>
              <a:rPr lang="en-GB" dirty="0" err="1"/>
              <a:t>eg</a:t>
            </a:r>
            <a:r>
              <a:rPr lang="en-GB" dirty="0"/>
              <a:t> age, sex or income). </a:t>
            </a:r>
          </a:p>
          <a:p>
            <a:r>
              <a:rPr lang="en-GB" dirty="0"/>
              <a:t>Mention customers you have already lined up and any sales you have already achieved. </a:t>
            </a:r>
          </a:p>
          <a:p>
            <a:endParaRPr lang="en-GB" dirty="0"/>
          </a:p>
          <a:p>
            <a:pPr marL="0" indent="0">
              <a:buNone/>
            </a:pPr>
            <a:endParaRPr lang="en-GB" dirty="0"/>
          </a:p>
        </p:txBody>
      </p:sp>
    </p:spTree>
    <p:extLst>
      <p:ext uri="{BB962C8B-B14F-4D97-AF65-F5344CB8AC3E}">
        <p14:creationId xmlns:p14="http://schemas.microsoft.com/office/powerpoint/2010/main" val="977557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04945-F9D3-43F8-A9C7-98460BFA245A}"/>
              </a:ext>
            </a:extLst>
          </p:cNvPr>
          <p:cNvSpPr>
            <a:spLocks noGrp="1"/>
          </p:cNvSpPr>
          <p:nvPr>
            <p:ph type="title"/>
          </p:nvPr>
        </p:nvSpPr>
        <p:spPr>
          <a:xfrm>
            <a:off x="838200" y="365125"/>
            <a:ext cx="10515600" cy="2118016"/>
          </a:xfrm>
        </p:spPr>
        <p:txBody>
          <a:bodyPr>
            <a:normAutofit fontScale="90000"/>
          </a:bodyPr>
          <a:lstStyle/>
          <a:p>
            <a:r>
              <a:rPr lang="en-GB" b="1" dirty="0"/>
              <a:t>Section 4 - What are your main competitors? What are the competing products and who supplies them? </a:t>
            </a:r>
            <a:r>
              <a:rPr lang="en-GB" dirty="0"/>
              <a:t/>
            </a:r>
            <a:br>
              <a:rPr lang="en-GB" dirty="0"/>
            </a:br>
            <a:endParaRPr lang="en-GB" dirty="0"/>
          </a:p>
        </p:txBody>
      </p:sp>
      <p:sp>
        <p:nvSpPr>
          <p:cNvPr id="3" name="Content Placeholder 2">
            <a:extLst>
              <a:ext uri="{FF2B5EF4-FFF2-40B4-BE49-F238E27FC236}">
                <a16:creationId xmlns:a16="http://schemas.microsoft.com/office/drawing/2014/main" id="{25650F26-8A7C-4E77-B307-C66CE18234FB}"/>
              </a:ext>
            </a:extLst>
          </p:cNvPr>
          <p:cNvSpPr>
            <a:spLocks noGrp="1"/>
          </p:cNvSpPr>
          <p:nvPr>
            <p:ph idx="1"/>
          </p:nvPr>
        </p:nvSpPr>
        <p:spPr>
          <a:xfrm>
            <a:off x="838200" y="2189527"/>
            <a:ext cx="10515600" cy="3987436"/>
          </a:xfrm>
        </p:spPr>
        <p:txBody>
          <a:bodyPr>
            <a:normAutofit lnSpcReduction="10000"/>
          </a:bodyPr>
          <a:lstStyle/>
          <a:p>
            <a:pPr lvl="0"/>
            <a:r>
              <a:rPr lang="en-GB" dirty="0"/>
              <a:t>List the advantages and disadvantages of all your competitors and their products. </a:t>
            </a:r>
          </a:p>
          <a:p>
            <a:r>
              <a:rPr lang="en-GB" dirty="0"/>
              <a:t> Explain why people will desert established competitors and buy from you instead</a:t>
            </a:r>
          </a:p>
          <a:p>
            <a:r>
              <a:rPr lang="en-GB" dirty="0"/>
              <a:t>Show you understand your competitors' reaction to losing business and demonstrate how you will respond to it. </a:t>
            </a:r>
          </a:p>
          <a:p>
            <a:pPr marL="0" indent="0">
              <a:buNone/>
            </a:pPr>
            <a:r>
              <a:rPr lang="en-GB" b="1" dirty="0"/>
              <a:t>Unless there is a viable market and you know how you are going to beat the competition, your business will be vulnerable. You must show you have done the market research needed to justify what you say in the plan. </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553426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3A0EE-C03D-4C2E-AF94-7ABC37264DAC}"/>
              </a:ext>
            </a:extLst>
          </p:cNvPr>
          <p:cNvSpPr>
            <a:spLocks noGrp="1"/>
          </p:cNvSpPr>
          <p:nvPr>
            <p:ph type="title"/>
          </p:nvPr>
        </p:nvSpPr>
        <p:spPr/>
        <p:txBody>
          <a:bodyPr/>
          <a:lstStyle/>
          <a:p>
            <a:r>
              <a:rPr lang="en-GB" b="1" dirty="0"/>
              <a:t>Section 5 – Promotion, Sales and marketing</a:t>
            </a:r>
            <a:r>
              <a:rPr lang="en-GB" dirty="0"/>
              <a:t/>
            </a:r>
            <a:br>
              <a:rPr lang="en-GB" dirty="0"/>
            </a:br>
            <a:endParaRPr lang="en-GB" dirty="0"/>
          </a:p>
        </p:txBody>
      </p:sp>
      <p:sp>
        <p:nvSpPr>
          <p:cNvPr id="3" name="Content Placeholder 2">
            <a:extLst>
              <a:ext uri="{FF2B5EF4-FFF2-40B4-BE49-F238E27FC236}">
                <a16:creationId xmlns:a16="http://schemas.microsoft.com/office/drawing/2014/main" id="{FA01C7A4-09AB-463D-BB6E-D3D4EBB584B4}"/>
              </a:ext>
            </a:extLst>
          </p:cNvPr>
          <p:cNvSpPr>
            <a:spLocks noGrp="1"/>
          </p:cNvSpPr>
          <p:nvPr>
            <p:ph idx="1"/>
          </p:nvPr>
        </p:nvSpPr>
        <p:spPr/>
        <p:txBody>
          <a:bodyPr/>
          <a:lstStyle/>
          <a:p>
            <a:pPr marL="0" indent="0">
              <a:buNone/>
            </a:pPr>
            <a:r>
              <a:rPr lang="en-GB" dirty="0"/>
              <a:t>This section is crucial. It often gives a good indication of the business' chances of success:</a:t>
            </a:r>
          </a:p>
          <a:p>
            <a:r>
              <a:rPr lang="en-GB" dirty="0"/>
              <a:t>How will your product or service meet your customers' </a:t>
            </a:r>
            <a:r>
              <a:rPr lang="en-GB" b="1" dirty="0"/>
              <a:t>specific needs? </a:t>
            </a:r>
          </a:p>
          <a:p>
            <a:r>
              <a:rPr lang="en-GB" dirty="0"/>
              <a:t>How will you </a:t>
            </a:r>
            <a:r>
              <a:rPr lang="en-GB" b="1" dirty="0"/>
              <a:t>position</a:t>
            </a:r>
            <a:r>
              <a:rPr lang="en-GB" dirty="0"/>
              <a:t> your product? </a:t>
            </a:r>
          </a:p>
          <a:p>
            <a:r>
              <a:rPr lang="en-GB" dirty="0"/>
              <a:t>This is where you show how your price, quality, response time and after-sales service will compare with competitors.</a:t>
            </a:r>
          </a:p>
          <a:p>
            <a:r>
              <a:rPr lang="en-GB" dirty="0"/>
              <a:t>Quote minimum order figures, if appropriate. </a:t>
            </a:r>
          </a:p>
          <a:p>
            <a:pPr marL="0" indent="0">
              <a:buNone/>
            </a:pPr>
            <a:endParaRPr lang="en-GB" dirty="0"/>
          </a:p>
        </p:txBody>
      </p:sp>
    </p:spTree>
    <p:extLst>
      <p:ext uri="{BB962C8B-B14F-4D97-AF65-F5344CB8AC3E}">
        <p14:creationId xmlns:p14="http://schemas.microsoft.com/office/powerpoint/2010/main" val="3677098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A697C-BFCB-4369-9DFB-DF1E5008DA2E}"/>
              </a:ext>
            </a:extLst>
          </p:cNvPr>
          <p:cNvSpPr>
            <a:spLocks noGrp="1"/>
          </p:cNvSpPr>
          <p:nvPr>
            <p:ph type="title"/>
          </p:nvPr>
        </p:nvSpPr>
        <p:spPr/>
        <p:txBody>
          <a:bodyPr/>
          <a:lstStyle/>
          <a:p>
            <a:pPr algn="ctr"/>
            <a:r>
              <a:rPr lang="en-GB" b="1" dirty="0"/>
              <a:t>How will you sell to customers?</a:t>
            </a:r>
            <a:r>
              <a:rPr lang="en-GB" dirty="0"/>
              <a:t/>
            </a:r>
            <a:br>
              <a:rPr lang="en-GB" dirty="0"/>
            </a:br>
            <a:endParaRPr lang="en-GB" dirty="0"/>
          </a:p>
        </p:txBody>
      </p:sp>
      <p:sp>
        <p:nvSpPr>
          <p:cNvPr id="3" name="Content Placeholder 2">
            <a:extLst>
              <a:ext uri="{FF2B5EF4-FFF2-40B4-BE49-F238E27FC236}">
                <a16:creationId xmlns:a16="http://schemas.microsoft.com/office/drawing/2014/main" id="{8F7B1390-9E0C-47F7-92D9-71BC982EF61F}"/>
              </a:ext>
            </a:extLst>
          </p:cNvPr>
          <p:cNvSpPr>
            <a:spLocks noGrp="1"/>
          </p:cNvSpPr>
          <p:nvPr>
            <p:ph idx="1"/>
          </p:nvPr>
        </p:nvSpPr>
        <p:spPr/>
        <p:txBody>
          <a:bodyPr/>
          <a:lstStyle/>
          <a:p>
            <a:pPr marL="0" indent="0">
              <a:buNone/>
            </a:pPr>
            <a:r>
              <a:rPr lang="en-GB" dirty="0"/>
              <a:t>For example, by phone, through your website, face-to-face or through an agent. </a:t>
            </a:r>
          </a:p>
          <a:p>
            <a:pPr marL="0" indent="0">
              <a:buNone/>
            </a:pPr>
            <a:endParaRPr lang="en-GB" dirty="0"/>
          </a:p>
          <a:p>
            <a:pPr lvl="0"/>
            <a:r>
              <a:rPr lang="en-GB" dirty="0"/>
              <a:t>Show how long you predict each sale will take. Many new businesses underestimate the time involved in winning each order. In year one you may spend up to 80 per cent of your time making contacts and selling. </a:t>
            </a:r>
          </a:p>
          <a:p>
            <a:pPr lvl="0"/>
            <a:r>
              <a:rPr lang="en-GB" dirty="0"/>
              <a:t>Will you be able to make repeat sales? If not, it will be hard to build up volume.</a:t>
            </a:r>
          </a:p>
          <a:p>
            <a:pPr marL="0" indent="0">
              <a:buNone/>
            </a:pPr>
            <a:endParaRPr lang="en-GB" dirty="0"/>
          </a:p>
        </p:txBody>
      </p:sp>
    </p:spTree>
    <p:extLst>
      <p:ext uri="{BB962C8B-B14F-4D97-AF65-F5344CB8AC3E}">
        <p14:creationId xmlns:p14="http://schemas.microsoft.com/office/powerpoint/2010/main" val="2453500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FBCE-D6A6-4178-82FD-EC19587FE71D}"/>
              </a:ext>
            </a:extLst>
          </p:cNvPr>
          <p:cNvSpPr>
            <a:spLocks noGrp="1"/>
          </p:cNvSpPr>
          <p:nvPr>
            <p:ph type="title"/>
          </p:nvPr>
        </p:nvSpPr>
        <p:spPr>
          <a:xfrm>
            <a:off x="838200" y="365125"/>
            <a:ext cx="10515600" cy="5297444"/>
          </a:xfrm>
        </p:spPr>
        <p:txBody>
          <a:bodyPr>
            <a:normAutofit/>
          </a:bodyPr>
          <a:lstStyle/>
          <a:p>
            <a:r>
              <a:rPr lang="en-GB" b="1" dirty="0"/>
              <a:t>How will you promote your product? For example, using advertising, PR, direct mail or via email and a website?</a:t>
            </a:r>
            <a:r>
              <a:rPr lang="en-GB" dirty="0"/>
              <a:t/>
            </a:r>
            <a:br>
              <a:rPr lang="en-GB" dirty="0"/>
            </a:br>
            <a:endParaRPr lang="en-GB" dirty="0"/>
          </a:p>
        </p:txBody>
      </p:sp>
      <p:sp>
        <p:nvSpPr>
          <p:cNvPr id="3" name="Content Placeholder 2">
            <a:extLst>
              <a:ext uri="{FF2B5EF4-FFF2-40B4-BE49-F238E27FC236}">
                <a16:creationId xmlns:a16="http://schemas.microsoft.com/office/drawing/2014/main" id="{C045DADC-3932-4F04-9D81-588969F57637}"/>
              </a:ext>
            </a:extLst>
          </p:cNvPr>
          <p:cNvSpPr>
            <a:spLocks noGrp="1"/>
          </p:cNvSpPr>
          <p:nvPr>
            <p:ph idx="1"/>
          </p:nvPr>
        </p:nvSpPr>
        <p:spPr>
          <a:xfrm>
            <a:off x="838200" y="4429387"/>
            <a:ext cx="10515600" cy="1747576"/>
          </a:xfrm>
        </p:spPr>
        <p:txBody>
          <a:bodyPr/>
          <a:lstStyle/>
          <a:p>
            <a:endParaRPr lang="en-GB" dirty="0"/>
          </a:p>
        </p:txBody>
      </p:sp>
    </p:spTree>
    <p:extLst>
      <p:ext uri="{BB962C8B-B14F-4D97-AF65-F5344CB8AC3E}">
        <p14:creationId xmlns:p14="http://schemas.microsoft.com/office/powerpoint/2010/main" val="1392934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7C109-2F5C-41DB-8F62-379DB79210F5}"/>
              </a:ext>
            </a:extLst>
          </p:cNvPr>
          <p:cNvSpPr>
            <a:spLocks noGrp="1"/>
          </p:cNvSpPr>
          <p:nvPr>
            <p:ph type="title"/>
          </p:nvPr>
        </p:nvSpPr>
        <p:spPr>
          <a:xfrm>
            <a:off x="838200" y="931178"/>
            <a:ext cx="10515600" cy="759510"/>
          </a:xfrm>
        </p:spPr>
        <p:txBody>
          <a:bodyPr>
            <a:normAutofit fontScale="90000"/>
          </a:bodyPr>
          <a:lstStyle/>
          <a:p>
            <a:pPr algn="ctr"/>
            <a:r>
              <a:rPr lang="en-GB" b="1" dirty="0"/>
              <a:t>What contribution to profit will each part of your business make?</a:t>
            </a:r>
            <a:r>
              <a:rPr lang="en-GB" dirty="0"/>
              <a:t/>
            </a:r>
            <a:br>
              <a:rPr lang="en-GB" dirty="0"/>
            </a:br>
            <a:endParaRPr lang="en-GB" dirty="0"/>
          </a:p>
        </p:txBody>
      </p:sp>
      <p:sp>
        <p:nvSpPr>
          <p:cNvPr id="3" name="Content Placeholder 2">
            <a:extLst>
              <a:ext uri="{FF2B5EF4-FFF2-40B4-BE49-F238E27FC236}">
                <a16:creationId xmlns:a16="http://schemas.microsoft.com/office/drawing/2014/main" id="{5AB0B2EF-46AA-4A72-8E76-0EEC08A170C4}"/>
              </a:ext>
            </a:extLst>
          </p:cNvPr>
          <p:cNvSpPr>
            <a:spLocks noGrp="1"/>
          </p:cNvSpPr>
          <p:nvPr>
            <p:ph idx="1"/>
          </p:nvPr>
        </p:nvSpPr>
        <p:spPr>
          <a:xfrm>
            <a:off x="838200" y="2273417"/>
            <a:ext cx="10515600" cy="3903546"/>
          </a:xfrm>
        </p:spPr>
        <p:txBody>
          <a:bodyPr/>
          <a:lstStyle/>
          <a:p>
            <a:r>
              <a:rPr lang="en-GB" dirty="0"/>
              <a:t>Most businesses need more than one product, more than one type of customer and more than one distribution channel. </a:t>
            </a:r>
          </a:p>
          <a:p>
            <a:pPr marL="0" indent="0">
              <a:buNone/>
            </a:pPr>
            <a:endParaRPr lang="en-GB" dirty="0"/>
          </a:p>
          <a:p>
            <a:r>
              <a:rPr lang="en-GB" dirty="0"/>
              <a:t>Look at each in turn. Examine your likely sales, gross profit margins and costs. </a:t>
            </a:r>
          </a:p>
          <a:p>
            <a:pPr marL="0" indent="0">
              <a:buNone/>
            </a:pPr>
            <a:endParaRPr lang="en-GB" dirty="0"/>
          </a:p>
          <a:p>
            <a:r>
              <a:rPr lang="en-GB" dirty="0"/>
              <a:t>Identify where you expect to make your profits and where there may be scope to increase either margins or sales. </a:t>
            </a:r>
          </a:p>
          <a:p>
            <a:endParaRPr lang="en-GB" dirty="0"/>
          </a:p>
        </p:txBody>
      </p:sp>
    </p:spTree>
    <p:extLst>
      <p:ext uri="{BB962C8B-B14F-4D97-AF65-F5344CB8AC3E}">
        <p14:creationId xmlns:p14="http://schemas.microsoft.com/office/powerpoint/2010/main" val="3803492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28A3-4347-4BB4-9460-9EB64A2192A6}"/>
              </a:ext>
            </a:extLst>
          </p:cNvPr>
          <p:cNvSpPr>
            <a:spLocks noGrp="1"/>
          </p:cNvSpPr>
          <p:nvPr>
            <p:ph type="title"/>
          </p:nvPr>
        </p:nvSpPr>
        <p:spPr>
          <a:xfrm>
            <a:off x="838200" y="788565"/>
            <a:ext cx="10515600" cy="902123"/>
          </a:xfrm>
        </p:spPr>
        <p:txBody>
          <a:bodyPr>
            <a:normAutofit fontScale="90000"/>
          </a:bodyPr>
          <a:lstStyle/>
          <a:p>
            <a:pPr algn="ctr"/>
            <a:r>
              <a:rPr lang="en-GB" b="1" dirty="0"/>
              <a:t>Section 6 – Customer base - Who will your first customers be? </a:t>
            </a:r>
            <a:r>
              <a:rPr lang="en-GB" dirty="0"/>
              <a:t/>
            </a:r>
            <a:br>
              <a:rPr lang="en-GB" dirty="0"/>
            </a:br>
            <a:endParaRPr lang="en-GB" dirty="0"/>
          </a:p>
        </p:txBody>
      </p:sp>
      <p:sp>
        <p:nvSpPr>
          <p:cNvPr id="3" name="Content Placeholder 2">
            <a:extLst>
              <a:ext uri="{FF2B5EF4-FFF2-40B4-BE49-F238E27FC236}">
                <a16:creationId xmlns:a16="http://schemas.microsoft.com/office/drawing/2014/main" id="{5E4ABF01-C26F-4351-9508-6C47142676F1}"/>
              </a:ext>
            </a:extLst>
          </p:cNvPr>
          <p:cNvSpPr>
            <a:spLocks noGrp="1"/>
          </p:cNvSpPr>
          <p:nvPr>
            <p:ph idx="1"/>
          </p:nvPr>
        </p:nvSpPr>
        <p:spPr/>
        <p:txBody>
          <a:bodyPr/>
          <a:lstStyle/>
          <a:p>
            <a:r>
              <a:rPr lang="en-GB" dirty="0"/>
              <a:t>Show which customers have expressed an interest or promised to buy from you and the sales they represent. </a:t>
            </a:r>
          </a:p>
          <a:p>
            <a:endParaRPr lang="en-GB" dirty="0"/>
          </a:p>
          <a:p>
            <a:pPr lvl="0"/>
            <a:r>
              <a:rPr lang="en-GB" dirty="0"/>
              <a:t>How will you identify potential customers?</a:t>
            </a:r>
          </a:p>
          <a:p>
            <a:endParaRPr lang="en-GB" dirty="0"/>
          </a:p>
          <a:p>
            <a:endParaRPr lang="en-GB" dirty="0"/>
          </a:p>
          <a:p>
            <a:pPr marL="0" indent="0">
              <a:buNone/>
            </a:pPr>
            <a:r>
              <a:rPr lang="en-GB" b="1" dirty="0"/>
              <a:t>You need to demonstrate that you have a clearly defined pool of potential customers, starting your business is likely to be a struggle – market research!</a:t>
            </a:r>
            <a:endParaRPr lang="en-GB" dirty="0"/>
          </a:p>
          <a:p>
            <a:pPr marL="0" indent="0" algn="ctr">
              <a:buNone/>
            </a:pPr>
            <a:endParaRPr lang="en-GB" dirty="0"/>
          </a:p>
          <a:p>
            <a:endParaRPr lang="en-GB" dirty="0"/>
          </a:p>
        </p:txBody>
      </p:sp>
    </p:spTree>
    <p:extLst>
      <p:ext uri="{BB962C8B-B14F-4D97-AF65-F5344CB8AC3E}">
        <p14:creationId xmlns:p14="http://schemas.microsoft.com/office/powerpoint/2010/main" val="3446644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F1FFF-F35B-4627-9E7C-8EC2455305CB}"/>
              </a:ext>
            </a:extLst>
          </p:cNvPr>
          <p:cNvSpPr>
            <a:spLocks noGrp="1"/>
          </p:cNvSpPr>
          <p:nvPr>
            <p:ph type="title"/>
          </p:nvPr>
        </p:nvSpPr>
        <p:spPr/>
        <p:txBody>
          <a:bodyPr/>
          <a:lstStyle/>
          <a:p>
            <a:pPr algn="ctr"/>
            <a:r>
              <a:rPr lang="en-GB" dirty="0"/>
              <a:t>Section 7 - Management</a:t>
            </a:r>
          </a:p>
        </p:txBody>
      </p:sp>
      <p:sp>
        <p:nvSpPr>
          <p:cNvPr id="3" name="Content Placeholder 2">
            <a:extLst>
              <a:ext uri="{FF2B5EF4-FFF2-40B4-BE49-F238E27FC236}">
                <a16:creationId xmlns:a16="http://schemas.microsoft.com/office/drawing/2014/main" id="{D5284BB0-166C-4009-9E4C-E87EFBA08092}"/>
              </a:ext>
            </a:extLst>
          </p:cNvPr>
          <p:cNvSpPr>
            <a:spLocks noGrp="1"/>
          </p:cNvSpPr>
          <p:nvPr>
            <p:ph idx="1"/>
          </p:nvPr>
        </p:nvSpPr>
        <p:spPr/>
        <p:txBody>
          <a:bodyPr/>
          <a:lstStyle/>
          <a:p>
            <a:pPr marL="0" indent="0">
              <a:buNone/>
            </a:pPr>
            <a:r>
              <a:rPr lang="en-GB" dirty="0"/>
              <a:t>People reading the business plan need to be given an idea of why they should have faith in the management of your start-up. </a:t>
            </a:r>
          </a:p>
          <a:p>
            <a:pPr marL="0" indent="0">
              <a:buNone/>
            </a:pPr>
            <a:r>
              <a:rPr lang="en-GB" b="1" dirty="0"/>
              <a:t>Outline the management skills within your team. </a:t>
            </a:r>
          </a:p>
          <a:p>
            <a:pPr marL="0" indent="0">
              <a:buNone/>
            </a:pPr>
            <a:endParaRPr lang="en-GB" b="1" dirty="0"/>
          </a:p>
          <a:p>
            <a:r>
              <a:rPr lang="en-GB" dirty="0"/>
              <a:t>Define each management role and who will fill it. </a:t>
            </a:r>
          </a:p>
          <a:p>
            <a:r>
              <a:rPr lang="en-GB" dirty="0"/>
              <a:t>Show your strengths and outline how you will cope with any weaknesses. </a:t>
            </a:r>
          </a:p>
          <a:p>
            <a:r>
              <a:rPr lang="en-GB" dirty="0"/>
              <a:t>Describe the background and experience of each team member.</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93682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8062F-A912-4327-BBF1-BA0EF8BF9643}"/>
              </a:ext>
            </a:extLst>
          </p:cNvPr>
          <p:cNvSpPr>
            <a:spLocks noGrp="1"/>
          </p:cNvSpPr>
          <p:nvPr>
            <p:ph type="title"/>
          </p:nvPr>
        </p:nvSpPr>
        <p:spPr>
          <a:xfrm>
            <a:off x="838200" y="365125"/>
            <a:ext cx="10515600" cy="196937"/>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51960797-E403-40AA-98BA-8D3BF74B90B3}"/>
              </a:ext>
            </a:extLst>
          </p:cNvPr>
          <p:cNvSpPr>
            <a:spLocks noGrp="1"/>
          </p:cNvSpPr>
          <p:nvPr>
            <p:ph idx="1"/>
          </p:nvPr>
        </p:nvSpPr>
        <p:spPr>
          <a:xfrm>
            <a:off x="838200" y="796954"/>
            <a:ext cx="10515600" cy="5380009"/>
          </a:xfrm>
        </p:spPr>
        <p:txBody>
          <a:bodyPr/>
          <a:lstStyle/>
          <a:p>
            <a:r>
              <a:rPr lang="en-GB" dirty="0"/>
              <a:t>Clarify how you intend to cover the key areas of production, sales, marketing, finance and administration. </a:t>
            </a:r>
          </a:p>
          <a:p>
            <a:r>
              <a:rPr lang="en-GB" dirty="0"/>
              <a:t>Management information systems and procedures should be outlined. For example, management accounts, sales, stock control and quality control. </a:t>
            </a:r>
          </a:p>
          <a:p>
            <a:r>
              <a:rPr lang="en-GB" dirty="0"/>
              <a:t>Show how many 'mentors' and other supporters you will have access to. </a:t>
            </a:r>
          </a:p>
          <a:p>
            <a:pPr marL="0" indent="0">
              <a:buNone/>
            </a:pPr>
            <a:r>
              <a:rPr lang="en-GB" b="1" dirty="0"/>
              <a:t>Show how committed you are!</a:t>
            </a:r>
            <a:endParaRPr lang="en-GB" dirty="0"/>
          </a:p>
          <a:p>
            <a:pPr marL="0" lvl="0" indent="0">
              <a:buNone/>
            </a:pPr>
            <a:r>
              <a:rPr lang="en-GB" dirty="0"/>
              <a:t>Banks and any other potential investors will want to be sure you are committed to the business. Show how much time and money each of the management team will contribute, and what your salaries and benefits will be.</a:t>
            </a:r>
          </a:p>
          <a:p>
            <a:endParaRPr lang="en-GB" dirty="0"/>
          </a:p>
        </p:txBody>
      </p:sp>
    </p:spTree>
    <p:extLst>
      <p:ext uri="{BB962C8B-B14F-4D97-AF65-F5344CB8AC3E}">
        <p14:creationId xmlns:p14="http://schemas.microsoft.com/office/powerpoint/2010/main" val="13803638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4796-AB49-4B07-A648-86177E222E01}"/>
              </a:ext>
            </a:extLst>
          </p:cNvPr>
          <p:cNvSpPr>
            <a:spLocks noGrp="1"/>
          </p:cNvSpPr>
          <p:nvPr>
            <p:ph type="title"/>
          </p:nvPr>
        </p:nvSpPr>
        <p:spPr>
          <a:xfrm>
            <a:off x="838200" y="411061"/>
            <a:ext cx="10515600" cy="1279627"/>
          </a:xfrm>
        </p:spPr>
        <p:txBody>
          <a:bodyPr>
            <a:normAutofit fontScale="90000"/>
          </a:bodyPr>
          <a:lstStyle/>
          <a:p>
            <a:pPr algn="ctr"/>
            <a:r>
              <a:rPr lang="en-GB" b="1" dirty="0"/>
              <a:t>Section 8 - Operational issues</a:t>
            </a:r>
            <a:r>
              <a:rPr lang="en-GB" dirty="0"/>
              <a:t/>
            </a:r>
            <a:br>
              <a:rPr lang="en-GB" dirty="0"/>
            </a:br>
            <a:endParaRPr lang="en-GB" dirty="0"/>
          </a:p>
        </p:txBody>
      </p:sp>
      <p:sp>
        <p:nvSpPr>
          <p:cNvPr id="3" name="Content Placeholder 2">
            <a:extLst>
              <a:ext uri="{FF2B5EF4-FFF2-40B4-BE49-F238E27FC236}">
                <a16:creationId xmlns:a16="http://schemas.microsoft.com/office/drawing/2014/main" id="{586FF10A-8D9B-418C-9A1F-C9DDE696922D}"/>
              </a:ext>
            </a:extLst>
          </p:cNvPr>
          <p:cNvSpPr>
            <a:spLocks noGrp="1"/>
          </p:cNvSpPr>
          <p:nvPr>
            <p:ph idx="1"/>
          </p:nvPr>
        </p:nvSpPr>
        <p:spPr/>
        <p:txBody>
          <a:bodyPr/>
          <a:lstStyle/>
          <a:p>
            <a:pPr marL="0" indent="0">
              <a:buNone/>
            </a:pPr>
            <a:r>
              <a:rPr lang="en-GB" dirty="0"/>
              <a:t>Explain what facilities the business will have and how it will deliver the product or service to the customer. </a:t>
            </a:r>
          </a:p>
          <a:p>
            <a:r>
              <a:rPr lang="en-GB" dirty="0"/>
              <a:t>Show the pros and cons of the </a:t>
            </a:r>
            <a:r>
              <a:rPr lang="en-GB" b="1" dirty="0"/>
              <a:t>location</a:t>
            </a:r>
            <a:r>
              <a:rPr lang="en-GB" dirty="0"/>
              <a:t>. </a:t>
            </a:r>
          </a:p>
          <a:p>
            <a:r>
              <a:rPr lang="en-GB" dirty="0"/>
              <a:t>Indicate the </a:t>
            </a:r>
            <a:r>
              <a:rPr lang="en-GB" b="1" dirty="0"/>
              <a:t>facilities</a:t>
            </a:r>
            <a:r>
              <a:rPr lang="en-GB" dirty="0"/>
              <a:t> you will need to start (</a:t>
            </a:r>
            <a:r>
              <a:rPr lang="en-GB" dirty="0" err="1"/>
              <a:t>eg</a:t>
            </a:r>
            <a:r>
              <a:rPr lang="en-GB" dirty="0"/>
              <a:t> equipment and machinery). Some start-up businesses only need a desk and a phone. </a:t>
            </a:r>
          </a:p>
          <a:p>
            <a:r>
              <a:rPr lang="en-GB" dirty="0"/>
              <a:t>Consider any potential limits to capacity.</a:t>
            </a:r>
          </a:p>
          <a:p>
            <a:r>
              <a:rPr lang="en-GB" dirty="0"/>
              <a:t>Provide a list of employee roles you need to fill and the skills required to fill them. </a:t>
            </a:r>
          </a:p>
          <a:p>
            <a:r>
              <a:rPr lang="en-GB" dirty="0"/>
              <a:t>How do you select your suppliers?</a:t>
            </a:r>
          </a:p>
          <a:p>
            <a:pPr marL="0" indent="0">
              <a:buNone/>
            </a:pPr>
            <a:endParaRPr lang="en-GB" dirty="0"/>
          </a:p>
        </p:txBody>
      </p:sp>
    </p:spTree>
    <p:extLst>
      <p:ext uri="{BB962C8B-B14F-4D97-AF65-F5344CB8AC3E}">
        <p14:creationId xmlns:p14="http://schemas.microsoft.com/office/powerpoint/2010/main" val="16200047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478A4-79C4-4F36-9AD2-57EA85723712}"/>
              </a:ext>
            </a:extLst>
          </p:cNvPr>
          <p:cNvSpPr>
            <a:spLocks noGrp="1"/>
          </p:cNvSpPr>
          <p:nvPr>
            <p:ph type="title"/>
          </p:nvPr>
        </p:nvSpPr>
        <p:spPr/>
        <p:txBody>
          <a:bodyPr/>
          <a:lstStyle/>
          <a:p>
            <a:pPr algn="ctr"/>
            <a:r>
              <a:rPr lang="en-GB" dirty="0"/>
              <a:t>Keep it real!</a:t>
            </a:r>
          </a:p>
        </p:txBody>
      </p:sp>
      <p:sp>
        <p:nvSpPr>
          <p:cNvPr id="3" name="Content Placeholder 2">
            <a:extLst>
              <a:ext uri="{FF2B5EF4-FFF2-40B4-BE49-F238E27FC236}">
                <a16:creationId xmlns:a16="http://schemas.microsoft.com/office/drawing/2014/main" id="{166E5323-8781-4FF4-9C69-262FC99988A1}"/>
              </a:ext>
            </a:extLst>
          </p:cNvPr>
          <p:cNvSpPr>
            <a:spLocks noGrp="1"/>
          </p:cNvSpPr>
          <p:nvPr>
            <p:ph idx="1"/>
          </p:nvPr>
        </p:nvSpPr>
        <p:spPr/>
        <p:txBody>
          <a:bodyPr/>
          <a:lstStyle/>
          <a:p>
            <a:r>
              <a:rPr lang="en-GB" dirty="0"/>
              <a:t>Sales forecasts produced for start-up businesses are often over-optimistic. Here are some important reality checks. </a:t>
            </a:r>
          </a:p>
          <a:p>
            <a:r>
              <a:rPr lang="en-GB" dirty="0"/>
              <a:t>How soon can you start selling? </a:t>
            </a:r>
          </a:p>
          <a:p>
            <a:r>
              <a:rPr lang="en-GB" dirty="0"/>
              <a:t>Will potential customers hold off for a year before they take you seriously and place an order? </a:t>
            </a:r>
          </a:p>
          <a:p>
            <a:r>
              <a:rPr lang="en-GB" dirty="0"/>
              <a:t>How many days a week can you sell your product? </a:t>
            </a:r>
          </a:p>
          <a:p>
            <a:r>
              <a:rPr lang="en-GB" dirty="0"/>
              <a:t>How long will it take to line up your first customers? </a:t>
            </a:r>
          </a:p>
          <a:p>
            <a:endParaRPr lang="en-GB" dirty="0"/>
          </a:p>
        </p:txBody>
      </p:sp>
    </p:spTree>
    <p:extLst>
      <p:ext uri="{BB962C8B-B14F-4D97-AF65-F5344CB8AC3E}">
        <p14:creationId xmlns:p14="http://schemas.microsoft.com/office/powerpoint/2010/main" val="3581688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B9796-1478-4733-A81D-1E25449A9454}"/>
              </a:ext>
            </a:extLst>
          </p:cNvPr>
          <p:cNvSpPr>
            <a:spLocks noGrp="1"/>
          </p:cNvSpPr>
          <p:nvPr>
            <p:ph type="title"/>
          </p:nvPr>
        </p:nvSpPr>
        <p:spPr/>
        <p:txBody>
          <a:bodyPr/>
          <a:lstStyle/>
          <a:p>
            <a:pPr algn="ctr"/>
            <a:r>
              <a:rPr lang="en-GB" b="1" dirty="0"/>
              <a:t>How much will you be able to sell? </a:t>
            </a:r>
            <a:r>
              <a:rPr lang="en-GB" dirty="0"/>
              <a:t/>
            </a:r>
            <a:br>
              <a:rPr lang="en-GB" dirty="0"/>
            </a:br>
            <a:endParaRPr lang="en-GB" dirty="0"/>
          </a:p>
        </p:txBody>
      </p:sp>
      <p:sp>
        <p:nvSpPr>
          <p:cNvPr id="3" name="Content Placeholder 2">
            <a:extLst>
              <a:ext uri="{FF2B5EF4-FFF2-40B4-BE49-F238E27FC236}">
                <a16:creationId xmlns:a16="http://schemas.microsoft.com/office/drawing/2014/main" id="{C8EEF90E-6E3D-4592-9310-82DA57AE3D47}"/>
              </a:ext>
            </a:extLst>
          </p:cNvPr>
          <p:cNvSpPr>
            <a:spLocks noGrp="1"/>
          </p:cNvSpPr>
          <p:nvPr>
            <p:ph idx="1"/>
          </p:nvPr>
        </p:nvSpPr>
        <p:spPr>
          <a:xfrm>
            <a:off x="838200" y="1825624"/>
            <a:ext cx="10515600" cy="4390617"/>
          </a:xfrm>
        </p:spPr>
        <p:txBody>
          <a:bodyPr/>
          <a:lstStyle/>
          <a:p>
            <a:r>
              <a:rPr lang="en-GB" dirty="0"/>
              <a:t>What will the average sale value be?</a:t>
            </a:r>
          </a:p>
          <a:p>
            <a:pPr marL="0" indent="0">
              <a:buNone/>
            </a:pPr>
            <a:r>
              <a:rPr lang="en-GB" dirty="0"/>
              <a:t> </a:t>
            </a:r>
          </a:p>
          <a:p>
            <a:r>
              <a:rPr lang="en-GB" dirty="0"/>
              <a:t>Will most customers return or must you find new customers each time? </a:t>
            </a:r>
          </a:p>
          <a:p>
            <a:pPr marL="0" indent="0">
              <a:buNone/>
            </a:pPr>
            <a:endParaRPr lang="en-GB" dirty="0"/>
          </a:p>
          <a:p>
            <a:r>
              <a:rPr lang="en-GB" dirty="0"/>
              <a:t>In the business you create how long after a sale will it be before you can collect payment? </a:t>
            </a:r>
          </a:p>
          <a:p>
            <a:pPr marL="0" indent="0">
              <a:buNone/>
            </a:pPr>
            <a:endParaRPr lang="en-GB" dirty="0"/>
          </a:p>
          <a:p>
            <a:r>
              <a:rPr lang="en-GB" dirty="0"/>
              <a:t>How much income can you realistically expect each month?</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9185444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57427-AED2-4ACB-8CB0-9862723EF440}"/>
              </a:ext>
            </a:extLst>
          </p:cNvPr>
          <p:cNvSpPr>
            <a:spLocks noGrp="1"/>
          </p:cNvSpPr>
          <p:nvPr>
            <p:ph type="title"/>
          </p:nvPr>
        </p:nvSpPr>
        <p:spPr/>
        <p:txBody>
          <a:bodyPr/>
          <a:lstStyle/>
          <a:p>
            <a:pPr algn="ctr"/>
            <a:r>
              <a:rPr lang="en-GB" b="1" dirty="0"/>
              <a:t>Section 9 - Financial forecasts</a:t>
            </a:r>
            <a:r>
              <a:rPr lang="en-GB" dirty="0"/>
              <a:t/>
            </a:r>
            <a:br>
              <a:rPr lang="en-GB" dirty="0"/>
            </a:br>
            <a:endParaRPr lang="en-GB" dirty="0"/>
          </a:p>
        </p:txBody>
      </p:sp>
      <p:sp>
        <p:nvSpPr>
          <p:cNvPr id="3" name="Content Placeholder 2">
            <a:extLst>
              <a:ext uri="{FF2B5EF4-FFF2-40B4-BE49-F238E27FC236}">
                <a16:creationId xmlns:a16="http://schemas.microsoft.com/office/drawing/2014/main" id="{B612023F-8F1D-471D-B74E-374AC5398272}"/>
              </a:ext>
            </a:extLst>
          </p:cNvPr>
          <p:cNvSpPr>
            <a:spLocks noGrp="1"/>
          </p:cNvSpPr>
          <p:nvPr>
            <p:ph idx="1"/>
          </p:nvPr>
        </p:nvSpPr>
        <p:spPr/>
        <p:txBody>
          <a:bodyPr/>
          <a:lstStyle/>
          <a:p>
            <a:pPr marL="0" indent="0">
              <a:buNone/>
            </a:pPr>
            <a:r>
              <a:rPr lang="en-GB" b="1" dirty="0"/>
              <a:t>Your financial forecasts translate what you have already said about your business into numbers.</a:t>
            </a:r>
          </a:p>
          <a:p>
            <a:pPr marL="0" indent="0">
              <a:buNone/>
            </a:pPr>
            <a:endParaRPr lang="en-GB" dirty="0"/>
          </a:p>
          <a:p>
            <a:r>
              <a:rPr lang="en-GB" b="1" dirty="0"/>
              <a:t>A realistic sales forecast forms the basis for all your other figures. </a:t>
            </a:r>
          </a:p>
          <a:p>
            <a:endParaRPr lang="en-GB" dirty="0"/>
          </a:p>
          <a:p>
            <a:pPr lvl="0"/>
            <a:r>
              <a:rPr lang="en-GB" dirty="0"/>
              <a:t>Break the total sales figure down into its components (e.g. different types of products or sales to different types of buyer).</a:t>
            </a:r>
          </a:p>
          <a:p>
            <a:pPr marL="0" indent="0">
              <a:buNone/>
            </a:pPr>
            <a:endParaRPr lang="en-GB" dirty="0"/>
          </a:p>
        </p:txBody>
      </p:sp>
    </p:spTree>
    <p:extLst>
      <p:ext uri="{BB962C8B-B14F-4D97-AF65-F5344CB8AC3E}">
        <p14:creationId xmlns:p14="http://schemas.microsoft.com/office/powerpoint/2010/main" val="2955540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085E2-5B09-4E29-BB31-5CC9FA162C1F}"/>
              </a:ext>
            </a:extLst>
          </p:cNvPr>
          <p:cNvSpPr>
            <a:spLocks noGrp="1"/>
          </p:cNvSpPr>
          <p:nvPr>
            <p:ph type="title"/>
          </p:nvPr>
        </p:nvSpPr>
        <p:spPr>
          <a:xfrm>
            <a:off x="838200" y="365125"/>
            <a:ext cx="10515600"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94D61A07-223D-4205-A9E7-8FAF06F5F46B}"/>
              </a:ext>
            </a:extLst>
          </p:cNvPr>
          <p:cNvSpPr>
            <a:spLocks noGrp="1"/>
          </p:cNvSpPr>
          <p:nvPr>
            <p:ph idx="1"/>
          </p:nvPr>
        </p:nvSpPr>
        <p:spPr>
          <a:xfrm>
            <a:off x="838200" y="758783"/>
            <a:ext cx="10515600" cy="5418180"/>
          </a:xfrm>
        </p:spPr>
        <p:txBody>
          <a:bodyPr/>
          <a:lstStyle/>
          <a:p>
            <a:pPr marL="0" indent="0">
              <a:buNone/>
            </a:pPr>
            <a:r>
              <a:rPr lang="en-GB" b="1" dirty="0"/>
              <a:t>Your cashflow forecast shows how much money you expect to be flowing into and out of your bank account and when. You must show that your business will have access to enough money to survive. </a:t>
            </a:r>
            <a:endParaRPr lang="en-GB" dirty="0"/>
          </a:p>
          <a:p>
            <a:pPr marL="0" indent="0">
              <a:buNone/>
            </a:pPr>
            <a:endParaRPr lang="en-GB" dirty="0"/>
          </a:p>
          <a:p>
            <a:r>
              <a:rPr lang="en-GB" dirty="0"/>
              <a:t>Demonstrate that you have considered the key factors affecting cashflow – e.g. level and timing of sales revenue, wages. </a:t>
            </a:r>
          </a:p>
          <a:p>
            <a:endParaRPr lang="en-GB" dirty="0"/>
          </a:p>
          <a:p>
            <a:r>
              <a:rPr lang="en-GB" dirty="0"/>
              <a:t>Show when there will be more money coming in than going out ('cash-positive'). </a:t>
            </a:r>
          </a:p>
          <a:p>
            <a:pPr marL="0" indent="0">
              <a:buNone/>
            </a:pPr>
            <a:endParaRPr lang="en-GB" dirty="0"/>
          </a:p>
        </p:txBody>
      </p:sp>
    </p:spTree>
    <p:extLst>
      <p:ext uri="{BB962C8B-B14F-4D97-AF65-F5344CB8AC3E}">
        <p14:creationId xmlns:p14="http://schemas.microsoft.com/office/powerpoint/2010/main" val="86036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1CC7A-A110-4DF9-A717-E3E5222AFD55}"/>
              </a:ext>
            </a:extLst>
          </p:cNvPr>
          <p:cNvSpPr>
            <a:spLocks noGrp="1"/>
          </p:cNvSpPr>
          <p:nvPr>
            <p:ph type="title"/>
          </p:nvPr>
        </p:nvSpPr>
        <p:spPr>
          <a:xfrm>
            <a:off x="838200" y="365126"/>
            <a:ext cx="10515600" cy="45936"/>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5FF84BEC-06A5-4FA2-9C81-8AF6EA1E9DBE}"/>
              </a:ext>
            </a:extLst>
          </p:cNvPr>
          <p:cNvSpPr>
            <a:spLocks noGrp="1"/>
          </p:cNvSpPr>
          <p:nvPr>
            <p:ph idx="1"/>
          </p:nvPr>
        </p:nvSpPr>
        <p:spPr>
          <a:xfrm>
            <a:off x="838200" y="1186839"/>
            <a:ext cx="10515600" cy="4990124"/>
          </a:xfrm>
        </p:spPr>
        <p:txBody>
          <a:bodyPr/>
          <a:lstStyle/>
          <a:p>
            <a:pPr marL="0" indent="0">
              <a:buNone/>
            </a:pPr>
            <a:r>
              <a:rPr lang="en-GB" b="1" dirty="0"/>
              <a:t>Your profit and loss (P&amp;L) forecast gives a clear indication of how the business will move forward. Summarise the annual P&amp;L forecast for each of the first two or three years of trading therefore you will also need</a:t>
            </a:r>
            <a:r>
              <a:rPr lang="en-GB" dirty="0"/>
              <a:t> </a:t>
            </a:r>
            <a:r>
              <a:rPr lang="en-GB" b="1" dirty="0"/>
              <a:t>projected balance sheets</a:t>
            </a:r>
            <a:r>
              <a:rPr lang="en-GB" dirty="0"/>
              <a:t>.</a:t>
            </a:r>
          </a:p>
          <a:p>
            <a:pPr marL="0" indent="0">
              <a:buNone/>
            </a:pPr>
            <a:endParaRPr lang="en-GB" dirty="0"/>
          </a:p>
          <a:p>
            <a:r>
              <a:rPr lang="en-GB" dirty="0"/>
              <a:t>These will show you the financial state of your business on day one and at year end, perhaps for the first two or three years.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78759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C2DDA-F49E-411F-B3C5-1D0505EE6BED}"/>
              </a:ext>
            </a:extLst>
          </p:cNvPr>
          <p:cNvSpPr>
            <a:spLocks noGrp="1"/>
          </p:cNvSpPr>
          <p:nvPr>
            <p:ph type="title"/>
          </p:nvPr>
        </p:nvSpPr>
        <p:spPr/>
        <p:txBody>
          <a:bodyPr>
            <a:normAutofit/>
          </a:bodyPr>
          <a:lstStyle/>
          <a:p>
            <a:pPr algn="ctr"/>
            <a:r>
              <a:rPr lang="en-GB" b="1" dirty="0"/>
              <a:t>Section 10 - Financial investment requirements</a:t>
            </a:r>
            <a:r>
              <a:rPr lang="en-GB" dirty="0"/>
              <a:t/>
            </a:r>
            <a:br>
              <a:rPr lang="en-GB" dirty="0"/>
            </a:br>
            <a:endParaRPr lang="en-GB" dirty="0"/>
          </a:p>
        </p:txBody>
      </p:sp>
      <p:sp>
        <p:nvSpPr>
          <p:cNvPr id="3" name="Content Placeholder 2">
            <a:extLst>
              <a:ext uri="{FF2B5EF4-FFF2-40B4-BE49-F238E27FC236}">
                <a16:creationId xmlns:a16="http://schemas.microsoft.com/office/drawing/2014/main" id="{600983F8-8A5A-4D38-A4F5-AB6DB710AD29}"/>
              </a:ext>
            </a:extLst>
          </p:cNvPr>
          <p:cNvSpPr>
            <a:spLocks noGrp="1"/>
          </p:cNvSpPr>
          <p:nvPr>
            <p:ph idx="1"/>
          </p:nvPr>
        </p:nvSpPr>
        <p:spPr/>
        <p:txBody>
          <a:bodyPr/>
          <a:lstStyle/>
          <a:p>
            <a:pPr marL="0" indent="0">
              <a:buNone/>
            </a:pPr>
            <a:r>
              <a:rPr lang="en-GB" b="1" dirty="0"/>
              <a:t>The cashflow forecast will show how much finance the business needs. Your assessment of the risks will determine whether or not you need to arrange contingency financing. </a:t>
            </a:r>
          </a:p>
          <a:p>
            <a:pPr marL="0" indent="0">
              <a:buNone/>
            </a:pPr>
            <a:endParaRPr lang="en-GB" dirty="0"/>
          </a:p>
          <a:p>
            <a:r>
              <a:rPr lang="en-GB" dirty="0"/>
              <a:t>How much finance you </a:t>
            </a:r>
            <a:r>
              <a:rPr lang="en-GB" b="1" dirty="0"/>
              <a:t>will want</a:t>
            </a:r>
            <a:r>
              <a:rPr lang="en-GB" dirty="0"/>
              <a:t>, when and in what forms.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414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C6F69-4FBC-49D1-8DB2-E3C5925C9606}"/>
              </a:ext>
            </a:extLst>
          </p:cNvPr>
          <p:cNvSpPr>
            <a:spLocks noGrp="1"/>
          </p:cNvSpPr>
          <p:nvPr>
            <p:ph type="title"/>
          </p:nvPr>
        </p:nvSpPr>
        <p:spPr>
          <a:xfrm>
            <a:off x="838200" y="365126"/>
            <a:ext cx="10515600" cy="62714"/>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210506E7-304C-4F7F-AD53-D84DA1AC35D9}"/>
              </a:ext>
            </a:extLst>
          </p:cNvPr>
          <p:cNvSpPr>
            <a:spLocks noGrp="1"/>
          </p:cNvSpPr>
          <p:nvPr>
            <p:ph idx="1"/>
          </p:nvPr>
        </p:nvSpPr>
        <p:spPr>
          <a:xfrm>
            <a:off x="838200" y="620785"/>
            <a:ext cx="10515600" cy="5556178"/>
          </a:xfrm>
        </p:spPr>
        <p:txBody>
          <a:bodyPr/>
          <a:lstStyle/>
          <a:p>
            <a:pPr marL="0" indent="0">
              <a:buNone/>
            </a:pPr>
            <a:r>
              <a:rPr lang="en-GB" dirty="0"/>
              <a:t>For example, you might want a fixed-interest loan and an overdraft facility. </a:t>
            </a:r>
          </a:p>
          <a:p>
            <a:pPr lvl="0"/>
            <a:r>
              <a:rPr lang="en-GB" dirty="0"/>
              <a:t>What the finance will be </a:t>
            </a:r>
            <a:r>
              <a:rPr lang="en-GB" b="1" dirty="0"/>
              <a:t>used for?</a:t>
            </a:r>
            <a:r>
              <a:rPr lang="en-GB" dirty="0"/>
              <a:t> </a:t>
            </a:r>
          </a:p>
          <a:p>
            <a:r>
              <a:rPr lang="en-GB" dirty="0"/>
              <a:t>Show how much will be for buying equipment and how much for working capital (financing stock and debtors). </a:t>
            </a:r>
          </a:p>
          <a:p>
            <a:r>
              <a:rPr lang="en-GB" b="1" dirty="0"/>
              <a:t>Confirm</a:t>
            </a:r>
            <a:r>
              <a:rPr lang="en-GB" dirty="0"/>
              <a:t> that you will be able to afford it.</a:t>
            </a:r>
          </a:p>
          <a:p>
            <a:r>
              <a:rPr lang="en-GB" dirty="0"/>
              <a:t>Assessing the risks (SWOT analysis)</a:t>
            </a:r>
          </a:p>
          <a:p>
            <a:r>
              <a:rPr lang="en-GB" dirty="0"/>
              <a:t>Look at the business plan and </a:t>
            </a:r>
            <a:r>
              <a:rPr lang="en-GB" b="1" dirty="0"/>
              <a:t>isolate</a:t>
            </a:r>
            <a:r>
              <a:rPr lang="en-GB" dirty="0"/>
              <a:t> areas where something could go wrong (e.g. if your main supplier closes down). </a:t>
            </a:r>
          </a:p>
          <a:p>
            <a:r>
              <a:rPr lang="en-GB" dirty="0"/>
              <a:t>What you would do if it actually happens? </a:t>
            </a:r>
          </a:p>
          <a:p>
            <a:pPr marL="0" indent="0">
              <a:buNone/>
            </a:pPr>
            <a:endParaRPr lang="en-GB" dirty="0"/>
          </a:p>
          <a:p>
            <a:pPr lvl="0"/>
            <a:endParaRPr lang="en-GB" dirty="0"/>
          </a:p>
          <a:p>
            <a:pPr marL="0" indent="0">
              <a:buNone/>
            </a:pPr>
            <a:endParaRPr lang="en-GB" dirty="0"/>
          </a:p>
        </p:txBody>
      </p:sp>
    </p:spTree>
    <p:extLst>
      <p:ext uri="{BB962C8B-B14F-4D97-AF65-F5344CB8AC3E}">
        <p14:creationId xmlns:p14="http://schemas.microsoft.com/office/powerpoint/2010/main" val="2734401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13882-60E6-4BC0-937D-8892A19A953B}"/>
              </a:ext>
            </a:extLst>
          </p:cNvPr>
          <p:cNvSpPr>
            <a:spLocks noGrp="1"/>
          </p:cNvSpPr>
          <p:nvPr>
            <p:ph type="title"/>
          </p:nvPr>
        </p:nvSpPr>
        <p:spPr>
          <a:xfrm>
            <a:off x="838200" y="365125"/>
            <a:ext cx="10515600"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F8440D01-0513-4E7E-9B49-6018BAF7D6D5}"/>
              </a:ext>
            </a:extLst>
          </p:cNvPr>
          <p:cNvSpPr>
            <a:spLocks noGrp="1"/>
          </p:cNvSpPr>
          <p:nvPr>
            <p:ph idx="1"/>
          </p:nvPr>
        </p:nvSpPr>
        <p:spPr>
          <a:xfrm>
            <a:off x="838200" y="755009"/>
            <a:ext cx="10515600" cy="5421954"/>
          </a:xfrm>
        </p:spPr>
        <p:txBody>
          <a:bodyPr/>
          <a:lstStyle/>
          <a:p>
            <a:pPr marL="0" indent="0">
              <a:buNone/>
            </a:pPr>
            <a:r>
              <a:rPr lang="en-GB" dirty="0"/>
              <a:t>Consider a range of </a:t>
            </a:r>
            <a:r>
              <a:rPr lang="en-GB" b="1" dirty="0"/>
              <a:t>what-if</a:t>
            </a:r>
            <a:r>
              <a:rPr lang="en-GB" dirty="0"/>
              <a:t> scenarios (</a:t>
            </a:r>
            <a:r>
              <a:rPr lang="en-GB" dirty="0" err="1"/>
              <a:t>eg</a:t>
            </a:r>
            <a:r>
              <a:rPr lang="en-GB" dirty="0"/>
              <a:t> what happens to your cashflow if sales are 20 per cent lower or 15 per cent higher than forecast). If there are serious risks: </a:t>
            </a:r>
          </a:p>
          <a:p>
            <a:pPr marL="0" indent="0">
              <a:buNone/>
            </a:pPr>
            <a:endParaRPr lang="en-GB" dirty="0"/>
          </a:p>
          <a:p>
            <a:pPr lvl="0"/>
            <a:r>
              <a:rPr lang="en-GB" dirty="0"/>
              <a:t>you can arrange contingency funding to cover the finance you may need </a:t>
            </a:r>
          </a:p>
          <a:p>
            <a:pPr lvl="0"/>
            <a:r>
              <a:rPr lang="en-GB" dirty="0"/>
              <a:t>you may decide that the business is too risky and abandon the whole project. </a:t>
            </a:r>
          </a:p>
          <a:p>
            <a:pPr marL="0" indent="0">
              <a:buNone/>
            </a:pPr>
            <a:endParaRPr lang="en-GB" dirty="0"/>
          </a:p>
          <a:p>
            <a:pPr marL="0" indent="0">
              <a:buNone/>
            </a:pPr>
            <a:r>
              <a:rPr lang="en-GB" b="1" dirty="0"/>
              <a:t>Assessing risk will help you minimise problems and help build up your credibility with any investor or bank. </a:t>
            </a:r>
            <a:endParaRPr lang="en-GB" dirty="0"/>
          </a:p>
          <a:p>
            <a:pPr marL="0" indent="0">
              <a:buNone/>
            </a:pPr>
            <a:endParaRPr lang="en-GB" dirty="0"/>
          </a:p>
        </p:txBody>
      </p:sp>
    </p:spTree>
    <p:extLst>
      <p:ext uri="{BB962C8B-B14F-4D97-AF65-F5344CB8AC3E}">
        <p14:creationId xmlns:p14="http://schemas.microsoft.com/office/powerpoint/2010/main" val="2286367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52F2D-4B09-41D5-9613-E369A8998034}"/>
              </a:ext>
            </a:extLst>
          </p:cNvPr>
          <p:cNvSpPr>
            <a:spLocks noGrp="1"/>
          </p:cNvSpPr>
          <p:nvPr>
            <p:ph type="title"/>
          </p:nvPr>
        </p:nvSpPr>
        <p:spPr/>
        <p:txBody>
          <a:bodyPr/>
          <a:lstStyle/>
          <a:p>
            <a:pPr algn="ctr"/>
            <a:r>
              <a:rPr lang="en-GB" b="1" dirty="0"/>
              <a:t>Appendices</a:t>
            </a:r>
            <a:r>
              <a:rPr lang="en-GB" dirty="0"/>
              <a:t/>
            </a:r>
            <a:br>
              <a:rPr lang="en-GB" dirty="0"/>
            </a:br>
            <a:endParaRPr lang="en-GB" dirty="0"/>
          </a:p>
        </p:txBody>
      </p:sp>
      <p:sp>
        <p:nvSpPr>
          <p:cNvPr id="3" name="Content Placeholder 2">
            <a:extLst>
              <a:ext uri="{FF2B5EF4-FFF2-40B4-BE49-F238E27FC236}">
                <a16:creationId xmlns:a16="http://schemas.microsoft.com/office/drawing/2014/main" id="{CB862B30-4863-466E-A4C2-E10082A65E37}"/>
              </a:ext>
            </a:extLst>
          </p:cNvPr>
          <p:cNvSpPr>
            <a:spLocks noGrp="1"/>
          </p:cNvSpPr>
          <p:nvPr>
            <p:ph idx="1"/>
          </p:nvPr>
        </p:nvSpPr>
        <p:spPr/>
        <p:txBody>
          <a:bodyPr/>
          <a:lstStyle/>
          <a:p>
            <a:pPr marL="0" indent="0">
              <a:buNone/>
            </a:pPr>
            <a:r>
              <a:rPr lang="en-GB" dirty="0"/>
              <a:t>Detailed </a:t>
            </a:r>
            <a:r>
              <a:rPr lang="en-GB" b="1" dirty="0"/>
              <a:t>financial forecasts</a:t>
            </a:r>
            <a:r>
              <a:rPr lang="en-GB" dirty="0"/>
              <a:t> (monthly sales, monthly cashflow, P&amp;L) should usually be put in an appendix. </a:t>
            </a:r>
          </a:p>
          <a:p>
            <a:pPr marL="0" indent="0">
              <a:buNone/>
            </a:pPr>
            <a:endParaRPr lang="en-GB" dirty="0"/>
          </a:p>
          <a:p>
            <a:pPr lvl="0"/>
            <a:r>
              <a:rPr lang="en-GB" dirty="0"/>
              <a:t>Include a detailed list of assumptions.</a:t>
            </a:r>
          </a:p>
          <a:p>
            <a:pPr marL="0" lvl="0" indent="0">
              <a:buNone/>
            </a:pPr>
            <a:endParaRPr lang="en-GB" dirty="0"/>
          </a:p>
          <a:p>
            <a:r>
              <a:rPr lang="en-GB" dirty="0"/>
              <a:t>For example, the profit margin on each product, debtor collection period, creditor payment period, stock turn, interest and exchange rates, equipment purchases.</a:t>
            </a:r>
          </a:p>
          <a:p>
            <a:pPr marL="0" indent="0">
              <a:buNone/>
            </a:pPr>
            <a:endParaRPr lang="en-GB" dirty="0"/>
          </a:p>
        </p:txBody>
      </p:sp>
    </p:spTree>
    <p:extLst>
      <p:ext uri="{BB962C8B-B14F-4D97-AF65-F5344CB8AC3E}">
        <p14:creationId xmlns:p14="http://schemas.microsoft.com/office/powerpoint/2010/main" val="30919249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85A8D-28D5-490D-9F5C-0D6DABBFC66C}"/>
              </a:ext>
            </a:extLst>
          </p:cNvPr>
          <p:cNvSpPr>
            <a:spLocks noGrp="1"/>
          </p:cNvSpPr>
          <p:nvPr>
            <p:ph type="title"/>
          </p:nvPr>
        </p:nvSpPr>
        <p:spPr>
          <a:xfrm>
            <a:off x="838200" y="365125"/>
            <a:ext cx="10515600" cy="71103"/>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40AEAF03-64E7-48F7-B27D-2D593FF2F691}"/>
              </a:ext>
            </a:extLst>
          </p:cNvPr>
          <p:cNvSpPr>
            <a:spLocks noGrp="1"/>
          </p:cNvSpPr>
          <p:nvPr>
            <p:ph idx="1"/>
          </p:nvPr>
        </p:nvSpPr>
        <p:spPr>
          <a:xfrm>
            <a:off x="838200" y="704675"/>
            <a:ext cx="10515600" cy="5472288"/>
          </a:xfrm>
        </p:spPr>
        <p:txBody>
          <a:bodyPr/>
          <a:lstStyle/>
          <a:p>
            <a:pPr marL="0" indent="0">
              <a:buNone/>
            </a:pPr>
            <a:r>
              <a:rPr lang="en-GB" b="1" dirty="0"/>
              <a:t>You may want to give other relevant information. </a:t>
            </a:r>
          </a:p>
          <a:p>
            <a:pPr marL="0" indent="0">
              <a:buNone/>
            </a:pPr>
            <a:r>
              <a:rPr lang="en-GB" b="1" dirty="0"/>
              <a:t>	</a:t>
            </a:r>
            <a:endParaRPr lang="en-GB" dirty="0"/>
          </a:p>
          <a:p>
            <a:pPr lvl="0"/>
            <a:r>
              <a:rPr lang="en-GB" dirty="0"/>
              <a:t>Detailed CVs of key personnel (essential if you are seeking outside funding). </a:t>
            </a:r>
          </a:p>
          <a:p>
            <a:pPr lvl="0"/>
            <a:r>
              <a:rPr lang="en-GB" dirty="0"/>
              <a:t>Market research data. </a:t>
            </a:r>
          </a:p>
          <a:p>
            <a:pPr lvl="0"/>
            <a:r>
              <a:rPr lang="en-GB" dirty="0"/>
              <a:t>Product literature or technical specs. </a:t>
            </a:r>
          </a:p>
          <a:p>
            <a:pPr lvl="0"/>
            <a:r>
              <a:rPr lang="en-GB" dirty="0"/>
              <a:t>Names of target customers. </a:t>
            </a:r>
          </a:p>
          <a:p>
            <a:pPr lvl="0"/>
            <a:r>
              <a:rPr lang="en-GB" dirty="0"/>
              <a:t>A list of external data sources used in your research will add credibility to the information. </a:t>
            </a:r>
          </a:p>
          <a:p>
            <a:pPr marL="0" indent="0">
              <a:buNone/>
            </a:pPr>
            <a:endParaRPr lang="en-GB" dirty="0"/>
          </a:p>
        </p:txBody>
      </p:sp>
    </p:spTree>
    <p:extLst>
      <p:ext uri="{BB962C8B-B14F-4D97-AF65-F5344CB8AC3E}">
        <p14:creationId xmlns:p14="http://schemas.microsoft.com/office/powerpoint/2010/main" val="25626205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74DF6-0EA5-48B7-81BF-63575E8C3B91}"/>
              </a:ext>
            </a:extLst>
          </p:cNvPr>
          <p:cNvSpPr>
            <a:spLocks noGrp="1"/>
          </p:cNvSpPr>
          <p:nvPr>
            <p:ph type="title"/>
          </p:nvPr>
        </p:nvSpPr>
        <p:spPr>
          <a:xfrm>
            <a:off x="838200" y="503339"/>
            <a:ext cx="10515600" cy="1187349"/>
          </a:xfrm>
        </p:spPr>
        <p:txBody>
          <a:bodyPr>
            <a:normAutofit fontScale="90000"/>
          </a:bodyPr>
          <a:lstStyle/>
          <a:p>
            <a:pPr algn="ctr"/>
            <a:r>
              <a:rPr lang="en-GB" b="1" dirty="0"/>
              <a:t>Some advice!!</a:t>
            </a:r>
            <a:r>
              <a:rPr lang="en-GB" dirty="0"/>
              <a:t/>
            </a:r>
            <a:br>
              <a:rPr lang="en-GB" dirty="0"/>
            </a:br>
            <a:endParaRPr lang="en-GB" dirty="0"/>
          </a:p>
        </p:txBody>
      </p:sp>
      <p:sp>
        <p:nvSpPr>
          <p:cNvPr id="3" name="Content Placeholder 2">
            <a:extLst>
              <a:ext uri="{FF2B5EF4-FFF2-40B4-BE49-F238E27FC236}">
                <a16:creationId xmlns:a16="http://schemas.microsoft.com/office/drawing/2014/main" id="{6581E344-438A-40A0-A52E-00C829B23ED0}"/>
              </a:ext>
            </a:extLst>
          </p:cNvPr>
          <p:cNvSpPr>
            <a:spLocks noGrp="1"/>
          </p:cNvSpPr>
          <p:nvPr>
            <p:ph idx="1"/>
          </p:nvPr>
        </p:nvSpPr>
        <p:spPr/>
        <p:txBody>
          <a:bodyPr>
            <a:normAutofit fontScale="92500" lnSpcReduction="20000"/>
          </a:bodyPr>
          <a:lstStyle/>
          <a:p>
            <a:pPr marL="0" indent="0">
              <a:buNone/>
            </a:pPr>
            <a:r>
              <a:rPr lang="en-GB" b="1" dirty="0"/>
              <a:t>Presenting the plan</a:t>
            </a:r>
            <a:endParaRPr lang="en-GB" dirty="0"/>
          </a:p>
          <a:p>
            <a:r>
              <a:rPr lang="en-GB" dirty="0"/>
              <a:t>The more solid information you can gather for your own use, the better the business plan will be. But a banker or other outsider will not have time to read through all the details. </a:t>
            </a:r>
          </a:p>
          <a:p>
            <a:pPr marL="0" indent="0">
              <a:buNone/>
            </a:pPr>
            <a:endParaRPr lang="en-GB" b="1" dirty="0"/>
          </a:p>
          <a:p>
            <a:pPr marL="0" indent="0">
              <a:buNone/>
            </a:pPr>
            <a:r>
              <a:rPr lang="en-GB" b="1" dirty="0"/>
              <a:t>Keep your business plan short. </a:t>
            </a:r>
            <a:endParaRPr lang="en-GB" dirty="0"/>
          </a:p>
          <a:p>
            <a:pPr lvl="0"/>
            <a:r>
              <a:rPr lang="en-GB" dirty="0"/>
              <a:t>Most business plans are too long. Focus on what the reader needs to know. </a:t>
            </a:r>
          </a:p>
          <a:p>
            <a:pPr marL="0" indent="0">
              <a:buNone/>
            </a:pPr>
            <a:endParaRPr lang="en-GB" b="1" dirty="0"/>
          </a:p>
          <a:p>
            <a:pPr marL="0" indent="0">
              <a:buNone/>
            </a:pPr>
            <a:r>
              <a:rPr lang="en-GB" b="1" dirty="0"/>
              <a:t>Make it look professional. </a:t>
            </a:r>
            <a:endParaRPr lang="en-GB" dirty="0"/>
          </a:p>
          <a:p>
            <a:pPr lvl="0"/>
            <a:r>
              <a:rPr lang="en-GB" dirty="0"/>
              <a:t>Put a cover on the business plan and give it a title. </a:t>
            </a:r>
          </a:p>
          <a:p>
            <a:pPr lvl="0"/>
            <a:r>
              <a:rPr lang="en-GB" dirty="0"/>
              <a:t>Include a contents page. </a:t>
            </a:r>
          </a:p>
          <a:p>
            <a:pPr marL="0" indent="0">
              <a:buNone/>
            </a:pPr>
            <a:endParaRPr lang="en-GB" dirty="0"/>
          </a:p>
        </p:txBody>
      </p:sp>
    </p:spTree>
    <p:extLst>
      <p:ext uri="{BB962C8B-B14F-4D97-AF65-F5344CB8AC3E}">
        <p14:creationId xmlns:p14="http://schemas.microsoft.com/office/powerpoint/2010/main" val="42872933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F1307-23F4-4C81-8518-6234235A632A}"/>
              </a:ext>
            </a:extLst>
          </p:cNvPr>
          <p:cNvSpPr>
            <a:spLocks noGrp="1"/>
          </p:cNvSpPr>
          <p:nvPr>
            <p:ph type="title"/>
          </p:nvPr>
        </p:nvSpPr>
        <p:spPr/>
        <p:txBody>
          <a:bodyPr/>
          <a:lstStyle/>
          <a:p>
            <a:pPr algn="ctr"/>
            <a:r>
              <a:rPr lang="en-GB" b="1" dirty="0"/>
              <a:t>Some final advice</a:t>
            </a:r>
          </a:p>
        </p:txBody>
      </p:sp>
      <p:sp>
        <p:nvSpPr>
          <p:cNvPr id="3" name="Content Placeholder 2">
            <a:extLst>
              <a:ext uri="{FF2B5EF4-FFF2-40B4-BE49-F238E27FC236}">
                <a16:creationId xmlns:a16="http://schemas.microsoft.com/office/drawing/2014/main" id="{F336E27A-5DC8-4DA7-AE57-41C25084DD44}"/>
              </a:ext>
            </a:extLst>
          </p:cNvPr>
          <p:cNvSpPr>
            <a:spLocks noGrp="1"/>
          </p:cNvSpPr>
          <p:nvPr>
            <p:ph idx="1"/>
          </p:nvPr>
        </p:nvSpPr>
        <p:spPr/>
        <p:txBody>
          <a:bodyPr/>
          <a:lstStyle/>
          <a:p>
            <a:pPr marL="0" indent="0">
              <a:buNone/>
            </a:pPr>
            <a:r>
              <a:rPr lang="en-GB" b="1" dirty="0"/>
              <a:t>Test it. </a:t>
            </a:r>
          </a:p>
          <a:p>
            <a:pPr marL="0" indent="0">
              <a:buNone/>
            </a:pPr>
            <a:endParaRPr lang="en-GB" dirty="0"/>
          </a:p>
          <a:p>
            <a:pPr lvl="0"/>
            <a:r>
              <a:rPr lang="en-GB" dirty="0"/>
              <a:t>Re-read it yourself. Would reading your plan give an outsider a good feel for your business and a grasp of the key issues? </a:t>
            </a:r>
          </a:p>
          <a:p>
            <a:pPr marL="0" lvl="0" indent="0">
              <a:buNone/>
            </a:pPr>
            <a:endParaRPr lang="en-GB" dirty="0"/>
          </a:p>
          <a:p>
            <a:pPr lvl="0"/>
            <a:r>
              <a:rPr lang="en-GB" dirty="0"/>
              <a:t>Show the plan to friends and expert advisers and ask them for comments</a:t>
            </a:r>
          </a:p>
          <a:p>
            <a:pPr marL="0" indent="0">
              <a:buNone/>
            </a:pPr>
            <a:endParaRPr lang="en-GB" dirty="0"/>
          </a:p>
        </p:txBody>
      </p:sp>
    </p:spTree>
    <p:extLst>
      <p:ext uri="{BB962C8B-B14F-4D97-AF65-F5344CB8AC3E}">
        <p14:creationId xmlns:p14="http://schemas.microsoft.com/office/powerpoint/2010/main" val="6034086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CD078-172F-4EAD-A2A3-78276E5D813B}"/>
              </a:ext>
            </a:extLst>
          </p:cNvPr>
          <p:cNvSpPr>
            <a:spLocks noGrp="1"/>
          </p:cNvSpPr>
          <p:nvPr>
            <p:ph type="title"/>
          </p:nvPr>
        </p:nvSpPr>
        <p:spPr/>
        <p:txBody>
          <a:bodyPr/>
          <a:lstStyle/>
          <a:p>
            <a:pPr algn="ctr"/>
            <a:r>
              <a:rPr lang="en-GB" b="1" dirty="0"/>
              <a:t>How do we assess your Business Plan?</a:t>
            </a:r>
          </a:p>
        </p:txBody>
      </p:sp>
      <p:sp>
        <p:nvSpPr>
          <p:cNvPr id="3" name="Content Placeholder 2">
            <a:extLst>
              <a:ext uri="{FF2B5EF4-FFF2-40B4-BE49-F238E27FC236}">
                <a16:creationId xmlns:a16="http://schemas.microsoft.com/office/drawing/2014/main" id="{05268B1B-97B5-4AC3-A39C-8745111E49A5}"/>
              </a:ext>
            </a:extLst>
          </p:cNvPr>
          <p:cNvSpPr>
            <a:spLocks noGrp="1"/>
          </p:cNvSpPr>
          <p:nvPr>
            <p:ph idx="1"/>
          </p:nvPr>
        </p:nvSpPr>
        <p:spPr/>
        <p:txBody>
          <a:bodyPr>
            <a:normAutofit/>
          </a:bodyPr>
          <a:lstStyle/>
          <a:p>
            <a:pPr marL="0" indent="0">
              <a:buNone/>
            </a:pPr>
            <a:r>
              <a:rPr lang="en-GB" b="1" dirty="0"/>
              <a:t>All the sections are marked out of 10</a:t>
            </a:r>
          </a:p>
          <a:p>
            <a:pPr marL="0" indent="0">
              <a:buNone/>
            </a:pPr>
            <a:endParaRPr lang="en-GB" b="1" dirty="0"/>
          </a:p>
          <a:p>
            <a:pPr marL="514350" lvl="0" indent="-514350">
              <a:buFont typeface="+mj-lt"/>
              <a:buAutoNum type="arabicPeriod"/>
            </a:pPr>
            <a:r>
              <a:rPr lang="en-GB" b="1" dirty="0"/>
              <a:t>Executive Summary (10 marks available)</a:t>
            </a:r>
            <a:endParaRPr lang="en-GB" dirty="0"/>
          </a:p>
          <a:p>
            <a:pPr marL="514350" lvl="0" indent="-514350">
              <a:buFont typeface="+mj-lt"/>
              <a:buAutoNum type="arabicPeriod"/>
            </a:pPr>
            <a:r>
              <a:rPr lang="en-GB" b="1" dirty="0"/>
              <a:t>The Business  (10 marks available)</a:t>
            </a:r>
            <a:endParaRPr lang="en-GB" dirty="0"/>
          </a:p>
          <a:p>
            <a:pPr marL="514350" lvl="0" indent="-514350">
              <a:buFont typeface="+mj-lt"/>
              <a:buAutoNum type="arabicPeriod"/>
            </a:pPr>
            <a:r>
              <a:rPr lang="en-GB" b="1" dirty="0"/>
              <a:t>Market Opportunities (10 marks available)</a:t>
            </a:r>
          </a:p>
          <a:p>
            <a:pPr marL="514350" lvl="0" indent="-514350">
              <a:buFont typeface="+mj-lt"/>
              <a:buAutoNum type="arabicPeriod"/>
            </a:pPr>
            <a:r>
              <a:rPr lang="en-GB" b="1" dirty="0"/>
              <a:t>Competitors  (10 marks available)</a:t>
            </a:r>
            <a:endParaRPr lang="en-GB" dirty="0"/>
          </a:p>
          <a:p>
            <a:pPr marL="514350" lvl="0" indent="-514350">
              <a:buFont typeface="+mj-lt"/>
              <a:buAutoNum type="arabicPeriod"/>
            </a:pPr>
            <a:r>
              <a:rPr lang="en-GB" b="1" dirty="0"/>
              <a:t>Promotion / Marketing (10 marks available)</a:t>
            </a:r>
            <a:endParaRPr lang="en-GB" dirty="0"/>
          </a:p>
          <a:p>
            <a:pPr marL="514350" lvl="0" indent="-514350">
              <a:buFont typeface="+mj-lt"/>
              <a:buAutoNum type="arabicPeriod"/>
            </a:pPr>
            <a:r>
              <a:rPr lang="en-GB" b="1" dirty="0"/>
              <a:t>Customer base (10 marks available)</a:t>
            </a:r>
            <a:endParaRPr lang="en-GB" dirty="0"/>
          </a:p>
          <a:p>
            <a:pPr lvl="0"/>
            <a:endParaRPr lang="en-GB" dirty="0"/>
          </a:p>
          <a:p>
            <a:pPr marL="0" indent="0">
              <a:buNone/>
            </a:pPr>
            <a:endParaRPr lang="en-GB" b="1" dirty="0"/>
          </a:p>
        </p:txBody>
      </p:sp>
    </p:spTree>
    <p:extLst>
      <p:ext uri="{BB962C8B-B14F-4D97-AF65-F5344CB8AC3E}">
        <p14:creationId xmlns:p14="http://schemas.microsoft.com/office/powerpoint/2010/main" val="36227048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15220-205E-406A-B58D-E563A23857A7}"/>
              </a:ext>
            </a:extLst>
          </p:cNvPr>
          <p:cNvSpPr>
            <a:spLocks noGrp="1"/>
          </p:cNvSpPr>
          <p:nvPr>
            <p:ph type="title"/>
          </p:nvPr>
        </p:nvSpPr>
        <p:spPr>
          <a:xfrm>
            <a:off x="838200" y="365125"/>
            <a:ext cx="10515600" cy="9626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C6819D0F-D2A4-4BCC-9367-C59E00B5FF8C}"/>
              </a:ext>
            </a:extLst>
          </p:cNvPr>
          <p:cNvSpPr>
            <a:spLocks noGrp="1"/>
          </p:cNvSpPr>
          <p:nvPr>
            <p:ph idx="1"/>
          </p:nvPr>
        </p:nvSpPr>
        <p:spPr>
          <a:xfrm>
            <a:off x="838200" y="637563"/>
            <a:ext cx="10515600" cy="5539400"/>
          </a:xfrm>
        </p:spPr>
        <p:txBody>
          <a:bodyPr>
            <a:normAutofit/>
          </a:bodyPr>
          <a:lstStyle/>
          <a:p>
            <a:pPr marL="0" lvl="0" indent="0">
              <a:buNone/>
            </a:pPr>
            <a:endParaRPr lang="en-GB" b="1" dirty="0"/>
          </a:p>
          <a:p>
            <a:pPr marL="0" lvl="0" indent="0">
              <a:buNone/>
            </a:pPr>
            <a:r>
              <a:rPr lang="en-GB" b="1" dirty="0"/>
              <a:t>7. Management (10 marks available)</a:t>
            </a:r>
            <a:endParaRPr lang="en-GB" dirty="0"/>
          </a:p>
          <a:p>
            <a:pPr marL="0" lvl="0" indent="0">
              <a:buNone/>
            </a:pPr>
            <a:r>
              <a:rPr lang="en-GB" b="1" dirty="0"/>
              <a:t>8. Operational issues (10 marks available)</a:t>
            </a:r>
          </a:p>
          <a:p>
            <a:pPr marL="0" lvl="0" indent="0">
              <a:buNone/>
            </a:pPr>
            <a:r>
              <a:rPr lang="en-GB" b="1" dirty="0"/>
              <a:t>9. Financial forecast (10 marks available)</a:t>
            </a:r>
            <a:endParaRPr lang="en-GB" dirty="0"/>
          </a:p>
          <a:p>
            <a:pPr marL="0" lvl="0" indent="0">
              <a:buNone/>
            </a:pPr>
            <a:r>
              <a:rPr lang="en-GB" b="1" dirty="0"/>
              <a:t>10. Investment required  (10 marks available)</a:t>
            </a:r>
          </a:p>
          <a:p>
            <a:pPr marL="0" lvl="0" indent="0">
              <a:buNone/>
            </a:pPr>
            <a:endParaRPr lang="en-GB" b="1" dirty="0"/>
          </a:p>
          <a:p>
            <a:pPr marL="0" lvl="0" indent="0">
              <a:buNone/>
            </a:pPr>
            <a:endParaRPr lang="en-GB" dirty="0"/>
          </a:p>
          <a:p>
            <a:pPr marL="0" indent="0">
              <a:buNone/>
            </a:pPr>
            <a:r>
              <a:rPr lang="en-GB" sz="4000" b="1" dirty="0"/>
              <a:t>Total available marks for the Business Plan = 100</a:t>
            </a:r>
          </a:p>
          <a:p>
            <a:pPr marL="0" indent="0">
              <a:buNone/>
            </a:pPr>
            <a:endParaRPr lang="en-GB" dirty="0"/>
          </a:p>
        </p:txBody>
      </p:sp>
    </p:spTree>
    <p:extLst>
      <p:ext uri="{BB962C8B-B14F-4D97-AF65-F5344CB8AC3E}">
        <p14:creationId xmlns:p14="http://schemas.microsoft.com/office/powerpoint/2010/main" val="3737733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ADCC11858FD714FA84AC2D272B71AA4" ma:contentTypeVersion="11" ma:contentTypeDescription="Create a new document." ma:contentTypeScope="" ma:versionID="aa01ce3e6c974979c1ca0b3d86b4a523">
  <xsd:schema xmlns:xsd="http://www.w3.org/2001/XMLSchema" xmlns:xs="http://www.w3.org/2001/XMLSchema" xmlns:p="http://schemas.microsoft.com/office/2006/metadata/properties" xmlns:ns2="a416d8a4-3ff9-4e83-87cd-40cc0c03b0d6" xmlns:ns3="b26d6576-603b-4160-8d64-ef0f4753fee5" targetNamespace="http://schemas.microsoft.com/office/2006/metadata/properties" ma:root="true" ma:fieldsID="17b75323b7069284e28bbe1db3345488" ns2:_="" ns3:_="">
    <xsd:import namespace="a416d8a4-3ff9-4e83-87cd-40cc0c03b0d6"/>
    <xsd:import namespace="b26d6576-603b-4160-8d64-ef0f4753fee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16d8a4-3ff9-4e83-87cd-40cc0c03b0d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26d6576-603b-4160-8d64-ef0f4753fee5"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92101D-1942-4CAA-AFFD-340BB9BECDC8}">
  <ds:schemaRefs>
    <ds:schemaRef ds:uri="a416d8a4-3ff9-4e83-87cd-40cc0c03b0d6"/>
    <ds:schemaRef ds:uri="http://purl.org/dc/terms/"/>
    <ds:schemaRef ds:uri="b26d6576-603b-4160-8d64-ef0f4753fee5"/>
    <ds:schemaRef ds:uri="http://schemas.microsoft.com/office/2006/documentManagement/types"/>
    <ds:schemaRef ds:uri="http://schemas.openxmlformats.org/package/2006/metadata/core-properties"/>
    <ds:schemaRef ds:uri="http://purl.org/dc/elements/1.1/"/>
    <ds:schemaRef ds:uri="http://www.w3.org/XML/1998/namespace"/>
    <ds:schemaRef ds:uri="http://schemas.microsoft.com/office/infopath/2007/PartnerControl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1DE9CB61-E751-4FEC-A396-C5283E656FE5}">
  <ds:schemaRefs>
    <ds:schemaRef ds:uri="http://schemas.microsoft.com/sharepoint/v3/contenttype/forms"/>
  </ds:schemaRefs>
</ds:datastoreItem>
</file>

<file path=customXml/itemProps3.xml><?xml version="1.0" encoding="utf-8"?>
<ds:datastoreItem xmlns:ds="http://schemas.openxmlformats.org/officeDocument/2006/customXml" ds:itemID="{E5DEF0F5-A98A-4A80-A398-7D2D5C2D1A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16d8a4-3ff9-4e83-87cd-40cc0c03b0d6"/>
    <ds:schemaRef ds:uri="b26d6576-603b-4160-8d64-ef0f4753fe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74</TotalTime>
  <Words>2091</Words>
  <Application>Microsoft Office PowerPoint</Application>
  <PresentationFormat>Widescreen</PresentationFormat>
  <Paragraphs>181</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What is a Business Plan?</vt:lpstr>
      <vt:lpstr>Writing a Business Plan </vt:lpstr>
      <vt:lpstr>10 key sections in a Business Plan</vt:lpstr>
      <vt:lpstr>Section 1 – Executive Summary</vt:lpstr>
      <vt:lpstr>Executive Summary – 6 key areas</vt:lpstr>
      <vt:lpstr>Section 2 – The Business</vt:lpstr>
      <vt:lpstr>Explain, in plain English, what your product or service is. Make it clear how:  </vt:lpstr>
      <vt:lpstr>Section 3 – Markets and Competitors</vt:lpstr>
      <vt:lpstr>Section 4 - What are your main competitors? What are the competing products and who supplies them?  </vt:lpstr>
      <vt:lpstr>Section 5 – Promotion, Sales and marketing </vt:lpstr>
      <vt:lpstr>How will you sell to customers? </vt:lpstr>
      <vt:lpstr>How will you promote your product? For example, using advertising, PR, direct mail or via email and a website? </vt:lpstr>
      <vt:lpstr>What contribution to profit will each part of your business make? </vt:lpstr>
      <vt:lpstr>Section 6 – Customer base - Who will your first customers be?  </vt:lpstr>
      <vt:lpstr>Section 7 - Management</vt:lpstr>
      <vt:lpstr>PowerPoint Presentation</vt:lpstr>
      <vt:lpstr>Section 8 - Operational issues </vt:lpstr>
      <vt:lpstr>Keep it real!</vt:lpstr>
      <vt:lpstr>How much will you be able to sell?  </vt:lpstr>
      <vt:lpstr>Section 9 - Financial forecasts </vt:lpstr>
      <vt:lpstr>PowerPoint Presentation</vt:lpstr>
      <vt:lpstr>PowerPoint Presentation</vt:lpstr>
      <vt:lpstr>Section 10 - Financial investment requirements </vt:lpstr>
      <vt:lpstr>PowerPoint Presentation</vt:lpstr>
      <vt:lpstr>PowerPoint Presentation</vt:lpstr>
      <vt:lpstr>Appendices </vt:lpstr>
      <vt:lpstr>PowerPoint Presentation</vt:lpstr>
      <vt:lpstr>Some advice!! </vt:lpstr>
      <vt:lpstr>Some final advice</vt:lpstr>
      <vt:lpstr>How do we assess your Business Plan?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 Business Plan?</dc:title>
  <dc:creator>John Howells</dc:creator>
  <cp:lastModifiedBy>Joanne Howells</cp:lastModifiedBy>
  <cp:revision>16</cp:revision>
  <dcterms:created xsi:type="dcterms:W3CDTF">2020-05-02T16:00:13Z</dcterms:created>
  <dcterms:modified xsi:type="dcterms:W3CDTF">2020-06-15T09:07:24Z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0x0101007ADCC11858FD714FA84AC2D272B71AA4</vt:lpwstr>
  </property>
</Properties>
</file>