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jpg" ContentType="image/jpg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Default Extension="png" ContentType="image/png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Relationship Id="rId41" Type="http://schemas.openxmlformats.org/officeDocument/2006/relationships/slide" Target="slides/slide36.xml"/><Relationship Id="rId42" Type="http://schemas.openxmlformats.org/officeDocument/2006/relationships/slide" Target="slides/slide37.xml"/><Relationship Id="rId43" Type="http://schemas.openxmlformats.org/officeDocument/2006/relationships/slide" Target="slides/slide38.xml"/><Relationship Id="rId44" Type="http://schemas.openxmlformats.org/officeDocument/2006/relationships/slide" Target="slides/slide39.xml"/><Relationship Id="rId45" Type="http://schemas.openxmlformats.org/officeDocument/2006/relationships/slide" Target="slides/slide40.xml"/><Relationship Id="rId46" Type="http://schemas.openxmlformats.org/officeDocument/2006/relationships/slide" Target="slides/slide41.xml"/><Relationship Id="rId47" Type="http://schemas.openxmlformats.org/officeDocument/2006/relationships/slide" Target="slides/slide42.xml"/><Relationship Id="rId48" Type="http://schemas.openxmlformats.org/officeDocument/2006/relationships/slide" Target="slides/slide43.xml"/><Relationship Id="rId49" Type="http://schemas.openxmlformats.org/officeDocument/2006/relationships/slide" Target="slides/slide44.xml"/><Relationship Id="rId50" Type="http://schemas.openxmlformats.org/officeDocument/2006/relationships/slide" Target="slides/slide45.xml"/><Relationship Id="rId51" Type="http://schemas.openxmlformats.org/officeDocument/2006/relationships/slide" Target="slides/slide46.xml"/><Relationship Id="rId52" Type="http://schemas.openxmlformats.org/officeDocument/2006/relationships/slide" Target="slides/slide47.xml"/><Relationship Id="rId53" Type="http://schemas.openxmlformats.org/officeDocument/2006/relationships/slide" Target="slides/slide48.xml"/><Relationship Id="rId54" Type="http://schemas.openxmlformats.org/officeDocument/2006/relationships/slide" Target="slides/slide49.xml"/><Relationship Id="rId55" Type="http://schemas.openxmlformats.org/officeDocument/2006/relationships/slide" Target="slides/slide50.xml"/><Relationship Id="rId56" Type="http://schemas.openxmlformats.org/officeDocument/2006/relationships/slide" Target="slides/slide51.xml"/><Relationship Id="rId57" Type="http://schemas.openxmlformats.org/officeDocument/2006/relationships/slide" Target="slides/slide52.xml"/><Relationship Id="rId58" Type="http://schemas.openxmlformats.org/officeDocument/2006/relationships/slide" Target="slides/slide53.xml"/><Relationship Id="rId59" Type="http://schemas.openxmlformats.org/officeDocument/2006/relationships/slide" Target="slides/slide54.xml"/><Relationship Id="rId60" Type="http://schemas.openxmlformats.org/officeDocument/2006/relationships/slide" Target="slides/slide55.xml"/><Relationship Id="rId61" Type="http://schemas.openxmlformats.org/officeDocument/2006/relationships/slide" Target="slides/slide56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1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1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1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60858" y="192024"/>
            <a:ext cx="5187950" cy="635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tx1"/>
                </a:solidFill>
                <a:latin typeface="Verdana"/>
                <a:cs typeface="Verdan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0491" y="2414777"/>
            <a:ext cx="6238875" cy="15919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jp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jp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Relationship Id="rId3" Type="http://schemas.openxmlformats.org/officeDocument/2006/relationships/image" Target="../media/image11.jp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Relationship Id="rId3" Type="http://schemas.openxmlformats.org/officeDocument/2006/relationships/image" Target="../media/image13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Relationship Id="rId3" Type="http://schemas.openxmlformats.org/officeDocument/2006/relationships/image" Target="../media/image15.jp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17.jp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19.jpg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Relationship Id="rId3" Type="http://schemas.openxmlformats.org/officeDocument/2006/relationships/image" Target="../media/image21.jp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23.jpg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24.jpg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
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
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
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/Relationships>
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kanderkhlif.com/dust-and-water-a-long-term-journey" TargetMode="External"/><Relationship Id="rId3" Type="http://schemas.openxmlformats.org/officeDocument/2006/relationships/image" Target="../media/image29.png"/></Relationships>
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g"/></Relationships>
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g"/></Relationships>
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2.png"/></Relationships>
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jpg"/></Relationships>
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jpg"/></Relationships>
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4.png"/></Relationships>
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jpg"/></Relationships>
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g"/></Relationships>
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g"/></Relationships>
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jpg"/><Relationship Id="rId3" Type="http://schemas.openxmlformats.org/officeDocument/2006/relationships/image" Target="../media/image39.jpg"/></Relationships>
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jpg"/><Relationship Id="rId3" Type="http://schemas.openxmlformats.org/officeDocument/2006/relationships/image" Target="../media/image41.jpg"/><Relationship Id="rId4" Type="http://schemas.openxmlformats.org/officeDocument/2006/relationships/image" Target="../media/image42.jpg"/></Relationships>
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3.jpg"/></Relationships>
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jpg"/></Relationships>
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jpg"/></Relationships>
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jpg"/><Relationship Id="rId3" Type="http://schemas.openxmlformats.org/officeDocument/2006/relationships/image" Target="../media/image47.jpg"/></Relationships>
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jpg"/><Relationship Id="rId3" Type="http://schemas.openxmlformats.org/officeDocument/2006/relationships/image" Target="../media/image48.jpg"/><Relationship Id="rId4" Type="http://schemas.openxmlformats.org/officeDocument/2006/relationships/image" Target="../media/image49.jpg"/><Relationship Id="rId5" Type="http://schemas.openxmlformats.org/officeDocument/2006/relationships/image" Target="../media/image47.jpg"/></Relationships>
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8.jpg"/></Relationships>
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0.jpg"/></Relationships>
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jpg"/><Relationship Id="rId3" Type="http://schemas.openxmlformats.org/officeDocument/2006/relationships/image" Target="../media/image52.jpg"/></Relationships>
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3.png"/></Relationships>
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4.jpg"/></Relationships>
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5.jpg"/></Relationships>
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6.jpg"/><Relationship Id="rId3" Type="http://schemas.openxmlformats.org/officeDocument/2006/relationships/image" Target="../media/image57.jpg"/><Relationship Id="rId4" Type="http://schemas.openxmlformats.org/officeDocument/2006/relationships/image" Target="../media/image54.jpg"/><Relationship Id="rId5" Type="http://schemas.openxmlformats.org/officeDocument/2006/relationships/image" Target="../media/image58.jpg"/></Relationships>
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9.jpg"/></Relationships>
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0.jpg"/></Relationships>
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61.jpg"/></Relationships>
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2.jpg"/></Relationships>
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3.jpg"/></Relationships>
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4.jpg"/></Relationships>
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5.jp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24HRS IN PHOTO — ERIK KESSELS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 descr="24HRS IN PHOTO — ERIK KESSELS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014983" y="477773"/>
              <a:ext cx="10162540" cy="1019175"/>
            </a:xfrm>
            <a:custGeom>
              <a:avLst/>
              <a:gdLst/>
              <a:ahLst/>
              <a:cxnLst/>
              <a:rect l="l" t="t" r="r" b="b"/>
              <a:pathLst>
                <a:path w="10162540" h="1019175">
                  <a:moveTo>
                    <a:pt x="10162032" y="0"/>
                  </a:moveTo>
                  <a:lnTo>
                    <a:pt x="0" y="0"/>
                  </a:lnTo>
                  <a:lnTo>
                    <a:pt x="0" y="1018793"/>
                  </a:lnTo>
                  <a:lnTo>
                    <a:pt x="10162032" y="1018793"/>
                  </a:lnTo>
                  <a:lnTo>
                    <a:pt x="10162032" y="0"/>
                  </a:lnTo>
                  <a:close/>
                </a:path>
              </a:pathLst>
            </a:custGeom>
            <a:solidFill>
              <a:srgbClr val="FFD4E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165605" y="542797"/>
            <a:ext cx="9862185" cy="8483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5400" spc="-80" i="0">
                <a:latin typeface="Verdana"/>
                <a:cs typeface="Verdana"/>
              </a:rPr>
              <a:t>IMAGE</a:t>
            </a:r>
            <a:r>
              <a:rPr dirty="0" sz="5400" spc="-375" i="0">
                <a:latin typeface="Verdana"/>
                <a:cs typeface="Verdana"/>
              </a:rPr>
              <a:t> </a:t>
            </a:r>
            <a:r>
              <a:rPr dirty="0" sz="5400" spc="-420" i="0">
                <a:latin typeface="Verdana"/>
                <a:cs typeface="Verdana"/>
              </a:rPr>
              <a:t>ANALYSIS</a:t>
            </a:r>
            <a:r>
              <a:rPr dirty="0" sz="5400" spc="-370" i="0">
                <a:latin typeface="Verdana"/>
                <a:cs typeface="Verdana"/>
              </a:rPr>
              <a:t> </a:t>
            </a:r>
            <a:r>
              <a:rPr dirty="0" sz="5400" spc="-450" i="0">
                <a:latin typeface="Verdana"/>
                <a:cs typeface="Verdana"/>
              </a:rPr>
              <a:t>1</a:t>
            </a:r>
            <a:r>
              <a:rPr dirty="0" sz="5400" spc="-365" i="0">
                <a:latin typeface="Verdana"/>
                <a:cs typeface="Verdana"/>
              </a:rPr>
              <a:t> </a:t>
            </a:r>
            <a:r>
              <a:rPr dirty="0" sz="5400" spc="-665" i="0">
                <a:latin typeface="Verdana"/>
                <a:cs typeface="Verdana"/>
              </a:rPr>
              <a:t>-</a:t>
            </a:r>
            <a:r>
              <a:rPr dirty="0" sz="5400" spc="-390" i="0">
                <a:latin typeface="Verdana"/>
                <a:cs typeface="Verdana"/>
              </a:rPr>
              <a:t> </a:t>
            </a:r>
            <a:r>
              <a:rPr dirty="0" sz="5400" spc="-275" i="0">
                <a:latin typeface="Verdana"/>
                <a:cs typeface="Verdana"/>
              </a:rPr>
              <a:t>CONTENT</a:t>
            </a:r>
            <a:endParaRPr sz="5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371284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50" i="0">
                <a:latin typeface="Verdana"/>
                <a:cs typeface="Verdana"/>
              </a:rPr>
              <a:t>Visual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220" i="0">
                <a:latin typeface="Verdana"/>
                <a:cs typeface="Verdana"/>
              </a:rPr>
              <a:t>Studies</a:t>
            </a:r>
            <a:r>
              <a:rPr dirty="0" spc="-285" i="0">
                <a:latin typeface="Verdana"/>
                <a:cs typeface="Verdana"/>
              </a:rPr>
              <a:t> </a:t>
            </a:r>
            <a:r>
              <a:rPr dirty="0" spc="-380" i="0">
                <a:latin typeface="Verdana"/>
                <a:cs typeface="Verdana"/>
              </a:rPr>
              <a:t>1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324355"/>
            <a:ext cx="5341620" cy="4374515"/>
          </a:xfrm>
          <a:prstGeom prst="rect">
            <a:avLst/>
          </a:prstGeom>
        </p:spPr>
        <p:txBody>
          <a:bodyPr wrap="square" lIns="0" tIns="35560" rIns="0" bIns="0" rtlCol="0" vert="horz">
            <a:spAutoFit/>
          </a:bodyPr>
          <a:lstStyle/>
          <a:p>
            <a:pPr marL="12700" marR="5080">
              <a:lnSpc>
                <a:spcPts val="1400"/>
              </a:lnSpc>
              <a:spcBef>
                <a:spcPts val="280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visual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studies,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explore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make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up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meaning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photographs.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We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range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methods,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such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lectures,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workshops,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gallery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visits,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and </a:t>
            </a:r>
            <a:r>
              <a:rPr dirty="0" sz="1300">
                <a:latin typeface="Calibri"/>
                <a:cs typeface="Calibri"/>
              </a:rPr>
              <a:t>seminars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explore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photographic </a:t>
            </a:r>
            <a:r>
              <a:rPr dirty="0" sz="1300" spc="-20">
                <a:latin typeface="Calibri"/>
                <a:cs typeface="Calibri"/>
              </a:rPr>
              <a:t>history,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develop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understanding, vocabulary,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decipher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discuss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imagery.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useful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320"/>
              </a:lnSpc>
            </a:pPr>
            <a:r>
              <a:rPr dirty="0" sz="1300">
                <a:latin typeface="Calibri"/>
                <a:cs typeface="Calibri"/>
              </a:rPr>
              <a:t>because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allows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discuss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viewpoints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hear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others’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viewpoints</a:t>
            </a:r>
            <a:r>
              <a:rPr dirty="0" sz="1300" spc="-25">
                <a:latin typeface="Calibri"/>
                <a:cs typeface="Calibri"/>
              </a:rPr>
              <a:t> on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0"/>
              </a:lnSpc>
            </a:pPr>
            <a:r>
              <a:rPr dirty="0" sz="1300">
                <a:latin typeface="Calibri"/>
                <a:cs typeface="Calibri"/>
              </a:rPr>
              <a:t>these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topics.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0"/>
              </a:spcBef>
            </a:pPr>
            <a:endParaRPr sz="1300">
              <a:latin typeface="Calibri"/>
              <a:cs typeface="Calibri"/>
            </a:endParaRPr>
          </a:p>
          <a:p>
            <a:pPr algn="just" marL="12700" marR="123825">
              <a:lnSpc>
                <a:spcPts val="1400"/>
              </a:lnSpc>
              <a:spcBef>
                <a:spcPts val="5"/>
              </a:spcBef>
            </a:pP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learn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integrate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visual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analysis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practical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work,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very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useful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help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create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meaningful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elaborate </a:t>
            </a:r>
            <a:r>
              <a:rPr dirty="0" sz="1300">
                <a:latin typeface="Calibri"/>
                <a:cs typeface="Calibri"/>
              </a:rPr>
              <a:t>pieces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work.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300">
              <a:latin typeface="Calibri"/>
              <a:cs typeface="Calibri"/>
            </a:endParaRPr>
          </a:p>
          <a:p>
            <a:pPr algn="just" marL="12700">
              <a:lnSpc>
                <a:spcPts val="1485"/>
              </a:lnSpc>
              <a:spcBef>
                <a:spcPts val="5"/>
              </a:spcBef>
            </a:pPr>
            <a:r>
              <a:rPr dirty="0" sz="1300">
                <a:latin typeface="Calibri"/>
                <a:cs typeface="Calibri"/>
              </a:rPr>
              <a:t>I’m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forward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able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analyse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deeper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level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see</a:t>
            </a:r>
            <a:endParaRPr sz="1300">
              <a:latin typeface="Calibri"/>
              <a:cs typeface="Calibri"/>
            </a:endParaRPr>
          </a:p>
          <a:p>
            <a:pPr algn="just" marL="12700">
              <a:lnSpc>
                <a:spcPts val="1485"/>
              </a:lnSpc>
            </a:pP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never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noticed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before.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4"/>
              </a:spcBef>
            </a:pPr>
            <a:endParaRPr sz="1300">
              <a:latin typeface="Calibri"/>
              <a:cs typeface="Calibri"/>
            </a:endParaRPr>
          </a:p>
          <a:p>
            <a:pPr marL="12700" marR="184150">
              <a:lnSpc>
                <a:spcPts val="1400"/>
              </a:lnSpc>
            </a:pP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chose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PowerPoint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because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image’s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history interesting.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Joseph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Stalin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Nikolai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Yezhov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before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was </a:t>
            </a:r>
            <a:r>
              <a:rPr dirty="0" sz="1300" spc="-10">
                <a:latin typeface="Calibri"/>
                <a:cs typeface="Calibri"/>
              </a:rPr>
              <a:t>executed.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found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interesting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after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Stalin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had</a:t>
            </a:r>
            <a:r>
              <a:rPr dirty="0" sz="1300" spc="-20">
                <a:latin typeface="Calibri"/>
                <a:cs typeface="Calibri"/>
              </a:rPr>
              <a:t> Yezhov </a:t>
            </a:r>
            <a:r>
              <a:rPr dirty="0" sz="1300">
                <a:latin typeface="Calibri"/>
                <a:cs typeface="Calibri"/>
              </a:rPr>
              <a:t>killed,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he </a:t>
            </a:r>
            <a:r>
              <a:rPr dirty="0" sz="1300">
                <a:latin typeface="Calibri"/>
                <a:cs typeface="Calibri"/>
              </a:rPr>
              <a:t>almost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deleted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Yezhov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existence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“deleting”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Yezhov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25">
                <a:latin typeface="Calibri"/>
                <a:cs typeface="Calibri"/>
              </a:rPr>
              <a:t> and </a:t>
            </a:r>
            <a:r>
              <a:rPr dirty="0" sz="1300">
                <a:latin typeface="Calibri"/>
                <a:cs typeface="Calibri"/>
              </a:rPr>
              <a:t>all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sorts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media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propaganda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tool,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just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35">
                <a:latin typeface="Calibri"/>
                <a:cs typeface="Calibri"/>
              </a:rPr>
              <a:t>Yezhov,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this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plenty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other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people.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person in a military uniform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261354" y="1709166"/>
              <a:ext cx="5170932" cy="32019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-19811"/>
            <a:ext cx="10064750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85"/>
              <a:t>Garden</a:t>
            </a:r>
            <a:r>
              <a:rPr dirty="0" sz="3600" spc="-235"/>
              <a:t> </a:t>
            </a:r>
            <a:r>
              <a:rPr dirty="0" sz="3600"/>
              <a:t>of</a:t>
            </a:r>
            <a:r>
              <a:rPr dirty="0" sz="3600" spc="-229"/>
              <a:t> </a:t>
            </a:r>
            <a:r>
              <a:rPr dirty="0" sz="3600" spc="-120"/>
              <a:t>earthly</a:t>
            </a:r>
            <a:r>
              <a:rPr dirty="0" sz="3600" spc="-210"/>
              <a:t> </a:t>
            </a:r>
            <a:r>
              <a:rPr dirty="0" sz="3600" spc="-145"/>
              <a:t>delights</a:t>
            </a:r>
            <a:r>
              <a:rPr dirty="0" sz="3600" spc="-145" i="0">
                <a:latin typeface="Verdana"/>
                <a:cs typeface="Verdana"/>
              </a:rPr>
              <a:t>.Hieronymus</a:t>
            </a:r>
            <a:r>
              <a:rPr dirty="0" sz="3600" spc="-190" i="0">
                <a:latin typeface="Verdana"/>
                <a:cs typeface="Verdana"/>
              </a:rPr>
              <a:t> </a:t>
            </a:r>
            <a:r>
              <a:rPr dirty="0" sz="3600" spc="-60" i="0">
                <a:latin typeface="Verdana"/>
                <a:cs typeface="Verdana"/>
              </a:rPr>
              <a:t>Bosch.</a:t>
            </a:r>
            <a:endParaRPr sz="36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0858" y="473964"/>
            <a:ext cx="1168400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325">
                <a:latin typeface="Verdana"/>
                <a:cs typeface="Verdana"/>
              </a:rPr>
              <a:t>1510.</a:t>
            </a:r>
            <a:endParaRPr sz="3600">
              <a:latin typeface="Verdana"/>
              <a:cs typeface="Verdan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group of paintings of people and animals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10528" y="2057400"/>
              <a:ext cx="4819650" cy="2743200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383286" y="1011174"/>
            <a:ext cx="5511800" cy="5468620"/>
            <a:chOff x="383286" y="1011174"/>
            <a:chExt cx="5511800" cy="5468620"/>
          </a:xfrm>
        </p:grpSpPr>
        <p:sp>
          <p:nvSpPr>
            <p:cNvPr id="8" name="object 8"/>
            <p:cNvSpPr/>
            <p:nvPr/>
          </p:nvSpPr>
          <p:spPr>
            <a:xfrm>
              <a:off x="388239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 descr="A yellow background with words  AI-generated content may be incorrect.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94360" y="2057400"/>
              <a:ext cx="5077206" cy="27432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905065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65"/>
              <a:t>Pinhole</a:t>
            </a:r>
            <a:r>
              <a:rPr dirty="0" spc="-290"/>
              <a:t> </a:t>
            </a:r>
            <a:r>
              <a:rPr dirty="0" spc="-10"/>
              <a:t>photo</a:t>
            </a:r>
            <a:r>
              <a:rPr dirty="0" spc="-10" i="0">
                <a:latin typeface="Verdana"/>
                <a:cs typeface="Verdana"/>
              </a:rPr>
              <a:t>.Renato</a:t>
            </a:r>
            <a:r>
              <a:rPr dirty="0" spc="-285" i="0">
                <a:latin typeface="Verdana"/>
                <a:cs typeface="Verdana"/>
              </a:rPr>
              <a:t> </a:t>
            </a:r>
            <a:r>
              <a:rPr dirty="0" spc="-75" i="0">
                <a:latin typeface="Verdana"/>
                <a:cs typeface="Verdana"/>
              </a:rPr>
              <a:t>Maximo.</a:t>
            </a:r>
            <a:r>
              <a:rPr dirty="0" spc="-275" i="0">
                <a:latin typeface="Verdana"/>
                <a:cs typeface="Verdana"/>
              </a:rPr>
              <a:t> </a:t>
            </a:r>
            <a:r>
              <a:rPr dirty="0" spc="-350" i="0">
                <a:latin typeface="Verdana"/>
                <a:cs typeface="Verdana"/>
              </a:rPr>
              <a:t>2025.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4925" rIns="0" bIns="0" rtlCol="0" vert="horz">
            <a:spAutoFit/>
          </a:bodyPr>
          <a:lstStyle/>
          <a:p>
            <a:pPr marL="90805" marR="97155">
              <a:lnSpc>
                <a:spcPct val="90000"/>
              </a:lnSpc>
              <a:spcBef>
                <a:spcPts val="275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vaguely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outline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someone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(me)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selfie-</a:t>
            </a:r>
            <a:r>
              <a:rPr dirty="0" sz="1300">
                <a:latin typeface="Calibri"/>
                <a:cs typeface="Calibri"/>
              </a:rPr>
              <a:t>style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quite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dark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top,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10">
                <a:latin typeface="Calibri"/>
                <a:cs typeface="Calibri"/>
              </a:rPr>
              <a:t> progressively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 </a:t>
            </a:r>
            <a:r>
              <a:rPr dirty="0" sz="1300">
                <a:latin typeface="Calibri"/>
                <a:cs typeface="Calibri"/>
              </a:rPr>
              <a:t>bottom.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visible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background,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faint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outline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building.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 </a:t>
            </a:r>
            <a:r>
              <a:rPr dirty="0" sz="1300">
                <a:latin typeface="Calibri"/>
                <a:cs typeface="Calibri"/>
              </a:rPr>
              <a:t>isn’t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quality,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outlines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visible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elements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this </a:t>
            </a:r>
            <a:r>
              <a:rPr dirty="0" sz="1300">
                <a:latin typeface="Calibri"/>
                <a:cs typeface="Calibri"/>
              </a:rPr>
              <a:t>image,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features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face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barely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noticeable.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clothing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has </a:t>
            </a:r>
            <a:r>
              <a:rPr dirty="0" sz="1300">
                <a:latin typeface="Calibri"/>
                <a:cs typeface="Calibri"/>
              </a:rPr>
              <a:t>some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details,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lanyard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noticeable,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creases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lining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the </a:t>
            </a:r>
            <a:r>
              <a:rPr dirty="0" sz="1300">
                <a:latin typeface="Calibri"/>
                <a:cs typeface="Calibri"/>
              </a:rPr>
              <a:t>hoodie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noticeable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image.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close-up of a book cover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63334" y="1109472"/>
              <a:ext cx="3954018" cy="527151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909193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445"/>
              <a:t>In</a:t>
            </a:r>
            <a:r>
              <a:rPr dirty="0" spc="-265"/>
              <a:t> </a:t>
            </a:r>
            <a:r>
              <a:rPr dirty="0"/>
              <a:t>My</a:t>
            </a:r>
            <a:r>
              <a:rPr dirty="0" spc="-265"/>
              <a:t> </a:t>
            </a:r>
            <a:r>
              <a:rPr dirty="0" spc="-100"/>
              <a:t>Room</a:t>
            </a:r>
            <a:r>
              <a:rPr dirty="0" spc="-100" i="0">
                <a:latin typeface="Verdana"/>
                <a:cs typeface="Verdana"/>
              </a:rPr>
              <a:t>.</a:t>
            </a:r>
            <a:r>
              <a:rPr dirty="0" spc="-265" i="0">
                <a:latin typeface="Verdana"/>
                <a:cs typeface="Verdana"/>
              </a:rPr>
              <a:t> </a:t>
            </a:r>
            <a:r>
              <a:rPr dirty="0" spc="-25" i="0">
                <a:latin typeface="Verdana"/>
                <a:cs typeface="Verdana"/>
              </a:rPr>
              <a:t>Adrienne</a:t>
            </a:r>
            <a:r>
              <a:rPr dirty="0" spc="-265" i="0">
                <a:latin typeface="Verdana"/>
                <a:cs typeface="Verdana"/>
              </a:rPr>
              <a:t> </a:t>
            </a:r>
            <a:r>
              <a:rPr dirty="0" spc="-185" i="0">
                <a:latin typeface="Verdana"/>
                <a:cs typeface="Verdana"/>
              </a:rPr>
              <a:t>Salinger.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-335" i="0">
                <a:latin typeface="Verdana"/>
                <a:cs typeface="Verdana"/>
              </a:rPr>
              <a:t>1995.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322570" cy="3585845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92075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depicts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15-year-</a:t>
            </a:r>
            <a:r>
              <a:rPr dirty="0" sz="1300">
                <a:latin typeface="Calibri"/>
                <a:cs typeface="Calibri"/>
              </a:rPr>
              <a:t>old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Liverpool,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New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York.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shows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room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full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posters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mattress.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Judging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posters,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likes </a:t>
            </a:r>
            <a:r>
              <a:rPr dirty="0" sz="1300">
                <a:latin typeface="Calibri"/>
                <a:cs typeface="Calibri"/>
              </a:rPr>
              <a:t>extreme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sports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snowboarding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skateboarding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heavy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amount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0">
                <a:latin typeface="Calibri"/>
                <a:cs typeface="Calibri"/>
              </a:rPr>
              <a:t> skateboarding</a:t>
            </a:r>
            <a:r>
              <a:rPr dirty="0" sz="130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posters.</a:t>
            </a:r>
            <a:endParaRPr sz="1300">
              <a:latin typeface="Calibri"/>
              <a:cs typeface="Calibri"/>
            </a:endParaRPr>
          </a:p>
          <a:p>
            <a:pPr algn="just" marL="12700" marR="292735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posters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display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artwork,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such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piece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0">
                <a:latin typeface="Calibri"/>
                <a:cs typeface="Calibri"/>
              </a:rPr>
              <a:t> says </a:t>
            </a:r>
            <a:r>
              <a:rPr dirty="0" sz="1300">
                <a:latin typeface="Calibri"/>
                <a:cs typeface="Calibri"/>
              </a:rPr>
              <a:t>“This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binker”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drawing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Jesus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cross.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50">
                <a:latin typeface="Calibri"/>
                <a:cs typeface="Calibri"/>
              </a:rPr>
              <a:t>a </a:t>
            </a:r>
            <a:r>
              <a:rPr dirty="0" sz="1300">
                <a:latin typeface="Calibri"/>
                <a:cs typeface="Calibri"/>
              </a:rPr>
              <a:t>poster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Elvis,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obviously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hints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Elvis.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101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room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suggests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boy’s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family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financially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off.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assumption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bed.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mattress,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it’s </a:t>
            </a:r>
            <a:r>
              <a:rPr dirty="0" sz="1300">
                <a:latin typeface="Calibri"/>
                <a:cs typeface="Calibri"/>
              </a:rPr>
              <a:t>dirty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been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open.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lack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furniture,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his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390"/>
              </a:lnSpc>
            </a:pPr>
            <a:r>
              <a:rPr dirty="0" sz="1300">
                <a:latin typeface="Calibri"/>
                <a:cs typeface="Calibri"/>
              </a:rPr>
              <a:t>bedside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table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doesn’t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exist,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just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light.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0"/>
              </a:lnSpc>
              <a:spcBef>
                <a:spcPts val="844"/>
              </a:spcBef>
            </a:pP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really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dirty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broken,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to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05"/>
              </a:lnSpc>
            </a:pPr>
            <a:r>
              <a:rPr dirty="0" sz="1300" spc="-10">
                <a:latin typeface="Calibri"/>
                <a:cs typeface="Calibri"/>
              </a:rPr>
              <a:t>skateboarding,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skateboard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holding,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been</a:t>
            </a:r>
            <a:r>
              <a:rPr dirty="0" sz="1300" spc="-10">
                <a:latin typeface="Calibri"/>
                <a:cs typeface="Calibri"/>
              </a:rPr>
              <a:t> really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0"/>
              </a:lnSpc>
            </a:pPr>
            <a:r>
              <a:rPr dirty="0" sz="1300" spc="-10">
                <a:latin typeface="Calibri"/>
                <a:cs typeface="Calibri"/>
              </a:rPr>
              <a:t>used.</a:t>
            </a:r>
            <a:endParaRPr sz="1300">
              <a:latin typeface="Calibri"/>
              <a:cs typeface="Calibri"/>
            </a:endParaRPr>
          </a:p>
          <a:p>
            <a:pPr marL="12700" marR="22860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about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teenagers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80s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90s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express </a:t>
            </a:r>
            <a:r>
              <a:rPr dirty="0" sz="1300">
                <a:latin typeface="Calibri"/>
                <a:cs typeface="Calibri"/>
              </a:rPr>
              <a:t>their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artistic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taste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through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their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rooms,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room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just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be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artistic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expression.</a:t>
            </a:r>
            <a:endParaRPr sz="1300">
              <a:latin typeface="Calibri"/>
              <a:cs typeface="Calibri"/>
            </a:endParaRPr>
          </a:p>
        </p:txBody>
      </p:sp>
      <p:pic>
        <p:nvPicPr>
          <p:cNvPr id="5" name="object 5" descr="A young man stands in a room with skateboard in hand and mattress on the floor.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0" y="1238250"/>
            <a:ext cx="5609082" cy="43815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992632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220"/>
              <a:t>Fluxo</a:t>
            </a:r>
            <a:r>
              <a:rPr dirty="0" spc="-265"/>
              <a:t> </a:t>
            </a:r>
            <a:r>
              <a:rPr dirty="0" spc="-95"/>
              <a:t>Brazil</a:t>
            </a:r>
            <a:r>
              <a:rPr dirty="0" spc="-95" i="0">
                <a:latin typeface="Verdana"/>
                <a:cs typeface="Verdana"/>
              </a:rPr>
              <a:t>.Jonangelo</a:t>
            </a:r>
            <a:r>
              <a:rPr dirty="0" spc="-280" i="0">
                <a:latin typeface="Verdana"/>
                <a:cs typeface="Verdana"/>
              </a:rPr>
              <a:t> </a:t>
            </a:r>
            <a:r>
              <a:rPr dirty="0" spc="-125" i="0">
                <a:latin typeface="Verdana"/>
                <a:cs typeface="Verdana"/>
              </a:rPr>
              <a:t>Morinali.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10" i="0">
                <a:latin typeface="Verdana"/>
                <a:cs typeface="Verdana"/>
              </a:rPr>
              <a:t>Ongoing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334000" cy="3101975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algn="just" marL="12700" marR="113664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bunch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appears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party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favela.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girls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wearing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vibrant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tops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different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designs, </a:t>
            </a:r>
            <a:r>
              <a:rPr dirty="0" sz="1300">
                <a:latin typeface="Calibri"/>
                <a:cs typeface="Calibri"/>
              </a:rPr>
              <a:t>while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wearing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either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white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blue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shades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clothing,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hats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on.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3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cars,</a:t>
            </a:r>
            <a:r>
              <a:rPr dirty="0" sz="1300" spc="25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2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sound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systems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people </a:t>
            </a:r>
            <a:r>
              <a:rPr dirty="0" sz="1300">
                <a:latin typeface="Calibri"/>
                <a:cs typeface="Calibri"/>
              </a:rPr>
              <a:t>seem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either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very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badly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place,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from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flash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camera,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sort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underground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place.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it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underground,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presence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window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wall.</a:t>
            </a:r>
            <a:endParaRPr sz="1300">
              <a:latin typeface="Calibri"/>
              <a:cs typeface="Calibri"/>
            </a:endParaRPr>
          </a:p>
          <a:p>
            <a:pPr marL="12700" marR="276860">
              <a:lnSpc>
                <a:spcPts val="1400"/>
              </a:lnSpc>
              <a:spcBef>
                <a:spcPts val="1015"/>
              </a:spcBef>
            </a:pPr>
            <a:r>
              <a:rPr dirty="0" sz="1300">
                <a:latin typeface="Calibri"/>
                <a:cs typeface="Calibri"/>
              </a:rPr>
              <a:t>Judging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concept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explores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illegal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funk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parties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in </a:t>
            </a:r>
            <a:r>
              <a:rPr dirty="0" sz="1300">
                <a:latin typeface="Calibri"/>
                <a:cs typeface="Calibri"/>
              </a:rPr>
              <a:t>Brazil,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underground setting.</a:t>
            </a:r>
            <a:endParaRPr sz="1300">
              <a:latin typeface="Calibri"/>
              <a:cs typeface="Calibri"/>
            </a:endParaRPr>
          </a:p>
          <a:p>
            <a:pPr marL="12700" marR="46990">
              <a:lnSpc>
                <a:spcPct val="90000"/>
              </a:lnSpc>
              <a:spcBef>
                <a:spcPts val="985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project’s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background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begins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2000s,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funk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really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took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off</a:t>
            </a:r>
            <a:r>
              <a:rPr dirty="0" sz="1300" spc="-25">
                <a:latin typeface="Calibri"/>
                <a:cs typeface="Calibri"/>
              </a:rPr>
              <a:t> in </a:t>
            </a:r>
            <a:r>
              <a:rPr dirty="0" sz="1300">
                <a:latin typeface="Calibri"/>
                <a:cs typeface="Calibri"/>
              </a:rPr>
              <a:t>Brazil.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Based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information,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taken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during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that </a:t>
            </a:r>
            <a:r>
              <a:rPr dirty="0" sz="1300">
                <a:latin typeface="Calibri"/>
                <a:cs typeface="Calibri"/>
              </a:rPr>
              <a:t>time,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attire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individuals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wearing.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However,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judging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 </a:t>
            </a:r>
            <a:r>
              <a:rPr dirty="0" sz="1300">
                <a:latin typeface="Calibri"/>
                <a:cs typeface="Calibri"/>
              </a:rPr>
              <a:t>sound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systems,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wasn’t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taken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during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time.</a:t>
            </a:r>
            <a:endParaRPr sz="1300">
              <a:latin typeface="Calibri"/>
              <a:cs typeface="Calibri"/>
            </a:endParaRPr>
          </a:p>
        </p:txBody>
      </p:sp>
      <p:pic>
        <p:nvPicPr>
          <p:cNvPr id="5" name="object 5" descr="A group of people standing around a car  AI-generated content may be incorrect.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84391" y="1556766"/>
            <a:ext cx="5705856" cy="374446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The Perspectival Eye — Glass Bead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88951" cy="685799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49249" y="5393816"/>
            <a:ext cx="10491470" cy="922019"/>
          </a:xfrm>
          <a:prstGeom prst="rect">
            <a:avLst/>
          </a:prstGeom>
          <a:solidFill>
            <a:srgbClr val="FFA0CA"/>
          </a:solidFill>
          <a:ln w="9905">
            <a:solidFill>
              <a:srgbClr val="FFA0CA"/>
            </a:solidFill>
          </a:ln>
        </p:spPr>
        <p:txBody>
          <a:bodyPr wrap="square" lIns="0" tIns="72390" rIns="0" bIns="0" rtlCol="0" vert="horz">
            <a:spAutoFit/>
          </a:bodyPr>
          <a:lstStyle/>
          <a:p>
            <a:pPr marL="502920">
              <a:lnSpc>
                <a:spcPct val="100000"/>
              </a:lnSpc>
              <a:spcBef>
                <a:spcPts val="570"/>
              </a:spcBef>
            </a:pPr>
            <a:r>
              <a:rPr dirty="0" sz="4400" spc="110">
                <a:latin typeface="Tahoma"/>
                <a:cs typeface="Tahoma"/>
              </a:rPr>
              <a:t>IMAGE</a:t>
            </a:r>
            <a:r>
              <a:rPr dirty="0" sz="4400" spc="-10">
                <a:latin typeface="Tahoma"/>
                <a:cs typeface="Tahoma"/>
              </a:rPr>
              <a:t> </a:t>
            </a:r>
            <a:r>
              <a:rPr dirty="0" sz="4400">
                <a:latin typeface="Tahoma"/>
                <a:cs typeface="Tahoma"/>
              </a:rPr>
              <a:t>ANALYSIS</a:t>
            </a:r>
            <a:r>
              <a:rPr dirty="0" sz="4400" spc="-5">
                <a:latin typeface="Tahoma"/>
                <a:cs typeface="Tahoma"/>
              </a:rPr>
              <a:t> </a:t>
            </a:r>
            <a:r>
              <a:rPr dirty="0" sz="4400" spc="240">
                <a:latin typeface="Tahoma"/>
                <a:cs typeface="Tahoma"/>
              </a:rPr>
              <a:t>2</a:t>
            </a:r>
            <a:r>
              <a:rPr dirty="0" sz="4400">
                <a:latin typeface="Tahoma"/>
                <a:cs typeface="Tahoma"/>
              </a:rPr>
              <a:t> </a:t>
            </a:r>
            <a:r>
              <a:rPr dirty="0" sz="4400" spc="175">
                <a:latin typeface="Tahoma"/>
                <a:cs typeface="Tahoma"/>
              </a:rPr>
              <a:t>-</a:t>
            </a:r>
            <a:r>
              <a:rPr dirty="0" sz="4400" spc="-10">
                <a:latin typeface="Tahoma"/>
                <a:cs typeface="Tahoma"/>
              </a:rPr>
              <a:t> </a:t>
            </a:r>
            <a:r>
              <a:rPr dirty="0" sz="4400" spc="195">
                <a:latin typeface="Tahoma"/>
                <a:cs typeface="Tahoma"/>
              </a:rPr>
              <a:t>COMPOSITION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6488429"/>
            <a:ext cx="12189460" cy="369570"/>
          </a:xfrm>
          <a:custGeom>
            <a:avLst/>
            <a:gdLst/>
            <a:ahLst/>
            <a:cxnLst/>
            <a:rect l="l" t="t" r="r" b="b"/>
            <a:pathLst>
              <a:path w="12189460" h="369570">
                <a:moveTo>
                  <a:pt x="12188952" y="0"/>
                </a:moveTo>
                <a:lnTo>
                  <a:pt x="0" y="0"/>
                </a:lnTo>
                <a:lnTo>
                  <a:pt x="0" y="369570"/>
                </a:lnTo>
                <a:lnTo>
                  <a:pt x="12188952" y="369570"/>
                </a:lnTo>
                <a:lnTo>
                  <a:pt x="12188952" y="0"/>
                </a:lnTo>
                <a:close/>
              </a:path>
            </a:pathLst>
          </a:custGeom>
          <a:solidFill>
            <a:srgbClr val="D9D9D9">
              <a:alpha val="6392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287272" y="6507733"/>
            <a:ext cx="961326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>
                <a:latin typeface="Calibri"/>
                <a:cs typeface="Calibri"/>
              </a:rPr>
              <a:t>Image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From: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Brook</a:t>
            </a:r>
            <a:r>
              <a:rPr dirty="0" sz="1800" spc="-45">
                <a:latin typeface="Calibri"/>
                <a:cs typeface="Calibri"/>
              </a:rPr>
              <a:t> Taylor,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 i="1">
                <a:latin typeface="Calibri"/>
                <a:cs typeface="Calibri"/>
              </a:rPr>
              <a:t>New</a:t>
            </a:r>
            <a:r>
              <a:rPr dirty="0" sz="1800" spc="-35" i="1">
                <a:latin typeface="Calibri"/>
                <a:cs typeface="Calibri"/>
              </a:rPr>
              <a:t> </a:t>
            </a:r>
            <a:r>
              <a:rPr dirty="0" sz="1800" i="1">
                <a:latin typeface="Calibri"/>
                <a:cs typeface="Calibri"/>
              </a:rPr>
              <a:t>Principles</a:t>
            </a:r>
            <a:r>
              <a:rPr dirty="0" sz="1800" spc="-60" i="1">
                <a:latin typeface="Calibri"/>
                <a:cs typeface="Calibri"/>
              </a:rPr>
              <a:t> </a:t>
            </a:r>
            <a:r>
              <a:rPr dirty="0" sz="1800" i="1">
                <a:latin typeface="Calibri"/>
                <a:cs typeface="Calibri"/>
              </a:rPr>
              <a:t>of</a:t>
            </a:r>
            <a:r>
              <a:rPr dirty="0" sz="1800" spc="-40" i="1">
                <a:latin typeface="Calibri"/>
                <a:cs typeface="Calibri"/>
              </a:rPr>
              <a:t> </a:t>
            </a:r>
            <a:r>
              <a:rPr dirty="0" sz="1800" i="1">
                <a:latin typeface="Calibri"/>
                <a:cs typeface="Calibri"/>
              </a:rPr>
              <a:t>Linear</a:t>
            </a:r>
            <a:r>
              <a:rPr dirty="0" sz="1800" spc="-50" i="1">
                <a:latin typeface="Calibri"/>
                <a:cs typeface="Calibri"/>
              </a:rPr>
              <a:t> </a:t>
            </a:r>
            <a:r>
              <a:rPr dirty="0" sz="1800" i="1">
                <a:latin typeface="Calibri"/>
                <a:cs typeface="Calibri"/>
              </a:rPr>
              <a:t>Perspective</a:t>
            </a:r>
            <a:r>
              <a:rPr dirty="0" sz="1800" spc="-35" i="1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(Fourth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Edition)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(London: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J.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 spc="-40">
                <a:latin typeface="Calibri"/>
                <a:cs typeface="Calibri"/>
              </a:rPr>
              <a:t>Taylor,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1811)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314452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0" i="0">
                <a:latin typeface="Verdana"/>
                <a:cs typeface="Verdana"/>
              </a:rPr>
              <a:t>Composition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6830" rIns="0" bIns="0" rtlCol="0" vert="horz">
            <a:spAutoFit/>
          </a:bodyPr>
          <a:lstStyle/>
          <a:p>
            <a:pPr marL="90805" marR="294640">
              <a:lnSpc>
                <a:spcPts val="1410"/>
              </a:lnSpc>
              <a:spcBef>
                <a:spcPts val="290"/>
              </a:spcBef>
            </a:pPr>
            <a:r>
              <a:rPr dirty="0" sz="1300" spc="-10">
                <a:latin typeface="Calibri"/>
                <a:cs typeface="Calibri"/>
              </a:rPr>
              <a:t>Composition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helps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achieve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different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techniques </a:t>
            </a:r>
            <a:r>
              <a:rPr dirty="0" sz="1300">
                <a:latin typeface="Calibri"/>
                <a:cs typeface="Calibri"/>
              </a:rPr>
              <a:t>while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shooting,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allows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different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storytelling techniques</a:t>
            </a:r>
            <a:r>
              <a:rPr dirty="0" sz="1300">
                <a:latin typeface="Calibri"/>
                <a:cs typeface="Calibri"/>
              </a:rPr>
              <a:t> 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convey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message.</a:t>
            </a:r>
            <a:endParaRPr sz="1300">
              <a:latin typeface="Calibri"/>
              <a:cs typeface="Calibri"/>
            </a:endParaRPr>
          </a:p>
          <a:p>
            <a:pPr marL="90805" marR="296545">
              <a:lnSpc>
                <a:spcPts val="1400"/>
              </a:lnSpc>
              <a:spcBef>
                <a:spcPts val="994"/>
              </a:spcBef>
            </a:pPr>
            <a:r>
              <a:rPr dirty="0" sz="1300" spc="-20">
                <a:latin typeface="Calibri"/>
                <a:cs typeface="Calibri"/>
              </a:rPr>
              <a:t>Techniques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leading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lines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greatly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audience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main </a:t>
            </a:r>
            <a:r>
              <a:rPr dirty="0" sz="1300">
                <a:latin typeface="Calibri"/>
                <a:cs typeface="Calibri"/>
              </a:rPr>
              <a:t>subject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helps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tell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story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effective </a:t>
            </a:r>
            <a:r>
              <a:rPr dirty="0" sz="1300" spc="-20">
                <a:latin typeface="Calibri"/>
                <a:cs typeface="Calibri"/>
              </a:rPr>
              <a:t>way.</a:t>
            </a:r>
            <a:endParaRPr sz="1300">
              <a:latin typeface="Calibri"/>
              <a:cs typeface="Calibri"/>
            </a:endParaRPr>
          </a:p>
          <a:p>
            <a:pPr marL="90805" marR="198755">
              <a:lnSpc>
                <a:spcPts val="1400"/>
              </a:lnSpc>
              <a:spcBef>
                <a:spcPts val="1005"/>
              </a:spcBef>
            </a:pPr>
            <a:r>
              <a:rPr dirty="0" sz="1300">
                <a:latin typeface="Calibri"/>
                <a:cs typeface="Calibri"/>
              </a:rPr>
              <a:t>Composition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directs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attention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viewer,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ultimately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reduces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 </a:t>
            </a:r>
            <a:r>
              <a:rPr dirty="0" sz="1300">
                <a:latin typeface="Calibri"/>
                <a:cs typeface="Calibri"/>
              </a:rPr>
              <a:t>clutter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easier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viewer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focal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points.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screenshot of a computer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34428" y="1749552"/>
              <a:ext cx="3224783" cy="399059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317500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210" i="0">
                <a:latin typeface="Verdana"/>
                <a:cs typeface="Verdana"/>
              </a:rPr>
              <a:t>Mood</a:t>
            </a:r>
            <a:r>
              <a:rPr dirty="0" spc="-300" i="0">
                <a:latin typeface="Verdana"/>
                <a:cs typeface="Verdana"/>
              </a:rPr>
              <a:t> </a:t>
            </a:r>
            <a:r>
              <a:rPr dirty="0" spc="65" i="0">
                <a:latin typeface="Verdana"/>
                <a:cs typeface="Verdana"/>
              </a:rPr>
              <a:t>board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11296015" cy="1828164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0805" marR="149860">
              <a:lnSpc>
                <a:spcPts val="2160"/>
              </a:lnSpc>
              <a:spcBef>
                <a:spcPts val="265"/>
              </a:spcBef>
            </a:pPr>
            <a:r>
              <a:rPr dirty="0" sz="2000">
                <a:latin typeface="Calibri"/>
                <a:cs typeface="Calibri"/>
              </a:rPr>
              <a:t>My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own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part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moodboard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worked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which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position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viewpoint,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shows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different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parts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composition.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photos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picked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show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different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angles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viewpoints,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which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show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composition </a:t>
            </a:r>
            <a:r>
              <a:rPr dirty="0" sz="2000">
                <a:latin typeface="Calibri"/>
                <a:cs typeface="Calibri"/>
              </a:rPr>
              <a:t>really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well.</a:t>
            </a:r>
            <a:endParaRPr sz="20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3424428"/>
            <a:ext cx="5511800" cy="3054985"/>
            <a:chOff x="6091428" y="3424428"/>
            <a:chExt cx="5511800" cy="3054985"/>
          </a:xfrm>
        </p:grpSpPr>
        <p:sp>
          <p:nvSpPr>
            <p:cNvPr id="5" name="object 5"/>
            <p:cNvSpPr/>
            <p:nvPr/>
          </p:nvSpPr>
          <p:spPr>
            <a:xfrm>
              <a:off x="6096381" y="3429381"/>
              <a:ext cx="5501640" cy="3045460"/>
            </a:xfrm>
            <a:custGeom>
              <a:avLst/>
              <a:gdLst/>
              <a:ahLst/>
              <a:cxnLst/>
              <a:rect l="l" t="t" r="r" b="b"/>
              <a:pathLst>
                <a:path w="5501640" h="3045460">
                  <a:moveTo>
                    <a:pt x="0" y="3044951"/>
                  </a:moveTo>
                  <a:lnTo>
                    <a:pt x="5501640" y="3044951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304495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screenshot of a computer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48372" y="3528822"/>
              <a:ext cx="2596896" cy="2845308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297179" y="3424428"/>
            <a:ext cx="5511800" cy="3054985"/>
            <a:chOff x="297179" y="3424428"/>
            <a:chExt cx="5511800" cy="3054985"/>
          </a:xfrm>
        </p:grpSpPr>
        <p:sp>
          <p:nvSpPr>
            <p:cNvPr id="8" name="object 8"/>
            <p:cNvSpPr/>
            <p:nvPr/>
          </p:nvSpPr>
          <p:spPr>
            <a:xfrm>
              <a:off x="302132" y="3429381"/>
              <a:ext cx="5501640" cy="3045460"/>
            </a:xfrm>
            <a:custGeom>
              <a:avLst/>
              <a:gdLst/>
              <a:ahLst/>
              <a:cxnLst/>
              <a:rect l="l" t="t" r="r" b="b"/>
              <a:pathLst>
                <a:path w="5501640" h="3045460">
                  <a:moveTo>
                    <a:pt x="0" y="3044951"/>
                  </a:moveTo>
                  <a:lnTo>
                    <a:pt x="5501640" y="3044951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304495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 descr="A screenshot of a computer  AI-generated content may be incorrect.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75309" y="3797808"/>
              <a:ext cx="4954524" cy="230733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430"/>
              <a:t>LINE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904036"/>
            <a:ext cx="6402070" cy="5493385"/>
          </a:xfrm>
          <a:prstGeom prst="rect">
            <a:avLst/>
          </a:prstGeom>
        </p:spPr>
        <p:txBody>
          <a:bodyPr wrap="square" lIns="0" tIns="10604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835"/>
              </a:spcBef>
            </a:pPr>
            <a:r>
              <a:rPr dirty="0" sz="2200" b="1">
                <a:latin typeface="Calibri"/>
                <a:cs typeface="Calibri"/>
              </a:rPr>
              <a:t>Leading</a:t>
            </a:r>
            <a:r>
              <a:rPr dirty="0" sz="2200" spc="-60" b="1">
                <a:latin typeface="Calibri"/>
                <a:cs typeface="Calibri"/>
              </a:rPr>
              <a:t> </a:t>
            </a:r>
            <a:r>
              <a:rPr dirty="0" sz="2200" spc="-10" b="1">
                <a:latin typeface="Calibri"/>
                <a:cs typeface="Calibri"/>
              </a:rPr>
              <a:t>Lines:</a:t>
            </a:r>
            <a:endParaRPr sz="2200">
              <a:latin typeface="Calibri"/>
              <a:cs typeface="Calibri"/>
            </a:endParaRPr>
          </a:p>
          <a:p>
            <a:pPr marL="12700" marR="334010">
              <a:lnSpc>
                <a:spcPts val="2380"/>
              </a:lnSpc>
              <a:spcBef>
                <a:spcPts val="1035"/>
              </a:spcBef>
            </a:pPr>
            <a:r>
              <a:rPr dirty="0" sz="2200">
                <a:latin typeface="Calibri"/>
                <a:cs typeface="Calibri"/>
              </a:rPr>
              <a:t>Leading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lines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are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compositional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technique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that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uses </a:t>
            </a:r>
            <a:r>
              <a:rPr dirty="0" sz="2200">
                <a:latin typeface="Calibri"/>
                <a:cs typeface="Calibri"/>
              </a:rPr>
              <a:t>natural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or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man-</a:t>
            </a:r>
            <a:r>
              <a:rPr dirty="0" sz="2200">
                <a:latin typeface="Calibri"/>
                <a:cs typeface="Calibri"/>
              </a:rPr>
              <a:t>made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lines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guide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viewer’s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eye </a:t>
            </a:r>
            <a:r>
              <a:rPr dirty="0" sz="2200" spc="-10">
                <a:latin typeface="Calibri"/>
                <a:cs typeface="Calibri"/>
              </a:rPr>
              <a:t>toward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specific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subject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or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focal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point.</a:t>
            </a:r>
            <a:endParaRPr sz="2200">
              <a:latin typeface="Calibri"/>
              <a:cs typeface="Calibri"/>
            </a:endParaRPr>
          </a:p>
          <a:p>
            <a:pPr marL="12700" marR="213995">
              <a:lnSpc>
                <a:spcPts val="2380"/>
              </a:lnSpc>
              <a:spcBef>
                <a:spcPts val="990"/>
              </a:spcBef>
            </a:pPr>
            <a:r>
              <a:rPr dirty="0" sz="2200" b="1">
                <a:latin typeface="Calibri"/>
                <a:cs typeface="Calibri"/>
              </a:rPr>
              <a:t>Diagonals:</a:t>
            </a:r>
            <a:r>
              <a:rPr dirty="0" sz="2200" spc="-35" b="1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Diagonal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lines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are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dynamic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compositional </a:t>
            </a:r>
            <a:r>
              <a:rPr dirty="0" sz="2200">
                <a:latin typeface="Calibri"/>
                <a:cs typeface="Calibri"/>
              </a:rPr>
              <a:t>tool,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used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inject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energy,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movement,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visual </a:t>
            </a:r>
            <a:r>
              <a:rPr dirty="0" sz="2200">
                <a:latin typeface="Calibri"/>
                <a:cs typeface="Calibri"/>
              </a:rPr>
              <a:t>tension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into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image.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dirty="0" sz="2200" spc="-10" b="1">
                <a:latin typeface="Calibri"/>
                <a:cs typeface="Calibri"/>
              </a:rPr>
              <a:t>Horizon:</a:t>
            </a:r>
            <a:endParaRPr sz="2200">
              <a:latin typeface="Calibri"/>
              <a:cs typeface="Calibri"/>
            </a:endParaRPr>
          </a:p>
          <a:p>
            <a:pPr marL="12700" marR="5080">
              <a:lnSpc>
                <a:spcPts val="2380"/>
              </a:lnSpc>
              <a:spcBef>
                <a:spcPts val="1035"/>
              </a:spcBef>
            </a:pP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horizon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line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is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generally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horizontal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helps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to </a:t>
            </a:r>
            <a:r>
              <a:rPr dirty="0" sz="2200">
                <a:latin typeface="Calibri"/>
                <a:cs typeface="Calibri"/>
              </a:rPr>
              <a:t>identify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3d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space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in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landscape.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It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can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be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used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create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1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wide,</a:t>
            </a:r>
            <a:r>
              <a:rPr dirty="0" sz="2200" spc="-1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open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scene.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55"/>
              </a:spcBef>
            </a:pPr>
            <a:endParaRPr sz="2200">
              <a:latin typeface="Calibri"/>
              <a:cs typeface="Calibri"/>
            </a:endParaRPr>
          </a:p>
          <a:p>
            <a:pPr marL="12700" marR="297815">
              <a:lnSpc>
                <a:spcPct val="89500"/>
              </a:lnSpc>
            </a:pPr>
            <a:r>
              <a:rPr dirty="0" sz="2200" spc="-40" b="1">
                <a:latin typeface="Calibri"/>
                <a:cs typeface="Calibri"/>
              </a:rPr>
              <a:t>Eye-</a:t>
            </a:r>
            <a:r>
              <a:rPr dirty="0" sz="2200" b="1">
                <a:latin typeface="Calibri"/>
                <a:cs typeface="Calibri"/>
              </a:rPr>
              <a:t>line:</a:t>
            </a:r>
            <a:r>
              <a:rPr dirty="0" sz="2200" spc="-30" b="1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eyeline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is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implied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compositional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line </a:t>
            </a:r>
            <a:r>
              <a:rPr dirty="0" sz="2200">
                <a:latin typeface="Calibri"/>
                <a:cs typeface="Calibri"/>
              </a:rPr>
              <a:t>created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by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subject's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gaze,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which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directs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viewer's attention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toward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what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subject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is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seeing</a:t>
            </a:r>
            <a:r>
              <a:rPr dirty="0" sz="2600" spc="-10">
                <a:latin typeface="Calibri"/>
                <a:cs typeface="Calibri"/>
              </a:rPr>
              <a:t>.</a:t>
            </a:r>
            <a:endParaRPr sz="26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68133" y="3424428"/>
            <a:ext cx="4727575" cy="3049905"/>
            <a:chOff x="7168133" y="3424428"/>
            <a:chExt cx="4727575" cy="3049905"/>
          </a:xfrm>
        </p:grpSpPr>
        <p:sp>
          <p:nvSpPr>
            <p:cNvPr id="6" name="object 6"/>
            <p:cNvSpPr/>
            <p:nvPr/>
          </p:nvSpPr>
          <p:spPr>
            <a:xfrm>
              <a:off x="7173086" y="3429381"/>
              <a:ext cx="4718050" cy="3037840"/>
            </a:xfrm>
            <a:custGeom>
              <a:avLst/>
              <a:gdLst/>
              <a:ahLst/>
              <a:cxnLst/>
              <a:rect l="l" t="t" r="r" b="b"/>
              <a:pathLst>
                <a:path w="4718050" h="3037840">
                  <a:moveTo>
                    <a:pt x="0" y="3037331"/>
                  </a:moveTo>
                  <a:lnTo>
                    <a:pt x="4717542" y="3037331"/>
                  </a:lnTo>
                  <a:lnTo>
                    <a:pt x="4717542" y="0"/>
                  </a:lnTo>
                  <a:lnTo>
                    <a:pt x="0" y="0"/>
                  </a:lnTo>
                  <a:lnTo>
                    <a:pt x="0" y="303733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lack and white photo of a street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26907" y="3530346"/>
              <a:ext cx="2207513" cy="2943605"/>
            </a:xfrm>
            <a:prstGeom prst="rect">
              <a:avLst/>
            </a:prstGeom>
          </p:spPr>
        </p:pic>
      </p:grp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164068" y="216408"/>
            <a:ext cx="2533650" cy="303733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192024"/>
            <a:ext cx="157480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229"/>
              <a:t>SHAPE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970787"/>
            <a:ext cx="6350635" cy="5415280"/>
          </a:xfrm>
          <a:prstGeom prst="rect">
            <a:avLst/>
          </a:prstGeom>
        </p:spPr>
        <p:txBody>
          <a:bodyPr wrap="square" lIns="0" tIns="77470" rIns="0" bIns="0" rtlCol="0" vert="horz">
            <a:spAutoFit/>
          </a:bodyPr>
          <a:lstStyle/>
          <a:p>
            <a:pPr marL="12700" marR="473075">
              <a:lnSpc>
                <a:spcPts val="2110"/>
              </a:lnSpc>
              <a:spcBef>
                <a:spcPts val="610"/>
              </a:spcBef>
            </a:pPr>
            <a:r>
              <a:rPr dirty="0" sz="2200" b="1">
                <a:latin typeface="Calibri"/>
                <a:cs typeface="Calibri"/>
              </a:rPr>
              <a:t>Form</a:t>
            </a:r>
            <a:r>
              <a:rPr dirty="0" sz="2200" spc="-20" b="1">
                <a:latin typeface="Calibri"/>
                <a:cs typeface="Calibri"/>
              </a:rPr>
              <a:t> </a:t>
            </a:r>
            <a:r>
              <a:rPr dirty="0" sz="2200" b="1">
                <a:latin typeface="Calibri"/>
                <a:cs typeface="Calibri"/>
              </a:rPr>
              <a:t>–</a:t>
            </a:r>
            <a:r>
              <a:rPr dirty="0" sz="2200" spc="-35" b="1">
                <a:latin typeface="Calibri"/>
                <a:cs typeface="Calibri"/>
              </a:rPr>
              <a:t> </a:t>
            </a:r>
            <a:r>
              <a:rPr dirty="0" sz="2200" b="1">
                <a:latin typeface="Calibri"/>
                <a:cs typeface="Calibri"/>
              </a:rPr>
              <a:t>3D:</a:t>
            </a:r>
            <a:r>
              <a:rPr dirty="0" sz="2200" spc="-35" b="1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2D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media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like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photography,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form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is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an </a:t>
            </a:r>
            <a:r>
              <a:rPr dirty="0" sz="2200">
                <a:latin typeface="Calibri"/>
                <a:cs typeface="Calibri"/>
              </a:rPr>
              <a:t>illusion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created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by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interplay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of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light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shadow </a:t>
            </a:r>
            <a:r>
              <a:rPr dirty="0" sz="2200">
                <a:latin typeface="Calibri"/>
                <a:cs typeface="Calibri"/>
              </a:rPr>
              <a:t>(shading),</a:t>
            </a:r>
            <a:r>
              <a:rPr dirty="0" sz="2200" spc="-7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which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reveals</a:t>
            </a:r>
            <a:r>
              <a:rPr dirty="0" sz="2200" spc="-6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object’s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contours</a:t>
            </a:r>
            <a:r>
              <a:rPr dirty="0" sz="2200" spc="-6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and </a:t>
            </a:r>
            <a:r>
              <a:rPr dirty="0" sz="2200">
                <a:latin typeface="Calibri"/>
                <a:cs typeface="Calibri"/>
              </a:rPr>
              <a:t>physical</a:t>
            </a:r>
            <a:r>
              <a:rPr dirty="0" sz="2200" spc="-114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presence.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450"/>
              </a:spcBef>
            </a:pPr>
            <a:endParaRPr sz="2200">
              <a:latin typeface="Calibri"/>
              <a:cs typeface="Calibri"/>
            </a:endParaRPr>
          </a:p>
          <a:p>
            <a:pPr marL="12700" marR="5080">
              <a:lnSpc>
                <a:spcPct val="80000"/>
              </a:lnSpc>
            </a:pPr>
            <a:r>
              <a:rPr dirty="0" sz="2200" b="1">
                <a:latin typeface="Calibri"/>
                <a:cs typeface="Calibri"/>
              </a:rPr>
              <a:t>Geometric:</a:t>
            </a:r>
            <a:r>
              <a:rPr dirty="0" sz="2200" spc="-65" b="1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Geometric</a:t>
            </a:r>
            <a:r>
              <a:rPr dirty="0" sz="2200" spc="-8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shapes</a:t>
            </a:r>
            <a:r>
              <a:rPr dirty="0" sz="2200" spc="-7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are</a:t>
            </a:r>
            <a:r>
              <a:rPr dirty="0" sz="2200" spc="-7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precise, </a:t>
            </a:r>
            <a:r>
              <a:rPr dirty="0" sz="2200">
                <a:latin typeface="Calibri"/>
                <a:cs typeface="Calibri"/>
              </a:rPr>
              <a:t>mathematically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defined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forms—</a:t>
            </a:r>
            <a:r>
              <a:rPr dirty="0" sz="2200">
                <a:latin typeface="Calibri"/>
                <a:cs typeface="Calibri"/>
              </a:rPr>
              <a:t>such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as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circles,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squares,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triangles—</a:t>
            </a:r>
            <a:r>
              <a:rPr dirty="0" sz="2200">
                <a:latin typeface="Calibri"/>
                <a:cs typeface="Calibri"/>
              </a:rPr>
              <a:t>that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provide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structure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order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50">
                <a:latin typeface="Calibri"/>
                <a:cs typeface="Calibri"/>
              </a:rPr>
              <a:t>a </a:t>
            </a:r>
            <a:r>
              <a:rPr dirty="0" sz="2200" spc="-10">
                <a:latin typeface="Calibri"/>
                <a:cs typeface="Calibri"/>
              </a:rPr>
              <a:t>composition</a:t>
            </a:r>
            <a:r>
              <a:rPr dirty="0" sz="2200" spc="-10" b="1">
                <a:latin typeface="Calibri"/>
                <a:cs typeface="Calibri"/>
              </a:rPr>
              <a:t>.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415"/>
              </a:spcBef>
            </a:pPr>
            <a:endParaRPr sz="2200">
              <a:latin typeface="Calibri"/>
              <a:cs typeface="Calibri"/>
            </a:endParaRPr>
          </a:p>
          <a:p>
            <a:pPr marL="12700" marR="352425">
              <a:lnSpc>
                <a:spcPts val="2110"/>
              </a:lnSpc>
            </a:pPr>
            <a:r>
              <a:rPr dirty="0" sz="2200" b="1">
                <a:latin typeface="Calibri"/>
                <a:cs typeface="Calibri"/>
              </a:rPr>
              <a:t>Biomorphic:</a:t>
            </a:r>
            <a:r>
              <a:rPr dirty="0" sz="2200" spc="-35" b="1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Organic,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flowing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shapes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lines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which </a:t>
            </a:r>
            <a:r>
              <a:rPr dirty="0" sz="2200">
                <a:latin typeface="Calibri"/>
                <a:cs typeface="Calibri"/>
              </a:rPr>
              <a:t>talk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of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natural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world.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430"/>
              </a:spcBef>
            </a:pPr>
            <a:endParaRPr sz="2200">
              <a:latin typeface="Calibri"/>
              <a:cs typeface="Calibri"/>
            </a:endParaRPr>
          </a:p>
          <a:p>
            <a:pPr marL="12700" marR="184785">
              <a:lnSpc>
                <a:spcPts val="2110"/>
              </a:lnSpc>
            </a:pPr>
            <a:r>
              <a:rPr dirty="0" sz="2200" spc="-10" b="1">
                <a:latin typeface="Calibri"/>
                <a:cs typeface="Calibri"/>
              </a:rPr>
              <a:t>Negative</a:t>
            </a:r>
            <a:r>
              <a:rPr dirty="0" sz="2200" spc="-50" b="1">
                <a:latin typeface="Calibri"/>
                <a:cs typeface="Calibri"/>
              </a:rPr>
              <a:t> </a:t>
            </a:r>
            <a:r>
              <a:rPr dirty="0" sz="2200" b="1">
                <a:latin typeface="Calibri"/>
                <a:cs typeface="Calibri"/>
              </a:rPr>
              <a:t>Space:</a:t>
            </a:r>
            <a:r>
              <a:rPr dirty="0" sz="2200" spc="-35" b="1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Negative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space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is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"empty"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or </a:t>
            </a:r>
            <a:r>
              <a:rPr dirty="0" sz="2200">
                <a:latin typeface="Calibri"/>
                <a:cs typeface="Calibri"/>
              </a:rPr>
              <a:t>unoccupied</a:t>
            </a:r>
            <a:r>
              <a:rPr dirty="0" sz="2200" spc="-7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area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surrounding</a:t>
            </a:r>
            <a:r>
              <a:rPr dirty="0" sz="2200" spc="-6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between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main </a:t>
            </a:r>
            <a:r>
              <a:rPr dirty="0" sz="2200">
                <a:latin typeface="Calibri"/>
                <a:cs typeface="Calibri"/>
              </a:rPr>
              <a:t>subjects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of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composition.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It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reduces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visual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clutter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and </a:t>
            </a:r>
            <a:r>
              <a:rPr dirty="0" sz="2200" spc="-10">
                <a:latin typeface="Calibri"/>
                <a:cs typeface="Calibri"/>
              </a:rPr>
              <a:t>prevents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design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from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feeling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overwhelming.</a:t>
            </a:r>
            <a:endParaRPr sz="22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68133" y="3424428"/>
            <a:ext cx="4727575" cy="3047365"/>
            <a:chOff x="7168133" y="3424428"/>
            <a:chExt cx="4727575" cy="3047365"/>
          </a:xfrm>
        </p:grpSpPr>
        <p:sp>
          <p:nvSpPr>
            <p:cNvPr id="6" name="object 6"/>
            <p:cNvSpPr/>
            <p:nvPr/>
          </p:nvSpPr>
          <p:spPr>
            <a:xfrm>
              <a:off x="7173086" y="3429381"/>
              <a:ext cx="4718050" cy="3037840"/>
            </a:xfrm>
            <a:custGeom>
              <a:avLst/>
              <a:gdLst/>
              <a:ahLst/>
              <a:cxnLst/>
              <a:rect l="l" t="t" r="r" b="b"/>
              <a:pathLst>
                <a:path w="4718050" h="3037840">
                  <a:moveTo>
                    <a:pt x="0" y="3037331"/>
                  </a:moveTo>
                  <a:lnTo>
                    <a:pt x="4717542" y="3037331"/>
                  </a:lnTo>
                  <a:lnTo>
                    <a:pt x="4717542" y="0"/>
                  </a:lnTo>
                  <a:lnTo>
                    <a:pt x="0" y="0"/>
                  </a:lnTo>
                  <a:lnTo>
                    <a:pt x="0" y="303733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lack and white photo of a building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718297" y="3504438"/>
              <a:ext cx="3626357" cy="2886455"/>
            </a:xfrm>
            <a:prstGeom prst="rect">
              <a:avLst/>
            </a:prstGeom>
          </p:spPr>
        </p:pic>
      </p:grpSp>
      <p:pic>
        <p:nvPicPr>
          <p:cNvPr id="8" name="object 8" descr="What I am doing | Exhibitions | The Third Gallery Aya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125206" y="167639"/>
            <a:ext cx="2812542" cy="303352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192024"/>
            <a:ext cx="133223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204"/>
              <a:t>TONE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08583"/>
            <a:ext cx="6397625" cy="41116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207645">
              <a:lnSpc>
                <a:spcPct val="130000"/>
              </a:lnSpc>
              <a:spcBef>
                <a:spcPts val="100"/>
              </a:spcBef>
            </a:pPr>
            <a:r>
              <a:rPr dirty="0" sz="1700" b="1">
                <a:latin typeface="Calibri"/>
                <a:cs typeface="Calibri"/>
              </a:rPr>
              <a:t>High</a:t>
            </a:r>
            <a:r>
              <a:rPr dirty="0" sz="1700" spc="-25" b="1">
                <a:latin typeface="Calibri"/>
                <a:cs typeface="Calibri"/>
              </a:rPr>
              <a:t> </a:t>
            </a:r>
            <a:r>
              <a:rPr dirty="0" sz="1700" spc="-10" b="1">
                <a:latin typeface="Calibri"/>
                <a:cs typeface="Calibri"/>
              </a:rPr>
              <a:t>Contrast:</a:t>
            </a:r>
            <a:r>
              <a:rPr dirty="0" sz="1700" spc="-25" b="1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High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contrast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visual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style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defined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by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extreme differences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between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image's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lightest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darkest</a:t>
            </a:r>
            <a:r>
              <a:rPr dirty="0" sz="1700" spc="-6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areas,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often featuring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deep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blacks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bright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whites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with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minimal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mid-</a:t>
            </a:r>
            <a:r>
              <a:rPr dirty="0" sz="1700" spc="-10">
                <a:latin typeface="Calibri"/>
                <a:cs typeface="Calibri"/>
              </a:rPr>
              <a:t>tones.</a:t>
            </a:r>
            <a:endParaRPr sz="1700">
              <a:latin typeface="Calibri"/>
              <a:cs typeface="Calibri"/>
            </a:endParaRPr>
          </a:p>
          <a:p>
            <a:pPr algn="just" marL="12700" marR="5080">
              <a:lnSpc>
                <a:spcPct val="130000"/>
              </a:lnSpc>
              <a:spcBef>
                <a:spcPts val="994"/>
              </a:spcBef>
            </a:pPr>
            <a:r>
              <a:rPr dirty="0" sz="1700" b="1">
                <a:latin typeface="Calibri"/>
                <a:cs typeface="Calibri"/>
              </a:rPr>
              <a:t>Low</a:t>
            </a:r>
            <a:r>
              <a:rPr dirty="0" sz="1700" spc="-30" b="1">
                <a:latin typeface="Calibri"/>
                <a:cs typeface="Calibri"/>
              </a:rPr>
              <a:t> </a:t>
            </a:r>
            <a:r>
              <a:rPr dirty="0" sz="1700" spc="-10" b="1">
                <a:latin typeface="Calibri"/>
                <a:cs typeface="Calibri"/>
              </a:rPr>
              <a:t>Contrast:</a:t>
            </a:r>
            <a:r>
              <a:rPr dirty="0" sz="1700" spc="-25" b="1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Low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contrast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visual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style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uses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minimal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differences </a:t>
            </a:r>
            <a:r>
              <a:rPr dirty="0" sz="1700">
                <a:latin typeface="Calibri"/>
                <a:cs typeface="Calibri"/>
              </a:rPr>
              <a:t>between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light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dark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areas,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resulting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"flat"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or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soft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lacks </a:t>
            </a:r>
            <a:r>
              <a:rPr dirty="0" sz="1700">
                <a:latin typeface="Calibri"/>
                <a:cs typeface="Calibri"/>
              </a:rPr>
              <a:t>deep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shadows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bright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highlights.</a:t>
            </a:r>
            <a:endParaRPr sz="1700">
              <a:latin typeface="Calibri"/>
              <a:cs typeface="Calibri"/>
            </a:endParaRPr>
          </a:p>
          <a:p>
            <a:pPr marL="12700" marR="331470">
              <a:lnSpc>
                <a:spcPct val="130000"/>
              </a:lnSpc>
              <a:spcBef>
                <a:spcPts val="1000"/>
              </a:spcBef>
            </a:pPr>
            <a:r>
              <a:rPr dirty="0" sz="1700" b="1">
                <a:latin typeface="Calibri"/>
                <a:cs typeface="Calibri"/>
              </a:rPr>
              <a:t>Monotone:</a:t>
            </a:r>
            <a:r>
              <a:rPr dirty="0" sz="1700" spc="-30" b="1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art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photography,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monotone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refers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or </a:t>
            </a:r>
            <a:r>
              <a:rPr dirty="0" sz="1700" spc="-10">
                <a:latin typeface="Calibri"/>
                <a:cs typeface="Calibri"/>
              </a:rPr>
              <a:t>composition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created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using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various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shades,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tints,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tones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single </a:t>
            </a:r>
            <a:r>
              <a:rPr dirty="0" sz="1700" spc="-20">
                <a:latin typeface="Calibri"/>
                <a:cs typeface="Calibri"/>
              </a:rPr>
              <a:t>hue.</a:t>
            </a:r>
            <a:endParaRPr sz="1700">
              <a:latin typeface="Calibri"/>
              <a:cs typeface="Calibri"/>
            </a:endParaRPr>
          </a:p>
          <a:p>
            <a:pPr marL="12700" marR="713105">
              <a:lnSpc>
                <a:spcPct val="130000"/>
              </a:lnSpc>
              <a:spcBef>
                <a:spcPts val="1005"/>
              </a:spcBef>
            </a:pPr>
            <a:r>
              <a:rPr dirty="0" sz="1700" spc="-25" b="1">
                <a:latin typeface="Calibri"/>
                <a:cs typeface="Calibri"/>
              </a:rPr>
              <a:t>Temperature:</a:t>
            </a:r>
            <a:r>
              <a:rPr dirty="0" sz="1700" spc="-30" b="1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Colour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temperature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can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warm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or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cool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by </a:t>
            </a:r>
            <a:r>
              <a:rPr dirty="0" sz="1700" spc="-10">
                <a:latin typeface="Calibri"/>
                <a:cs typeface="Calibri"/>
              </a:rPr>
              <a:t>mismatching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temperature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light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camera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settings.</a:t>
            </a:r>
            <a:endParaRPr sz="17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68133" y="3424428"/>
            <a:ext cx="4727575" cy="3047365"/>
            <a:chOff x="7168133" y="3424428"/>
            <a:chExt cx="4727575" cy="3047365"/>
          </a:xfrm>
        </p:grpSpPr>
        <p:sp>
          <p:nvSpPr>
            <p:cNvPr id="6" name="object 6"/>
            <p:cNvSpPr/>
            <p:nvPr/>
          </p:nvSpPr>
          <p:spPr>
            <a:xfrm>
              <a:off x="7173086" y="3429381"/>
              <a:ext cx="4718050" cy="3037840"/>
            </a:xfrm>
            <a:custGeom>
              <a:avLst/>
              <a:gdLst/>
              <a:ahLst/>
              <a:cxnLst/>
              <a:rect l="l" t="t" r="r" b="b"/>
              <a:pathLst>
                <a:path w="4718050" h="3037840">
                  <a:moveTo>
                    <a:pt x="0" y="3037331"/>
                  </a:moveTo>
                  <a:lnTo>
                    <a:pt x="4717542" y="3037331"/>
                  </a:lnTo>
                  <a:lnTo>
                    <a:pt x="4717542" y="0"/>
                  </a:lnTo>
                  <a:lnTo>
                    <a:pt x="0" y="0"/>
                  </a:lnTo>
                  <a:lnTo>
                    <a:pt x="0" y="303733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uilding with lights on it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50885" y="3523488"/>
              <a:ext cx="3286505" cy="2942844"/>
            </a:xfrm>
            <a:prstGeom prst="rect">
              <a:avLst/>
            </a:prstGeom>
          </p:spPr>
        </p:pic>
      </p:grpSp>
      <p:pic>
        <p:nvPicPr>
          <p:cNvPr id="8" name="object 8" descr="Photos capturing the soul of Notting Hill in the '70s | Huck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288530" y="263652"/>
            <a:ext cx="4485894" cy="300151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25"/>
              <a:t>PATTERN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994409"/>
            <a:ext cx="6385560" cy="4480560"/>
          </a:xfrm>
          <a:prstGeom prst="rect">
            <a:avLst/>
          </a:prstGeom>
        </p:spPr>
        <p:txBody>
          <a:bodyPr wrap="square" lIns="0" tIns="53975" rIns="0" bIns="0" rtlCol="0" vert="horz">
            <a:spAutoFit/>
          </a:bodyPr>
          <a:lstStyle/>
          <a:p>
            <a:pPr algn="just" marL="12700" marR="530860">
              <a:lnSpc>
                <a:spcPts val="2090"/>
              </a:lnSpc>
              <a:spcBef>
                <a:spcPts val="425"/>
              </a:spcBef>
            </a:pPr>
            <a:r>
              <a:rPr dirty="0" sz="2000" spc="-30" b="1">
                <a:latin typeface="Calibri"/>
                <a:cs typeface="Calibri"/>
              </a:rPr>
              <a:t>Texture</a:t>
            </a:r>
            <a:r>
              <a:rPr dirty="0" sz="2000" spc="-30">
                <a:latin typeface="Calibri"/>
                <a:cs typeface="Calibri"/>
              </a:rPr>
              <a:t>: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illusion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3D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surface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quality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2D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plane, </a:t>
            </a:r>
            <a:r>
              <a:rPr dirty="0" sz="2000">
                <a:latin typeface="Calibri"/>
                <a:cs typeface="Calibri"/>
              </a:rPr>
              <a:t>created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through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clever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use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light,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shadow,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detail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in </a:t>
            </a:r>
            <a:r>
              <a:rPr dirty="0" sz="2000" spc="-10">
                <a:latin typeface="Calibri"/>
                <a:cs typeface="Calibri"/>
              </a:rPr>
              <a:t>photography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or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painting.</a:t>
            </a:r>
            <a:endParaRPr sz="2000">
              <a:latin typeface="Calibri"/>
              <a:cs typeface="Calibri"/>
            </a:endParaRPr>
          </a:p>
          <a:p>
            <a:pPr marL="12700" marR="441325">
              <a:lnSpc>
                <a:spcPct val="86500"/>
              </a:lnSpc>
              <a:spcBef>
                <a:spcPts val="1789"/>
              </a:spcBef>
            </a:pPr>
            <a:r>
              <a:rPr dirty="0" sz="2000" b="1">
                <a:latin typeface="Calibri"/>
                <a:cs typeface="Calibri"/>
              </a:rPr>
              <a:t>Repetition:</a:t>
            </a:r>
            <a:r>
              <a:rPr dirty="0" sz="2000" spc="-55" b="1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Repetition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intentional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reuse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similar </a:t>
            </a:r>
            <a:r>
              <a:rPr dirty="0" sz="2000">
                <a:latin typeface="Calibri"/>
                <a:cs typeface="Calibri"/>
              </a:rPr>
              <a:t>visual </a:t>
            </a:r>
            <a:r>
              <a:rPr dirty="0" sz="2000" spc="-20">
                <a:latin typeface="Calibri"/>
                <a:cs typeface="Calibri"/>
              </a:rPr>
              <a:t>elements—</a:t>
            </a:r>
            <a:r>
              <a:rPr dirty="0" sz="2000">
                <a:latin typeface="Calibri"/>
                <a:cs typeface="Calibri"/>
              </a:rPr>
              <a:t>such</a:t>
            </a:r>
            <a:r>
              <a:rPr dirty="0" sz="2000" spc="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shapes, </a:t>
            </a:r>
            <a:r>
              <a:rPr dirty="0" sz="2000" spc="-10">
                <a:latin typeface="Calibri"/>
                <a:cs typeface="Calibri"/>
              </a:rPr>
              <a:t>colours, </a:t>
            </a:r>
            <a:r>
              <a:rPr dirty="0" sz="2000">
                <a:latin typeface="Calibri"/>
                <a:cs typeface="Calibri"/>
              </a:rPr>
              <a:t>or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textures—to </a:t>
            </a:r>
            <a:r>
              <a:rPr dirty="0" sz="2000">
                <a:latin typeface="Calibri"/>
                <a:cs typeface="Calibri"/>
              </a:rPr>
              <a:t>create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sense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unity,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consistency,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rhythm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within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50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composition</a:t>
            </a:r>
            <a:r>
              <a:rPr dirty="0" sz="2400" spc="-10">
                <a:latin typeface="Calibri"/>
                <a:cs typeface="Calibri"/>
              </a:rPr>
              <a:t>.</a:t>
            </a:r>
            <a:endParaRPr sz="2400">
              <a:latin typeface="Calibri"/>
              <a:cs typeface="Calibri"/>
            </a:endParaRPr>
          </a:p>
          <a:p>
            <a:pPr algn="just" marL="12700" marR="5080">
              <a:lnSpc>
                <a:spcPts val="2090"/>
              </a:lnSpc>
              <a:spcBef>
                <a:spcPts val="1845"/>
              </a:spcBef>
            </a:pPr>
            <a:r>
              <a:rPr dirty="0" sz="2000" spc="-30" b="1">
                <a:latin typeface="Calibri"/>
                <a:cs typeface="Calibri"/>
              </a:rPr>
              <a:t>Pattern-</a:t>
            </a:r>
            <a:r>
              <a:rPr dirty="0" sz="2000" b="1">
                <a:latin typeface="Calibri"/>
                <a:cs typeface="Calibri"/>
              </a:rPr>
              <a:t>break:</a:t>
            </a:r>
            <a:r>
              <a:rPr dirty="0" sz="2000" spc="-30" b="1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Pattern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break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intentional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interruption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of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repeating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visual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sequence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by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contrasting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element,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such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as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different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colour,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shape,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or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texture.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465"/>
              </a:spcBef>
            </a:pPr>
            <a:r>
              <a:rPr dirty="0" sz="2000" spc="-10" b="1">
                <a:latin typeface="Calibri"/>
                <a:cs typeface="Calibri"/>
              </a:rPr>
              <a:t>Film-Grain/Digital-noise:</a:t>
            </a:r>
            <a:endParaRPr sz="2000">
              <a:latin typeface="Calibri"/>
              <a:cs typeface="Calibri"/>
            </a:endParaRPr>
          </a:p>
          <a:p>
            <a:pPr marL="12700" marR="275590">
              <a:lnSpc>
                <a:spcPts val="2090"/>
              </a:lnSpc>
              <a:spcBef>
                <a:spcPts val="1820"/>
              </a:spcBef>
            </a:pPr>
            <a:r>
              <a:rPr dirty="0" sz="2000" b="1">
                <a:latin typeface="Calibri"/>
                <a:cs typeface="Calibri"/>
              </a:rPr>
              <a:t>Juxtaposition:</a:t>
            </a:r>
            <a:r>
              <a:rPr dirty="0" sz="2000" spc="-50" b="1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How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images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placed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proximity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each. </a:t>
            </a:r>
            <a:r>
              <a:rPr dirty="0" sz="2000">
                <a:latin typeface="Calibri"/>
                <a:cs typeface="Calibri"/>
              </a:rPr>
              <a:t>Can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create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visual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narrative/highlight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interest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scene.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173086" y="3429380"/>
            <a:ext cx="4718050" cy="3037840"/>
          </a:xfrm>
          <a:custGeom>
            <a:avLst/>
            <a:gdLst/>
            <a:ahLst/>
            <a:cxnLst/>
            <a:rect l="l" t="t" r="r" b="b"/>
            <a:pathLst>
              <a:path w="4718050" h="3037840">
                <a:moveTo>
                  <a:pt x="0" y="3037331"/>
                </a:moveTo>
                <a:lnTo>
                  <a:pt x="4717542" y="3037331"/>
                </a:lnTo>
                <a:lnTo>
                  <a:pt x="4717542" y="0"/>
                </a:lnTo>
                <a:lnTo>
                  <a:pt x="0" y="0"/>
                </a:lnTo>
                <a:lnTo>
                  <a:pt x="0" y="3037331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72706" y="180594"/>
            <a:ext cx="4437888" cy="295122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192024"/>
            <a:ext cx="236474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40"/>
              <a:t>BALANCE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1936"/>
            <a:ext cx="6309360" cy="43973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080">
              <a:lnSpc>
                <a:spcPct val="107000"/>
              </a:lnSpc>
              <a:spcBef>
                <a:spcPts val="100"/>
              </a:spcBef>
            </a:pPr>
            <a:r>
              <a:rPr dirty="0" sz="2400" spc="-10" b="1">
                <a:latin typeface="Calibri"/>
                <a:cs typeface="Calibri"/>
              </a:rPr>
              <a:t>Symmetry:</a:t>
            </a:r>
            <a:r>
              <a:rPr dirty="0" sz="2400" spc="-65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Symmetry</a:t>
            </a:r>
            <a:r>
              <a:rPr dirty="0" sz="2400" spc="-9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where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visual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elements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are </a:t>
            </a:r>
            <a:r>
              <a:rPr dirty="0" sz="2400">
                <a:latin typeface="Calibri"/>
                <a:cs typeface="Calibri"/>
              </a:rPr>
              <a:t>mirrored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balanced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across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central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axis,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creating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sense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harmony,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30">
                <a:latin typeface="Calibri"/>
                <a:cs typeface="Calibri"/>
              </a:rPr>
              <a:t>order,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stability.</a:t>
            </a:r>
            <a:endParaRPr sz="2400">
              <a:latin typeface="Calibri"/>
              <a:cs typeface="Calibri"/>
            </a:endParaRPr>
          </a:p>
          <a:p>
            <a:pPr marL="12700" marR="10160">
              <a:lnSpc>
                <a:spcPct val="107000"/>
              </a:lnSpc>
              <a:spcBef>
                <a:spcPts val="1805"/>
              </a:spcBef>
            </a:pPr>
            <a:r>
              <a:rPr dirty="0" sz="2400" spc="-10" b="1">
                <a:latin typeface="Calibri"/>
                <a:cs typeface="Calibri"/>
              </a:rPr>
              <a:t>Asymmetry: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Asymmetry</a:t>
            </a:r>
            <a:r>
              <a:rPr dirty="0" sz="2400" spc="-8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technique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where </a:t>
            </a:r>
            <a:r>
              <a:rPr dirty="0" sz="2400">
                <a:latin typeface="Calibri"/>
                <a:cs typeface="Calibri"/>
              </a:rPr>
              <a:t>visual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weight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balanced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through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juxtaposition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different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elements,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such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as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varied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sizes,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colours,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textures,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rather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than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identical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mirroring.</a:t>
            </a:r>
            <a:endParaRPr sz="2400">
              <a:latin typeface="Calibri"/>
              <a:cs typeface="Calibri"/>
            </a:endParaRPr>
          </a:p>
          <a:p>
            <a:pPr marL="12700" marR="83185">
              <a:lnSpc>
                <a:spcPct val="107100"/>
              </a:lnSpc>
              <a:spcBef>
                <a:spcPts val="1795"/>
              </a:spcBef>
            </a:pPr>
            <a:r>
              <a:rPr dirty="0" sz="2400" spc="-10" b="1">
                <a:latin typeface="Calibri"/>
                <a:cs typeface="Calibri"/>
              </a:rPr>
              <a:t>Foreground/Background:</a:t>
            </a:r>
            <a:r>
              <a:rPr dirty="0" sz="2400" spc="-35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Maintaining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balance </a:t>
            </a:r>
            <a:r>
              <a:rPr dirty="0" sz="2400">
                <a:latin typeface="Calibri"/>
                <a:cs typeface="Calibri"/>
              </a:rPr>
              <a:t>between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foreground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background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can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help </a:t>
            </a:r>
            <a:r>
              <a:rPr dirty="0" sz="2400">
                <a:latin typeface="Calibri"/>
                <a:cs typeface="Calibri"/>
              </a:rPr>
              <a:t>isolate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highlight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subjects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and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68133" y="3424428"/>
            <a:ext cx="4727575" cy="3047365"/>
            <a:chOff x="7168133" y="3424428"/>
            <a:chExt cx="4727575" cy="3047365"/>
          </a:xfrm>
        </p:grpSpPr>
        <p:sp>
          <p:nvSpPr>
            <p:cNvPr id="6" name="object 6"/>
            <p:cNvSpPr/>
            <p:nvPr/>
          </p:nvSpPr>
          <p:spPr>
            <a:xfrm>
              <a:off x="7173086" y="3429381"/>
              <a:ext cx="4718050" cy="3037840"/>
            </a:xfrm>
            <a:custGeom>
              <a:avLst/>
              <a:gdLst/>
              <a:ahLst/>
              <a:cxnLst/>
              <a:rect l="l" t="t" r="r" b="b"/>
              <a:pathLst>
                <a:path w="4718050" h="3037840">
                  <a:moveTo>
                    <a:pt x="0" y="3037331"/>
                  </a:moveTo>
                  <a:lnTo>
                    <a:pt x="4717542" y="3037331"/>
                  </a:lnTo>
                  <a:lnTo>
                    <a:pt x="4717542" y="0"/>
                  </a:lnTo>
                  <a:lnTo>
                    <a:pt x="0" y="0"/>
                  </a:lnTo>
                  <a:lnTo>
                    <a:pt x="0" y="303733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uilding with lights on it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50885" y="3523488"/>
              <a:ext cx="3286505" cy="2942844"/>
            </a:xfrm>
            <a:prstGeom prst="rect">
              <a:avLst/>
            </a:prstGeom>
          </p:spPr>
        </p:pic>
      </p:grpSp>
      <p:pic>
        <p:nvPicPr>
          <p:cNvPr id="8" name="object 8" descr="Photography-Georgia - ICBSS - International Centre for Black Sea Studie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95031" y="86868"/>
            <a:ext cx="4072889" cy="313181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COLOUR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1936"/>
            <a:ext cx="6306185" cy="51803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7000"/>
              </a:lnSpc>
              <a:spcBef>
                <a:spcPts val="100"/>
              </a:spcBef>
            </a:pPr>
            <a:r>
              <a:rPr dirty="0" sz="2400" b="1">
                <a:latin typeface="Calibri"/>
                <a:cs typeface="Calibri"/>
              </a:rPr>
              <a:t>Complimentary</a:t>
            </a:r>
            <a:r>
              <a:rPr dirty="0" sz="2400" spc="-6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Colours:</a:t>
            </a:r>
            <a:r>
              <a:rPr dirty="0" sz="2400" spc="-60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Asymmetry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the </a:t>
            </a:r>
            <a:r>
              <a:rPr dirty="0" sz="2400">
                <a:latin typeface="Calibri"/>
                <a:cs typeface="Calibri"/>
              </a:rPr>
              <a:t>technique</a:t>
            </a:r>
            <a:r>
              <a:rPr dirty="0" sz="2400" spc="-8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where</a:t>
            </a:r>
            <a:r>
              <a:rPr dirty="0" sz="2400" spc="-8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visual</a:t>
            </a:r>
            <a:r>
              <a:rPr dirty="0" sz="2400" spc="-8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weight</a:t>
            </a:r>
            <a:r>
              <a:rPr dirty="0" sz="2400" spc="-9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9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balanced</a:t>
            </a:r>
            <a:r>
              <a:rPr dirty="0" sz="2400" spc="-9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through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juxtaposition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different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elements,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such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as </a:t>
            </a:r>
            <a:r>
              <a:rPr dirty="0" sz="2400">
                <a:latin typeface="Calibri"/>
                <a:cs typeface="Calibri"/>
              </a:rPr>
              <a:t>sizes,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colours,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textures,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rather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than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identical </a:t>
            </a:r>
            <a:r>
              <a:rPr dirty="0" sz="2400">
                <a:latin typeface="Calibri"/>
                <a:cs typeface="Calibri"/>
              </a:rPr>
              <a:t>mirroring.</a:t>
            </a:r>
            <a:r>
              <a:rPr dirty="0" sz="2400" spc="-10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They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create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vibrant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contrasts</a:t>
            </a:r>
            <a:r>
              <a:rPr dirty="0" sz="2400" spc="-9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that </a:t>
            </a:r>
            <a:r>
              <a:rPr dirty="0" sz="2400">
                <a:latin typeface="Calibri"/>
                <a:cs typeface="Calibri"/>
              </a:rPr>
              <a:t>demand</a:t>
            </a:r>
            <a:r>
              <a:rPr dirty="0" sz="2400" spc="-114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attention.</a:t>
            </a:r>
            <a:endParaRPr sz="2400">
              <a:latin typeface="Calibri"/>
              <a:cs typeface="Calibri"/>
            </a:endParaRPr>
          </a:p>
          <a:p>
            <a:pPr marL="12700" marR="187960">
              <a:lnSpc>
                <a:spcPct val="106900"/>
              </a:lnSpc>
              <a:spcBef>
                <a:spcPts val="1805"/>
              </a:spcBef>
            </a:pPr>
            <a:r>
              <a:rPr dirty="0" sz="2400" b="1">
                <a:latin typeface="Calibri"/>
                <a:cs typeface="Calibri"/>
              </a:rPr>
              <a:t>Clashing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Colours:</a:t>
            </a:r>
            <a:r>
              <a:rPr dirty="0" sz="2400" spc="-55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Clashing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colours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can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used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to </a:t>
            </a:r>
            <a:r>
              <a:rPr dirty="0" sz="2400">
                <a:latin typeface="Calibri"/>
                <a:cs typeface="Calibri"/>
              </a:rPr>
              <a:t>create</a:t>
            </a:r>
            <a:r>
              <a:rPr dirty="0" sz="2400" spc="-3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dynamism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3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chaos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scene.</a:t>
            </a:r>
            <a:endParaRPr sz="2400">
              <a:latin typeface="Calibri"/>
              <a:cs typeface="Calibri"/>
            </a:endParaRPr>
          </a:p>
          <a:p>
            <a:pPr marL="12700" marR="88265">
              <a:lnSpc>
                <a:spcPct val="107000"/>
              </a:lnSpc>
              <a:spcBef>
                <a:spcPts val="1805"/>
              </a:spcBef>
            </a:pPr>
            <a:r>
              <a:rPr dirty="0" sz="2400" spc="-10" b="1">
                <a:latin typeface="Calibri"/>
                <a:cs typeface="Calibri"/>
              </a:rPr>
              <a:t>Saturation:</a:t>
            </a:r>
            <a:r>
              <a:rPr dirty="0" sz="2400" spc="-25" b="1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Saturation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use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light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and </a:t>
            </a:r>
            <a:r>
              <a:rPr dirty="0" sz="2400" spc="-10">
                <a:latin typeface="Calibri"/>
                <a:cs typeface="Calibri"/>
              </a:rPr>
              <a:t>contrast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create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pure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intense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30">
                <a:latin typeface="Calibri"/>
                <a:cs typeface="Calibri"/>
              </a:rPr>
              <a:t>colour.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It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can </a:t>
            </a:r>
            <a:r>
              <a:rPr dirty="0" sz="2400">
                <a:latin typeface="Calibri"/>
                <a:cs typeface="Calibri"/>
              </a:rPr>
              <a:t>be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used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drag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audience’s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attention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50">
                <a:latin typeface="Calibri"/>
                <a:cs typeface="Calibri"/>
              </a:rPr>
              <a:t>a </a:t>
            </a:r>
            <a:r>
              <a:rPr dirty="0" sz="2400">
                <a:latin typeface="Calibri"/>
                <a:cs typeface="Calibri"/>
              </a:rPr>
              <a:t>subject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monotone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picture.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68133" y="3424428"/>
            <a:ext cx="4727575" cy="3047365"/>
            <a:chOff x="7168133" y="3424428"/>
            <a:chExt cx="4727575" cy="3047365"/>
          </a:xfrm>
        </p:grpSpPr>
        <p:sp>
          <p:nvSpPr>
            <p:cNvPr id="6" name="object 6"/>
            <p:cNvSpPr/>
            <p:nvPr/>
          </p:nvSpPr>
          <p:spPr>
            <a:xfrm>
              <a:off x="7173086" y="3429381"/>
              <a:ext cx="4718050" cy="3037840"/>
            </a:xfrm>
            <a:custGeom>
              <a:avLst/>
              <a:gdLst/>
              <a:ahLst/>
              <a:cxnLst/>
              <a:rect l="l" t="t" r="r" b="b"/>
              <a:pathLst>
                <a:path w="4718050" h="3037840">
                  <a:moveTo>
                    <a:pt x="0" y="3037331"/>
                  </a:moveTo>
                  <a:lnTo>
                    <a:pt x="4717542" y="3037331"/>
                  </a:lnTo>
                  <a:lnTo>
                    <a:pt x="4717542" y="0"/>
                  </a:lnTo>
                  <a:lnTo>
                    <a:pt x="0" y="0"/>
                  </a:lnTo>
                  <a:lnTo>
                    <a:pt x="0" y="303733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lack and white photo of a park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77199" y="3441954"/>
              <a:ext cx="2908554" cy="2983230"/>
            </a:xfrm>
            <a:prstGeom prst="rect">
              <a:avLst/>
            </a:prstGeom>
          </p:spPr>
        </p:pic>
      </p:grpSp>
      <p:pic>
        <p:nvPicPr>
          <p:cNvPr id="8" name="object 8" descr="PROFIFOTO NEW TALENT AWARD 25/Pavlo Fyshar The Prisoners Pavlo Fyshar  convinced the jury of the NEW TALENT AWARD 24/2 with his current series  ‚The Prisoners'. His prisoners are emotionless, apathetic loners, trappe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307323" y="86868"/>
            <a:ext cx="2545079" cy="317754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192024"/>
            <a:ext cx="235775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85"/>
              <a:t>FRAMING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1936"/>
            <a:ext cx="6137275" cy="12001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7000"/>
              </a:lnSpc>
              <a:spcBef>
                <a:spcPts val="100"/>
              </a:spcBef>
            </a:pPr>
            <a:r>
              <a:rPr dirty="0" sz="2400" spc="-20" b="1">
                <a:latin typeface="Calibri"/>
                <a:cs typeface="Calibri"/>
              </a:rPr>
              <a:t>Sub-</a:t>
            </a:r>
            <a:r>
              <a:rPr dirty="0" sz="2400" b="1">
                <a:latin typeface="Calibri"/>
                <a:cs typeface="Calibri"/>
              </a:rPr>
              <a:t>framing:</a:t>
            </a:r>
            <a:r>
              <a:rPr dirty="0" sz="2400" spc="-60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finding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frames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within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frame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can </a:t>
            </a:r>
            <a:r>
              <a:rPr dirty="0" sz="2400">
                <a:latin typeface="Calibri"/>
                <a:cs typeface="Calibri"/>
              </a:rPr>
              <a:t>create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visual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interest.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It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can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help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order information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draw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eye.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just" marL="12700" marR="5080">
              <a:lnSpc>
                <a:spcPct val="107000"/>
              </a:lnSpc>
              <a:spcBef>
                <a:spcPts val="100"/>
              </a:spcBef>
            </a:pPr>
            <a:r>
              <a:rPr dirty="0" b="1">
                <a:latin typeface="Calibri"/>
                <a:cs typeface="Calibri"/>
              </a:rPr>
              <a:t>Rule</a:t>
            </a:r>
            <a:r>
              <a:rPr dirty="0" spc="-45" b="1">
                <a:latin typeface="Calibri"/>
                <a:cs typeface="Calibri"/>
              </a:rPr>
              <a:t> </a:t>
            </a:r>
            <a:r>
              <a:rPr dirty="0" b="1">
                <a:latin typeface="Calibri"/>
                <a:cs typeface="Calibri"/>
              </a:rPr>
              <a:t>of</a:t>
            </a:r>
            <a:r>
              <a:rPr dirty="0" spc="-45" b="1">
                <a:latin typeface="Calibri"/>
                <a:cs typeface="Calibri"/>
              </a:rPr>
              <a:t> </a:t>
            </a:r>
            <a:r>
              <a:rPr dirty="0" b="1">
                <a:latin typeface="Calibri"/>
                <a:cs typeface="Calibri"/>
              </a:rPr>
              <a:t>Thirds:</a:t>
            </a:r>
            <a:r>
              <a:rPr dirty="0" spc="-30" b="1">
                <a:latin typeface="Calibri"/>
                <a:cs typeface="Calibri"/>
              </a:rPr>
              <a:t> </a:t>
            </a:r>
            <a:r>
              <a:rPr dirty="0"/>
              <a:t>The</a:t>
            </a:r>
            <a:r>
              <a:rPr dirty="0" spc="-35"/>
              <a:t> </a:t>
            </a:r>
            <a:r>
              <a:rPr dirty="0"/>
              <a:t>rule</a:t>
            </a:r>
            <a:r>
              <a:rPr dirty="0" spc="-35"/>
              <a:t> </a:t>
            </a:r>
            <a:r>
              <a:rPr dirty="0"/>
              <a:t>of</a:t>
            </a:r>
            <a:r>
              <a:rPr dirty="0" spc="-45"/>
              <a:t> </a:t>
            </a:r>
            <a:r>
              <a:rPr dirty="0"/>
              <a:t>thirds</a:t>
            </a:r>
            <a:r>
              <a:rPr dirty="0" spc="-40"/>
              <a:t> </a:t>
            </a:r>
            <a:r>
              <a:rPr dirty="0"/>
              <a:t>is</a:t>
            </a:r>
            <a:r>
              <a:rPr dirty="0" spc="-50"/>
              <a:t> </a:t>
            </a:r>
            <a:r>
              <a:rPr dirty="0"/>
              <a:t>a</a:t>
            </a:r>
            <a:r>
              <a:rPr dirty="0" spc="-45"/>
              <a:t> </a:t>
            </a:r>
            <a:r>
              <a:rPr dirty="0" spc="-10"/>
              <a:t>foundational </a:t>
            </a:r>
            <a:r>
              <a:rPr dirty="0"/>
              <a:t>composition</a:t>
            </a:r>
            <a:r>
              <a:rPr dirty="0" spc="-85"/>
              <a:t> </a:t>
            </a:r>
            <a:r>
              <a:rPr dirty="0"/>
              <a:t>guideline</a:t>
            </a:r>
            <a:r>
              <a:rPr dirty="0" spc="-60"/>
              <a:t> </a:t>
            </a:r>
            <a:r>
              <a:rPr dirty="0"/>
              <a:t>that</a:t>
            </a:r>
            <a:r>
              <a:rPr dirty="0" spc="-65"/>
              <a:t> </a:t>
            </a:r>
            <a:r>
              <a:rPr dirty="0"/>
              <a:t>divides</a:t>
            </a:r>
            <a:r>
              <a:rPr dirty="0" spc="-65"/>
              <a:t> </a:t>
            </a:r>
            <a:r>
              <a:rPr dirty="0"/>
              <a:t>an</a:t>
            </a:r>
            <a:r>
              <a:rPr dirty="0" spc="-65"/>
              <a:t> </a:t>
            </a:r>
            <a:r>
              <a:rPr dirty="0"/>
              <a:t>image</a:t>
            </a:r>
            <a:r>
              <a:rPr dirty="0" spc="-80"/>
              <a:t> </a:t>
            </a:r>
            <a:r>
              <a:rPr dirty="0"/>
              <a:t>into</a:t>
            </a:r>
            <a:r>
              <a:rPr dirty="0" spc="-70"/>
              <a:t> </a:t>
            </a:r>
            <a:r>
              <a:rPr dirty="0" spc="-50"/>
              <a:t>a </a:t>
            </a:r>
            <a:r>
              <a:rPr dirty="0"/>
              <a:t>3x3</a:t>
            </a:r>
            <a:r>
              <a:rPr dirty="0" spc="-55"/>
              <a:t> </a:t>
            </a:r>
            <a:r>
              <a:rPr dirty="0"/>
              <a:t>grid.</a:t>
            </a:r>
            <a:r>
              <a:rPr dirty="0" spc="-60"/>
              <a:t> </a:t>
            </a:r>
            <a:r>
              <a:rPr dirty="0"/>
              <a:t>It</a:t>
            </a:r>
            <a:r>
              <a:rPr dirty="0" spc="-50"/>
              <a:t> </a:t>
            </a:r>
            <a:r>
              <a:rPr dirty="0"/>
              <a:t>helps</a:t>
            </a:r>
            <a:r>
              <a:rPr dirty="0" spc="-35"/>
              <a:t> </a:t>
            </a:r>
            <a:r>
              <a:rPr dirty="0"/>
              <a:t>the</a:t>
            </a:r>
            <a:r>
              <a:rPr dirty="0" spc="-40"/>
              <a:t> </a:t>
            </a:r>
            <a:r>
              <a:rPr dirty="0" spc="-10"/>
              <a:t>photographer</a:t>
            </a:r>
            <a:r>
              <a:rPr dirty="0" spc="-35"/>
              <a:t> </a:t>
            </a:r>
            <a:r>
              <a:rPr dirty="0"/>
              <a:t>frame</a:t>
            </a:r>
            <a:r>
              <a:rPr dirty="0" spc="-40"/>
              <a:t> </a:t>
            </a:r>
            <a:r>
              <a:rPr dirty="0" spc="-25"/>
              <a:t>the</a:t>
            </a:r>
          </a:p>
          <a:p>
            <a:pPr algn="just" marL="12700">
              <a:lnSpc>
                <a:spcPct val="100000"/>
              </a:lnSpc>
              <a:spcBef>
                <a:spcPts val="204"/>
              </a:spcBef>
            </a:pPr>
            <a:r>
              <a:rPr dirty="0"/>
              <a:t>subject</a:t>
            </a:r>
            <a:r>
              <a:rPr dirty="0" spc="-55"/>
              <a:t> </a:t>
            </a:r>
            <a:r>
              <a:rPr dirty="0"/>
              <a:t>in</a:t>
            </a:r>
            <a:r>
              <a:rPr dirty="0" spc="-55"/>
              <a:t> </a:t>
            </a:r>
            <a:r>
              <a:rPr dirty="0"/>
              <a:t>a</a:t>
            </a:r>
            <a:r>
              <a:rPr dirty="0" spc="-50"/>
              <a:t> </a:t>
            </a:r>
            <a:r>
              <a:rPr dirty="0"/>
              <a:t>way</a:t>
            </a:r>
            <a:r>
              <a:rPr dirty="0" spc="-65"/>
              <a:t> </a:t>
            </a:r>
            <a:r>
              <a:rPr dirty="0"/>
              <a:t>to</a:t>
            </a:r>
            <a:r>
              <a:rPr dirty="0" spc="-65"/>
              <a:t> </a:t>
            </a:r>
            <a:r>
              <a:rPr dirty="0"/>
              <a:t>draw</a:t>
            </a:r>
            <a:r>
              <a:rPr dirty="0" spc="-50"/>
              <a:t> </a:t>
            </a:r>
            <a:r>
              <a:rPr dirty="0"/>
              <a:t>the</a:t>
            </a:r>
            <a:r>
              <a:rPr dirty="0" spc="-60"/>
              <a:t> </a:t>
            </a:r>
            <a:r>
              <a:rPr dirty="0" spc="-10"/>
              <a:t>viewer’s</a:t>
            </a:r>
            <a:r>
              <a:rPr dirty="0" spc="-50"/>
              <a:t> </a:t>
            </a:r>
            <a:r>
              <a:rPr dirty="0" spc="-10"/>
              <a:t>attention.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0491" y="4208779"/>
            <a:ext cx="6229350" cy="120078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just" marL="12700" marR="5080">
              <a:lnSpc>
                <a:spcPct val="107100"/>
              </a:lnSpc>
              <a:spcBef>
                <a:spcPts val="100"/>
              </a:spcBef>
            </a:pPr>
            <a:r>
              <a:rPr dirty="0" sz="2400" b="1">
                <a:latin typeface="Calibri"/>
                <a:cs typeface="Calibri"/>
              </a:rPr>
              <a:t>Golden</a:t>
            </a:r>
            <a:r>
              <a:rPr dirty="0" sz="2400" spc="-7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Ratio:</a:t>
            </a:r>
            <a:r>
              <a:rPr dirty="0" sz="2400" spc="-65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Golden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ratio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proportion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used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to </a:t>
            </a:r>
            <a:r>
              <a:rPr dirty="0" sz="2400">
                <a:latin typeface="Calibri"/>
                <a:cs typeface="Calibri"/>
              </a:rPr>
              <a:t>create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highly</a:t>
            </a:r>
            <a:r>
              <a:rPr dirty="0" sz="2400" spc="-8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balanced,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organic</a:t>
            </a:r>
            <a:r>
              <a:rPr dirty="0" sz="2400" spc="-9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compositions</a:t>
            </a:r>
            <a:r>
              <a:rPr dirty="0" sz="2400" spc="-100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that </a:t>
            </a:r>
            <a:r>
              <a:rPr dirty="0" sz="2400">
                <a:latin typeface="Calibri"/>
                <a:cs typeface="Calibri"/>
              </a:rPr>
              <a:t>mimic</a:t>
            </a:r>
            <a:r>
              <a:rPr dirty="0" sz="2400" spc="-8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patterns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found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nature.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73086" y="3429380"/>
            <a:ext cx="4718050" cy="303784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27940" rIns="0" bIns="0" rtlCol="0" vert="horz">
            <a:spAutoFit/>
          </a:bodyPr>
          <a:lstStyle/>
          <a:p>
            <a:pPr marL="91440" marR="592455">
              <a:lnSpc>
                <a:spcPts val="3030"/>
              </a:lnSpc>
              <a:spcBef>
                <a:spcPts val="220"/>
              </a:spcBef>
            </a:pPr>
            <a:r>
              <a:rPr dirty="0" sz="2800">
                <a:latin typeface="Calibri"/>
                <a:cs typeface="Calibri"/>
              </a:rPr>
              <a:t>Replace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with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an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image</a:t>
            </a:r>
            <a:r>
              <a:rPr dirty="0" sz="2800" spc="-60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from </a:t>
            </a:r>
            <a:r>
              <a:rPr dirty="0" sz="2800">
                <a:latin typeface="Calibri"/>
                <a:cs typeface="Calibri"/>
              </a:rPr>
              <a:t>your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roll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of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film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72706" y="188213"/>
            <a:ext cx="4717542" cy="3146298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192024"/>
            <a:ext cx="171259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20"/>
              <a:t>FOCUS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794"/>
            <a:ext cx="6259830" cy="5106035"/>
          </a:xfrm>
          <a:prstGeom prst="rect">
            <a:avLst/>
          </a:prstGeom>
        </p:spPr>
        <p:txBody>
          <a:bodyPr wrap="square" lIns="0" tIns="23495" rIns="0" bIns="0" rtlCol="0" vert="horz">
            <a:spAutoFit/>
          </a:bodyPr>
          <a:lstStyle/>
          <a:p>
            <a:pPr marL="12700" marR="414020">
              <a:lnSpc>
                <a:spcPct val="97000"/>
              </a:lnSpc>
              <a:spcBef>
                <a:spcPts val="185"/>
              </a:spcBef>
            </a:pPr>
            <a:r>
              <a:rPr dirty="0" sz="2400" b="1">
                <a:latin typeface="Calibri"/>
                <a:cs typeface="Calibri"/>
              </a:rPr>
              <a:t>Focal</a:t>
            </a:r>
            <a:r>
              <a:rPr dirty="0" sz="2400" spc="-6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Point: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focal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point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primary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area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of </a:t>
            </a:r>
            <a:r>
              <a:rPr dirty="0" sz="2400" spc="-10">
                <a:latin typeface="Calibri"/>
                <a:cs typeface="Calibri"/>
              </a:rPr>
              <a:t>interest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that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captures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holds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viewer's attention,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serving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as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"heart"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image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or </a:t>
            </a:r>
            <a:r>
              <a:rPr dirty="0" sz="2400" spc="-10">
                <a:latin typeface="Calibri"/>
                <a:cs typeface="Calibri"/>
              </a:rPr>
              <a:t>design</a:t>
            </a:r>
            <a:endParaRPr sz="2400">
              <a:latin typeface="Calibri"/>
              <a:cs typeface="Calibri"/>
            </a:endParaRPr>
          </a:p>
          <a:p>
            <a:pPr marL="12700" marR="311150">
              <a:lnSpc>
                <a:spcPct val="97000"/>
              </a:lnSpc>
              <a:spcBef>
                <a:spcPts val="1795"/>
              </a:spcBef>
            </a:pPr>
            <a:r>
              <a:rPr dirty="0" sz="2400" b="1">
                <a:latin typeface="Calibri"/>
                <a:cs typeface="Calibri"/>
              </a:rPr>
              <a:t>Depth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of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Field:</a:t>
            </a:r>
            <a:r>
              <a:rPr dirty="0" sz="2400" spc="-50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Depth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field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zone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of </a:t>
            </a:r>
            <a:r>
              <a:rPr dirty="0" sz="2400" spc="-10">
                <a:latin typeface="Calibri"/>
                <a:cs typeface="Calibri"/>
              </a:rPr>
              <a:t>"acceptable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sharpness"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photo,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representing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distance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between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nearest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farthest </a:t>
            </a:r>
            <a:r>
              <a:rPr dirty="0" sz="2400">
                <a:latin typeface="Calibri"/>
                <a:cs typeface="Calibri"/>
              </a:rPr>
              <a:t>objects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that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appear</a:t>
            </a:r>
            <a:r>
              <a:rPr dirty="0" sz="2400" spc="-3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focus.</a:t>
            </a:r>
            <a:endParaRPr sz="2400">
              <a:latin typeface="Calibri"/>
              <a:cs typeface="Calibri"/>
            </a:endParaRPr>
          </a:p>
          <a:p>
            <a:pPr marL="12700" marR="5080">
              <a:lnSpc>
                <a:spcPct val="97000"/>
              </a:lnSpc>
              <a:spcBef>
                <a:spcPts val="1805"/>
              </a:spcBef>
            </a:pPr>
            <a:r>
              <a:rPr dirty="0" sz="2400" spc="-10" b="1">
                <a:latin typeface="Calibri"/>
                <a:cs typeface="Calibri"/>
              </a:rPr>
              <a:t>Hyperfocal</a:t>
            </a:r>
            <a:r>
              <a:rPr dirty="0" sz="2400" spc="-60" b="1">
                <a:latin typeface="Calibri"/>
                <a:cs typeface="Calibri"/>
              </a:rPr>
              <a:t> </a:t>
            </a:r>
            <a:r>
              <a:rPr dirty="0" sz="2400" spc="-10" b="1">
                <a:latin typeface="Calibri"/>
                <a:cs typeface="Calibri"/>
              </a:rPr>
              <a:t>Distance:</a:t>
            </a:r>
            <a:r>
              <a:rPr dirty="0" sz="2400" spc="-40" b="1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Dependent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on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lens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used.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focus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aperture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combo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that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gives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you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the </a:t>
            </a:r>
            <a:r>
              <a:rPr dirty="0" sz="2400" spc="-10">
                <a:latin typeface="Calibri"/>
                <a:cs typeface="Calibri"/>
              </a:rPr>
              <a:t>largest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possible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depth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field.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Full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range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of </a:t>
            </a:r>
            <a:r>
              <a:rPr dirty="0" sz="2400" spc="-10">
                <a:latin typeface="Calibri"/>
                <a:cs typeface="Calibri"/>
              </a:rPr>
              <a:t>information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focus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can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create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sense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realism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depth.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68133" y="3424428"/>
            <a:ext cx="4727575" cy="3047365"/>
            <a:chOff x="7168133" y="3424428"/>
            <a:chExt cx="4727575" cy="3047365"/>
          </a:xfrm>
        </p:grpSpPr>
        <p:sp>
          <p:nvSpPr>
            <p:cNvPr id="6" name="object 6"/>
            <p:cNvSpPr/>
            <p:nvPr/>
          </p:nvSpPr>
          <p:spPr>
            <a:xfrm>
              <a:off x="7173086" y="3429381"/>
              <a:ext cx="4718050" cy="3037840"/>
            </a:xfrm>
            <a:custGeom>
              <a:avLst/>
              <a:gdLst/>
              <a:ahLst/>
              <a:cxnLst/>
              <a:rect l="l" t="t" r="r" b="b"/>
              <a:pathLst>
                <a:path w="4718050" h="3037840">
                  <a:moveTo>
                    <a:pt x="0" y="3037331"/>
                  </a:moveTo>
                  <a:lnTo>
                    <a:pt x="4717542" y="3037331"/>
                  </a:lnTo>
                  <a:lnTo>
                    <a:pt x="4717542" y="0"/>
                  </a:lnTo>
                  <a:lnTo>
                    <a:pt x="0" y="0"/>
                  </a:lnTo>
                  <a:lnTo>
                    <a:pt x="0" y="303733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uilding with lights on it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88223" y="3429000"/>
              <a:ext cx="3286505" cy="2943606"/>
            </a:xfrm>
            <a:prstGeom prst="rect">
              <a:avLst/>
            </a:prstGeom>
          </p:spPr>
        </p:pic>
      </p:grpSp>
      <p:pic>
        <p:nvPicPr>
          <p:cNvPr id="8" name="object 8" descr="Between Dog and Wolf - Photographs and text by Aurelien Bayo | LensCulture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250173" y="86868"/>
            <a:ext cx="2562605" cy="3203448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05"/>
              <a:t>POSITION/VIEWPOINT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6562725" cy="5458460"/>
          </a:xfrm>
          <a:custGeom>
            <a:avLst/>
            <a:gdLst/>
            <a:ahLst/>
            <a:cxnLst/>
            <a:rect l="l" t="t" r="r" b="b"/>
            <a:pathLst>
              <a:path w="6562725" h="5458460">
                <a:moveTo>
                  <a:pt x="0" y="5458206"/>
                </a:moveTo>
                <a:lnTo>
                  <a:pt x="6562344" y="5458206"/>
                </a:lnTo>
                <a:lnTo>
                  <a:pt x="6562344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1936"/>
            <a:ext cx="6300470" cy="43973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391160">
              <a:lnSpc>
                <a:spcPct val="107100"/>
              </a:lnSpc>
              <a:spcBef>
                <a:spcPts val="100"/>
              </a:spcBef>
            </a:pPr>
            <a:r>
              <a:rPr dirty="0" sz="2400" spc="-45" b="1">
                <a:latin typeface="Calibri"/>
                <a:cs typeface="Calibri"/>
              </a:rPr>
              <a:t>Eye-</a:t>
            </a:r>
            <a:r>
              <a:rPr dirty="0" sz="2400" b="1">
                <a:latin typeface="Calibri"/>
                <a:cs typeface="Calibri"/>
              </a:rPr>
              <a:t>level:</a:t>
            </a:r>
            <a:r>
              <a:rPr dirty="0" sz="2400" spc="-45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Eye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level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camera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angle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where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the </a:t>
            </a:r>
            <a:r>
              <a:rPr dirty="0" sz="2400">
                <a:latin typeface="Calibri"/>
                <a:cs typeface="Calibri"/>
              </a:rPr>
              <a:t>lens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positioned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at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same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height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as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the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95"/>
              </a:spcBef>
            </a:pPr>
            <a:r>
              <a:rPr dirty="0" sz="2400" spc="-10">
                <a:latin typeface="Calibri"/>
                <a:cs typeface="Calibri"/>
              </a:rPr>
              <a:t>subject’s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eyes.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It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serves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as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way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storytelling.</a:t>
            </a:r>
            <a:endParaRPr sz="2400">
              <a:latin typeface="Calibri"/>
              <a:cs typeface="Calibri"/>
            </a:endParaRPr>
          </a:p>
          <a:p>
            <a:pPr marL="12700" marR="5080">
              <a:lnSpc>
                <a:spcPct val="107000"/>
              </a:lnSpc>
              <a:spcBef>
                <a:spcPts val="1805"/>
              </a:spcBef>
            </a:pPr>
            <a:r>
              <a:rPr dirty="0" sz="2400" b="1">
                <a:latin typeface="Calibri"/>
                <a:cs typeface="Calibri"/>
              </a:rPr>
              <a:t>Above:</a:t>
            </a:r>
            <a:r>
              <a:rPr dirty="0" sz="2400" spc="-65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Shooting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from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above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makes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subject </a:t>
            </a:r>
            <a:r>
              <a:rPr dirty="0" sz="2400">
                <a:latin typeface="Calibri"/>
                <a:cs typeface="Calibri"/>
              </a:rPr>
              <a:t>appear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smaller,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more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vulnerable,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submissive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by </a:t>
            </a:r>
            <a:r>
              <a:rPr dirty="0" sz="2400">
                <a:latin typeface="Calibri"/>
                <a:cs typeface="Calibri"/>
              </a:rPr>
              <a:t>looking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down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on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them.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Like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eye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level,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it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serves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as</a:t>
            </a:r>
            <a:r>
              <a:rPr dirty="0" sz="2400" spc="-50">
                <a:latin typeface="Calibri"/>
                <a:cs typeface="Calibri"/>
              </a:rPr>
              <a:t> a </a:t>
            </a:r>
            <a:r>
              <a:rPr dirty="0" sz="2400">
                <a:latin typeface="Calibri"/>
                <a:cs typeface="Calibri"/>
              </a:rPr>
              <a:t>way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storytelling.</a:t>
            </a:r>
            <a:endParaRPr sz="2400">
              <a:latin typeface="Calibri"/>
              <a:cs typeface="Calibri"/>
            </a:endParaRPr>
          </a:p>
          <a:p>
            <a:pPr marL="12700" marR="77470">
              <a:lnSpc>
                <a:spcPct val="107100"/>
              </a:lnSpc>
              <a:spcBef>
                <a:spcPts val="1795"/>
              </a:spcBef>
            </a:pPr>
            <a:r>
              <a:rPr dirty="0" sz="2400" b="1">
                <a:latin typeface="Calibri"/>
                <a:cs typeface="Calibri"/>
              </a:rPr>
              <a:t>Below:</a:t>
            </a:r>
            <a:r>
              <a:rPr dirty="0" sz="2400" spc="-35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Looking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up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subject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makes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it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appear </a:t>
            </a:r>
            <a:r>
              <a:rPr dirty="0" sz="2400">
                <a:latin typeface="Calibri"/>
                <a:cs typeface="Calibri"/>
              </a:rPr>
              <a:t>dominant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towering.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This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can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create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sense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of </a:t>
            </a:r>
            <a:r>
              <a:rPr dirty="0" sz="2400">
                <a:latin typeface="Calibri"/>
                <a:cs typeface="Calibri"/>
              </a:rPr>
              <a:t>respect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make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viewer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feel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small.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68133" y="3424428"/>
            <a:ext cx="4727575" cy="3047365"/>
            <a:chOff x="7168133" y="3424428"/>
            <a:chExt cx="4727575" cy="3047365"/>
          </a:xfrm>
        </p:grpSpPr>
        <p:sp>
          <p:nvSpPr>
            <p:cNvPr id="6" name="object 6"/>
            <p:cNvSpPr/>
            <p:nvPr/>
          </p:nvSpPr>
          <p:spPr>
            <a:xfrm>
              <a:off x="7173086" y="3429381"/>
              <a:ext cx="4718050" cy="3037840"/>
            </a:xfrm>
            <a:custGeom>
              <a:avLst/>
              <a:gdLst/>
              <a:ahLst/>
              <a:cxnLst/>
              <a:rect l="l" t="t" r="r" b="b"/>
              <a:pathLst>
                <a:path w="4718050" h="3037840">
                  <a:moveTo>
                    <a:pt x="0" y="3037331"/>
                  </a:moveTo>
                  <a:lnTo>
                    <a:pt x="4717542" y="3037331"/>
                  </a:lnTo>
                  <a:lnTo>
                    <a:pt x="4717542" y="0"/>
                  </a:lnTo>
                  <a:lnTo>
                    <a:pt x="0" y="0"/>
                  </a:lnTo>
                  <a:lnTo>
                    <a:pt x="0" y="303733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uilding with lights on it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88223" y="3429000"/>
              <a:ext cx="3286505" cy="2943606"/>
            </a:xfrm>
            <a:prstGeom prst="rect">
              <a:avLst/>
            </a:prstGeom>
          </p:spPr>
        </p:pic>
      </p:grpSp>
      <p:pic>
        <p:nvPicPr>
          <p:cNvPr id="8" name="object 8" descr="Beijing Silvermine': Thomas Sauvin's archive of discarded photos | CNN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172706" y="202692"/>
            <a:ext cx="4456938" cy="2963417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65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6562725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4290" rIns="0" bIns="0" rtlCol="0" vert="horz">
            <a:spAutoFit/>
          </a:bodyPr>
          <a:lstStyle/>
          <a:p>
            <a:pPr marL="90805">
              <a:lnSpc>
                <a:spcPct val="100000"/>
              </a:lnSpc>
              <a:spcBef>
                <a:spcPts val="270"/>
              </a:spcBef>
            </a:pPr>
            <a:r>
              <a:rPr dirty="0" sz="2400" spc="-10" b="1">
                <a:latin typeface="Calibri"/>
                <a:cs typeface="Calibri"/>
              </a:rPr>
              <a:t>Frozen:</a:t>
            </a:r>
            <a:r>
              <a:rPr dirty="0" sz="2400" spc="-80" b="1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(High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Shutter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speed)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–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Decisive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moment.</a:t>
            </a:r>
            <a:endParaRPr sz="2400">
              <a:latin typeface="Calibri"/>
              <a:cs typeface="Calibri"/>
            </a:endParaRPr>
          </a:p>
          <a:p>
            <a:pPr marL="90805">
              <a:lnSpc>
                <a:spcPct val="100000"/>
              </a:lnSpc>
              <a:spcBef>
                <a:spcPts val="2005"/>
              </a:spcBef>
            </a:pPr>
            <a:r>
              <a:rPr dirty="0" sz="2400" b="1">
                <a:latin typeface="Calibri"/>
                <a:cs typeface="Calibri"/>
              </a:rPr>
              <a:t>Blur:</a:t>
            </a:r>
            <a:r>
              <a:rPr dirty="0" sz="2400" spc="-7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(</a:t>
            </a:r>
            <a:r>
              <a:rPr dirty="0" sz="2400">
                <a:latin typeface="Calibri"/>
                <a:cs typeface="Calibri"/>
              </a:rPr>
              <a:t>Lower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shutter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speed)</a:t>
            </a:r>
            <a:endParaRPr sz="2400">
              <a:latin typeface="Calibri"/>
              <a:cs typeface="Calibri"/>
            </a:endParaRPr>
          </a:p>
          <a:p>
            <a:pPr marL="90805" marR="368300">
              <a:lnSpc>
                <a:spcPct val="107100"/>
              </a:lnSpc>
              <a:spcBef>
                <a:spcPts val="1789"/>
              </a:spcBef>
            </a:pPr>
            <a:r>
              <a:rPr dirty="0" sz="2400" b="1">
                <a:latin typeface="Calibri"/>
                <a:cs typeface="Calibri"/>
              </a:rPr>
              <a:t>Long</a:t>
            </a:r>
            <a:r>
              <a:rPr dirty="0" sz="2400" spc="-70" b="1">
                <a:latin typeface="Calibri"/>
                <a:cs typeface="Calibri"/>
              </a:rPr>
              <a:t> </a:t>
            </a:r>
            <a:r>
              <a:rPr dirty="0" sz="2400" b="1">
                <a:latin typeface="Calibri"/>
                <a:cs typeface="Calibri"/>
              </a:rPr>
              <a:t>Exposure:</a:t>
            </a:r>
            <a:r>
              <a:rPr dirty="0" sz="2400" spc="-40" b="1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Creates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smooth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water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ghostly </a:t>
            </a:r>
            <a:r>
              <a:rPr dirty="0" sz="2400">
                <a:latin typeface="Calibri"/>
                <a:cs typeface="Calibri"/>
              </a:rPr>
              <a:t>moving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objects.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Useful</a:t>
            </a:r>
            <a:r>
              <a:rPr dirty="0" sz="2400" spc="-2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show</a:t>
            </a:r>
            <a:r>
              <a:rPr dirty="0" sz="2400" spc="-3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passing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time.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173086" y="3429380"/>
            <a:ext cx="4718050" cy="303784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27940" rIns="0" bIns="0" rtlCol="0" vert="horz">
            <a:spAutoFit/>
          </a:bodyPr>
          <a:lstStyle/>
          <a:p>
            <a:pPr marL="91440" marR="592455">
              <a:lnSpc>
                <a:spcPts val="3030"/>
              </a:lnSpc>
              <a:spcBef>
                <a:spcPts val="220"/>
              </a:spcBef>
            </a:pPr>
            <a:r>
              <a:rPr dirty="0" sz="2800">
                <a:latin typeface="Calibri"/>
                <a:cs typeface="Calibri"/>
              </a:rPr>
              <a:t>Replace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with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an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image</a:t>
            </a:r>
            <a:r>
              <a:rPr dirty="0" sz="2800" spc="-60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from </a:t>
            </a:r>
            <a:r>
              <a:rPr dirty="0" sz="2800">
                <a:latin typeface="Calibri"/>
                <a:cs typeface="Calibri"/>
              </a:rPr>
              <a:t>your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roll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of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film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5" name="object 5" descr="Hozzography: la mirada onírica que transforma lo cotidiano en arte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43978" y="179070"/>
            <a:ext cx="4174998" cy="3131057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4983" y="145542"/>
            <a:ext cx="10162540" cy="1647825"/>
          </a:xfrm>
          <a:prstGeom prst="rect"/>
          <a:solidFill>
            <a:srgbClr val="FFD4E3"/>
          </a:solidFill>
        </p:spPr>
        <p:txBody>
          <a:bodyPr wrap="square" lIns="0" tIns="391795" rIns="0" bIns="0" rtlCol="0" vert="horz">
            <a:spAutoFit/>
          </a:bodyPr>
          <a:lstStyle/>
          <a:p>
            <a:pPr marL="207645">
              <a:lnSpc>
                <a:spcPct val="100000"/>
              </a:lnSpc>
              <a:spcBef>
                <a:spcPts val="3085"/>
              </a:spcBef>
            </a:pPr>
            <a:r>
              <a:rPr dirty="0" sz="5400" spc="-80" i="0">
                <a:latin typeface="Verdana"/>
                <a:cs typeface="Verdana"/>
              </a:rPr>
              <a:t>IMAGE</a:t>
            </a:r>
            <a:r>
              <a:rPr dirty="0" sz="5400" spc="-380" i="0">
                <a:latin typeface="Verdana"/>
                <a:cs typeface="Verdana"/>
              </a:rPr>
              <a:t> </a:t>
            </a:r>
            <a:r>
              <a:rPr dirty="0" sz="5400" spc="-420" i="0">
                <a:latin typeface="Verdana"/>
                <a:cs typeface="Verdana"/>
              </a:rPr>
              <a:t>ANALYSIS</a:t>
            </a:r>
            <a:r>
              <a:rPr dirty="0" sz="5400" spc="-380" i="0">
                <a:latin typeface="Verdana"/>
                <a:cs typeface="Verdana"/>
              </a:rPr>
              <a:t> </a:t>
            </a:r>
            <a:r>
              <a:rPr dirty="0" sz="5400" spc="-450" i="0">
                <a:latin typeface="Verdana"/>
                <a:cs typeface="Verdana"/>
              </a:rPr>
              <a:t>3</a:t>
            </a:r>
            <a:r>
              <a:rPr dirty="0" sz="5400" spc="-370" i="0">
                <a:latin typeface="Verdana"/>
                <a:cs typeface="Verdana"/>
              </a:rPr>
              <a:t> </a:t>
            </a:r>
            <a:r>
              <a:rPr dirty="0" sz="5400" spc="-665" i="0">
                <a:latin typeface="Verdana"/>
                <a:cs typeface="Verdana"/>
              </a:rPr>
              <a:t>-</a:t>
            </a:r>
            <a:r>
              <a:rPr dirty="0" sz="5400" spc="-390" i="0">
                <a:latin typeface="Verdana"/>
                <a:cs typeface="Verdana"/>
              </a:rPr>
              <a:t> </a:t>
            </a:r>
            <a:r>
              <a:rPr dirty="0" sz="5400" spc="-310" i="0">
                <a:latin typeface="Verdana"/>
                <a:cs typeface="Verdana"/>
              </a:rPr>
              <a:t>CONTEXT</a:t>
            </a:r>
            <a:endParaRPr sz="5400">
              <a:latin typeface="Verdana"/>
              <a:cs typeface="Verdan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92049" y="2114169"/>
            <a:ext cx="11206480" cy="4360545"/>
          </a:xfrm>
          <a:custGeom>
            <a:avLst/>
            <a:gdLst/>
            <a:ahLst/>
            <a:cxnLst/>
            <a:rect l="l" t="t" r="r" b="b"/>
            <a:pathLst>
              <a:path w="11206480" h="4360545">
                <a:moveTo>
                  <a:pt x="0" y="4360164"/>
                </a:moveTo>
                <a:lnTo>
                  <a:pt x="11205972" y="4360164"/>
                </a:lnTo>
                <a:lnTo>
                  <a:pt x="11205972" y="0"/>
                </a:lnTo>
                <a:lnTo>
                  <a:pt x="0" y="0"/>
                </a:lnTo>
                <a:lnTo>
                  <a:pt x="0" y="4360164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470662" y="2081530"/>
            <a:ext cx="10019665" cy="836930"/>
          </a:xfrm>
          <a:prstGeom prst="rect">
            <a:avLst/>
          </a:prstGeom>
        </p:spPr>
        <p:txBody>
          <a:bodyPr wrap="square" lIns="0" tIns="61594" rIns="0" bIns="0" rtlCol="0" vert="horz">
            <a:spAutoFit/>
          </a:bodyPr>
          <a:lstStyle/>
          <a:p>
            <a:pPr marL="12700" marR="5080">
              <a:lnSpc>
                <a:spcPts val="3020"/>
              </a:lnSpc>
              <a:spcBef>
                <a:spcPts val="484"/>
              </a:spcBef>
            </a:pPr>
            <a:r>
              <a:rPr dirty="0" sz="2800">
                <a:latin typeface="Calibri"/>
                <a:cs typeface="Calibri"/>
              </a:rPr>
              <a:t>Replace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this</a:t>
            </a:r>
            <a:r>
              <a:rPr dirty="0" sz="2800" spc="-3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with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an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image</a:t>
            </a:r>
            <a:r>
              <a:rPr dirty="0" sz="2800" spc="-5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from</a:t>
            </a:r>
            <a:r>
              <a:rPr dirty="0" sz="2800" spc="-3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session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that</a:t>
            </a:r>
            <a:r>
              <a:rPr dirty="0" sz="2800" spc="-3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you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think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is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best </a:t>
            </a:r>
            <a:r>
              <a:rPr dirty="0" sz="2800">
                <a:latin typeface="Calibri"/>
                <a:cs typeface="Calibri"/>
              </a:rPr>
              <a:t>example</a:t>
            </a:r>
            <a:r>
              <a:rPr dirty="0" sz="2800" spc="-8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of</a:t>
            </a:r>
            <a:r>
              <a:rPr dirty="0" sz="2800" spc="-55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context.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471868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25" i="0">
                <a:latin typeface="Verdana"/>
                <a:cs typeface="Verdana"/>
              </a:rPr>
              <a:t>Context</a:t>
            </a:r>
            <a:r>
              <a:rPr dirty="0" spc="-305" i="0">
                <a:latin typeface="Verdana"/>
                <a:cs typeface="Verdana"/>
              </a:rPr>
              <a:t> </a:t>
            </a:r>
            <a:r>
              <a:rPr dirty="0" spc="-490" i="0">
                <a:latin typeface="Verdana"/>
                <a:cs typeface="Verdana"/>
              </a:rPr>
              <a:t>-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-75" i="0">
                <a:latin typeface="Verdana"/>
                <a:cs typeface="Verdana"/>
              </a:rPr>
              <a:t>definition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280159"/>
            <a:ext cx="5337810" cy="4774565"/>
          </a:xfrm>
          <a:prstGeom prst="rect">
            <a:avLst/>
          </a:prstGeom>
        </p:spPr>
        <p:txBody>
          <a:bodyPr wrap="square" lIns="0" tIns="48895" rIns="0" bIns="0" rtlCol="0" vert="horz">
            <a:spAutoFit/>
          </a:bodyPr>
          <a:lstStyle/>
          <a:p>
            <a:pPr marL="12700" marR="115570">
              <a:lnSpc>
                <a:spcPct val="80000"/>
              </a:lnSpc>
              <a:spcBef>
                <a:spcPts val="385"/>
              </a:spcBef>
            </a:pPr>
            <a:r>
              <a:rPr dirty="0" sz="1200" spc="-10">
                <a:latin typeface="Calibri"/>
                <a:cs typeface="Calibri"/>
              </a:rPr>
              <a:t>Context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circumstances </a:t>
            </a:r>
            <a:r>
              <a:rPr dirty="0" sz="1200">
                <a:latin typeface="Calibri"/>
                <a:cs typeface="Calibri"/>
              </a:rPr>
              <a:t>that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lead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event,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idea,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or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action.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Context </a:t>
            </a:r>
            <a:r>
              <a:rPr dirty="0" sz="1200">
                <a:latin typeface="Calibri"/>
                <a:cs typeface="Calibri"/>
              </a:rPr>
              <a:t>allows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us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understand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certain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things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better;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without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context,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often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make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assumptions </a:t>
            </a:r>
            <a:r>
              <a:rPr dirty="0" sz="1200">
                <a:latin typeface="Calibri"/>
                <a:cs typeface="Calibri"/>
              </a:rPr>
              <a:t>about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anything,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but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context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gives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lead-</a:t>
            </a:r>
            <a:r>
              <a:rPr dirty="0" sz="1200">
                <a:latin typeface="Calibri"/>
                <a:cs typeface="Calibri"/>
              </a:rPr>
              <a:t>up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anything,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so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understand </a:t>
            </a:r>
            <a:r>
              <a:rPr dirty="0" sz="1200">
                <a:latin typeface="Calibri"/>
                <a:cs typeface="Calibri"/>
              </a:rPr>
              <a:t>things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better.</a:t>
            </a:r>
            <a:endParaRPr sz="1200">
              <a:latin typeface="Calibri"/>
              <a:cs typeface="Calibri"/>
            </a:endParaRPr>
          </a:p>
          <a:p>
            <a:pPr marL="12700" marR="5080">
              <a:lnSpc>
                <a:spcPct val="80000"/>
              </a:lnSpc>
              <a:spcBef>
                <a:spcPts val="1000"/>
              </a:spcBef>
            </a:pP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0">
                <a:latin typeface="Calibri"/>
                <a:cs typeface="Calibri"/>
              </a:rPr>
              <a:t> photography,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context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allows us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understand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image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better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meaning,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and </a:t>
            </a:r>
            <a:r>
              <a:rPr dirty="0" sz="1200">
                <a:latin typeface="Calibri"/>
                <a:cs typeface="Calibri"/>
              </a:rPr>
              <a:t>what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message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artist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trying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show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viewer.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photography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art,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context</a:t>
            </a:r>
            <a:r>
              <a:rPr dirty="0" sz="1200" spc="50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important,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especially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documentary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photography,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which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requires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evoke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its </a:t>
            </a:r>
            <a:r>
              <a:rPr dirty="0" sz="1200">
                <a:latin typeface="Calibri"/>
                <a:cs typeface="Calibri"/>
              </a:rPr>
              <a:t>deeper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meaning.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ts val="1295"/>
              </a:lnSpc>
              <a:spcBef>
                <a:spcPts val="710"/>
              </a:spcBef>
            </a:pPr>
            <a:r>
              <a:rPr dirty="0" sz="1200">
                <a:latin typeface="Calibri"/>
                <a:cs typeface="Calibri"/>
              </a:rPr>
              <a:t>If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context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isn’t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applied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documentary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photography,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lead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photograph</a:t>
            </a:r>
            <a:r>
              <a:rPr dirty="0" sz="1200" spc="-25">
                <a:latin typeface="Calibri"/>
                <a:cs typeface="Calibri"/>
              </a:rPr>
              <a:t> not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ts val="1295"/>
              </a:lnSpc>
            </a:pPr>
            <a:r>
              <a:rPr dirty="0" sz="1200">
                <a:latin typeface="Calibri"/>
                <a:cs typeface="Calibri"/>
              </a:rPr>
              <a:t>being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truly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understood.</a:t>
            </a:r>
            <a:endParaRPr sz="1200">
              <a:latin typeface="Calibri"/>
              <a:cs typeface="Calibri"/>
            </a:endParaRPr>
          </a:p>
          <a:p>
            <a:pPr marL="12700" marR="35560">
              <a:lnSpc>
                <a:spcPct val="80000"/>
              </a:lnSpc>
              <a:spcBef>
                <a:spcPts val="1005"/>
              </a:spcBef>
            </a:pP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image,</a:t>
            </a:r>
            <a:r>
              <a:rPr dirty="0" sz="1200" spc="-10">
                <a:latin typeface="Calibri"/>
                <a:cs typeface="Calibri"/>
              </a:rPr>
              <a:t> context </a:t>
            </a:r>
            <a:r>
              <a:rPr dirty="0" sz="1200">
                <a:latin typeface="Calibri"/>
                <a:cs typeface="Calibri"/>
              </a:rPr>
              <a:t>can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lot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about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picture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itself.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time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0">
                <a:latin typeface="Calibri"/>
                <a:cs typeface="Calibri"/>
              </a:rPr>
              <a:t> painting </a:t>
            </a:r>
            <a:r>
              <a:rPr dirty="0" sz="1200">
                <a:latin typeface="Calibri"/>
                <a:cs typeface="Calibri"/>
              </a:rPr>
              <a:t>was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made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(1533) and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people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painting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these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men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men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wealth.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due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their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attire,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clothes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that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only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wealthy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important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men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would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able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have.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items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behind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men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also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they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men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incredible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wealth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and </a:t>
            </a:r>
            <a:r>
              <a:rPr dirty="0" sz="1200">
                <a:latin typeface="Calibri"/>
                <a:cs typeface="Calibri"/>
              </a:rPr>
              <a:t>knowledge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for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that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time,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most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items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there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are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scientific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objects,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which</a:t>
            </a:r>
            <a:r>
              <a:rPr dirty="0" sz="1200" spc="50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those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items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(and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education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for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that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matter)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would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only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accessible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wealthy </a:t>
            </a:r>
            <a:r>
              <a:rPr dirty="0" sz="1200">
                <a:latin typeface="Calibri"/>
                <a:cs typeface="Calibri"/>
              </a:rPr>
              <a:t>elite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time.</a:t>
            </a:r>
            <a:endParaRPr sz="1200">
              <a:latin typeface="Calibri"/>
              <a:cs typeface="Calibri"/>
            </a:endParaRPr>
          </a:p>
          <a:p>
            <a:pPr marL="12700" marR="429895">
              <a:lnSpc>
                <a:spcPts val="1150"/>
              </a:lnSpc>
              <a:spcBef>
                <a:spcPts val="985"/>
              </a:spcBef>
            </a:pP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skull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interpreted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death,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how,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no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matter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how</a:t>
            </a:r>
            <a:r>
              <a:rPr dirty="0" sz="1200" spc="-10">
                <a:latin typeface="Calibri"/>
                <a:cs typeface="Calibri"/>
              </a:rPr>
              <a:t> wealthy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or</a:t>
            </a:r>
            <a:r>
              <a:rPr dirty="0" sz="1200" spc="-20">
                <a:latin typeface="Calibri"/>
                <a:cs typeface="Calibri"/>
              </a:rPr>
              <a:t> poor </a:t>
            </a:r>
            <a:r>
              <a:rPr dirty="0" sz="1200">
                <a:latin typeface="Calibri"/>
                <a:cs typeface="Calibri"/>
              </a:rPr>
              <a:t>someone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death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will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come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for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all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25">
                <a:latin typeface="Calibri"/>
                <a:cs typeface="Calibri"/>
              </a:rPr>
              <a:t> us.</a:t>
            </a:r>
            <a:endParaRPr sz="1200">
              <a:latin typeface="Calibri"/>
              <a:cs typeface="Calibri"/>
            </a:endParaRPr>
          </a:p>
          <a:p>
            <a:pPr marL="12700" marR="19050" indent="34925">
              <a:lnSpc>
                <a:spcPts val="1150"/>
              </a:lnSpc>
              <a:spcBef>
                <a:spcPts val="1010"/>
              </a:spcBef>
            </a:pPr>
            <a:r>
              <a:rPr dirty="0" sz="1200">
                <a:latin typeface="Calibri"/>
                <a:cs typeface="Calibri"/>
              </a:rPr>
              <a:t>I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believe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there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couple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ways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artwork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could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link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photography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link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to </a:t>
            </a:r>
            <a:r>
              <a:rPr dirty="0" sz="1200">
                <a:latin typeface="Calibri"/>
                <a:cs typeface="Calibri"/>
              </a:rPr>
              <a:t>modern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culture.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believe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way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links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photography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through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perspective.</a:t>
            </a:r>
            <a:r>
              <a:rPr dirty="0" sz="1200" spc="-25">
                <a:latin typeface="Calibri"/>
                <a:cs typeface="Calibri"/>
              </a:rPr>
              <a:t> As </a:t>
            </a:r>
            <a:r>
              <a:rPr dirty="0" sz="1200" spc="-10">
                <a:latin typeface="Calibri"/>
                <a:cs typeface="Calibri"/>
              </a:rPr>
              <a:t>photography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often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associated with</a:t>
            </a:r>
            <a:r>
              <a:rPr dirty="0" sz="1200" spc="25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perspective,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technology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made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it </a:t>
            </a:r>
            <a:r>
              <a:rPr dirty="0" sz="1200">
                <a:latin typeface="Calibri"/>
                <a:cs typeface="Calibri"/>
              </a:rPr>
              <a:t>easier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play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with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perspective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artistic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35">
                <a:latin typeface="Calibri"/>
                <a:cs typeface="Calibri"/>
              </a:rPr>
              <a:t>way,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perspective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seen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0">
                <a:latin typeface="Calibri"/>
                <a:cs typeface="Calibri"/>
              </a:rPr>
              <a:t> this </a:t>
            </a:r>
            <a:r>
              <a:rPr dirty="0" sz="1200">
                <a:latin typeface="Calibri"/>
                <a:cs typeface="Calibri"/>
              </a:rPr>
              <a:t>painting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due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skull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being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present.</a:t>
            </a:r>
            <a:endParaRPr sz="1200">
              <a:latin typeface="Calibri"/>
              <a:cs typeface="Calibri"/>
            </a:endParaRPr>
          </a:p>
          <a:p>
            <a:pPr marL="12700" marR="115570" indent="34925">
              <a:lnSpc>
                <a:spcPct val="80000"/>
              </a:lnSpc>
              <a:spcBef>
                <a:spcPts val="1020"/>
              </a:spcBef>
            </a:pPr>
            <a:r>
              <a:rPr dirty="0" sz="1200">
                <a:latin typeface="Calibri"/>
                <a:cs typeface="Calibri"/>
              </a:rPr>
              <a:t>I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believe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painting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correlate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society.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due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people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depicted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in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painting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pretty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much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flexing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their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wealth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knowledge,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which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links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modern </a:t>
            </a:r>
            <a:r>
              <a:rPr dirty="0" sz="1200">
                <a:latin typeface="Calibri"/>
                <a:cs typeface="Calibri"/>
              </a:rPr>
              <a:t>culture,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flex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culture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massively</a:t>
            </a:r>
            <a:r>
              <a:rPr dirty="0" sz="1200" spc="-10">
                <a:latin typeface="Calibri"/>
                <a:cs typeface="Calibri"/>
              </a:rPr>
              <a:t> prevalent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today.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The Ambassadors (Holbein) - Wikipedia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422898" y="1168146"/>
              <a:ext cx="4847844" cy="477469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1106678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0"/>
              <a:t>Beyond</a:t>
            </a:r>
            <a:r>
              <a:rPr dirty="0" spc="-265"/>
              <a:t> </a:t>
            </a:r>
            <a:r>
              <a:rPr dirty="0" spc="-45"/>
              <a:t>the</a:t>
            </a:r>
            <a:r>
              <a:rPr dirty="0" spc="-260"/>
              <a:t> </a:t>
            </a:r>
            <a:r>
              <a:rPr dirty="0" spc="-110"/>
              <a:t>lake</a:t>
            </a:r>
            <a:r>
              <a:rPr dirty="0" spc="-110" i="0">
                <a:latin typeface="Verdana"/>
                <a:cs typeface="Verdana"/>
              </a:rPr>
              <a:t>.</a:t>
            </a:r>
            <a:r>
              <a:rPr dirty="0" spc="-254" i="0">
                <a:latin typeface="Verdana"/>
                <a:cs typeface="Verdana"/>
              </a:rPr>
              <a:t> </a:t>
            </a:r>
            <a:r>
              <a:rPr dirty="0" spc="-75" i="0">
                <a:latin typeface="Verdana"/>
                <a:cs typeface="Verdana"/>
              </a:rPr>
              <a:t>Carlos</a:t>
            </a:r>
            <a:r>
              <a:rPr dirty="0" spc="-254" i="0">
                <a:latin typeface="Verdana"/>
                <a:cs typeface="Verdana"/>
              </a:rPr>
              <a:t> </a:t>
            </a:r>
            <a:r>
              <a:rPr dirty="0" spc="-75" i="0">
                <a:latin typeface="Verdana"/>
                <a:cs typeface="Verdana"/>
              </a:rPr>
              <a:t>Folgoso</a:t>
            </a:r>
            <a:r>
              <a:rPr dirty="0" spc="-254" i="0">
                <a:latin typeface="Verdana"/>
                <a:cs typeface="Verdana"/>
              </a:rPr>
              <a:t> Sueiro.</a:t>
            </a:r>
            <a:r>
              <a:rPr dirty="0" spc="-265" i="0">
                <a:latin typeface="Verdana"/>
                <a:cs typeface="Verdana"/>
              </a:rPr>
              <a:t> </a:t>
            </a:r>
            <a:r>
              <a:rPr dirty="0" spc="-335" i="0">
                <a:latin typeface="Verdana"/>
                <a:cs typeface="Verdana"/>
              </a:rPr>
              <a:t>2025.</a:t>
            </a:r>
          </a:p>
        </p:txBody>
      </p:sp>
      <p:sp>
        <p:nvSpPr>
          <p:cNvPr id="3" name="object 3"/>
          <p:cNvSpPr/>
          <p:nvPr/>
        </p:nvSpPr>
        <p:spPr>
          <a:xfrm>
            <a:off x="388238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95060" y="1472184"/>
              <a:ext cx="5303520" cy="454533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467105" y="1018286"/>
            <a:ext cx="5313045" cy="4655820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109855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horses.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horses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range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from </a:t>
            </a:r>
            <a:r>
              <a:rPr dirty="0" sz="1300">
                <a:latin typeface="Calibri"/>
                <a:cs typeface="Calibri"/>
              </a:rPr>
              <a:t>black,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brown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dark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brown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fur.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horses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state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caution,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maybe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fleeing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expressions </a:t>
            </a:r>
            <a:r>
              <a:rPr dirty="0" sz="1300" spc="-25">
                <a:latin typeface="Calibri"/>
                <a:cs typeface="Calibri"/>
              </a:rPr>
              <a:t>on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horses’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faces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their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body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positions.</a:t>
            </a:r>
            <a:endParaRPr sz="1300">
              <a:latin typeface="Calibri"/>
              <a:cs typeface="Calibri"/>
            </a:endParaRPr>
          </a:p>
          <a:p>
            <a:pPr marL="12700" marR="161290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Horses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don’t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often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stick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each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other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maybe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something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scared </a:t>
            </a:r>
            <a:r>
              <a:rPr dirty="0" sz="1300">
                <a:latin typeface="Calibri"/>
                <a:cs typeface="Calibri"/>
              </a:rPr>
              <a:t>them,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maybe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noise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predator,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state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panic,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all </a:t>
            </a:r>
            <a:r>
              <a:rPr dirty="0" sz="1300">
                <a:latin typeface="Calibri"/>
                <a:cs typeface="Calibri"/>
              </a:rPr>
              <a:t>caused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chaos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photo.</a:t>
            </a:r>
            <a:endParaRPr sz="1300">
              <a:latin typeface="Calibri"/>
              <a:cs typeface="Calibri"/>
            </a:endParaRPr>
          </a:p>
          <a:p>
            <a:pPr marL="12700" marR="13335">
              <a:lnSpc>
                <a:spcPts val="1400"/>
              </a:lnSpc>
              <a:spcBef>
                <a:spcPts val="1010"/>
              </a:spcBef>
            </a:pP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context,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largest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breed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known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as </a:t>
            </a:r>
            <a:r>
              <a:rPr dirty="0" sz="1300" spc="-20">
                <a:latin typeface="Calibri"/>
                <a:cs typeface="Calibri"/>
              </a:rPr>
              <a:t>“Bestas,”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reside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northwestern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region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Spain,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Galicia.</a:t>
            </a:r>
            <a:r>
              <a:rPr dirty="0" sz="1300" spc="2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herd </a:t>
            </a:r>
            <a:r>
              <a:rPr dirty="0" sz="1300" spc="-10">
                <a:latin typeface="Calibri"/>
                <a:cs typeface="Calibri"/>
              </a:rPr>
              <a:t>consists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10,000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horses,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explains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horses</a:t>
            </a:r>
            <a:r>
              <a:rPr dirty="0" sz="1300" spc="-25">
                <a:latin typeface="Calibri"/>
                <a:cs typeface="Calibri"/>
              </a:rPr>
              <a:t> in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ct val="90000"/>
              </a:lnSpc>
              <a:spcBef>
                <a:spcPts val="99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empty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space,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hard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pinpoint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target </a:t>
            </a:r>
            <a:r>
              <a:rPr dirty="0" sz="1300">
                <a:latin typeface="Calibri"/>
                <a:cs typeface="Calibri"/>
              </a:rPr>
              <a:t>subject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believe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single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subject,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show </a:t>
            </a:r>
            <a:r>
              <a:rPr dirty="0" sz="1300">
                <a:latin typeface="Calibri"/>
                <a:cs typeface="Calibri"/>
              </a:rPr>
              <a:t>all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horses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one.</a:t>
            </a:r>
            <a:r>
              <a:rPr dirty="0" sz="1300" spc="26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colours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very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melancholy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and </a:t>
            </a:r>
            <a:r>
              <a:rPr dirty="0" sz="1300">
                <a:latin typeface="Calibri"/>
                <a:cs typeface="Calibri"/>
              </a:rPr>
              <a:t>possess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darker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tones,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tone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explores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photographer’s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sadness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feelings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after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series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unfortunate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events</a:t>
            </a:r>
            <a:r>
              <a:rPr dirty="0" sz="1300" spc="-25">
                <a:latin typeface="Calibri"/>
                <a:cs typeface="Calibri"/>
              </a:rPr>
              <a:t> in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personal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life.</a:t>
            </a:r>
            <a:endParaRPr sz="1300">
              <a:latin typeface="Calibri"/>
              <a:cs typeface="Calibri"/>
            </a:endParaRPr>
          </a:p>
          <a:p>
            <a:pPr marL="12700" marR="48260">
              <a:lnSpc>
                <a:spcPts val="1400"/>
              </a:lnSpc>
              <a:spcBef>
                <a:spcPts val="1030"/>
              </a:spcBef>
            </a:pP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believe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chaos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facial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expressions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horses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could represent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Carlos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Folgoso’s </a:t>
            </a:r>
            <a:r>
              <a:rPr dirty="0" sz="1300">
                <a:latin typeface="Calibri"/>
                <a:cs typeface="Calibri"/>
              </a:rPr>
              <a:t>time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photojournalist</a:t>
            </a:r>
            <a:r>
              <a:rPr dirty="0" sz="1300">
                <a:latin typeface="Calibri"/>
                <a:cs typeface="Calibri"/>
              </a:rPr>
              <a:t> 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Italy.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moved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</a:t>
            </a:r>
            <a:r>
              <a:rPr dirty="0" sz="1300" spc="-25">
                <a:latin typeface="Calibri"/>
                <a:cs typeface="Calibri"/>
              </a:rPr>
              <a:t> to </a:t>
            </a:r>
            <a:r>
              <a:rPr dirty="0" sz="1300">
                <a:latin typeface="Calibri"/>
                <a:cs typeface="Calibri"/>
              </a:rPr>
              <a:t>Spain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Italy,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job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him,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of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aging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grandparent.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job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big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his </a:t>
            </a:r>
            <a:r>
              <a:rPr dirty="0" sz="1300">
                <a:latin typeface="Calibri"/>
                <a:cs typeface="Calibri"/>
              </a:rPr>
              <a:t>sustaining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injury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perhaps,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symbol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pain,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chaos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involved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previous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job.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1113980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40"/>
              <a:t>Dreams</a:t>
            </a:r>
            <a:r>
              <a:rPr dirty="0" spc="-270"/>
              <a:t> </a:t>
            </a:r>
            <a:r>
              <a:rPr dirty="0"/>
              <a:t>on</a:t>
            </a:r>
            <a:r>
              <a:rPr dirty="0" spc="-270"/>
              <a:t> </a:t>
            </a:r>
            <a:r>
              <a:rPr dirty="0" spc="-229"/>
              <a:t>The</a:t>
            </a:r>
            <a:r>
              <a:rPr dirty="0" spc="-270"/>
              <a:t> </a:t>
            </a:r>
            <a:r>
              <a:rPr dirty="0" spc="-125"/>
              <a:t>Dying</a:t>
            </a:r>
            <a:r>
              <a:rPr dirty="0" spc="-270"/>
              <a:t> </a:t>
            </a:r>
            <a:r>
              <a:rPr dirty="0" spc="-180"/>
              <a:t>Stone</a:t>
            </a:r>
            <a:r>
              <a:rPr dirty="0" spc="-180" i="0">
                <a:latin typeface="Verdana"/>
                <a:cs typeface="Verdana"/>
              </a:rPr>
              <a:t>.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105" i="0">
                <a:latin typeface="Verdana"/>
                <a:cs typeface="Verdana"/>
              </a:rPr>
              <a:t>Scott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-320" i="0">
                <a:latin typeface="Verdana"/>
                <a:cs typeface="Verdana"/>
              </a:rPr>
              <a:t>Rossi.</a:t>
            </a:r>
            <a:r>
              <a:rPr dirty="0" spc="-265" i="0">
                <a:latin typeface="Verdana"/>
                <a:cs typeface="Verdana"/>
              </a:rPr>
              <a:t> </a:t>
            </a:r>
            <a:r>
              <a:rPr dirty="0" spc="-335" i="0">
                <a:latin typeface="Verdana"/>
                <a:cs typeface="Verdana"/>
              </a:rPr>
              <a:t>2022.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338445" cy="4171950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45720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0">
                <a:latin typeface="Calibri"/>
                <a:cs typeface="Calibri"/>
              </a:rPr>
              <a:t> photograph,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little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playing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small</a:t>
            </a:r>
            <a:r>
              <a:rPr dirty="0" sz="1300" spc="-10">
                <a:latin typeface="Calibri"/>
                <a:cs typeface="Calibri"/>
              </a:rPr>
              <a:t> inflatable </a:t>
            </a:r>
            <a:r>
              <a:rPr dirty="0" sz="1300">
                <a:latin typeface="Calibri"/>
                <a:cs typeface="Calibri"/>
              </a:rPr>
              <a:t>pool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in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family’s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backyard.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Above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him,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there’s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painting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Virgin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Mary,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which </a:t>
            </a:r>
            <a:r>
              <a:rPr dirty="0" sz="1300">
                <a:latin typeface="Calibri"/>
                <a:cs typeface="Calibri"/>
              </a:rPr>
              <a:t>tells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family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Christian.</a:t>
            </a:r>
            <a:r>
              <a:rPr dirty="0" sz="1300" spc="2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Next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pool,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two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chairs,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next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bunch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cactus,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behind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fence.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doesn’t </a:t>
            </a:r>
            <a:r>
              <a:rPr dirty="0" sz="1300">
                <a:latin typeface="Calibri"/>
                <a:cs typeface="Calibri"/>
              </a:rPr>
              <a:t>seem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adults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(excluding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photographer)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around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checking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on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him.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potentially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because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takes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place,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which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Imperial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Valley,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California.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biggest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farming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states </a:t>
            </a:r>
            <a:r>
              <a:rPr dirty="0" sz="1300" spc="-25">
                <a:latin typeface="Calibri"/>
                <a:cs typeface="Calibri"/>
              </a:rPr>
              <a:t>in </a:t>
            </a:r>
            <a:r>
              <a:rPr dirty="0" sz="1300">
                <a:latin typeface="Calibri"/>
                <a:cs typeface="Calibri"/>
              </a:rPr>
              <a:t>America,</a:t>
            </a:r>
            <a:r>
              <a:rPr dirty="0" sz="1300" spc="-5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population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faces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struggles,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left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alone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maybe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family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working,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been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left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alone.</a:t>
            </a:r>
            <a:endParaRPr sz="1300">
              <a:latin typeface="Calibri"/>
              <a:cs typeface="Calibri"/>
            </a:endParaRPr>
          </a:p>
          <a:p>
            <a:pPr marL="12700" marR="10795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composition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brighter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side.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Vibrant </a:t>
            </a:r>
            <a:r>
              <a:rPr dirty="0" sz="1300">
                <a:latin typeface="Calibri"/>
                <a:cs typeface="Calibri"/>
              </a:rPr>
              <a:t>images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red,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blue,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green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seen.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prevalent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is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310"/>
              </a:lnSpc>
            </a:pPr>
            <a:r>
              <a:rPr dirty="0" sz="1300">
                <a:latin typeface="Calibri"/>
                <a:cs typeface="Calibri"/>
              </a:rPr>
              <a:t>some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sort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“weak”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yellow,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appropriated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sky,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both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0"/>
              </a:lnSpc>
            </a:pPr>
            <a:r>
              <a:rPr dirty="0" sz="1300">
                <a:latin typeface="Calibri"/>
                <a:cs typeface="Calibri"/>
              </a:rPr>
              <a:t>seem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very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weak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colours,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fading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colours.</a:t>
            </a:r>
            <a:endParaRPr sz="1300">
              <a:latin typeface="Calibri"/>
              <a:cs typeface="Calibri"/>
            </a:endParaRPr>
          </a:p>
          <a:p>
            <a:pPr marL="12700" marR="11430">
              <a:lnSpc>
                <a:spcPct val="90100"/>
              </a:lnSpc>
              <a:spcBef>
                <a:spcPts val="994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subject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boy,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although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make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argument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that </a:t>
            </a:r>
            <a:r>
              <a:rPr dirty="0" sz="1300">
                <a:latin typeface="Calibri"/>
                <a:cs typeface="Calibri"/>
              </a:rPr>
              <a:t>maybe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house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backyard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target,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much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space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been </a:t>
            </a:r>
            <a:r>
              <a:rPr dirty="0" sz="1300">
                <a:latin typeface="Calibri"/>
                <a:cs typeface="Calibri"/>
              </a:rPr>
              <a:t>left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around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pool.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there’s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big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contrast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terms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context.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town</a:t>
            </a:r>
            <a:r>
              <a:rPr dirty="0" sz="1300" spc="-25">
                <a:latin typeface="Calibri"/>
                <a:cs typeface="Calibri"/>
              </a:rPr>
              <a:t> of </a:t>
            </a:r>
            <a:r>
              <a:rPr dirty="0" sz="1300">
                <a:latin typeface="Calibri"/>
                <a:cs typeface="Calibri"/>
              </a:rPr>
              <a:t>Imperial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Valley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town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struggling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water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supplies,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its </a:t>
            </a:r>
            <a:r>
              <a:rPr dirty="0" sz="1300">
                <a:latin typeface="Calibri"/>
                <a:cs typeface="Calibri"/>
              </a:rPr>
              <a:t>hurting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farming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population.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juxtaposition </a:t>
            </a:r>
            <a:r>
              <a:rPr dirty="0" sz="1300">
                <a:latin typeface="Calibri"/>
                <a:cs typeface="Calibri"/>
              </a:rPr>
              <a:t>between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playing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50">
                <a:latin typeface="Calibri"/>
                <a:cs typeface="Calibri"/>
              </a:rPr>
              <a:t>a </a:t>
            </a:r>
            <a:r>
              <a:rPr dirty="0" sz="1300">
                <a:latin typeface="Calibri"/>
                <a:cs typeface="Calibri"/>
              </a:rPr>
              <a:t>pool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town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dying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because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lack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water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rather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interesting,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as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makes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wonder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family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water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pool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water.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41135" y="1011174"/>
            <a:ext cx="5511800" cy="5468620"/>
            <a:chOff x="6041135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46088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lexis. Alexis playing in an inflatable pool outside of his family's trailer home along the shores of the Salton Sea. The Salton Sea, once a prosperous lake from the run-off of agricultural water, is now a toxic wasteland due to drought. The lithium mines are now located just a few short miles from these shores. Desert Shores, CA. 2022. © Scott Rossi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95999" y="1411986"/>
              <a:ext cx="5380482" cy="437388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-7365"/>
            <a:ext cx="991870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u="sng" spc="-75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Where</a:t>
            </a:r>
            <a:r>
              <a:rPr dirty="0" u="sng" spc="-275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 </a:t>
            </a:r>
            <a:r>
              <a:rPr dirty="0" u="sng" spc="-254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Dust</a:t>
            </a:r>
            <a:r>
              <a:rPr dirty="0" u="sng" spc="-275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 </a:t>
            </a:r>
            <a:r>
              <a:rPr dirty="0" u="sng" spc="110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And</a:t>
            </a:r>
            <a:r>
              <a:rPr dirty="0" u="sng" spc="-275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 </a:t>
            </a:r>
            <a:r>
              <a:rPr dirty="0" u="sng" spc="-70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Water</a:t>
            </a:r>
            <a:r>
              <a:rPr dirty="0" u="sng" spc="-290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 </a:t>
            </a:r>
            <a:r>
              <a:rPr dirty="0" u="sng" spc="-55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Dream</a:t>
            </a:r>
            <a:r>
              <a:rPr dirty="0" u="sng" spc="-270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 </a:t>
            </a:r>
            <a:r>
              <a:rPr dirty="0" u="sng" spc="-100" i="0">
                <a:uFill>
                  <a:solidFill>
                    <a:srgbClr val="000000"/>
                  </a:solidFill>
                </a:uFill>
                <a:latin typeface="Verdana"/>
                <a:cs typeface="Verdana"/>
                <a:hlinkClick r:id="rId2"/>
              </a:rPr>
              <a:t>Together</a:t>
            </a:r>
            <a:r>
              <a:rPr dirty="0" u="none" sz="3600" spc="-100" i="0">
                <a:latin typeface="Verdana"/>
                <a:cs typeface="Verdana"/>
              </a:rPr>
              <a:t>.</a:t>
            </a:r>
            <a:endParaRPr sz="36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0858" y="548894"/>
            <a:ext cx="5069840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130">
                <a:latin typeface="Verdana"/>
                <a:cs typeface="Verdana"/>
              </a:rPr>
              <a:t>Skander</a:t>
            </a:r>
            <a:r>
              <a:rPr dirty="0" sz="3600" spc="-240">
                <a:latin typeface="Verdana"/>
                <a:cs typeface="Verdana"/>
              </a:rPr>
              <a:t> </a:t>
            </a:r>
            <a:r>
              <a:rPr dirty="0" sz="3600" spc="-250">
                <a:latin typeface="Verdana"/>
                <a:cs typeface="Verdana"/>
              </a:rPr>
              <a:t>Khlif.</a:t>
            </a:r>
            <a:r>
              <a:rPr dirty="0" sz="3600" spc="-235">
                <a:latin typeface="Verdana"/>
                <a:cs typeface="Verdana"/>
              </a:rPr>
              <a:t> </a:t>
            </a:r>
            <a:r>
              <a:rPr dirty="0" sz="3600" spc="-10">
                <a:latin typeface="Verdana"/>
                <a:cs typeface="Verdana"/>
              </a:rPr>
              <a:t>ongoing.</a:t>
            </a:r>
            <a:endParaRPr sz="36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80491" y="1006093"/>
            <a:ext cx="5191760" cy="647700"/>
          </a:xfrm>
          <a:prstGeom prst="rect">
            <a:avLst/>
          </a:prstGeom>
        </p:spPr>
        <p:txBody>
          <a:bodyPr wrap="square" lIns="0" tIns="49530" rIns="0" bIns="0" rtlCol="0" vert="horz">
            <a:spAutoFit/>
          </a:bodyPr>
          <a:lstStyle/>
          <a:p>
            <a:pPr marL="12700" marR="5080">
              <a:lnSpc>
                <a:spcPct val="80000"/>
              </a:lnSpc>
              <a:spcBef>
                <a:spcPts val="390"/>
              </a:spcBef>
            </a:pP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10">
                <a:latin typeface="Calibri"/>
                <a:cs typeface="Calibri"/>
              </a:rPr>
              <a:t> photograph,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we can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see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close shot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elderly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man.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long</a:t>
            </a:r>
            <a:r>
              <a:rPr dirty="0" sz="1200" spc="-10">
                <a:latin typeface="Calibri"/>
                <a:cs typeface="Calibri"/>
              </a:rPr>
              <a:t> white </a:t>
            </a:r>
            <a:r>
              <a:rPr dirty="0" sz="1200">
                <a:latin typeface="Calibri"/>
                <a:cs typeface="Calibri"/>
              </a:rPr>
              <a:t>beard,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black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hair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with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strands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white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hair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alongside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it.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eyes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closed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and </a:t>
            </a:r>
            <a:r>
              <a:rPr dirty="0" sz="1200">
                <a:latin typeface="Calibri"/>
                <a:cs typeface="Calibri"/>
              </a:rPr>
              <a:t>there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seems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tear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building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up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near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eye,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but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that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could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just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way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his </a:t>
            </a:r>
            <a:r>
              <a:rPr dirty="0" sz="1200">
                <a:latin typeface="Calibri"/>
                <a:cs typeface="Calibri"/>
              </a:rPr>
              <a:t>skin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is.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80491" y="1991867"/>
            <a:ext cx="5330825" cy="4043045"/>
          </a:xfrm>
          <a:prstGeom prst="rect">
            <a:avLst/>
          </a:prstGeom>
        </p:spPr>
        <p:txBody>
          <a:bodyPr wrap="square" lIns="0" tIns="48260" rIns="0" bIns="0" rtlCol="0" vert="horz">
            <a:spAutoFit/>
          </a:bodyPr>
          <a:lstStyle/>
          <a:p>
            <a:pPr algn="just" marL="12700" marR="57150">
              <a:lnSpc>
                <a:spcPts val="1150"/>
              </a:lnSpc>
              <a:spcBef>
                <a:spcPts val="380"/>
              </a:spcBef>
            </a:pP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lighting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photograph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serene,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it’s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peaceful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photo,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which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suggests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man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at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peace.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front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face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lighter,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but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back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head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more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dimly toned.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29"/>
              </a:spcBef>
            </a:pPr>
            <a:endParaRPr sz="1200">
              <a:latin typeface="Calibri"/>
              <a:cs typeface="Calibri"/>
            </a:endParaRPr>
          </a:p>
          <a:p>
            <a:pPr marL="12700" marR="33020">
              <a:lnSpc>
                <a:spcPts val="1150"/>
              </a:lnSpc>
            </a:pP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photo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called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Jamel,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he’s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Imam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(Islam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equivalent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pastor)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in </a:t>
            </a:r>
            <a:r>
              <a:rPr dirty="0" sz="1200">
                <a:latin typeface="Calibri"/>
                <a:cs typeface="Calibri"/>
              </a:rPr>
              <a:t>Bizerte,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Tunisia.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project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follows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photographer</a:t>
            </a:r>
            <a:r>
              <a:rPr dirty="0" sz="1200" spc="-4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Skander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Khlif,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exploring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his</a:t>
            </a:r>
            <a:r>
              <a:rPr dirty="0" sz="1200" spc="-20">
                <a:latin typeface="Calibri"/>
                <a:cs typeface="Calibri"/>
              </a:rPr>
              <a:t> home </a:t>
            </a:r>
            <a:r>
              <a:rPr dirty="0" sz="1200">
                <a:latin typeface="Calibri"/>
                <a:cs typeface="Calibri"/>
              </a:rPr>
              <a:t>country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Tunisia,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exploring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environment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country,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more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than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half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25">
                <a:latin typeface="Calibri"/>
                <a:cs typeface="Calibri"/>
              </a:rPr>
              <a:t> the </a:t>
            </a:r>
            <a:r>
              <a:rPr dirty="0" sz="1200">
                <a:latin typeface="Calibri"/>
                <a:cs typeface="Calibri"/>
              </a:rPr>
              <a:t>country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desert,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explores the</a:t>
            </a:r>
            <a:r>
              <a:rPr dirty="0" sz="1200" spc="-10">
                <a:latin typeface="Calibri"/>
                <a:cs typeface="Calibri"/>
              </a:rPr>
              <a:t> hardships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people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face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Tunisia,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how </a:t>
            </a:r>
            <a:r>
              <a:rPr dirty="0" sz="1200">
                <a:latin typeface="Calibri"/>
                <a:cs typeface="Calibri"/>
              </a:rPr>
              <a:t>both</a:t>
            </a:r>
            <a:r>
              <a:rPr dirty="0" sz="1200" spc="-10">
                <a:latin typeface="Calibri"/>
                <a:cs typeface="Calibri"/>
              </a:rPr>
              <a:t> environment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people’s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hardships connect.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40"/>
              </a:spcBef>
            </a:pPr>
            <a:endParaRPr sz="1200">
              <a:latin typeface="Calibri"/>
              <a:cs typeface="Calibri"/>
            </a:endParaRPr>
          </a:p>
          <a:p>
            <a:pPr marL="12700" marR="143510">
              <a:lnSpc>
                <a:spcPct val="80000"/>
              </a:lnSpc>
            </a:pP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choice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show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close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up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man,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especially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one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that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imam,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hints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at</a:t>
            </a:r>
            <a:r>
              <a:rPr dirty="0" sz="1200" spc="-20">
                <a:latin typeface="Calibri"/>
                <a:cs typeface="Calibri"/>
              </a:rPr>
              <a:t> that </a:t>
            </a:r>
            <a:r>
              <a:rPr dirty="0" sz="1200">
                <a:latin typeface="Calibri"/>
                <a:cs typeface="Calibri"/>
              </a:rPr>
              <a:t>spiritual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connection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between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Tunisia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Islam,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they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go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hand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hand,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shows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importance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people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like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Jamel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for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country,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Imam’s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community </a:t>
            </a:r>
            <a:r>
              <a:rPr dirty="0" sz="1200">
                <a:latin typeface="Calibri"/>
                <a:cs typeface="Calibri"/>
              </a:rPr>
              <a:t>spiritual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leaders,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are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often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seen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people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everyone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rely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for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help.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Jamel </a:t>
            </a:r>
            <a:r>
              <a:rPr dirty="0" sz="1200">
                <a:latin typeface="Calibri"/>
                <a:cs typeface="Calibri"/>
              </a:rPr>
              <a:t>says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project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“In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times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difficulty,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faith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what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keeps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strong.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land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and </a:t>
            </a:r>
            <a:r>
              <a:rPr dirty="0" sz="1200">
                <a:latin typeface="Calibri"/>
                <a:cs typeface="Calibri"/>
              </a:rPr>
              <a:t>nature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guide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us,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showing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that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strength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comes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from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deeper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connection.”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Which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is</a:t>
            </a:r>
            <a:endParaRPr sz="1200">
              <a:latin typeface="Calibri"/>
              <a:cs typeface="Calibri"/>
            </a:endParaRPr>
          </a:p>
          <a:p>
            <a:pPr marL="12700" marR="5080">
              <a:lnSpc>
                <a:spcPct val="80000"/>
              </a:lnSpc>
            </a:pPr>
            <a:r>
              <a:rPr dirty="0" sz="1200">
                <a:latin typeface="Calibri"/>
                <a:cs typeface="Calibri"/>
              </a:rPr>
              <a:t>something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that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deeply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resonates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with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millions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people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not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just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Tunisia,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but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across </a:t>
            </a:r>
            <a:r>
              <a:rPr dirty="0" sz="1200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world.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"/>
              </a:spcBef>
            </a:pPr>
            <a:endParaRPr sz="1200">
              <a:latin typeface="Calibri"/>
              <a:cs typeface="Calibri"/>
            </a:endParaRPr>
          </a:p>
          <a:p>
            <a:pPr marL="12700" marR="15875">
              <a:lnSpc>
                <a:spcPts val="1150"/>
              </a:lnSpc>
              <a:spcBef>
                <a:spcPts val="5"/>
              </a:spcBef>
            </a:pP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possible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tear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his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face,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could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suggest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it’s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tear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happiness,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his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facial expression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shows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calmness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content.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could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because,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although</a:t>
            </a:r>
            <a:r>
              <a:rPr dirty="0" sz="1200" spc="-4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probably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hard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life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with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lots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hardship,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his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religion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guide</a:t>
            </a:r>
            <a:r>
              <a:rPr dirty="0" sz="1200" spc="-3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him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fullfill</a:t>
            </a:r>
            <a:r>
              <a:rPr dirty="0" sz="1200" spc="-4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him.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8" name="object 8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 descr="Strenght. Jamel, an imam from the Bizerte region of Tunisia, reflects on how faith helps individuals endure life's hardships: &quot;In times of difficulty, faith is what keeps us strong. The land and nature guide us, showing that strength comes from a deeper connection.&quot; His words resonate with many Tunisians, where spirituality, deeply rooted in the land, provides the resilience to face environmental challenges and personal struggles. © Skander Khlif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873240" y="1204722"/>
              <a:ext cx="3944111" cy="493090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658812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80"/>
              <a:t>No</a:t>
            </a:r>
            <a:r>
              <a:rPr dirty="0" spc="-300"/>
              <a:t> </a:t>
            </a:r>
            <a:r>
              <a:rPr dirty="0" spc="-295"/>
              <a:t>Title</a:t>
            </a:r>
            <a:r>
              <a:rPr dirty="0" spc="-295" i="0">
                <a:latin typeface="Verdana"/>
                <a:cs typeface="Verdana"/>
              </a:rPr>
              <a:t>.</a:t>
            </a:r>
            <a:r>
              <a:rPr dirty="0" spc="-300" i="0">
                <a:latin typeface="Verdana"/>
                <a:cs typeface="Verdana"/>
              </a:rPr>
              <a:t> </a:t>
            </a:r>
            <a:r>
              <a:rPr dirty="0" spc="-55" i="0">
                <a:latin typeface="Verdana"/>
                <a:cs typeface="Verdana"/>
              </a:rPr>
              <a:t>Josef</a:t>
            </a:r>
            <a:r>
              <a:rPr dirty="0" spc="-300" i="0">
                <a:latin typeface="Verdana"/>
                <a:cs typeface="Verdana"/>
              </a:rPr>
              <a:t> </a:t>
            </a:r>
            <a:r>
              <a:rPr dirty="0" spc="-20" i="0">
                <a:latin typeface="Verdana"/>
                <a:cs typeface="Verdana"/>
              </a:rPr>
              <a:t>Makak.</a:t>
            </a:r>
            <a:r>
              <a:rPr dirty="0" spc="-285" i="0">
                <a:latin typeface="Verdana"/>
                <a:cs typeface="Verdana"/>
              </a:rPr>
              <a:t> </a:t>
            </a:r>
            <a:r>
              <a:rPr dirty="0" spc="-45" i="0">
                <a:latin typeface="Verdana"/>
                <a:cs typeface="Verdana"/>
              </a:rPr>
              <a:t>N.d</a:t>
            </a:r>
            <a:r>
              <a:rPr dirty="0" spc="-285" i="0">
                <a:latin typeface="Verdana"/>
                <a:cs typeface="Verdana"/>
              </a:rPr>
              <a:t> </a:t>
            </a:r>
            <a:r>
              <a:rPr dirty="0" spc="-409" i="0">
                <a:latin typeface="Verdana"/>
                <a:cs typeface="Verdana"/>
              </a:rPr>
              <a:t>.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308600" cy="4171950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60960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two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attempting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themselves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boat. </a:t>
            </a:r>
            <a:r>
              <a:rPr dirty="0" sz="1300">
                <a:latin typeface="Calibri"/>
                <a:cs typeface="Calibri"/>
              </a:rPr>
              <a:t>One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inside,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scrubbing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himself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towel,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one </a:t>
            </a:r>
            <a:r>
              <a:rPr dirty="0" sz="1300">
                <a:latin typeface="Calibri"/>
                <a:cs typeface="Calibri"/>
              </a:rPr>
              <a:t>outside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cleans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himself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bucket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water.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Neither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too </a:t>
            </a:r>
            <a:r>
              <a:rPr dirty="0" sz="1300" spc="-10">
                <a:latin typeface="Calibri"/>
                <a:cs typeface="Calibri"/>
              </a:rPr>
              <a:t>interested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photographer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state,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they </a:t>
            </a:r>
            <a:r>
              <a:rPr dirty="0" sz="1300">
                <a:latin typeface="Calibri"/>
                <a:cs typeface="Calibri"/>
              </a:rPr>
              <a:t>likely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either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get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after,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leaving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work,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0">
                <a:latin typeface="Calibri"/>
                <a:cs typeface="Calibri"/>
              </a:rPr>
              <a:t> they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standing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ferry.</a:t>
            </a:r>
            <a:endParaRPr sz="1300">
              <a:latin typeface="Calibri"/>
              <a:cs typeface="Calibri"/>
            </a:endParaRPr>
          </a:p>
          <a:p>
            <a:pPr marL="12700" marR="368300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colours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rather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dark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lively,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interesting </a:t>
            </a:r>
            <a:r>
              <a:rPr dirty="0" sz="1300">
                <a:latin typeface="Calibri"/>
                <a:cs typeface="Calibri"/>
              </a:rPr>
              <a:t>monotone</a:t>
            </a:r>
            <a:r>
              <a:rPr dirty="0" sz="1300" spc="-10">
                <a:latin typeface="Calibri"/>
                <a:cs typeface="Calibri"/>
              </a:rPr>
              <a:t> feeling.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Buriganga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Bangladesh.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5"/>
              </a:spcBef>
            </a:pPr>
            <a:r>
              <a:rPr dirty="0" sz="1300" spc="-10">
                <a:latin typeface="Calibri"/>
                <a:cs typeface="Calibri"/>
              </a:rPr>
              <a:t>Buriganga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means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“Old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Ganges”,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because,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for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sacred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Ganges</a:t>
            </a:r>
            <a:r>
              <a:rPr dirty="0" sz="1300" spc="-10">
                <a:latin typeface="Calibri"/>
                <a:cs typeface="Calibri"/>
              </a:rPr>
              <a:t> ended,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very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sacred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importance.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unfortunately,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20">
                <a:latin typeface="Calibri"/>
                <a:cs typeface="Calibri"/>
              </a:rPr>
              <a:t> many </a:t>
            </a:r>
            <a:r>
              <a:rPr dirty="0" sz="1300">
                <a:latin typeface="Calibri"/>
                <a:cs typeface="Calibri"/>
              </a:rPr>
              <a:t>rivers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India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surrounding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countries,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very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polluted,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the </a:t>
            </a:r>
            <a:r>
              <a:rPr dirty="0" sz="1300">
                <a:latin typeface="Calibri"/>
                <a:cs typeface="Calibri"/>
              </a:rPr>
              <a:t>point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there’s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almost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biological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life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river.</a:t>
            </a:r>
            <a:endParaRPr sz="1300">
              <a:latin typeface="Calibri"/>
              <a:cs typeface="Calibri"/>
            </a:endParaRPr>
          </a:p>
          <a:p>
            <a:pPr marL="12700" marR="15240">
              <a:lnSpc>
                <a:spcPct val="90100"/>
              </a:lnSpc>
              <a:spcBef>
                <a:spcPts val="995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capital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city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Bangladesh,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Dhaka,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local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population</a:t>
            </a:r>
            <a:r>
              <a:rPr dirty="0" sz="1300">
                <a:latin typeface="Calibri"/>
                <a:cs typeface="Calibri"/>
              </a:rPr>
              <a:t> rely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heavily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river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their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livelihoods,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commuting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much more.</a:t>
            </a:r>
            <a:endParaRPr sz="1300">
              <a:latin typeface="Calibri"/>
              <a:cs typeface="Calibri"/>
            </a:endParaRPr>
          </a:p>
          <a:p>
            <a:pPr marL="12700" marR="30480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interesting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contrast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two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cleaning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themselves, </a:t>
            </a:r>
            <a:r>
              <a:rPr dirty="0" sz="1300">
                <a:latin typeface="Calibri"/>
                <a:cs typeface="Calibri"/>
              </a:rPr>
              <a:t>whilst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water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incredibly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polluted,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their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surroundings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are </a:t>
            </a:r>
            <a:r>
              <a:rPr dirty="0" sz="1300">
                <a:latin typeface="Calibri"/>
                <a:cs typeface="Calibri"/>
              </a:rPr>
              <a:t>incredibly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dirty.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unfortunate,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contrary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popular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Western belief,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part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globe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themselves,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but </a:t>
            </a:r>
            <a:r>
              <a:rPr dirty="0" sz="1300" spc="-20">
                <a:latin typeface="Calibri"/>
                <a:cs typeface="Calibri"/>
              </a:rPr>
              <a:t>unfortunately,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themselves.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220968" y="1751838"/>
              <a:ext cx="5251703" cy="350291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967867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60"/>
              <a:t>Image</a:t>
            </a:r>
            <a:r>
              <a:rPr dirty="0" spc="-280"/>
              <a:t> </a:t>
            </a:r>
            <a:r>
              <a:rPr dirty="0" spc="-80"/>
              <a:t>Operations</a:t>
            </a:r>
            <a:r>
              <a:rPr dirty="0" spc="-80" i="0">
                <a:latin typeface="Verdana"/>
                <a:cs typeface="Verdana"/>
              </a:rPr>
              <a:t>.</a:t>
            </a:r>
            <a:r>
              <a:rPr dirty="0" spc="-275" i="0">
                <a:latin typeface="Verdana"/>
                <a:cs typeface="Verdana"/>
              </a:rPr>
              <a:t> </a:t>
            </a:r>
            <a:r>
              <a:rPr dirty="0" spc="-265" i="0">
                <a:latin typeface="Verdana"/>
                <a:cs typeface="Verdana"/>
              </a:rPr>
              <a:t>Trevor</a:t>
            </a:r>
            <a:r>
              <a:rPr dirty="0" spc="-300" i="0">
                <a:latin typeface="Verdana"/>
                <a:cs typeface="Verdana"/>
              </a:rPr>
              <a:t> </a:t>
            </a:r>
            <a:r>
              <a:rPr dirty="0" spc="-10" i="0">
                <a:latin typeface="Verdana"/>
                <a:cs typeface="Verdana"/>
              </a:rPr>
              <a:t>Paglen.</a:t>
            </a:r>
            <a:r>
              <a:rPr dirty="0" spc="-275" i="0">
                <a:latin typeface="Verdana"/>
                <a:cs typeface="Verdana"/>
              </a:rPr>
              <a:t> </a:t>
            </a:r>
            <a:r>
              <a:rPr dirty="0" spc="-335" i="0">
                <a:latin typeface="Verdana"/>
                <a:cs typeface="Verdana"/>
              </a:rPr>
              <a:t>2018.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287645" cy="2745105"/>
          </a:xfrm>
          <a:prstGeom prst="rect">
            <a:avLst/>
          </a:prstGeom>
        </p:spPr>
        <p:txBody>
          <a:bodyPr wrap="square" lIns="0" tIns="34925" rIns="0" bIns="0" rtlCol="0" vert="horz">
            <a:spAutoFit/>
          </a:bodyPr>
          <a:lstStyle/>
          <a:p>
            <a:pPr algn="just" marL="12700" marR="22860">
              <a:lnSpc>
                <a:spcPts val="1410"/>
              </a:lnSpc>
              <a:spcBef>
                <a:spcPts val="275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portrait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woman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playing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violin,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whilst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there </a:t>
            </a:r>
            <a:r>
              <a:rPr dirty="0" sz="1300">
                <a:latin typeface="Calibri"/>
                <a:cs typeface="Calibri"/>
              </a:rPr>
              <a:t>seems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sort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recognition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system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safety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system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analysing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her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surroundings.</a:t>
            </a:r>
            <a:endParaRPr sz="1300">
              <a:latin typeface="Calibri"/>
              <a:cs typeface="Calibri"/>
            </a:endParaRPr>
          </a:p>
          <a:p>
            <a:pPr algn="just" marL="12700">
              <a:lnSpc>
                <a:spcPct val="100000"/>
              </a:lnSpc>
              <a:spcBef>
                <a:spcPts val="815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cinematic,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actually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video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installation.</a:t>
            </a:r>
            <a:endParaRPr sz="1300">
              <a:latin typeface="Calibri"/>
              <a:cs typeface="Calibri"/>
            </a:endParaRPr>
          </a:p>
          <a:p>
            <a:pPr algn="just" marL="12700">
              <a:lnSpc>
                <a:spcPts val="1480"/>
              </a:lnSpc>
              <a:spcBef>
                <a:spcPts val="840"/>
              </a:spcBef>
            </a:pP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Operations.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Op.10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video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installation </a:t>
            </a:r>
            <a:r>
              <a:rPr dirty="0" sz="1300">
                <a:latin typeface="Calibri"/>
                <a:cs typeface="Calibri"/>
              </a:rPr>
              <a:t>shot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Berlin’s</a:t>
            </a:r>
            <a:r>
              <a:rPr dirty="0" sz="1300">
                <a:latin typeface="Calibri"/>
                <a:cs typeface="Calibri"/>
              </a:rPr>
              <a:t> Funkhaus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in</a:t>
            </a:r>
            <a:endParaRPr sz="1300">
              <a:latin typeface="Calibri"/>
              <a:cs typeface="Calibri"/>
            </a:endParaRPr>
          </a:p>
          <a:p>
            <a:pPr algn="just" marL="12700">
              <a:lnSpc>
                <a:spcPts val="1480"/>
              </a:lnSpc>
            </a:pP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string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quartet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performs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Debussy’s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String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Quartet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Minor,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Op.</a:t>
            </a:r>
            <a:r>
              <a:rPr dirty="0" sz="1300" spc="-25">
                <a:latin typeface="Calibri"/>
                <a:cs typeface="Calibri"/>
              </a:rPr>
              <a:t> 10.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0"/>
              </a:lnSpc>
              <a:spcBef>
                <a:spcPts val="844"/>
              </a:spcBef>
            </a:pP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piece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unfolds,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viewer’s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perspective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shifts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normal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camera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100"/>
              </a:spcBef>
            </a:pPr>
            <a:r>
              <a:rPr dirty="0" sz="1300">
                <a:latin typeface="Calibri"/>
                <a:cs typeface="Calibri"/>
              </a:rPr>
              <a:t>view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“vision”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various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computer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vision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machine-</a:t>
            </a:r>
            <a:r>
              <a:rPr dirty="0" sz="1300">
                <a:latin typeface="Calibri"/>
                <a:cs typeface="Calibri"/>
              </a:rPr>
              <a:t>learning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systems.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begins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simple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face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detection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progresses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complex algorithms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self-</a:t>
            </a:r>
            <a:r>
              <a:rPr dirty="0" sz="1300">
                <a:latin typeface="Calibri"/>
                <a:cs typeface="Calibri"/>
              </a:rPr>
              <a:t>driving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cars,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drones,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missiles,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systems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infer </a:t>
            </a:r>
            <a:r>
              <a:rPr dirty="0" sz="1300">
                <a:latin typeface="Calibri"/>
                <a:cs typeface="Calibri"/>
              </a:rPr>
              <a:t>age,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gender,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emotion.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reveals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different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automated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vision systems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“see”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same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performance,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ultimately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emphasising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such </a:t>
            </a:r>
            <a:r>
              <a:rPr dirty="0" sz="1300" spc="-10">
                <a:latin typeface="Calibri"/>
                <a:cs typeface="Calibri"/>
              </a:rPr>
              <a:t>technologies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neutral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shaped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ethical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political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assumptions.</a:t>
            </a:r>
            <a:endParaRPr sz="13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23026" y="1968245"/>
            <a:ext cx="5993130" cy="2247137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1"/>
            <a:ext cx="12192000" cy="6858000"/>
            <a:chOff x="0" y="-1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-1"/>
              <a:ext cx="1219200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014983" y="145542"/>
              <a:ext cx="10162540" cy="1647825"/>
            </a:xfrm>
            <a:custGeom>
              <a:avLst/>
              <a:gdLst/>
              <a:ahLst/>
              <a:cxnLst/>
              <a:rect l="l" t="t" r="r" b="b"/>
              <a:pathLst>
                <a:path w="10162540" h="1647825">
                  <a:moveTo>
                    <a:pt x="10162032" y="0"/>
                  </a:moveTo>
                  <a:lnTo>
                    <a:pt x="0" y="0"/>
                  </a:lnTo>
                  <a:lnTo>
                    <a:pt x="0" y="1647443"/>
                  </a:lnTo>
                  <a:lnTo>
                    <a:pt x="10162032" y="1647443"/>
                  </a:lnTo>
                  <a:lnTo>
                    <a:pt x="10162032" y="0"/>
                  </a:lnTo>
                  <a:close/>
                </a:path>
              </a:pathLst>
            </a:custGeom>
            <a:solidFill>
              <a:srgbClr val="FFD4E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3343402" y="154178"/>
            <a:ext cx="5507355" cy="1590040"/>
          </a:xfrm>
          <a:prstGeom prst="rect"/>
        </p:spPr>
        <p:txBody>
          <a:bodyPr wrap="square" lIns="0" tIns="106045" rIns="0" bIns="0" rtlCol="0" vert="horz">
            <a:spAutoFit/>
          </a:bodyPr>
          <a:lstStyle/>
          <a:p>
            <a:pPr marL="1289685" marR="5080" indent="-1277620">
              <a:lnSpc>
                <a:spcPts val="5830"/>
              </a:lnSpc>
              <a:spcBef>
                <a:spcPts val="835"/>
              </a:spcBef>
            </a:pPr>
            <a:r>
              <a:rPr dirty="0" sz="5400" spc="-280" i="0">
                <a:latin typeface="Verdana"/>
                <a:cs typeface="Verdana"/>
              </a:rPr>
              <a:t>ARTWORK</a:t>
            </a:r>
            <a:r>
              <a:rPr dirty="0" sz="5400" spc="-395" i="0">
                <a:latin typeface="Verdana"/>
                <a:cs typeface="Verdana"/>
              </a:rPr>
              <a:t> </a:t>
            </a:r>
            <a:r>
              <a:rPr dirty="0" sz="5400" spc="-560" i="0">
                <a:latin typeface="Verdana"/>
                <a:cs typeface="Verdana"/>
              </a:rPr>
              <a:t>STUDY </a:t>
            </a:r>
            <a:r>
              <a:rPr dirty="0" sz="5400" spc="-375" i="0">
                <a:latin typeface="Verdana"/>
                <a:cs typeface="Verdana"/>
              </a:rPr>
              <a:t>SEMINAR</a:t>
            </a:r>
            <a:endParaRPr sz="5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471868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25" i="0">
                <a:latin typeface="Verdana"/>
                <a:cs typeface="Verdana"/>
              </a:rPr>
              <a:t>Context</a:t>
            </a:r>
            <a:r>
              <a:rPr dirty="0" spc="-305" i="0">
                <a:latin typeface="Verdana"/>
                <a:cs typeface="Verdana"/>
              </a:rPr>
              <a:t> </a:t>
            </a:r>
            <a:r>
              <a:rPr dirty="0" spc="-490" i="0">
                <a:latin typeface="Verdana"/>
                <a:cs typeface="Verdana"/>
              </a:rPr>
              <a:t>-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-75" i="0">
                <a:latin typeface="Verdana"/>
                <a:cs typeface="Verdana"/>
              </a:rPr>
              <a:t>definition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6830" rIns="0" bIns="0" rtlCol="0" vert="horz">
            <a:spAutoFit/>
          </a:bodyPr>
          <a:lstStyle/>
          <a:p>
            <a:pPr marL="90805" marR="106680">
              <a:lnSpc>
                <a:spcPts val="1410"/>
              </a:lnSpc>
              <a:spcBef>
                <a:spcPts val="290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girl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grandmother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sitting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living </a:t>
            </a:r>
            <a:r>
              <a:rPr dirty="0" sz="1300">
                <a:latin typeface="Calibri"/>
                <a:cs typeface="Calibri"/>
              </a:rPr>
              <a:t>room.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black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white,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room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hints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modernism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older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such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furniture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tech.</a:t>
            </a:r>
            <a:endParaRPr sz="1300">
              <a:latin typeface="Calibri"/>
              <a:cs typeface="Calibri"/>
            </a:endParaRPr>
          </a:p>
          <a:p>
            <a:pPr marL="90805" marR="309880" indent="38100">
              <a:lnSpc>
                <a:spcPts val="1400"/>
              </a:lnSpc>
              <a:spcBef>
                <a:spcPts val="994"/>
              </a:spcBef>
            </a:pP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group,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found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actually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2005,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is </a:t>
            </a:r>
            <a:r>
              <a:rPr dirty="0" sz="1300" spc="-10">
                <a:latin typeface="Calibri"/>
                <a:cs typeface="Calibri"/>
              </a:rPr>
              <a:t>interesting,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almost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taken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maybe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90s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or </a:t>
            </a:r>
            <a:r>
              <a:rPr dirty="0" sz="1300">
                <a:latin typeface="Calibri"/>
                <a:cs typeface="Calibri"/>
              </a:rPr>
              <a:t>late</a:t>
            </a:r>
            <a:r>
              <a:rPr dirty="0" sz="1300" spc="-5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80s.</a:t>
            </a:r>
            <a:endParaRPr sz="1300">
              <a:latin typeface="Calibri"/>
              <a:cs typeface="Calibri"/>
            </a:endParaRPr>
          </a:p>
          <a:p>
            <a:pPr marL="90805" marR="111760">
              <a:lnSpc>
                <a:spcPts val="1400"/>
              </a:lnSpc>
              <a:spcBef>
                <a:spcPts val="1010"/>
              </a:spcBef>
            </a:pP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agreed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definitely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about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Examples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of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grandmother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girl,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two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different </a:t>
            </a:r>
            <a:r>
              <a:rPr dirty="0" sz="1300">
                <a:latin typeface="Calibri"/>
                <a:cs typeface="Calibri"/>
              </a:rPr>
              <a:t>times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of </a:t>
            </a:r>
            <a:r>
              <a:rPr dirty="0" sz="1300" spc="-10">
                <a:latin typeface="Calibri"/>
                <a:cs typeface="Calibri"/>
              </a:rPr>
              <a:t>everyone’s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lives,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youth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age.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furniture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tech.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person and a young person sitting on the floor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95060" y="1321308"/>
              <a:ext cx="5303520" cy="421538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8739" y="303530"/>
            <a:ext cx="1113282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75"/>
              <a:t>Grandma</a:t>
            </a:r>
            <a:r>
              <a:rPr dirty="0" spc="-285"/>
              <a:t> </a:t>
            </a:r>
            <a:r>
              <a:rPr dirty="0" spc="-140"/>
              <a:t>Ruby</a:t>
            </a:r>
            <a:r>
              <a:rPr dirty="0" spc="-280"/>
              <a:t> </a:t>
            </a:r>
            <a:r>
              <a:rPr dirty="0" spc="145"/>
              <a:t>and</a:t>
            </a:r>
            <a:r>
              <a:rPr dirty="0" spc="-280"/>
              <a:t> </a:t>
            </a:r>
            <a:r>
              <a:rPr dirty="0" spc="-100"/>
              <a:t>me</a:t>
            </a:r>
            <a:r>
              <a:rPr dirty="0" spc="-100" i="0">
                <a:latin typeface="Verdana"/>
                <a:cs typeface="Verdana"/>
              </a:rPr>
              <a:t>.</a:t>
            </a:r>
            <a:r>
              <a:rPr dirty="0" spc="-280" i="0">
                <a:latin typeface="Verdana"/>
                <a:cs typeface="Verdana"/>
              </a:rPr>
              <a:t> </a:t>
            </a:r>
            <a:r>
              <a:rPr dirty="0" spc="-25" i="0">
                <a:latin typeface="Verdana"/>
                <a:cs typeface="Verdana"/>
              </a:rPr>
              <a:t>Letoya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254" i="0">
                <a:latin typeface="Verdana"/>
                <a:cs typeface="Verdana"/>
              </a:rPr>
              <a:t>Frazier.</a:t>
            </a:r>
            <a:r>
              <a:rPr dirty="0" spc="-275" i="0">
                <a:latin typeface="Verdana"/>
                <a:cs typeface="Verdana"/>
              </a:rPr>
              <a:t> </a:t>
            </a:r>
            <a:r>
              <a:rPr dirty="0" spc="-350" i="0">
                <a:latin typeface="Verdana"/>
                <a:cs typeface="Verdana"/>
              </a:rPr>
              <a:t>2005.</a:t>
            </a:r>
          </a:p>
        </p:txBody>
      </p:sp>
      <p:sp>
        <p:nvSpPr>
          <p:cNvPr id="3" name="object 3"/>
          <p:cNvSpPr/>
          <p:nvPr/>
        </p:nvSpPr>
        <p:spPr>
          <a:xfrm>
            <a:off x="388238" y="1016127"/>
            <a:ext cx="6849745" cy="5458460"/>
          </a:xfrm>
          <a:custGeom>
            <a:avLst/>
            <a:gdLst/>
            <a:ahLst/>
            <a:cxnLst/>
            <a:rect l="l" t="t" r="r" b="b"/>
            <a:pathLst>
              <a:path w="6849745" h="5458460">
                <a:moveTo>
                  <a:pt x="0" y="5458206"/>
                </a:moveTo>
                <a:lnTo>
                  <a:pt x="6849618" y="5458206"/>
                </a:lnTo>
                <a:lnTo>
                  <a:pt x="6849618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467105" y="1018286"/>
            <a:ext cx="6683375" cy="3331845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37465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10">
                <a:latin typeface="Calibri"/>
                <a:cs typeface="Calibri"/>
              </a:rPr>
              <a:t> Latoya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Frazier,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grandmother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sister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Ruby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sitting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living </a:t>
            </a:r>
            <a:r>
              <a:rPr dirty="0" sz="1300">
                <a:latin typeface="Calibri"/>
                <a:cs typeface="Calibri"/>
              </a:rPr>
              <a:t>room.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Various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explored.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seems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prevalent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old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new.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through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furniture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 </a:t>
            </a:r>
            <a:r>
              <a:rPr dirty="0" sz="1300" spc="-10">
                <a:latin typeface="Calibri"/>
                <a:cs typeface="Calibri"/>
              </a:rPr>
              <a:t>context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behind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examples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this;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first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hair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people.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25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younger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girl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girlish,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modern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elaborate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hairstyle,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something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would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expect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girl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during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period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(2005),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grandma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more </a:t>
            </a:r>
            <a:r>
              <a:rPr dirty="0" sz="1300">
                <a:latin typeface="Calibri"/>
                <a:cs typeface="Calibri"/>
              </a:rPr>
              <a:t>classic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down-</a:t>
            </a:r>
            <a:r>
              <a:rPr dirty="0" sz="1300" spc="-20">
                <a:latin typeface="Calibri"/>
                <a:cs typeface="Calibri"/>
              </a:rPr>
              <a:t>to-</a:t>
            </a:r>
            <a:r>
              <a:rPr dirty="0" sz="1300">
                <a:latin typeface="Calibri"/>
                <a:cs typeface="Calibri"/>
              </a:rPr>
              <a:t>earth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hairstyle.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hint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periods,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significant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change </a:t>
            </a:r>
            <a:r>
              <a:rPr dirty="0" sz="1300">
                <a:latin typeface="Calibri"/>
                <a:cs typeface="Calibri"/>
              </a:rPr>
              <a:t>people,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were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styled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themselves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changed.</a:t>
            </a:r>
            <a:endParaRPr sz="1300">
              <a:latin typeface="Calibri"/>
              <a:cs typeface="Calibri"/>
            </a:endParaRPr>
          </a:p>
          <a:p>
            <a:pPr marL="12700" marR="31115">
              <a:lnSpc>
                <a:spcPts val="1400"/>
              </a:lnSpc>
              <a:spcBef>
                <a:spcPts val="1015"/>
              </a:spcBef>
            </a:pPr>
            <a:r>
              <a:rPr dirty="0" sz="1300">
                <a:latin typeface="Calibri"/>
                <a:cs typeface="Calibri"/>
              </a:rPr>
              <a:t>Another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hint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new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disease.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Old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theory,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tend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catch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diseases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easily,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already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disease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developed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throughout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their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life, </a:t>
            </a:r>
            <a:r>
              <a:rPr dirty="0" sz="1300">
                <a:latin typeface="Calibri"/>
                <a:cs typeface="Calibri"/>
              </a:rPr>
              <a:t>given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lived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longer.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Layota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Frazier</a:t>
            </a:r>
            <a:r>
              <a:rPr dirty="0" sz="1300" spc="-5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says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disease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runs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family,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grandma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has </a:t>
            </a:r>
            <a:r>
              <a:rPr dirty="0" sz="1300" spc="-10">
                <a:latin typeface="Calibri"/>
                <a:cs typeface="Calibri"/>
              </a:rPr>
              <a:t>pancreatic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cancer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diabetes,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relate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new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35">
                <a:latin typeface="Calibri"/>
                <a:cs typeface="Calibri"/>
              </a:rPr>
              <a:t>as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older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person,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grandma,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signifies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disease,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death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younger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girl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signifies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health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life.</a:t>
            </a:r>
            <a:endParaRPr sz="1300">
              <a:latin typeface="Calibri"/>
              <a:cs typeface="Calibri"/>
            </a:endParaRPr>
          </a:p>
          <a:p>
            <a:pPr marL="12700" marR="288290">
              <a:lnSpc>
                <a:spcPts val="1410"/>
              </a:lnSpc>
              <a:spcBef>
                <a:spcPts val="1015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furniture.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furniture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 </a:t>
            </a:r>
            <a:r>
              <a:rPr dirty="0" sz="1300" spc="-10">
                <a:latin typeface="Calibri"/>
                <a:cs typeface="Calibri"/>
              </a:rPr>
              <a:t>furniture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combines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cabins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modern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tech,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dolls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especially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hold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bigger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value</a:t>
            </a:r>
            <a:r>
              <a:rPr dirty="0" sz="1300" spc="-25">
                <a:latin typeface="Calibri"/>
                <a:cs typeface="Calibri"/>
              </a:rPr>
              <a:t> to </a:t>
            </a:r>
            <a:r>
              <a:rPr dirty="0" sz="1300" spc="-20">
                <a:latin typeface="Calibri"/>
                <a:cs typeface="Calibri"/>
              </a:rPr>
              <a:t>Layota’s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grandma,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dolls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coping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mechanism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dead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daughter.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439406" y="2261616"/>
            <a:ext cx="4364990" cy="3364229"/>
            <a:chOff x="7439406" y="2261616"/>
            <a:chExt cx="4364990" cy="3364229"/>
          </a:xfrm>
        </p:grpSpPr>
        <p:sp>
          <p:nvSpPr>
            <p:cNvPr id="6" name="object 6"/>
            <p:cNvSpPr/>
            <p:nvPr/>
          </p:nvSpPr>
          <p:spPr>
            <a:xfrm>
              <a:off x="7444359" y="2266569"/>
              <a:ext cx="4302760" cy="3354704"/>
            </a:xfrm>
            <a:custGeom>
              <a:avLst/>
              <a:gdLst/>
              <a:ahLst/>
              <a:cxnLst/>
              <a:rect l="l" t="t" r="r" b="b"/>
              <a:pathLst>
                <a:path w="4302759" h="3354704">
                  <a:moveTo>
                    <a:pt x="0" y="3354324"/>
                  </a:moveTo>
                  <a:lnTo>
                    <a:pt x="4302252" y="3354324"/>
                  </a:lnTo>
                  <a:lnTo>
                    <a:pt x="4302252" y="0"/>
                  </a:lnTo>
                  <a:lnTo>
                    <a:pt x="0" y="0"/>
                  </a:lnTo>
                  <a:lnTo>
                    <a:pt x="0" y="3354324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person and a young person sitting on the floor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82662" y="2266188"/>
              <a:ext cx="4221480" cy="33543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A notebook and camera on a table  Description automatically generated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781810" y="2184400"/>
            <a:ext cx="8629015" cy="17627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ts val="6840"/>
              </a:lnSpc>
              <a:spcBef>
                <a:spcPts val="100"/>
              </a:spcBef>
            </a:pPr>
            <a:r>
              <a:rPr dirty="0" sz="6000" spc="-160" i="0">
                <a:solidFill>
                  <a:srgbClr val="FFFFFF"/>
                </a:solidFill>
                <a:latin typeface="Verdana"/>
                <a:cs typeface="Verdana"/>
              </a:rPr>
              <a:t>PROJECT</a:t>
            </a:r>
            <a:r>
              <a:rPr dirty="0" sz="6000" spc="-425" i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dirty="0" sz="6000" spc="-10" i="0">
                <a:solidFill>
                  <a:srgbClr val="FFFFFF"/>
                </a:solidFill>
                <a:latin typeface="Verdana"/>
                <a:cs typeface="Verdana"/>
              </a:rPr>
              <a:t>CYCLE-</a:t>
            </a:r>
            <a:endParaRPr sz="6000">
              <a:latin typeface="Verdana"/>
              <a:cs typeface="Verdana"/>
            </a:endParaRPr>
          </a:p>
          <a:p>
            <a:pPr algn="ctr">
              <a:lnSpc>
                <a:spcPts val="6840"/>
              </a:lnSpc>
            </a:pPr>
            <a:r>
              <a:rPr dirty="0" sz="6000" spc="-30" i="0">
                <a:solidFill>
                  <a:srgbClr val="FFFFFF"/>
                </a:solidFill>
                <a:latin typeface="Verdana"/>
                <a:cs typeface="Verdana"/>
              </a:rPr>
              <a:t>Planning/Documenting</a:t>
            </a:r>
            <a:endParaRPr sz="6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679704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65" i="0">
                <a:latin typeface="Verdana"/>
                <a:cs typeface="Verdana"/>
              </a:rPr>
              <a:t>Planning</a:t>
            </a:r>
            <a:r>
              <a:rPr dirty="0" spc="-300" i="0">
                <a:latin typeface="Verdana"/>
                <a:cs typeface="Verdana"/>
              </a:rPr>
              <a:t> </a:t>
            </a:r>
            <a:r>
              <a:rPr dirty="0" spc="145" i="0">
                <a:latin typeface="Verdana"/>
                <a:cs typeface="Verdana"/>
              </a:rPr>
              <a:t>and</a:t>
            </a:r>
            <a:r>
              <a:rPr dirty="0" spc="-310" i="0">
                <a:latin typeface="Verdana"/>
                <a:cs typeface="Verdana"/>
              </a:rPr>
              <a:t> </a:t>
            </a:r>
            <a:r>
              <a:rPr dirty="0" spc="-10" i="0">
                <a:latin typeface="Verdana"/>
                <a:cs typeface="Verdana"/>
              </a:rPr>
              <a:t>documenting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910780"/>
            <a:ext cx="5336540" cy="4660265"/>
          </a:xfrm>
          <a:prstGeom prst="rect">
            <a:avLst/>
          </a:prstGeom>
        </p:spPr>
        <p:txBody>
          <a:bodyPr wrap="square" lIns="0" tIns="120650" rIns="0" bIns="0" rtlCol="0" vert="horz">
            <a:spAutoFit/>
          </a:bodyPr>
          <a:lstStyle/>
          <a:p>
            <a:pPr algn="just" marL="12700">
              <a:lnSpc>
                <a:spcPct val="100000"/>
              </a:lnSpc>
              <a:spcBef>
                <a:spcPts val="950"/>
              </a:spcBef>
            </a:pPr>
            <a:r>
              <a:rPr dirty="0" sz="1300" spc="-20">
                <a:latin typeface="Calibri"/>
                <a:cs typeface="Calibri"/>
              </a:rPr>
              <a:t>100-</a:t>
            </a:r>
            <a:r>
              <a:rPr dirty="0" sz="1300">
                <a:latin typeface="Calibri"/>
                <a:cs typeface="Calibri"/>
              </a:rPr>
              <a:t>300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words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planning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documenting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important.</a:t>
            </a:r>
            <a:endParaRPr sz="1300">
              <a:latin typeface="Calibri"/>
              <a:cs typeface="Calibri"/>
            </a:endParaRPr>
          </a:p>
          <a:p>
            <a:pPr algn="just" marL="12700" marR="94615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Planning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important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reasons.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Without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thoroughly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planning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wrong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completely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ruin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not </a:t>
            </a:r>
            <a:r>
              <a:rPr dirty="0" sz="1300">
                <a:latin typeface="Calibri"/>
                <a:cs typeface="Calibri"/>
              </a:rPr>
              <a:t>only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wasting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money.</a:t>
            </a:r>
            <a:endParaRPr sz="1300">
              <a:latin typeface="Calibri"/>
              <a:cs typeface="Calibri"/>
            </a:endParaRPr>
          </a:p>
          <a:p>
            <a:pPr marL="12700" marR="46355">
              <a:lnSpc>
                <a:spcPts val="1400"/>
              </a:lnSpc>
              <a:spcBef>
                <a:spcPts val="1010"/>
              </a:spcBef>
            </a:pP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consider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while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planning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shoot;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first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the </a:t>
            </a:r>
            <a:r>
              <a:rPr dirty="0" sz="1300">
                <a:latin typeface="Calibri"/>
                <a:cs typeface="Calibri"/>
              </a:rPr>
              <a:t>aim.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Without 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doesn’t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since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don’t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even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know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what </a:t>
            </a:r>
            <a:r>
              <a:rPr dirty="0" sz="1300" spc="-10">
                <a:latin typeface="Calibri"/>
                <a:cs typeface="Calibri"/>
              </a:rPr>
              <a:t>you’re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trying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shooting,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shooting,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it </a:t>
            </a:r>
            <a:r>
              <a:rPr dirty="0" sz="1300">
                <a:latin typeface="Calibri"/>
                <a:cs typeface="Calibri"/>
              </a:rPr>
              <a:t>for?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Those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considered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before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anything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else.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102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second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point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good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especially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shoot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paid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commission.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Timing</a:t>
            </a:r>
            <a:r>
              <a:rPr dirty="0" sz="1300" spc="-10">
                <a:latin typeface="Calibri"/>
                <a:cs typeface="Calibri"/>
              </a:rPr>
              <a:t> transportation,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length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shoot,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breaks,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sorts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time-</a:t>
            </a:r>
            <a:r>
              <a:rPr dirty="0" sz="1300">
                <a:latin typeface="Calibri"/>
                <a:cs typeface="Calibri"/>
              </a:rPr>
              <a:t>scaled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shoot.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0"/>
              </a:lnSpc>
              <a:spcBef>
                <a:spcPts val="83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third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point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kit.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Depending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35">
                <a:latin typeface="Calibri"/>
                <a:cs typeface="Calibri"/>
              </a:rPr>
              <a:t>for,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Kit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important,</a:t>
            </a:r>
            <a:endParaRPr sz="1300">
              <a:latin typeface="Calibri"/>
              <a:cs typeface="Calibri"/>
            </a:endParaRPr>
          </a:p>
          <a:p>
            <a:pPr marL="12700" marR="24765">
              <a:lnSpc>
                <a:spcPct val="90100"/>
              </a:lnSpc>
              <a:spcBef>
                <a:spcPts val="80"/>
              </a:spcBef>
            </a:pPr>
            <a:r>
              <a:rPr dirty="0" sz="1300">
                <a:latin typeface="Calibri"/>
                <a:cs typeface="Calibri"/>
              </a:rPr>
              <a:t>whether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studio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outdoor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work.</a:t>
            </a:r>
            <a:r>
              <a:rPr dirty="0" sz="1300" spc="2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Kit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really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important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really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lifeline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possible.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you </a:t>
            </a:r>
            <a:r>
              <a:rPr dirty="0" sz="1300">
                <a:latin typeface="Calibri"/>
                <a:cs typeface="Calibri"/>
              </a:rPr>
              <a:t>pick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wrong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equipment</a:t>
            </a:r>
            <a:r>
              <a:rPr dirty="0" sz="1300" spc="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faulty</a:t>
            </a:r>
            <a:r>
              <a:rPr dirty="0" sz="1300" spc="-10">
                <a:latin typeface="Calibri"/>
                <a:cs typeface="Calibri"/>
              </a:rPr>
              <a:t> equipment,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gets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put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0">
                <a:latin typeface="Calibri"/>
                <a:cs typeface="Calibri"/>
              </a:rPr>
              <a:t> jeopardy.</a:t>
            </a:r>
            <a:endParaRPr sz="1300">
              <a:latin typeface="Calibri"/>
              <a:cs typeface="Calibri"/>
            </a:endParaRPr>
          </a:p>
          <a:p>
            <a:pPr marL="12700" marR="99695">
              <a:lnSpc>
                <a:spcPts val="1400"/>
              </a:lnSpc>
              <a:spcBef>
                <a:spcPts val="102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last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two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points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location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research.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believe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two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together,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research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location,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locate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health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risk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hazards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that</a:t>
            </a:r>
            <a:endParaRPr sz="1300">
              <a:latin typeface="Calibri"/>
              <a:cs typeface="Calibri"/>
            </a:endParaRPr>
          </a:p>
          <a:p>
            <a:pPr marL="12700" marR="135255">
              <a:lnSpc>
                <a:spcPts val="1400"/>
              </a:lnSpc>
              <a:spcBef>
                <a:spcPts val="5"/>
              </a:spcBef>
            </a:pPr>
            <a:r>
              <a:rPr dirty="0" sz="1300">
                <a:latin typeface="Calibri"/>
                <a:cs typeface="Calibri"/>
              </a:rPr>
              <a:t>location,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ensure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safety,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always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good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know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about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area </a:t>
            </a:r>
            <a:r>
              <a:rPr dirty="0" sz="1300" spc="-10">
                <a:latin typeface="Calibri"/>
                <a:cs typeface="Calibri"/>
              </a:rPr>
              <a:t>you’re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shooting</a:t>
            </a:r>
            <a:r>
              <a:rPr dirty="0" sz="1300" spc="-25">
                <a:latin typeface="Calibri"/>
                <a:cs typeface="Calibri"/>
              </a:rPr>
              <a:t> in.</a:t>
            </a:r>
            <a:endParaRPr sz="1300">
              <a:latin typeface="Calibri"/>
              <a:cs typeface="Calibri"/>
            </a:endParaRPr>
          </a:p>
          <a:p>
            <a:pPr marL="12700" marR="44450">
              <a:lnSpc>
                <a:spcPts val="1400"/>
              </a:lnSpc>
              <a:spcBef>
                <a:spcPts val="1010"/>
              </a:spcBef>
            </a:pPr>
            <a:r>
              <a:rPr dirty="0" sz="1300">
                <a:latin typeface="Calibri"/>
                <a:cs typeface="Calibri"/>
              </a:rPr>
              <a:t>Planning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documenting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useful for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evaluating </a:t>
            </a:r>
            <a:r>
              <a:rPr dirty="0" sz="1300">
                <a:latin typeface="Calibri"/>
                <a:cs typeface="Calibri"/>
              </a:rPr>
              <a:t>work,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goes </a:t>
            </a:r>
            <a:r>
              <a:rPr dirty="0" sz="1300">
                <a:latin typeface="Calibri"/>
                <a:cs typeface="Calibri"/>
              </a:rPr>
              <a:t>wrong,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planning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gone</a:t>
            </a:r>
            <a:r>
              <a:rPr dirty="0" sz="1300" spc="-10">
                <a:latin typeface="Calibri"/>
                <a:cs typeface="Calibri"/>
              </a:rPr>
              <a:t> wrong.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screenshot of a computer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72200" y="1583436"/>
              <a:ext cx="5336999" cy="302361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533781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0" i="0">
                <a:latin typeface="Verdana"/>
                <a:cs typeface="Verdana"/>
              </a:rPr>
              <a:t>How</a:t>
            </a:r>
            <a:r>
              <a:rPr dirty="0" spc="-295" i="0">
                <a:latin typeface="Verdana"/>
                <a:cs typeface="Verdana"/>
              </a:rPr>
              <a:t> </a:t>
            </a:r>
            <a:r>
              <a:rPr dirty="0" spc="55" i="0">
                <a:latin typeface="Verdana"/>
                <a:cs typeface="Verdana"/>
              </a:rPr>
              <a:t>did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-100" i="0">
                <a:latin typeface="Verdana"/>
                <a:cs typeface="Verdana"/>
              </a:rPr>
              <a:t>they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220" i="0">
                <a:latin typeface="Verdana"/>
                <a:cs typeface="Verdana"/>
              </a:rPr>
              <a:t>do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-160" i="0">
                <a:latin typeface="Verdana"/>
                <a:cs typeface="Verdana"/>
              </a:rPr>
              <a:t>this?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287645" cy="4284345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31750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taken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JF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Bouchard.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two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Cuban </a:t>
            </a:r>
            <a:r>
              <a:rPr dirty="0" sz="1300">
                <a:latin typeface="Calibri"/>
                <a:cs typeface="Calibri"/>
              </a:rPr>
              <a:t>models;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provocative,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depiction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could </a:t>
            </a:r>
            <a:r>
              <a:rPr dirty="0" sz="1300">
                <a:latin typeface="Calibri"/>
                <a:cs typeface="Calibri"/>
              </a:rPr>
              <a:t>land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trouble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Cuba,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conservative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values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outright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lack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of </a:t>
            </a:r>
            <a:r>
              <a:rPr dirty="0" sz="1300">
                <a:latin typeface="Calibri"/>
                <a:cs typeface="Calibri"/>
              </a:rPr>
              <a:t>freedom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speech.</a:t>
            </a:r>
            <a:endParaRPr sz="1300">
              <a:latin typeface="Calibri"/>
              <a:cs typeface="Calibri"/>
            </a:endParaRPr>
          </a:p>
          <a:p>
            <a:pPr marL="12700" marR="55880">
              <a:lnSpc>
                <a:spcPts val="1400"/>
              </a:lnSpc>
              <a:spcBef>
                <a:spcPts val="1025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photographer</a:t>
            </a:r>
            <a:r>
              <a:rPr dirty="0" sz="1300" spc="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clearly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wanted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about being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provocative</a:t>
            </a:r>
            <a:r>
              <a:rPr dirty="0" sz="130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and </a:t>
            </a:r>
            <a:r>
              <a:rPr dirty="0" sz="1300">
                <a:latin typeface="Calibri"/>
                <a:cs typeface="Calibri"/>
              </a:rPr>
              <a:t>showing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audience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something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rarely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Cuban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being portrayed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shock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understand </a:t>
            </a:r>
            <a:r>
              <a:rPr dirty="0" sz="1300" spc="-25">
                <a:latin typeface="Calibri"/>
                <a:cs typeface="Calibri"/>
              </a:rPr>
              <a:t>the </a:t>
            </a:r>
            <a:r>
              <a:rPr dirty="0" sz="1300">
                <a:latin typeface="Calibri"/>
                <a:cs typeface="Calibri"/>
              </a:rPr>
              <a:t>political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situation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Cuba,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country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closed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world.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40"/>
              </a:spcBef>
            </a:pPr>
            <a:endParaRPr sz="1300">
              <a:latin typeface="Calibri"/>
              <a:cs typeface="Calibri"/>
            </a:endParaRPr>
          </a:p>
          <a:p>
            <a:pPr algn="just" marL="12700" marR="132080">
              <a:lnSpc>
                <a:spcPts val="1510"/>
              </a:lnSpc>
            </a:pP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timescale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for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piece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must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have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been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crucial,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as,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like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most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things </a:t>
            </a:r>
            <a:r>
              <a:rPr dirty="0" sz="1400">
                <a:latin typeface="Calibri"/>
                <a:cs typeface="Calibri"/>
              </a:rPr>
              <a:t>about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piece,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travelling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Cuba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isn’t</a:t>
            </a:r>
            <a:r>
              <a:rPr dirty="0" sz="1400" spc="-20">
                <a:latin typeface="Calibri"/>
                <a:cs typeface="Calibri"/>
              </a:rPr>
              <a:t> easy.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Due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country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being </a:t>
            </a:r>
            <a:r>
              <a:rPr dirty="0" sz="1400">
                <a:latin typeface="Calibri"/>
                <a:cs typeface="Calibri"/>
              </a:rPr>
              <a:t>almost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closed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off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from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world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being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run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by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communist</a:t>
            </a:r>
            <a:endParaRPr sz="1400">
              <a:latin typeface="Calibri"/>
              <a:cs typeface="Calibri"/>
            </a:endParaRPr>
          </a:p>
          <a:p>
            <a:pPr algn="just" marL="12700">
              <a:lnSpc>
                <a:spcPts val="1410"/>
              </a:lnSpc>
            </a:pPr>
            <a:r>
              <a:rPr dirty="0" sz="1400" spc="-10">
                <a:latin typeface="Calibri"/>
                <a:cs typeface="Calibri"/>
              </a:rPr>
              <a:t>dictatorship, travelling </a:t>
            </a:r>
            <a:r>
              <a:rPr dirty="0" sz="1400">
                <a:latin typeface="Calibri"/>
                <a:cs typeface="Calibri"/>
              </a:rPr>
              <a:t>there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isn’t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easy.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believe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photographer </a:t>
            </a:r>
            <a:r>
              <a:rPr dirty="0" sz="1400" spc="-20">
                <a:latin typeface="Calibri"/>
                <a:cs typeface="Calibri"/>
              </a:rPr>
              <a:t>most</a:t>
            </a:r>
            <a:endParaRPr sz="1400">
              <a:latin typeface="Calibri"/>
              <a:cs typeface="Calibri"/>
            </a:endParaRPr>
          </a:p>
          <a:p>
            <a:pPr algn="just" marL="12700">
              <a:lnSpc>
                <a:spcPts val="1515"/>
              </a:lnSpc>
            </a:pPr>
            <a:r>
              <a:rPr dirty="0" sz="1400">
                <a:latin typeface="Calibri"/>
                <a:cs typeface="Calibri"/>
              </a:rPr>
              <a:t>likely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find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Cubans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willing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participate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shoot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then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plan</a:t>
            </a:r>
            <a:endParaRPr sz="1400">
              <a:latin typeface="Calibri"/>
              <a:cs typeface="Calibri"/>
            </a:endParaRPr>
          </a:p>
          <a:p>
            <a:pPr algn="just" marL="12700">
              <a:lnSpc>
                <a:spcPts val="1595"/>
              </a:lnSpc>
            </a:pP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10">
                <a:latin typeface="Calibri"/>
                <a:cs typeface="Calibri"/>
              </a:rPr>
              <a:t> flight.</a:t>
            </a:r>
            <a:endParaRPr sz="1400">
              <a:latin typeface="Calibri"/>
              <a:cs typeface="Calibri"/>
            </a:endParaRPr>
          </a:p>
          <a:p>
            <a:pPr marL="12700" marR="82550">
              <a:lnSpc>
                <a:spcPts val="1510"/>
              </a:lnSpc>
              <a:spcBef>
                <a:spcPts val="1030"/>
              </a:spcBef>
            </a:pP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lastly,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kit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photographer </a:t>
            </a:r>
            <a:r>
              <a:rPr dirty="0" sz="1400">
                <a:latin typeface="Calibri"/>
                <a:cs typeface="Calibri"/>
              </a:rPr>
              <a:t>uses,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clearly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being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studio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lighting, </a:t>
            </a:r>
            <a:r>
              <a:rPr dirty="0" sz="1400">
                <a:latin typeface="Calibri"/>
                <a:cs typeface="Calibri"/>
              </a:rPr>
              <a:t>either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his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own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or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used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from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local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photographer</a:t>
            </a:r>
            <a:r>
              <a:rPr dirty="0" sz="1400" spc="-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or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sent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by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agency.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photographer</a:t>
            </a:r>
            <a:r>
              <a:rPr dirty="0" sz="1400" spc="-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sort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shoot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know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exactly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what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use, </a:t>
            </a:r>
            <a:r>
              <a:rPr dirty="0" sz="1400">
                <a:latin typeface="Calibri"/>
                <a:cs typeface="Calibri"/>
              </a:rPr>
              <a:t>as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they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were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far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from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home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work,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photographer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needs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know </a:t>
            </a:r>
            <a:r>
              <a:rPr dirty="0" sz="1400" spc="-10">
                <a:latin typeface="Calibri"/>
                <a:cs typeface="Calibri"/>
              </a:rPr>
              <a:t>exactly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what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use.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person sitting on a chair in front of a person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96000" y="1630680"/>
              <a:ext cx="5371338" cy="359664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839343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0" i="0">
                <a:latin typeface="Verdana"/>
                <a:cs typeface="Verdana"/>
              </a:rPr>
              <a:t>How</a:t>
            </a:r>
            <a:r>
              <a:rPr dirty="0" spc="-295" i="0">
                <a:latin typeface="Verdana"/>
                <a:cs typeface="Verdana"/>
              </a:rPr>
              <a:t> </a:t>
            </a:r>
            <a:r>
              <a:rPr dirty="0" spc="55" i="0">
                <a:latin typeface="Verdana"/>
                <a:cs typeface="Verdana"/>
              </a:rPr>
              <a:t>did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-100" i="0">
                <a:latin typeface="Verdana"/>
                <a:cs typeface="Verdana"/>
              </a:rPr>
              <a:t>they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220" i="0">
                <a:latin typeface="Verdana"/>
                <a:cs typeface="Verdana"/>
              </a:rPr>
              <a:t>do</a:t>
            </a:r>
            <a:r>
              <a:rPr dirty="0" spc="-290" i="0">
                <a:latin typeface="Verdana"/>
                <a:cs typeface="Verdana"/>
              </a:rPr>
              <a:t> </a:t>
            </a:r>
            <a:r>
              <a:rPr dirty="0" spc="-210" i="0">
                <a:latin typeface="Verdana"/>
                <a:cs typeface="Verdana"/>
              </a:rPr>
              <a:t>this?</a:t>
            </a:r>
            <a:r>
              <a:rPr dirty="0" spc="-315" i="0">
                <a:latin typeface="Verdana"/>
                <a:cs typeface="Verdana"/>
              </a:rPr>
              <a:t> </a:t>
            </a:r>
            <a:r>
              <a:rPr dirty="0" spc="-10" i="0">
                <a:latin typeface="Verdana"/>
                <a:cs typeface="Verdana"/>
              </a:rPr>
              <a:t>(continued)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0805" marR="114300">
              <a:lnSpc>
                <a:spcPct val="90000"/>
              </a:lnSpc>
              <a:spcBef>
                <a:spcPts val="265"/>
              </a:spcBef>
            </a:pP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from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photographer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Thandiwe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Muriu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was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taken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with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the </a:t>
            </a:r>
            <a:r>
              <a:rPr dirty="0" sz="1400" spc="-10">
                <a:latin typeface="Calibri"/>
                <a:cs typeface="Calibri"/>
              </a:rPr>
              <a:t>inspiration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African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attire.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would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have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research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African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textiles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their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meaning,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what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purpose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they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serve.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would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also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have</a:t>
            </a:r>
            <a:r>
              <a:rPr dirty="0" sz="1400" spc="-25">
                <a:latin typeface="Calibri"/>
                <a:cs typeface="Calibri"/>
              </a:rPr>
              <a:t> to </a:t>
            </a:r>
            <a:r>
              <a:rPr dirty="0" sz="1400">
                <a:latin typeface="Calibri"/>
                <a:cs typeface="Calibri"/>
              </a:rPr>
              <a:t>research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artisans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capable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furthering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his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vision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capable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making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50">
                <a:latin typeface="Calibri"/>
                <a:cs typeface="Calibri"/>
              </a:rPr>
              <a:t>a </a:t>
            </a:r>
            <a:r>
              <a:rPr dirty="0" sz="1400">
                <a:latin typeface="Calibri"/>
                <a:cs typeface="Calibri"/>
              </a:rPr>
              <a:t>piece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like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this.</a:t>
            </a:r>
            <a:endParaRPr sz="1400">
              <a:latin typeface="Calibri"/>
              <a:cs typeface="Calibri"/>
            </a:endParaRPr>
          </a:p>
          <a:p>
            <a:pPr marL="90805" marR="470534">
              <a:lnSpc>
                <a:spcPts val="1510"/>
              </a:lnSpc>
              <a:spcBef>
                <a:spcPts val="1025"/>
              </a:spcBef>
            </a:pPr>
            <a:r>
              <a:rPr dirty="0" sz="1400" spc="-10">
                <a:latin typeface="Calibri"/>
                <a:cs typeface="Calibri"/>
              </a:rPr>
              <a:t>Speculatively,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Muriu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would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email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or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WhatsApp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local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tailors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Kenya, </a:t>
            </a:r>
            <a:r>
              <a:rPr dirty="0" sz="1400">
                <a:latin typeface="Calibri"/>
                <a:cs typeface="Calibri"/>
              </a:rPr>
              <a:t>hashing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out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designs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for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outfits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that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seamlessly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camouflage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into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the </a:t>
            </a:r>
            <a:r>
              <a:rPr dirty="0" sz="1400" spc="-10">
                <a:latin typeface="Calibri"/>
                <a:cs typeface="Calibri"/>
              </a:rPr>
              <a:t>backdrop</a:t>
            </a:r>
            <a:endParaRPr sz="1400">
              <a:latin typeface="Calibri"/>
              <a:cs typeface="Calibri"/>
            </a:endParaRPr>
          </a:p>
          <a:p>
            <a:pPr marL="90805" marR="116205">
              <a:lnSpc>
                <a:spcPts val="1510"/>
              </a:lnSpc>
              <a:spcBef>
                <a:spcPts val="1010"/>
              </a:spcBef>
            </a:pPr>
            <a:r>
              <a:rPr dirty="0" sz="1400" spc="-10">
                <a:latin typeface="Calibri"/>
                <a:cs typeface="Calibri"/>
              </a:rPr>
              <a:t>Location-</a:t>
            </a:r>
            <a:r>
              <a:rPr dirty="0" sz="1400">
                <a:latin typeface="Calibri"/>
                <a:cs typeface="Calibri"/>
              </a:rPr>
              <a:t>wise,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most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likely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took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studio, </a:t>
            </a:r>
            <a:r>
              <a:rPr dirty="0" sz="1400">
                <a:latin typeface="Calibri"/>
                <a:cs typeface="Calibri"/>
              </a:rPr>
              <a:t>as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lighting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simply </a:t>
            </a:r>
            <a:r>
              <a:rPr dirty="0" sz="1400">
                <a:latin typeface="Calibri"/>
                <a:cs typeface="Calibri"/>
              </a:rPr>
              <a:t>too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perfect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outside.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would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need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book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studio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or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use</a:t>
            </a:r>
            <a:r>
              <a:rPr dirty="0" sz="1400" spc="50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one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his</a:t>
            </a:r>
            <a:r>
              <a:rPr dirty="0" sz="1400" spc="-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own.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couple of men lying on their stomachs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252972" y="1147572"/>
              <a:ext cx="5187696" cy="519531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699897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65" i="0">
                <a:latin typeface="Verdana"/>
                <a:cs typeface="Verdana"/>
              </a:rPr>
              <a:t>Planning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190" i="0">
                <a:latin typeface="Verdana"/>
                <a:cs typeface="Verdana"/>
              </a:rPr>
              <a:t>your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165" i="0">
                <a:latin typeface="Verdana"/>
                <a:cs typeface="Verdana"/>
              </a:rPr>
              <a:t>next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250" i="0">
                <a:latin typeface="Verdana"/>
                <a:cs typeface="Verdana"/>
              </a:rPr>
              <a:t>roll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i="0">
                <a:latin typeface="Verdana"/>
                <a:cs typeface="Verdana"/>
              </a:rPr>
              <a:t>of</a:t>
            </a:r>
            <a:r>
              <a:rPr dirty="0" spc="-265" i="0">
                <a:latin typeface="Verdana"/>
                <a:cs typeface="Verdana"/>
              </a:rPr>
              <a:t> </a:t>
            </a:r>
            <a:r>
              <a:rPr dirty="0" spc="-135" i="0">
                <a:latin typeface="Verdana"/>
                <a:cs typeface="Verdana"/>
              </a:rPr>
              <a:t>film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4925" rIns="0" bIns="0" rtlCol="0" vert="horz">
            <a:spAutoFit/>
          </a:bodyPr>
          <a:lstStyle/>
          <a:p>
            <a:pPr marL="90805" marR="178435">
              <a:lnSpc>
                <a:spcPct val="90000"/>
              </a:lnSpc>
              <a:spcBef>
                <a:spcPts val="275"/>
              </a:spcBef>
            </a:pP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next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inspiration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 Guillermo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(couldn’t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second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name,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@onlyguillermo</a:t>
            </a:r>
            <a:r>
              <a:rPr dirty="0" sz="1300" spc="-25">
                <a:latin typeface="Calibri"/>
                <a:cs typeface="Calibri"/>
              </a:rPr>
              <a:t> on </a:t>
            </a:r>
            <a:r>
              <a:rPr dirty="0" sz="1300" spc="-10">
                <a:latin typeface="Calibri"/>
                <a:cs typeface="Calibri"/>
              </a:rPr>
              <a:t>Instagram).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wanna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recreate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portraits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personal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satisfaction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for </a:t>
            </a:r>
            <a:r>
              <a:rPr dirty="0" sz="1300">
                <a:latin typeface="Calibri"/>
                <a:cs typeface="Calibri"/>
              </a:rPr>
              <a:t>uni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recreate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style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these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portraits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put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25">
                <a:latin typeface="Calibri"/>
                <a:cs typeface="Calibri"/>
              </a:rPr>
              <a:t> own </a:t>
            </a:r>
            <a:r>
              <a:rPr dirty="0" sz="1300">
                <a:latin typeface="Calibri"/>
                <a:cs typeface="Calibri"/>
              </a:rPr>
              <a:t>take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them.</a:t>
            </a:r>
            <a:endParaRPr sz="1300">
              <a:latin typeface="Calibri"/>
              <a:cs typeface="Calibri"/>
            </a:endParaRPr>
          </a:p>
          <a:p>
            <a:pPr marL="90805">
              <a:lnSpc>
                <a:spcPts val="1480"/>
              </a:lnSpc>
              <a:spcBef>
                <a:spcPts val="844"/>
              </a:spcBef>
            </a:pP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isn’t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difficult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camera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(Sony</a:t>
            </a:r>
            <a:endParaRPr sz="1300">
              <a:latin typeface="Calibri"/>
              <a:cs typeface="Calibri"/>
            </a:endParaRPr>
          </a:p>
          <a:p>
            <a:pPr marL="90805">
              <a:lnSpc>
                <a:spcPts val="1405"/>
              </a:lnSpc>
            </a:pPr>
            <a:r>
              <a:rPr dirty="0" sz="1300">
                <a:latin typeface="Calibri"/>
                <a:cs typeface="Calibri"/>
              </a:rPr>
              <a:t>Cybershot),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location-</a:t>
            </a:r>
            <a:r>
              <a:rPr dirty="0" sz="1300">
                <a:latin typeface="Calibri"/>
                <a:cs typeface="Calibri"/>
              </a:rPr>
              <a:t>wise, I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house,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</a:t>
            </a:r>
            <a:endParaRPr sz="1300">
              <a:latin typeface="Calibri"/>
              <a:cs typeface="Calibri"/>
            </a:endParaRPr>
          </a:p>
          <a:p>
            <a:pPr marL="90805">
              <a:lnSpc>
                <a:spcPts val="1405"/>
              </a:lnSpc>
            </a:pPr>
            <a:r>
              <a:rPr dirty="0" sz="1300">
                <a:latin typeface="Calibri"/>
                <a:cs typeface="Calibri"/>
              </a:rPr>
              <a:t>images,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only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white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background,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I’ll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just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walls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my</a:t>
            </a:r>
            <a:endParaRPr sz="1300">
              <a:latin typeface="Calibri"/>
              <a:cs typeface="Calibri"/>
            </a:endParaRPr>
          </a:p>
          <a:p>
            <a:pPr marL="90805">
              <a:lnSpc>
                <a:spcPts val="1480"/>
              </a:lnSpc>
            </a:pPr>
            <a:r>
              <a:rPr dirty="0" sz="1300">
                <a:latin typeface="Calibri"/>
                <a:cs typeface="Calibri"/>
              </a:rPr>
              <a:t>house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photos.</a:t>
            </a:r>
            <a:endParaRPr sz="1300">
              <a:latin typeface="Calibri"/>
              <a:cs typeface="Calibri"/>
            </a:endParaRPr>
          </a:p>
          <a:p>
            <a:pPr marL="90805" marR="147955">
              <a:lnSpc>
                <a:spcPts val="1400"/>
              </a:lnSpc>
              <a:spcBef>
                <a:spcPts val="1019"/>
              </a:spcBef>
            </a:pP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myself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tripod,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my </a:t>
            </a:r>
            <a:r>
              <a:rPr dirty="0" sz="1300">
                <a:latin typeface="Calibri"/>
                <a:cs typeface="Calibri"/>
              </a:rPr>
              <a:t>girlfriend,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staying</a:t>
            </a:r>
            <a:r>
              <a:rPr dirty="0" sz="1300" spc="-25">
                <a:latin typeface="Calibri"/>
                <a:cs typeface="Calibri"/>
              </a:rPr>
              <a:t> over, </a:t>
            </a:r>
            <a:r>
              <a:rPr dirty="0" sz="1300">
                <a:latin typeface="Calibri"/>
                <a:cs typeface="Calibri"/>
              </a:rPr>
              <a:t>when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has </a:t>
            </a:r>
            <a:r>
              <a:rPr dirty="0" sz="1300">
                <a:latin typeface="Calibri"/>
                <a:cs typeface="Calibri"/>
              </a:rPr>
              <a:t>agreed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get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taken.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allows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variety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photos.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33515" y="1183386"/>
            <a:ext cx="5511800" cy="5468620"/>
            <a:chOff x="6033515" y="1183386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38468" y="1188339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59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person with a beard and mustache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95999" y="1502663"/>
              <a:ext cx="2748533" cy="3505200"/>
            </a:xfrm>
            <a:prstGeom prst="rect">
              <a:avLst/>
            </a:prstGeom>
          </p:spPr>
        </p:pic>
        <p:pic>
          <p:nvPicPr>
            <p:cNvPr id="7" name="object 7" descr="A person with a black hat and a black jacket  AI-generated content may be incorrect.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88907" y="1502663"/>
              <a:ext cx="2694431" cy="344805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706882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i="0">
                <a:latin typeface="Verdana"/>
                <a:cs typeface="Verdana"/>
              </a:rPr>
              <a:t>Documenting</a:t>
            </a:r>
            <a:r>
              <a:rPr dirty="0" spc="-295" i="0">
                <a:latin typeface="Verdana"/>
                <a:cs typeface="Verdana"/>
              </a:rPr>
              <a:t> </a:t>
            </a:r>
            <a:r>
              <a:rPr dirty="0" spc="-190" i="0">
                <a:latin typeface="Verdana"/>
                <a:cs typeface="Verdana"/>
              </a:rPr>
              <a:t>your</a:t>
            </a:r>
            <a:r>
              <a:rPr dirty="0" spc="-260" i="0">
                <a:latin typeface="Verdana"/>
                <a:cs typeface="Verdana"/>
              </a:rPr>
              <a:t> </a:t>
            </a:r>
            <a:r>
              <a:rPr dirty="0" spc="-250" i="0">
                <a:latin typeface="Verdana"/>
                <a:cs typeface="Verdana"/>
              </a:rPr>
              <a:t>roll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i="0">
                <a:latin typeface="Verdana"/>
                <a:cs typeface="Verdana"/>
              </a:rPr>
              <a:t>of</a:t>
            </a:r>
            <a:r>
              <a:rPr dirty="0" spc="-275" i="0">
                <a:latin typeface="Verdana"/>
                <a:cs typeface="Verdana"/>
              </a:rPr>
              <a:t> </a:t>
            </a:r>
            <a:r>
              <a:rPr dirty="0" spc="-170" i="0">
                <a:latin typeface="Verdana"/>
                <a:cs typeface="Verdana"/>
              </a:rPr>
              <a:t>film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324355"/>
            <a:ext cx="5330190" cy="2923540"/>
          </a:xfrm>
          <a:prstGeom prst="rect">
            <a:avLst/>
          </a:prstGeom>
        </p:spPr>
        <p:txBody>
          <a:bodyPr wrap="square" lIns="0" tIns="35560" rIns="0" bIns="0" rtlCol="0" vert="horz">
            <a:spAutoFit/>
          </a:bodyPr>
          <a:lstStyle/>
          <a:p>
            <a:pPr marL="12700" marR="47625">
              <a:lnSpc>
                <a:spcPts val="1400"/>
              </a:lnSpc>
              <a:spcBef>
                <a:spcPts val="280"/>
              </a:spcBef>
            </a:pP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believe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achieved.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managed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get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3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great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images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40">
                <a:latin typeface="Calibri"/>
                <a:cs typeface="Calibri"/>
              </a:rPr>
              <a:t>for.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managed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recreate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style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of </a:t>
            </a:r>
            <a:r>
              <a:rPr dirty="0" sz="1300" spc="-10">
                <a:latin typeface="Calibri"/>
                <a:cs typeface="Calibri"/>
              </a:rPr>
              <a:t>Guillermo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those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managed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own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little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it.</a:t>
            </a:r>
            <a:endParaRPr sz="1300">
              <a:latin typeface="Calibri"/>
              <a:cs typeface="Calibri"/>
            </a:endParaRPr>
          </a:p>
          <a:p>
            <a:pPr marL="12700" marR="233045">
              <a:lnSpc>
                <a:spcPts val="1400"/>
              </a:lnSpc>
              <a:spcBef>
                <a:spcPts val="1010"/>
              </a:spcBef>
            </a:pP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planning, 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wish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had</a:t>
            </a:r>
            <a:r>
              <a:rPr dirty="0" sz="1300" spc="-10">
                <a:latin typeface="Calibri"/>
                <a:cs typeface="Calibri"/>
              </a:rPr>
              <a:t> researched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that </a:t>
            </a:r>
            <a:r>
              <a:rPr dirty="0" sz="1300" spc="-10">
                <a:latin typeface="Calibri"/>
                <a:cs typeface="Calibri"/>
              </a:rPr>
              <a:t>before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shooting,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took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quite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figure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exactly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50">
                <a:latin typeface="Calibri"/>
                <a:cs typeface="Calibri"/>
              </a:rPr>
              <a:t>I </a:t>
            </a:r>
            <a:r>
              <a:rPr dirty="0" sz="1300">
                <a:latin typeface="Calibri"/>
                <a:cs typeface="Calibri"/>
              </a:rPr>
              <a:t>needed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do.</a:t>
            </a:r>
            <a:r>
              <a:rPr dirty="0" sz="1300" spc="26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essentially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went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just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without </a:t>
            </a:r>
            <a:r>
              <a:rPr dirty="0" sz="1300">
                <a:latin typeface="Calibri"/>
                <a:cs typeface="Calibri"/>
              </a:rPr>
              <a:t>actually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knowing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would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achieve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goal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side.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1015"/>
              </a:spcBef>
            </a:pP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should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brought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factors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why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couldn’t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other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girlfriend.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Mainly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time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friends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already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gone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uni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ones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didn’t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really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40">
                <a:latin typeface="Calibri"/>
                <a:cs typeface="Calibri"/>
              </a:rPr>
              <a:t>far.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Maybe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should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could </a:t>
            </a:r>
            <a:r>
              <a:rPr dirty="0" sz="1300">
                <a:latin typeface="Calibri"/>
                <a:cs typeface="Calibri"/>
              </a:rPr>
              <a:t>get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other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in.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5"/>
              </a:lnSpc>
              <a:spcBef>
                <a:spcPts val="844"/>
              </a:spcBef>
            </a:pPr>
            <a:r>
              <a:rPr dirty="0" sz="1300">
                <a:latin typeface="Calibri"/>
                <a:cs typeface="Calibri"/>
              </a:rPr>
              <a:t>Editing,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believe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good,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clearly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influence</a:t>
            </a:r>
            <a:r>
              <a:rPr dirty="0" sz="1300" spc="-20">
                <a:latin typeface="Calibri"/>
                <a:cs typeface="Calibri"/>
              </a:rPr>
              <a:t> from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5"/>
              </a:lnSpc>
            </a:pPr>
            <a:r>
              <a:rPr dirty="0" sz="1300" spc="-10">
                <a:latin typeface="Calibri"/>
                <a:cs typeface="Calibri"/>
              </a:rPr>
              <a:t>Guillermo's </a:t>
            </a:r>
            <a:r>
              <a:rPr dirty="0" sz="1300">
                <a:latin typeface="Calibri"/>
                <a:cs typeface="Calibri"/>
              </a:rPr>
              <a:t>photos is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clearly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seen.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person with long hair and a long nose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27044" y="1153687"/>
              <a:ext cx="1793158" cy="2854416"/>
            </a:xfrm>
            <a:prstGeom prst="rect">
              <a:avLst/>
            </a:prstGeom>
          </p:spPr>
        </p:pic>
        <p:pic>
          <p:nvPicPr>
            <p:cNvPr id="8" name="object 8" descr="A person with braces on his face  AI-generated content may be incorrect.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52666" y="1230650"/>
              <a:ext cx="1756621" cy="2671528"/>
            </a:xfrm>
            <a:prstGeom prst="rect">
              <a:avLst/>
            </a:prstGeom>
          </p:spPr>
        </p:pic>
        <p:pic>
          <p:nvPicPr>
            <p:cNvPr id="9" name="object 9" descr="A person with fake teeth  AI-generated content may be incorrect.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392557" y="3980016"/>
              <a:ext cx="1136669" cy="179667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14983" y="0"/>
            <a:ext cx="10162540" cy="1855470"/>
          </a:xfrm>
          <a:prstGeom prst="rect">
            <a:avLst/>
          </a:prstGeom>
          <a:solidFill>
            <a:srgbClr val="FFD4E3"/>
          </a:solidFill>
        </p:spPr>
        <p:txBody>
          <a:bodyPr wrap="square" lIns="0" tIns="125095" rIns="0" bIns="0" rtlCol="0" vert="horz">
            <a:spAutoFit/>
          </a:bodyPr>
          <a:lstStyle/>
          <a:p>
            <a:pPr algn="ctr">
              <a:lnSpc>
                <a:spcPts val="6155"/>
              </a:lnSpc>
              <a:spcBef>
                <a:spcPts val="985"/>
              </a:spcBef>
            </a:pPr>
            <a:r>
              <a:rPr dirty="0" sz="5400" spc="-145">
                <a:latin typeface="Verdana"/>
                <a:cs typeface="Verdana"/>
              </a:rPr>
              <a:t>PROJECT</a:t>
            </a:r>
            <a:r>
              <a:rPr dirty="0" sz="5400" spc="-360">
                <a:latin typeface="Verdana"/>
                <a:cs typeface="Verdana"/>
              </a:rPr>
              <a:t> </a:t>
            </a:r>
            <a:r>
              <a:rPr dirty="0" sz="5400" spc="-10">
                <a:latin typeface="Verdana"/>
                <a:cs typeface="Verdana"/>
              </a:rPr>
              <a:t>CYCLE-</a:t>
            </a:r>
            <a:endParaRPr sz="5400">
              <a:latin typeface="Verdana"/>
              <a:cs typeface="Verdana"/>
            </a:endParaRPr>
          </a:p>
          <a:p>
            <a:pPr algn="ctr" marL="1270">
              <a:lnSpc>
                <a:spcPts val="6155"/>
              </a:lnSpc>
            </a:pPr>
            <a:r>
              <a:rPr dirty="0" sz="5400" spc="175">
                <a:latin typeface="Verdana"/>
                <a:cs typeface="Verdana"/>
              </a:rPr>
              <a:t>Contact</a:t>
            </a:r>
            <a:r>
              <a:rPr dirty="0" sz="5400" spc="-400">
                <a:latin typeface="Verdana"/>
                <a:cs typeface="Verdana"/>
              </a:rPr>
              <a:t> </a:t>
            </a:r>
            <a:r>
              <a:rPr dirty="0" sz="5400" spc="-295">
                <a:latin typeface="Verdana"/>
                <a:cs typeface="Verdana"/>
              </a:rPr>
              <a:t>Sheets</a:t>
            </a:r>
            <a:endParaRPr sz="5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377888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130" i="0">
                <a:latin typeface="Verdana"/>
                <a:cs typeface="Verdana"/>
              </a:rPr>
              <a:t>Contact</a:t>
            </a:r>
            <a:r>
              <a:rPr dirty="0" spc="-300" i="0">
                <a:latin typeface="Verdana"/>
                <a:cs typeface="Verdana"/>
              </a:rPr>
              <a:t> </a:t>
            </a:r>
            <a:r>
              <a:rPr dirty="0" spc="-155" i="0">
                <a:latin typeface="Verdana"/>
                <a:cs typeface="Verdana"/>
              </a:rPr>
              <a:t>sheets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340350" cy="345884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ts val="1485"/>
              </a:lnSpc>
              <a:spcBef>
                <a:spcPts val="105"/>
              </a:spcBef>
            </a:pP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contact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sheet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sheet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allows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view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entire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displaying</a:t>
            </a:r>
            <a:endParaRPr sz="1300">
              <a:latin typeface="Calibri"/>
              <a:cs typeface="Calibri"/>
            </a:endParaRPr>
          </a:p>
          <a:p>
            <a:pPr marL="12700" marR="237490">
              <a:lnSpc>
                <a:spcPts val="1400"/>
              </a:lnSpc>
              <a:spcBef>
                <a:spcPts val="100"/>
              </a:spcBef>
            </a:pPr>
            <a:r>
              <a:rPr dirty="0" sz="1300">
                <a:latin typeface="Calibri"/>
                <a:cs typeface="Calibri"/>
              </a:rPr>
              <a:t>every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frame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clean,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thumbnail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grid.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Originally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darkrooms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film </a:t>
            </a:r>
            <a:r>
              <a:rPr dirty="0" sz="1300" spc="-10">
                <a:latin typeface="Calibri"/>
                <a:cs typeface="Calibri"/>
              </a:rPr>
              <a:t>negatives,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now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commonly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digital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PDF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help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review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 spc="-50">
                <a:latin typeface="Calibri"/>
                <a:cs typeface="Calibri"/>
              </a:rPr>
              <a:t>a </a:t>
            </a:r>
            <a:r>
              <a:rPr dirty="0" sz="1300">
                <a:latin typeface="Calibri"/>
                <a:cs typeface="Calibri"/>
              </a:rPr>
              <a:t>session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without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check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each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individually.</a:t>
            </a:r>
            <a:endParaRPr sz="1300">
              <a:latin typeface="Calibri"/>
              <a:cs typeface="Calibri"/>
            </a:endParaRPr>
          </a:p>
          <a:p>
            <a:pPr marL="12700" marR="137160">
              <a:lnSpc>
                <a:spcPts val="1400"/>
              </a:lnSpc>
              <a:spcBef>
                <a:spcPts val="1015"/>
              </a:spcBef>
            </a:pPr>
            <a:r>
              <a:rPr dirty="0" sz="1300" spc="-5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pick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shots,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compare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similar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pictures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side-</a:t>
            </a:r>
            <a:r>
              <a:rPr dirty="0" sz="1300" spc="-20">
                <a:latin typeface="Calibri"/>
                <a:cs typeface="Calibri"/>
              </a:rPr>
              <a:t>by-</a:t>
            </a:r>
            <a:r>
              <a:rPr dirty="0" sz="1300">
                <a:latin typeface="Calibri"/>
                <a:cs typeface="Calibri"/>
              </a:rPr>
              <a:t>side 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spot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exact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moment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preferred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great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to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ruthlessly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selective;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way,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mark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up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keepers,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cross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25">
                <a:latin typeface="Calibri"/>
                <a:cs typeface="Calibri"/>
              </a:rPr>
              <a:t> the </a:t>
            </a:r>
            <a:r>
              <a:rPr dirty="0" sz="1300">
                <a:latin typeface="Calibri"/>
                <a:cs typeface="Calibri"/>
              </a:rPr>
              <a:t>duds,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glance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before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diving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into</a:t>
            </a:r>
            <a:r>
              <a:rPr dirty="0" sz="1300" spc="-25">
                <a:latin typeface="Calibri"/>
                <a:cs typeface="Calibri"/>
              </a:rPr>
              <a:t> the </a:t>
            </a:r>
            <a:r>
              <a:rPr dirty="0" sz="1300">
                <a:latin typeface="Calibri"/>
                <a:cs typeface="Calibri"/>
              </a:rPr>
              <a:t>actual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retouching.</a:t>
            </a:r>
            <a:endParaRPr sz="1300">
              <a:latin typeface="Calibri"/>
              <a:cs typeface="Calibri"/>
            </a:endParaRPr>
          </a:p>
          <a:p>
            <a:pPr marL="12700" marR="33655">
              <a:lnSpc>
                <a:spcPts val="1400"/>
              </a:lnSpc>
              <a:spcBef>
                <a:spcPts val="1015"/>
              </a:spcBef>
            </a:pP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contact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sheets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throughout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school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college,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so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process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I’m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doing.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whomever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contact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sheets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digital,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I’ve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never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film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contact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sheet,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I’ve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never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actually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film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(I</a:t>
            </a:r>
            <a:r>
              <a:rPr dirty="0" sz="1300" spc="-20">
                <a:latin typeface="Calibri"/>
                <a:cs typeface="Calibri"/>
              </a:rPr>
              <a:t> have </a:t>
            </a:r>
            <a:r>
              <a:rPr dirty="0" sz="1300">
                <a:latin typeface="Calibri"/>
                <a:cs typeface="Calibri"/>
              </a:rPr>
              <a:t>now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modules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have).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85"/>
              </a:lnSpc>
              <a:spcBef>
                <a:spcPts val="840"/>
              </a:spcBef>
            </a:pP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process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contact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sheets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pretty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standard.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Photoshop</a:t>
            </a:r>
            <a:r>
              <a:rPr dirty="0" sz="1300">
                <a:latin typeface="Calibri"/>
                <a:cs typeface="Calibri"/>
              </a:rPr>
              <a:t> 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make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my</a:t>
            </a:r>
            <a:endParaRPr sz="1300">
              <a:latin typeface="Calibri"/>
              <a:cs typeface="Calibri"/>
            </a:endParaRPr>
          </a:p>
          <a:p>
            <a:pPr marL="12700" marR="202565">
              <a:lnSpc>
                <a:spcPts val="1400"/>
              </a:lnSpc>
              <a:spcBef>
                <a:spcPts val="100"/>
              </a:spcBef>
            </a:pPr>
            <a:r>
              <a:rPr dirty="0" sz="1300" spc="-10">
                <a:latin typeface="Calibri"/>
                <a:cs typeface="Calibri"/>
              </a:rPr>
              <a:t>contact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sheets,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Photoshop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circle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want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and </a:t>
            </a:r>
            <a:r>
              <a:rPr dirty="0" sz="1300">
                <a:latin typeface="Calibri"/>
                <a:cs typeface="Calibri"/>
              </a:rPr>
              <a:t>put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cross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ones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don’t,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since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module,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0">
                <a:latin typeface="Calibri"/>
                <a:cs typeface="Calibri"/>
              </a:rPr>
              <a:t> have </a:t>
            </a:r>
            <a:r>
              <a:rPr dirty="0" sz="1300" spc="-10">
                <a:latin typeface="Calibri"/>
                <a:cs typeface="Calibri"/>
              </a:rPr>
              <a:t>realised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do.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ook open on a table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081266" y="1390650"/>
              <a:ext cx="3531108" cy="470839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184023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30"/>
              <a:t>Task</a:t>
            </a:r>
            <a:r>
              <a:rPr dirty="0" spc="-285"/>
              <a:t> </a:t>
            </a:r>
            <a:r>
              <a:rPr dirty="0" spc="-25"/>
              <a:t>1A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4" name="object 4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An open book with pictures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71438" y="1738884"/>
              <a:ext cx="5350764" cy="4012691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388238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467105" y="1241298"/>
            <a:ext cx="5321935" cy="3060065"/>
          </a:xfrm>
          <a:prstGeom prst="rect">
            <a:avLst/>
          </a:prstGeom>
        </p:spPr>
        <p:txBody>
          <a:bodyPr wrap="square" lIns="0" tIns="59690" rIns="0" bIns="0" rtlCol="0" vert="horz">
            <a:spAutoFit/>
          </a:bodyPr>
          <a:lstStyle/>
          <a:p>
            <a:pPr marL="12700" marR="12700">
              <a:lnSpc>
                <a:spcPts val="1540"/>
              </a:lnSpc>
              <a:spcBef>
                <a:spcPts val="470"/>
              </a:spcBef>
            </a:pPr>
            <a:r>
              <a:rPr dirty="0" sz="1600">
                <a:latin typeface="Calibri"/>
                <a:cs typeface="Calibri"/>
              </a:rPr>
              <a:t>This</a:t>
            </a:r>
            <a:r>
              <a:rPr dirty="0" sz="1600" spc="-5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is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contact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shoot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of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Hiroji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Kubota’s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Golden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Rock.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 spc="-20">
                <a:latin typeface="Calibri"/>
                <a:cs typeface="Calibri"/>
              </a:rPr>
              <a:t>This </a:t>
            </a:r>
            <a:r>
              <a:rPr dirty="0" sz="1600">
                <a:latin typeface="Calibri"/>
                <a:cs typeface="Calibri"/>
              </a:rPr>
              <a:t>shoot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was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taken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in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Burma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shows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monks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praying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sacred </a:t>
            </a:r>
            <a:r>
              <a:rPr dirty="0" sz="1600">
                <a:latin typeface="Calibri"/>
                <a:cs typeface="Calibri"/>
              </a:rPr>
              <a:t>site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called</a:t>
            </a:r>
            <a:r>
              <a:rPr dirty="0" sz="1600" spc="-5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Golden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Rock,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Buddhist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holy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area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for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Burmese </a:t>
            </a:r>
            <a:r>
              <a:rPr dirty="0" sz="1600">
                <a:latin typeface="Calibri"/>
                <a:cs typeface="Calibri"/>
              </a:rPr>
              <a:t>monks.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Kubota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says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this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shoot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began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with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guided</a:t>
            </a:r>
            <a:r>
              <a:rPr dirty="0" sz="1600" spc="-5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mystery</a:t>
            </a:r>
            <a:r>
              <a:rPr dirty="0" sz="1600" spc="-25">
                <a:latin typeface="Calibri"/>
                <a:cs typeface="Calibri"/>
              </a:rPr>
              <a:t> of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1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golden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rock</a:t>
            </a:r>
            <a:r>
              <a:rPr dirty="0" sz="1600" spc="-1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that</a:t>
            </a:r>
            <a:r>
              <a:rPr dirty="0" sz="1600" spc="-1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he</a:t>
            </a:r>
            <a:r>
              <a:rPr dirty="0" sz="1600" spc="-1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had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been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hearing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about,</a:t>
            </a:r>
            <a:r>
              <a:rPr dirty="0" sz="1600" spc="-1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he</a:t>
            </a:r>
            <a:r>
              <a:rPr dirty="0" sz="1600" spc="-15">
                <a:latin typeface="Calibri"/>
                <a:cs typeface="Calibri"/>
              </a:rPr>
              <a:t> </a:t>
            </a:r>
            <a:r>
              <a:rPr dirty="0" sz="1600" spc="-20">
                <a:latin typeface="Calibri"/>
                <a:cs typeface="Calibri"/>
              </a:rPr>
              <a:t>also </a:t>
            </a:r>
            <a:r>
              <a:rPr dirty="0" sz="1600">
                <a:latin typeface="Calibri"/>
                <a:cs typeface="Calibri"/>
              </a:rPr>
              <a:t>believes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it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was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influenced</a:t>
            </a:r>
            <a:r>
              <a:rPr dirty="0" sz="1600" spc="-5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by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spirit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of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his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recently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deceased </a:t>
            </a:r>
            <a:r>
              <a:rPr dirty="0" sz="1600" spc="-20">
                <a:latin typeface="Calibri"/>
                <a:cs typeface="Calibri"/>
              </a:rPr>
              <a:t>grandmother,</a:t>
            </a:r>
            <a:r>
              <a:rPr dirty="0" sz="1600" spc="-1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guiding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him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towards</a:t>
            </a:r>
            <a:r>
              <a:rPr dirty="0" sz="1600">
                <a:latin typeface="Calibri"/>
                <a:cs typeface="Calibri"/>
              </a:rPr>
              <a:t> this</a:t>
            </a:r>
            <a:r>
              <a:rPr dirty="0" sz="1600" spc="-10">
                <a:latin typeface="Calibri"/>
                <a:cs typeface="Calibri"/>
              </a:rPr>
              <a:t> place.</a:t>
            </a:r>
            <a:endParaRPr sz="1600">
              <a:latin typeface="Calibri"/>
              <a:cs typeface="Calibri"/>
            </a:endParaRPr>
          </a:p>
          <a:p>
            <a:pPr marL="12700" marR="5080">
              <a:lnSpc>
                <a:spcPts val="1540"/>
              </a:lnSpc>
              <a:spcBef>
                <a:spcPts val="965"/>
              </a:spcBef>
            </a:pPr>
            <a:r>
              <a:rPr dirty="0" sz="1600">
                <a:latin typeface="Calibri"/>
                <a:cs typeface="Calibri"/>
              </a:rPr>
              <a:t>For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this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task,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are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to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make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two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agencies</a:t>
            </a:r>
            <a:r>
              <a:rPr dirty="0" sz="1600" spc="-5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in</a:t>
            </a:r>
            <a:r>
              <a:rPr dirty="0" sz="1600" spc="-5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groups,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modelled </a:t>
            </a:r>
            <a:r>
              <a:rPr dirty="0" sz="1600">
                <a:latin typeface="Calibri"/>
                <a:cs typeface="Calibri"/>
              </a:rPr>
              <a:t>after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agency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like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Magnum.</a:t>
            </a:r>
            <a:r>
              <a:rPr dirty="0" sz="1600" spc="-5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Each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group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will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given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 spc="-50">
                <a:latin typeface="Calibri"/>
                <a:cs typeface="Calibri"/>
              </a:rPr>
              <a:t>a </a:t>
            </a:r>
            <a:r>
              <a:rPr dirty="0" sz="1600" spc="-10">
                <a:latin typeface="Calibri"/>
                <a:cs typeface="Calibri"/>
              </a:rPr>
              <a:t>different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contact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sheet,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5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as</a:t>
            </a:r>
            <a:r>
              <a:rPr dirty="0" sz="1600" spc="-5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</a:t>
            </a:r>
            <a:r>
              <a:rPr dirty="0" sz="1600" spc="-5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agency,</a:t>
            </a:r>
            <a:r>
              <a:rPr dirty="0" sz="1600" spc="-6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have</a:t>
            </a:r>
            <a:r>
              <a:rPr dirty="0" sz="1600" spc="-5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to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choose </a:t>
            </a:r>
            <a:r>
              <a:rPr dirty="0" sz="1600">
                <a:latin typeface="Calibri"/>
                <a:cs typeface="Calibri"/>
              </a:rPr>
              <a:t>what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photos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want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to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use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in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magazine,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our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main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photo.</a:t>
            </a:r>
            <a:endParaRPr sz="1600">
              <a:latin typeface="Calibri"/>
              <a:cs typeface="Calibri"/>
            </a:endParaRPr>
          </a:p>
          <a:p>
            <a:pPr marL="12700" marR="225425">
              <a:lnSpc>
                <a:spcPct val="80100"/>
              </a:lnSpc>
              <a:spcBef>
                <a:spcPts val="1000"/>
              </a:spcBef>
            </a:pPr>
            <a:r>
              <a:rPr dirty="0" sz="1600">
                <a:latin typeface="Calibri"/>
                <a:cs typeface="Calibri"/>
              </a:rPr>
              <a:t>I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believe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this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project</a:t>
            </a:r>
            <a:r>
              <a:rPr dirty="0" sz="1600" spc="-1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is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half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religion-</a:t>
            </a:r>
            <a:r>
              <a:rPr dirty="0" sz="1600">
                <a:latin typeface="Calibri"/>
                <a:cs typeface="Calibri"/>
              </a:rPr>
              <a:t>focused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half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like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 spc="-50">
                <a:latin typeface="Calibri"/>
                <a:cs typeface="Calibri"/>
              </a:rPr>
              <a:t>a </a:t>
            </a:r>
            <a:r>
              <a:rPr dirty="0" sz="1600" spc="-10">
                <a:latin typeface="Calibri"/>
                <a:cs typeface="Calibri"/>
              </a:rPr>
              <a:t>fantasy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setting,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as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way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rock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is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laid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is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unreal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makes </a:t>
            </a:r>
            <a:r>
              <a:rPr dirty="0" sz="1600">
                <a:latin typeface="Calibri"/>
                <a:cs typeface="Calibri"/>
              </a:rPr>
              <a:t>you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wonder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how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it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hasn’t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fallen</a:t>
            </a:r>
            <a:r>
              <a:rPr dirty="0" sz="1600" spc="-55">
                <a:latin typeface="Calibri"/>
                <a:cs typeface="Calibri"/>
              </a:rPr>
              <a:t> </a:t>
            </a:r>
            <a:r>
              <a:rPr dirty="0" sz="1600" spc="-20">
                <a:latin typeface="Calibri"/>
                <a:cs typeface="Calibri"/>
              </a:rPr>
              <a:t>off.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7105" y="5619241"/>
            <a:ext cx="5013325" cy="422275"/>
          </a:xfrm>
          <a:prstGeom prst="rect">
            <a:avLst/>
          </a:prstGeom>
        </p:spPr>
        <p:txBody>
          <a:bodyPr wrap="square" lIns="0" tIns="43180" rIns="0" bIns="0" rtlCol="0" vert="horz">
            <a:spAutoFit/>
          </a:bodyPr>
          <a:lstStyle/>
          <a:p>
            <a:pPr marL="12700" marR="5080">
              <a:lnSpc>
                <a:spcPct val="80000"/>
              </a:lnSpc>
              <a:spcBef>
                <a:spcPts val="340"/>
              </a:spcBef>
            </a:pPr>
            <a:r>
              <a:rPr dirty="0" sz="1000">
                <a:latin typeface="Calibri"/>
                <a:cs typeface="Calibri"/>
              </a:rPr>
              <a:t>Here,</a:t>
            </a:r>
            <a:r>
              <a:rPr dirty="0" sz="1000" spc="-1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give</a:t>
            </a:r>
            <a:r>
              <a:rPr dirty="0" sz="1000" spc="-1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your</a:t>
            </a:r>
            <a:r>
              <a:rPr dirty="0" sz="1000" spc="-2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own</a:t>
            </a:r>
            <a:r>
              <a:rPr dirty="0" sz="1000" spc="-2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short</a:t>
            </a:r>
            <a:r>
              <a:rPr dirty="0" sz="1000" spc="-2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summary</a:t>
            </a:r>
            <a:r>
              <a:rPr dirty="0" sz="1000" spc="-2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of</a:t>
            </a:r>
            <a:r>
              <a:rPr dirty="0" sz="1000" spc="-2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the</a:t>
            </a:r>
            <a:r>
              <a:rPr dirty="0" sz="1000" spc="-1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contact</a:t>
            </a:r>
            <a:r>
              <a:rPr dirty="0" sz="1000" spc="-1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sheet.</a:t>
            </a:r>
            <a:r>
              <a:rPr dirty="0" sz="1000" spc="-2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Include</a:t>
            </a:r>
            <a:r>
              <a:rPr dirty="0" sz="1000" spc="-3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the</a:t>
            </a:r>
            <a:r>
              <a:rPr dirty="0" sz="1000" spc="-10">
                <a:latin typeface="Calibri"/>
                <a:cs typeface="Calibri"/>
              </a:rPr>
              <a:t> job/assignment/project information.</a:t>
            </a:r>
            <a:r>
              <a:rPr dirty="0" sz="1000" spc="-3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Include</a:t>
            </a:r>
            <a:r>
              <a:rPr dirty="0" sz="1000" spc="-1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your</a:t>
            </a:r>
            <a:r>
              <a:rPr dirty="0" sz="1000" spc="-2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own</a:t>
            </a:r>
            <a:r>
              <a:rPr dirty="0" sz="1000" spc="-1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insights</a:t>
            </a:r>
            <a:r>
              <a:rPr dirty="0" sz="1000" spc="-2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into</a:t>
            </a:r>
            <a:r>
              <a:rPr dirty="0" sz="1000" spc="-1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what</a:t>
            </a:r>
            <a:r>
              <a:rPr dirty="0" sz="1000" spc="-2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the project</a:t>
            </a:r>
            <a:r>
              <a:rPr dirty="0" sz="1000" spc="-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is</a:t>
            </a:r>
            <a:r>
              <a:rPr dirty="0" sz="1000" spc="-2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about</a:t>
            </a:r>
            <a:r>
              <a:rPr dirty="0" sz="1000" spc="-1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and</a:t>
            </a:r>
            <a:r>
              <a:rPr dirty="0" sz="1000" spc="-15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what</a:t>
            </a:r>
            <a:r>
              <a:rPr dirty="0" sz="1000" spc="-20">
                <a:latin typeface="Calibri"/>
                <a:cs typeface="Calibri"/>
              </a:rPr>
              <a:t> </a:t>
            </a:r>
            <a:r>
              <a:rPr dirty="0" sz="1000">
                <a:latin typeface="Calibri"/>
                <a:cs typeface="Calibri"/>
              </a:rPr>
              <a:t>the contact</a:t>
            </a:r>
            <a:r>
              <a:rPr dirty="0" sz="1000" spc="-10">
                <a:latin typeface="Calibri"/>
                <a:cs typeface="Calibri"/>
              </a:rPr>
              <a:t> sheet shows.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175577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30"/>
              <a:t>Task</a:t>
            </a:r>
            <a:r>
              <a:rPr dirty="0" spc="-285"/>
              <a:t> </a:t>
            </a:r>
            <a:r>
              <a:rPr dirty="0" spc="-430"/>
              <a:t>1B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091428" y="335279"/>
            <a:ext cx="5511800" cy="2943860"/>
            <a:chOff x="6091428" y="335279"/>
            <a:chExt cx="5511800" cy="2943860"/>
          </a:xfrm>
        </p:grpSpPr>
        <p:sp>
          <p:nvSpPr>
            <p:cNvPr id="4" name="object 4"/>
            <p:cNvSpPr/>
            <p:nvPr/>
          </p:nvSpPr>
          <p:spPr>
            <a:xfrm>
              <a:off x="6096381" y="340232"/>
              <a:ext cx="5501640" cy="2933700"/>
            </a:xfrm>
            <a:custGeom>
              <a:avLst/>
              <a:gdLst/>
              <a:ahLst/>
              <a:cxnLst/>
              <a:rect l="l" t="t" r="r" b="b"/>
              <a:pathLst>
                <a:path w="5501640" h="2933700">
                  <a:moveTo>
                    <a:pt x="0" y="2933700"/>
                  </a:moveTo>
                  <a:lnTo>
                    <a:pt x="5501640" y="2933700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2933700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A person leaning against a tree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968234" y="339851"/>
              <a:ext cx="1949196" cy="293370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388238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467105" y="1009141"/>
            <a:ext cx="5292090" cy="4737100"/>
          </a:xfrm>
          <a:prstGeom prst="rect">
            <a:avLst/>
          </a:prstGeom>
        </p:spPr>
        <p:txBody>
          <a:bodyPr wrap="square" lIns="0" tIns="38735" rIns="0" bIns="0" rtlCol="0" vert="horz">
            <a:spAutoFit/>
          </a:bodyPr>
          <a:lstStyle/>
          <a:p>
            <a:pPr marL="12700" marR="27305">
              <a:lnSpc>
                <a:spcPct val="90000"/>
              </a:lnSpc>
              <a:spcBef>
                <a:spcPts val="305"/>
              </a:spcBef>
            </a:pP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chose,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which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believe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iconic,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</a:t>
            </a:r>
            <a:r>
              <a:rPr dirty="0" sz="1700" spc="-25">
                <a:latin typeface="Calibri"/>
                <a:cs typeface="Calibri"/>
              </a:rPr>
              <a:t> of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monk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resting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his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head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on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rock.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have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chosen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this </a:t>
            </a:r>
            <a:r>
              <a:rPr dirty="0" sz="1700">
                <a:latin typeface="Calibri"/>
                <a:cs typeface="Calibri"/>
              </a:rPr>
              <a:t>image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with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perspective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time</a:t>
            </a:r>
            <a:r>
              <a:rPr dirty="0" sz="1700" spc="-1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taken.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project</a:t>
            </a:r>
            <a:r>
              <a:rPr dirty="0" sz="1700" spc="-1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shot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1978,</a:t>
            </a:r>
            <a:r>
              <a:rPr dirty="0" sz="1700" spc="-1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time</a:t>
            </a:r>
            <a:r>
              <a:rPr dirty="0" sz="1700" spc="-1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when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Americans </a:t>
            </a:r>
            <a:r>
              <a:rPr dirty="0" sz="1700">
                <a:latin typeface="Calibri"/>
                <a:cs typeface="Calibri"/>
              </a:rPr>
              <a:t>were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still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very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unknowledgeable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about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world,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other cultures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religions,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often</a:t>
            </a:r>
            <a:r>
              <a:rPr dirty="0" sz="1700" spc="-1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viewed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their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way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living </a:t>
            </a:r>
            <a:r>
              <a:rPr dirty="0" sz="1700">
                <a:latin typeface="Calibri"/>
                <a:cs typeface="Calibri"/>
              </a:rPr>
              <a:t>as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right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way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living.</a:t>
            </a:r>
            <a:endParaRPr sz="1700">
              <a:latin typeface="Calibri"/>
              <a:cs typeface="Calibri"/>
            </a:endParaRPr>
          </a:p>
          <a:p>
            <a:pPr marL="12700" marR="5080">
              <a:lnSpc>
                <a:spcPct val="90000"/>
              </a:lnSpc>
              <a:spcBef>
                <a:spcPts val="1000"/>
              </a:spcBef>
            </a:pP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believe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for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reason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iconic,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shows </a:t>
            </a:r>
            <a:r>
              <a:rPr dirty="0" sz="1700">
                <a:latin typeface="Calibri"/>
                <a:cs typeface="Calibri"/>
              </a:rPr>
              <a:t>someone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who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quite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literally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lives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exact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opposite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what </a:t>
            </a:r>
            <a:r>
              <a:rPr dirty="0" sz="1700">
                <a:latin typeface="Calibri"/>
                <a:cs typeface="Calibri"/>
              </a:rPr>
              <a:t>Americans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think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normal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way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life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time.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50">
                <a:latin typeface="Calibri"/>
                <a:cs typeface="Calibri"/>
              </a:rPr>
              <a:t>I </a:t>
            </a:r>
            <a:r>
              <a:rPr dirty="0" sz="1700">
                <a:latin typeface="Calibri"/>
                <a:cs typeface="Calibri"/>
              </a:rPr>
              <a:t>believe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some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extent,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what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photographer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was </a:t>
            </a:r>
            <a:r>
              <a:rPr dirty="0" sz="1700">
                <a:latin typeface="Calibri"/>
                <a:cs typeface="Calibri"/>
              </a:rPr>
              <a:t>trying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show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with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project.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Destroying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fantasy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view </a:t>
            </a:r>
            <a:r>
              <a:rPr dirty="0" sz="1700">
                <a:latin typeface="Calibri"/>
                <a:cs typeface="Calibri"/>
              </a:rPr>
              <a:t>Americans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might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have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had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Buddhists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showing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what </a:t>
            </a:r>
            <a:r>
              <a:rPr dirty="0" sz="1700">
                <a:latin typeface="Calibri"/>
                <a:cs typeface="Calibri"/>
              </a:rPr>
              <a:t>they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actually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look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like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do.</a:t>
            </a:r>
            <a:endParaRPr sz="1700">
              <a:latin typeface="Calibri"/>
              <a:cs typeface="Calibri"/>
            </a:endParaRPr>
          </a:p>
          <a:p>
            <a:pPr marL="12700" marR="38100">
              <a:lnSpc>
                <a:spcPts val="1839"/>
              </a:lnSpc>
              <a:spcBef>
                <a:spcPts val="1025"/>
              </a:spcBef>
            </a:pP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would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probably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edit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darker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tone,</a:t>
            </a:r>
            <a:r>
              <a:rPr dirty="0" sz="1700" spc="-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or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maybe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way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could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golden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rock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stand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out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even </a:t>
            </a:r>
            <a:r>
              <a:rPr dirty="0" sz="1700">
                <a:latin typeface="Calibri"/>
                <a:cs typeface="Calibri"/>
              </a:rPr>
              <a:t>more,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maybe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colours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really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monotone,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but</a:t>
            </a:r>
            <a:r>
              <a:rPr dirty="0" sz="1700" spc="-65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then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golden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from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rock,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really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pop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out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so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stands </a:t>
            </a:r>
            <a:r>
              <a:rPr dirty="0" sz="1700" spc="-20">
                <a:latin typeface="Calibri"/>
                <a:cs typeface="Calibri"/>
              </a:rPr>
              <a:t>out.</a:t>
            </a:r>
            <a:endParaRPr sz="170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595109" y="3424428"/>
            <a:ext cx="5008245" cy="2921000"/>
            <a:chOff x="6595109" y="3424428"/>
            <a:chExt cx="5008245" cy="2921000"/>
          </a:xfrm>
        </p:grpSpPr>
        <p:sp>
          <p:nvSpPr>
            <p:cNvPr id="9" name="object 9"/>
            <p:cNvSpPr/>
            <p:nvPr/>
          </p:nvSpPr>
          <p:spPr>
            <a:xfrm>
              <a:off x="6600062" y="3429381"/>
              <a:ext cx="4998085" cy="2910840"/>
            </a:xfrm>
            <a:custGeom>
              <a:avLst/>
              <a:gdLst/>
              <a:ahLst/>
              <a:cxnLst/>
              <a:rect l="l" t="t" r="r" b="b"/>
              <a:pathLst>
                <a:path w="4998084" h="2910840">
                  <a:moveTo>
                    <a:pt x="0" y="2910839"/>
                  </a:moveTo>
                  <a:lnTo>
                    <a:pt x="4997958" y="2910839"/>
                  </a:lnTo>
                  <a:lnTo>
                    <a:pt x="4997958" y="0"/>
                  </a:lnTo>
                  <a:lnTo>
                    <a:pt x="0" y="0"/>
                  </a:lnTo>
                  <a:lnTo>
                    <a:pt x="0" y="2910839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 descr="Hiroji Kubota: Photographer • Magnum Photos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59929" y="3626358"/>
              <a:ext cx="3765804" cy="251536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184023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30"/>
              <a:t>Task</a:t>
            </a:r>
            <a:r>
              <a:rPr dirty="0" spc="-285"/>
              <a:t> </a:t>
            </a:r>
            <a:r>
              <a:rPr dirty="0" spc="-25"/>
              <a:t>2A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8463533" y="93726"/>
            <a:ext cx="3552190" cy="2112010"/>
            <a:chOff x="8463533" y="93726"/>
            <a:chExt cx="3552190" cy="2112010"/>
          </a:xfrm>
        </p:grpSpPr>
        <p:sp>
          <p:nvSpPr>
            <p:cNvPr id="4" name="object 4"/>
            <p:cNvSpPr/>
            <p:nvPr/>
          </p:nvSpPr>
          <p:spPr>
            <a:xfrm>
              <a:off x="8468486" y="98679"/>
              <a:ext cx="3542029" cy="2101850"/>
            </a:xfrm>
            <a:custGeom>
              <a:avLst/>
              <a:gdLst/>
              <a:ahLst/>
              <a:cxnLst/>
              <a:rect l="l" t="t" r="r" b="b"/>
              <a:pathLst>
                <a:path w="3542029" h="2101850">
                  <a:moveTo>
                    <a:pt x="0" y="2101596"/>
                  </a:moveTo>
                  <a:lnTo>
                    <a:pt x="3541776" y="2101596"/>
                  </a:lnTo>
                  <a:lnTo>
                    <a:pt x="3541776" y="0"/>
                  </a:lnTo>
                  <a:lnTo>
                    <a:pt x="0" y="0"/>
                  </a:lnTo>
                  <a:lnTo>
                    <a:pt x="0" y="210159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A person leaning against a tree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566147" y="136398"/>
              <a:ext cx="1345692" cy="2024634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388238" y="3657980"/>
            <a:ext cx="7722234" cy="28168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8255" rIns="0" bIns="0" rtlCol="0" vert="horz">
            <a:spAutoFit/>
          </a:bodyPr>
          <a:lstStyle/>
          <a:p>
            <a:pPr marL="91440">
              <a:lnSpc>
                <a:spcPts val="1825"/>
              </a:lnSpc>
              <a:spcBef>
                <a:spcPts val="65"/>
              </a:spcBef>
            </a:pP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chose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photo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showing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entire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Golden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Rock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as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our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cover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image.</a:t>
            </a:r>
            <a:r>
              <a:rPr dirty="0" sz="1600" spc="-6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chose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 spc="-20">
                <a:latin typeface="Calibri"/>
                <a:cs typeface="Calibri"/>
              </a:rPr>
              <a:t>this</a:t>
            </a:r>
            <a:endParaRPr sz="1600">
              <a:latin typeface="Calibri"/>
              <a:cs typeface="Calibri"/>
            </a:endParaRPr>
          </a:p>
          <a:p>
            <a:pPr marL="91440">
              <a:lnSpc>
                <a:spcPts val="1730"/>
              </a:lnSpc>
            </a:pPr>
            <a:r>
              <a:rPr dirty="0" sz="1600">
                <a:latin typeface="Calibri"/>
                <a:cs typeface="Calibri"/>
              </a:rPr>
              <a:t>photo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because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felt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was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most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interesting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photo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most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impactful.</a:t>
            </a:r>
            <a:endParaRPr sz="1600">
              <a:latin typeface="Calibri"/>
              <a:cs typeface="Calibri"/>
            </a:endParaRPr>
          </a:p>
          <a:p>
            <a:pPr marL="91440" marR="138430">
              <a:lnSpc>
                <a:spcPts val="1730"/>
              </a:lnSpc>
              <a:spcBef>
                <a:spcPts val="120"/>
              </a:spcBef>
            </a:pPr>
            <a:r>
              <a:rPr dirty="0" sz="1600" spc="-20">
                <a:latin typeface="Calibri"/>
                <a:cs typeface="Calibri"/>
              </a:rPr>
              <a:t>Personally,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like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discussed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two</a:t>
            </a:r>
            <a:r>
              <a:rPr dirty="0" sz="1600" spc="-1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slides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above,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don’t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personally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find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it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most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interesting </a:t>
            </a:r>
            <a:r>
              <a:rPr dirty="0" sz="1600">
                <a:latin typeface="Calibri"/>
                <a:cs typeface="Calibri"/>
              </a:rPr>
              <a:t>photo,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but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due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to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context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of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shoot,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main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reason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photographer</a:t>
            </a:r>
            <a:r>
              <a:rPr dirty="0" sz="1600" spc="-20">
                <a:latin typeface="Calibri"/>
                <a:cs typeface="Calibri"/>
              </a:rPr>
              <a:t> even </a:t>
            </a:r>
            <a:r>
              <a:rPr dirty="0" sz="1600">
                <a:latin typeface="Calibri"/>
                <a:cs typeface="Calibri"/>
              </a:rPr>
              <a:t>took</a:t>
            </a:r>
            <a:r>
              <a:rPr dirty="0" sz="1600" spc="-1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this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shoot,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being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Golden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Rock.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So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thought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it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made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sense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to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make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it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central point.</a:t>
            </a:r>
            <a:endParaRPr sz="1600">
              <a:latin typeface="Calibri"/>
              <a:cs typeface="Calibri"/>
            </a:endParaRPr>
          </a:p>
          <a:p>
            <a:pPr marL="91440" marR="85725">
              <a:lnSpc>
                <a:spcPts val="1730"/>
              </a:lnSpc>
              <a:spcBef>
                <a:spcPts val="990"/>
              </a:spcBef>
            </a:pP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also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like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how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sensationalised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photo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is,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grandeur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of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it.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liked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how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 spc="-25">
                <a:latin typeface="Calibri"/>
                <a:cs typeface="Calibri"/>
              </a:rPr>
              <a:t>the </a:t>
            </a:r>
            <a:r>
              <a:rPr dirty="0" sz="1600">
                <a:latin typeface="Calibri"/>
                <a:cs typeface="Calibri"/>
              </a:rPr>
              <a:t>photo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clearly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makes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golden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rock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standout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subject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in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photo.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We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also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liked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how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 spc="-25">
                <a:latin typeface="Calibri"/>
                <a:cs typeface="Calibri"/>
              </a:rPr>
              <a:t>it </a:t>
            </a:r>
            <a:r>
              <a:rPr dirty="0" sz="1600">
                <a:latin typeface="Calibri"/>
                <a:cs typeface="Calibri"/>
              </a:rPr>
              <a:t>shows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line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of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monks,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showing</a:t>
            </a:r>
            <a:r>
              <a:rPr dirty="0" sz="1600" spc="-3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that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religious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side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of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project</a:t>
            </a:r>
            <a:r>
              <a:rPr dirty="0" sz="1600" spc="-1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too,</a:t>
            </a:r>
            <a:r>
              <a:rPr dirty="0" sz="1600" spc="-1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it</a:t>
            </a:r>
            <a:r>
              <a:rPr dirty="0" sz="1600" spc="-3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does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create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 spc="-50">
                <a:latin typeface="Calibri"/>
                <a:cs typeface="Calibri"/>
              </a:rPr>
              <a:t>a </a:t>
            </a:r>
            <a:r>
              <a:rPr dirty="0" sz="1600" spc="-10">
                <a:latin typeface="Calibri"/>
                <a:cs typeface="Calibri"/>
              </a:rPr>
              <a:t>storyline.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8463533" y="2373629"/>
            <a:ext cx="3552190" cy="2112010"/>
            <a:chOff x="8463533" y="2373629"/>
            <a:chExt cx="3552190" cy="2112010"/>
          </a:xfrm>
        </p:grpSpPr>
        <p:sp>
          <p:nvSpPr>
            <p:cNvPr id="8" name="object 8"/>
            <p:cNvSpPr/>
            <p:nvPr/>
          </p:nvSpPr>
          <p:spPr>
            <a:xfrm>
              <a:off x="8468486" y="2378582"/>
              <a:ext cx="3542029" cy="2101850"/>
            </a:xfrm>
            <a:custGeom>
              <a:avLst/>
              <a:gdLst/>
              <a:ahLst/>
              <a:cxnLst/>
              <a:rect l="l" t="t" r="r" b="b"/>
              <a:pathLst>
                <a:path w="3542029" h="2101850">
                  <a:moveTo>
                    <a:pt x="0" y="2101596"/>
                  </a:moveTo>
                  <a:lnTo>
                    <a:pt x="3541776" y="2101596"/>
                  </a:lnTo>
                  <a:lnTo>
                    <a:pt x="3541776" y="0"/>
                  </a:lnTo>
                  <a:lnTo>
                    <a:pt x="0" y="0"/>
                  </a:lnTo>
                  <a:lnTo>
                    <a:pt x="0" y="210159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 descr="A person sitting on a rock  AI-generated content may be incorrect.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871203" y="2484881"/>
              <a:ext cx="2735579" cy="1888236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8463533" y="4653532"/>
            <a:ext cx="3552190" cy="2112010"/>
            <a:chOff x="8463533" y="4653532"/>
            <a:chExt cx="3552190" cy="2112010"/>
          </a:xfrm>
        </p:grpSpPr>
        <p:sp>
          <p:nvSpPr>
            <p:cNvPr id="11" name="object 11"/>
            <p:cNvSpPr/>
            <p:nvPr/>
          </p:nvSpPr>
          <p:spPr>
            <a:xfrm>
              <a:off x="8468486" y="4658485"/>
              <a:ext cx="3542029" cy="2101850"/>
            </a:xfrm>
            <a:custGeom>
              <a:avLst/>
              <a:gdLst/>
              <a:ahLst/>
              <a:cxnLst/>
              <a:rect l="l" t="t" r="r" b="b"/>
              <a:pathLst>
                <a:path w="3542029" h="2101850">
                  <a:moveTo>
                    <a:pt x="0" y="2101596"/>
                  </a:moveTo>
                  <a:lnTo>
                    <a:pt x="3541776" y="2101596"/>
                  </a:lnTo>
                  <a:lnTo>
                    <a:pt x="3541776" y="0"/>
                  </a:lnTo>
                  <a:lnTo>
                    <a:pt x="0" y="0"/>
                  </a:lnTo>
                  <a:lnTo>
                    <a:pt x="0" y="210159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 descr="A person sitting on a rock  AI-generated content may be incorrect.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949689" y="4842509"/>
              <a:ext cx="2574036" cy="1737360"/>
            </a:xfrm>
            <a:prstGeom prst="rect">
              <a:avLst/>
            </a:prstGeom>
          </p:spPr>
        </p:pic>
      </p:grpSp>
      <p:grpSp>
        <p:nvGrpSpPr>
          <p:cNvPr id="13" name="object 13"/>
          <p:cNvGrpSpPr/>
          <p:nvPr/>
        </p:nvGrpSpPr>
        <p:grpSpPr>
          <a:xfrm>
            <a:off x="2897885" y="93726"/>
            <a:ext cx="5391150" cy="3237865"/>
            <a:chOff x="2897885" y="93726"/>
            <a:chExt cx="5391150" cy="3237865"/>
          </a:xfrm>
        </p:grpSpPr>
        <p:sp>
          <p:nvSpPr>
            <p:cNvPr id="14" name="object 14"/>
            <p:cNvSpPr/>
            <p:nvPr/>
          </p:nvSpPr>
          <p:spPr>
            <a:xfrm>
              <a:off x="2902838" y="98679"/>
              <a:ext cx="5381625" cy="3228340"/>
            </a:xfrm>
            <a:custGeom>
              <a:avLst/>
              <a:gdLst/>
              <a:ahLst/>
              <a:cxnLst/>
              <a:rect l="l" t="t" r="r" b="b"/>
              <a:pathLst>
                <a:path w="5381625" h="3228340">
                  <a:moveTo>
                    <a:pt x="0" y="3227832"/>
                  </a:moveTo>
                  <a:lnTo>
                    <a:pt x="5381244" y="3227832"/>
                  </a:lnTo>
                  <a:lnTo>
                    <a:pt x="5381244" y="0"/>
                  </a:lnTo>
                  <a:lnTo>
                    <a:pt x="0" y="0"/>
                  </a:lnTo>
                  <a:lnTo>
                    <a:pt x="0" y="3227832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 descr="Hiroji Kubota: Photographer • Magnum Photos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710177" y="454151"/>
              <a:ext cx="3765804" cy="251536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175577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330"/>
              <a:t>Task</a:t>
            </a:r>
            <a:r>
              <a:rPr dirty="0" spc="-285"/>
              <a:t> </a:t>
            </a:r>
            <a:r>
              <a:rPr dirty="0" spc="-430"/>
              <a:t>2B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4" name="object 4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A person sitting on a rock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18732" y="1612392"/>
              <a:ext cx="4456176" cy="3076193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388238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467105" y="1009141"/>
            <a:ext cx="5276215" cy="251079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ts val="1939"/>
              </a:lnSpc>
              <a:spcBef>
                <a:spcPts val="100"/>
              </a:spcBef>
            </a:pPr>
            <a:r>
              <a:rPr dirty="0" sz="1700">
                <a:latin typeface="Calibri"/>
                <a:cs typeface="Calibri"/>
              </a:rPr>
              <a:t>We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agreed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for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image,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would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probably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the</a:t>
            </a:r>
            <a:endParaRPr sz="1700">
              <a:latin typeface="Calibri"/>
              <a:cs typeface="Calibri"/>
            </a:endParaRPr>
          </a:p>
          <a:p>
            <a:pPr marL="12700">
              <a:lnSpc>
                <a:spcPts val="1835"/>
              </a:lnSpc>
            </a:pPr>
            <a:r>
              <a:rPr dirty="0" sz="1700">
                <a:latin typeface="Calibri"/>
                <a:cs typeface="Calibri"/>
              </a:rPr>
              <a:t>area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monk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sitting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brighter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saturated.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We</a:t>
            </a:r>
            <a:r>
              <a:rPr dirty="0" sz="1700" spc="-25">
                <a:latin typeface="Calibri"/>
                <a:cs typeface="Calibri"/>
              </a:rPr>
              <a:t> all</a:t>
            </a:r>
            <a:endParaRPr sz="1700">
              <a:latin typeface="Calibri"/>
              <a:cs typeface="Calibri"/>
            </a:endParaRPr>
          </a:p>
          <a:p>
            <a:pPr marL="12700" marR="168275">
              <a:lnSpc>
                <a:spcPts val="1839"/>
              </a:lnSpc>
              <a:spcBef>
                <a:spcPts val="125"/>
              </a:spcBef>
            </a:pPr>
            <a:r>
              <a:rPr dirty="0" sz="1700">
                <a:latin typeface="Calibri"/>
                <a:cs typeface="Calibri"/>
              </a:rPr>
              <a:t>agreed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general,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shoot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weren’t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all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interesting,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not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they’re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bad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photos,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but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the </a:t>
            </a:r>
            <a:r>
              <a:rPr dirty="0" sz="1700">
                <a:latin typeface="Calibri"/>
                <a:cs typeface="Calibri"/>
              </a:rPr>
              <a:t>shoot,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other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big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with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rock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on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display, </a:t>
            </a:r>
            <a:r>
              <a:rPr dirty="0" sz="1700">
                <a:latin typeface="Calibri"/>
                <a:cs typeface="Calibri"/>
              </a:rPr>
              <a:t>nothing</a:t>
            </a:r>
            <a:r>
              <a:rPr dirty="0" sz="1700" spc="-7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else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really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screams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for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attention.</a:t>
            </a:r>
            <a:endParaRPr sz="1700">
              <a:latin typeface="Calibri"/>
              <a:cs typeface="Calibri"/>
            </a:endParaRPr>
          </a:p>
          <a:p>
            <a:pPr marL="12700" marR="71120">
              <a:lnSpc>
                <a:spcPts val="1839"/>
              </a:lnSpc>
              <a:spcBef>
                <a:spcPts val="985"/>
              </a:spcBef>
            </a:pPr>
            <a:r>
              <a:rPr dirty="0" sz="1700" spc="-20">
                <a:latin typeface="Calibri"/>
                <a:cs typeface="Calibri"/>
              </a:rPr>
              <a:t>Personally,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someone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who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really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enjoys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cinematic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shots,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50">
                <a:latin typeface="Calibri"/>
                <a:cs typeface="Calibri"/>
              </a:rPr>
              <a:t>I </a:t>
            </a:r>
            <a:r>
              <a:rPr dirty="0" sz="1700">
                <a:latin typeface="Calibri"/>
                <a:cs typeface="Calibri"/>
              </a:rPr>
              <a:t>would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have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cinematic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tone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it.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would </a:t>
            </a:r>
            <a:r>
              <a:rPr dirty="0" sz="1700">
                <a:latin typeface="Calibri"/>
                <a:cs typeface="Calibri"/>
              </a:rPr>
              <a:t>crop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so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looked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more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like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50">
                <a:latin typeface="Calibri"/>
                <a:cs typeface="Calibri"/>
              </a:rPr>
              <a:t>a </a:t>
            </a:r>
            <a:r>
              <a:rPr dirty="0" sz="1700">
                <a:latin typeface="Calibri"/>
                <a:cs typeface="Calibri"/>
              </a:rPr>
              <a:t>movie,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so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more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like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landscape.</a:t>
            </a:r>
            <a:endParaRPr sz="1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899604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795"/>
              <a:t>I</a:t>
            </a:r>
            <a:r>
              <a:rPr dirty="0" spc="-285"/>
              <a:t> </a:t>
            </a:r>
            <a:r>
              <a:rPr dirty="0" spc="-70"/>
              <a:t>forgot</a:t>
            </a:r>
            <a:r>
              <a:rPr dirty="0" spc="-290"/>
              <a:t> </a:t>
            </a:r>
            <a:r>
              <a:rPr dirty="0"/>
              <a:t>what</a:t>
            </a:r>
            <a:r>
              <a:rPr dirty="0" spc="-280"/>
              <a:t> </a:t>
            </a:r>
            <a:r>
              <a:rPr dirty="0" spc="-45"/>
              <a:t>the</a:t>
            </a:r>
            <a:r>
              <a:rPr dirty="0" spc="-280"/>
              <a:t> </a:t>
            </a:r>
            <a:r>
              <a:rPr dirty="0" spc="135"/>
              <a:t>agency</a:t>
            </a:r>
            <a:r>
              <a:rPr dirty="0" spc="-280"/>
              <a:t> </a:t>
            </a:r>
            <a:r>
              <a:rPr dirty="0" spc="-65"/>
              <a:t>was</a:t>
            </a:r>
            <a:r>
              <a:rPr dirty="0" spc="-280"/>
              <a:t> </a:t>
            </a:r>
            <a:r>
              <a:rPr dirty="0" spc="100"/>
              <a:t>called</a:t>
            </a:r>
          </a:p>
        </p:txBody>
      </p:sp>
      <p:sp>
        <p:nvSpPr>
          <p:cNvPr id="3" name="object 3"/>
          <p:cNvSpPr/>
          <p:nvPr/>
        </p:nvSpPr>
        <p:spPr>
          <a:xfrm>
            <a:off x="388238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book open on a table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84670" y="1133856"/>
              <a:ext cx="3915918" cy="5221986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467105" y="1009141"/>
            <a:ext cx="5333365" cy="2871470"/>
          </a:xfrm>
          <a:prstGeom prst="rect">
            <a:avLst/>
          </a:prstGeom>
        </p:spPr>
        <p:txBody>
          <a:bodyPr wrap="square" lIns="0" tIns="41275" rIns="0" bIns="0" rtlCol="0" vert="horz">
            <a:spAutoFit/>
          </a:bodyPr>
          <a:lstStyle/>
          <a:p>
            <a:pPr marL="12700" marR="387985">
              <a:lnSpc>
                <a:spcPts val="1839"/>
              </a:lnSpc>
              <a:spcBef>
                <a:spcPts val="325"/>
              </a:spcBef>
            </a:pPr>
            <a:r>
              <a:rPr dirty="0" sz="1700">
                <a:latin typeface="Calibri"/>
                <a:cs typeface="Calibri"/>
              </a:rPr>
              <a:t>Working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agency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quite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fun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you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get</a:t>
            </a:r>
            <a:r>
              <a:rPr dirty="0" sz="1700" spc="-1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really </a:t>
            </a:r>
            <a:r>
              <a:rPr dirty="0" sz="1700">
                <a:latin typeface="Calibri"/>
                <a:cs typeface="Calibri"/>
              </a:rPr>
              <a:t>experience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how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other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people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look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photography,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what </a:t>
            </a:r>
            <a:r>
              <a:rPr dirty="0" sz="1700">
                <a:latin typeface="Calibri"/>
                <a:cs typeface="Calibri"/>
              </a:rPr>
              <a:t>they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think,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how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they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choose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work.</a:t>
            </a:r>
            <a:endParaRPr sz="1700">
              <a:latin typeface="Calibri"/>
              <a:cs typeface="Calibri"/>
            </a:endParaRPr>
          </a:p>
          <a:p>
            <a:pPr marL="12700" marR="5080">
              <a:lnSpc>
                <a:spcPts val="1839"/>
              </a:lnSpc>
              <a:spcBef>
                <a:spcPts val="995"/>
              </a:spcBef>
            </a:pP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confident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arguing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my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points,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others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did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agree </a:t>
            </a:r>
            <a:r>
              <a:rPr dirty="0" sz="1700">
                <a:latin typeface="Calibri"/>
                <a:cs typeface="Calibri"/>
              </a:rPr>
              <a:t>with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my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points,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agreed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with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others’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points.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For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example, </a:t>
            </a:r>
            <a:r>
              <a:rPr dirty="0" sz="1700">
                <a:latin typeface="Calibri"/>
                <a:cs typeface="Calibri"/>
              </a:rPr>
              <a:t>we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all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agreed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shoot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general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had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too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many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that </a:t>
            </a:r>
            <a:r>
              <a:rPr dirty="0" sz="1700">
                <a:latin typeface="Calibri"/>
                <a:cs typeface="Calibri"/>
              </a:rPr>
              <a:t>were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too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similar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or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outright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boring.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feel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like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my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role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all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of </a:t>
            </a:r>
            <a:r>
              <a:rPr dirty="0" sz="1700">
                <a:latin typeface="Calibri"/>
                <a:cs typeface="Calibri"/>
              </a:rPr>
              <a:t>it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selecting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images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presentation.</a:t>
            </a:r>
            <a:endParaRPr sz="1700">
              <a:latin typeface="Calibri"/>
              <a:cs typeface="Calibri"/>
            </a:endParaRPr>
          </a:p>
          <a:p>
            <a:pPr marL="12700" marR="155575">
              <a:lnSpc>
                <a:spcPts val="1839"/>
              </a:lnSpc>
              <a:spcBef>
                <a:spcPts val="980"/>
              </a:spcBef>
            </a:pP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general,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did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some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decisions,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managed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to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shoot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compelling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for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any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audience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that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was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to </a:t>
            </a:r>
            <a:r>
              <a:rPr dirty="0" sz="1700">
                <a:latin typeface="Calibri"/>
                <a:cs typeface="Calibri"/>
              </a:rPr>
              <a:t>stumble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upon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it.</a:t>
            </a:r>
            <a:endParaRPr sz="1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537845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14" i="0">
                <a:latin typeface="Verdana"/>
                <a:cs typeface="Verdana"/>
              </a:rPr>
              <a:t>Digital</a:t>
            </a:r>
            <a:r>
              <a:rPr dirty="0" spc="-295" i="0">
                <a:latin typeface="Verdana"/>
                <a:cs typeface="Verdana"/>
              </a:rPr>
              <a:t> </a:t>
            </a:r>
            <a:r>
              <a:rPr dirty="0" spc="125" i="0">
                <a:latin typeface="Verdana"/>
                <a:cs typeface="Verdana"/>
              </a:rPr>
              <a:t>contact</a:t>
            </a:r>
            <a:r>
              <a:rPr dirty="0" spc="-315" i="0">
                <a:latin typeface="Verdana"/>
                <a:cs typeface="Verdana"/>
              </a:rPr>
              <a:t> </a:t>
            </a:r>
            <a:r>
              <a:rPr dirty="0" spc="-120" i="0">
                <a:latin typeface="Verdana"/>
                <a:cs typeface="Verdana"/>
              </a:rPr>
              <a:t>sheets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11296015" cy="1828164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4290" rIns="0" bIns="0" rtlCol="0" vert="horz">
            <a:spAutoFit/>
          </a:bodyPr>
          <a:lstStyle/>
          <a:p>
            <a:pPr marL="90805" marR="118110">
              <a:lnSpc>
                <a:spcPts val="1839"/>
              </a:lnSpc>
              <a:spcBef>
                <a:spcPts val="270"/>
              </a:spcBef>
            </a:pPr>
            <a:r>
              <a:rPr dirty="0" sz="1700" spc="-80">
                <a:latin typeface="Calibri"/>
                <a:cs typeface="Calibri"/>
              </a:rPr>
              <a:t>To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digital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contact</a:t>
            </a:r>
            <a:r>
              <a:rPr dirty="0" sz="1700" spc="-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sheet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Photoshop,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you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first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need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open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file.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Once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it’s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opened,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you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click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on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file,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go</a:t>
            </a:r>
            <a:r>
              <a:rPr dirty="0" sz="1700" spc="-25">
                <a:latin typeface="Calibri"/>
                <a:cs typeface="Calibri"/>
              </a:rPr>
              <a:t> to </a:t>
            </a:r>
            <a:r>
              <a:rPr dirty="0" sz="1700" spc="-10">
                <a:latin typeface="Calibri"/>
                <a:cs typeface="Calibri"/>
              </a:rPr>
              <a:t>automate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menu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when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shows.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You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choose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file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you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want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contact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sheet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of,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select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it.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Once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picked,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you </a:t>
            </a:r>
            <a:r>
              <a:rPr dirty="0" sz="1700">
                <a:latin typeface="Calibri"/>
                <a:cs typeface="Calibri"/>
              </a:rPr>
              <a:t>simply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click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one,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whenever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it’s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done,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you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get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your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contact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sheet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export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it.</a:t>
            </a:r>
            <a:endParaRPr sz="17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3424428"/>
            <a:ext cx="5511800" cy="3054985"/>
            <a:chOff x="6091428" y="3424428"/>
            <a:chExt cx="5511800" cy="3054985"/>
          </a:xfrm>
        </p:grpSpPr>
        <p:sp>
          <p:nvSpPr>
            <p:cNvPr id="5" name="object 5"/>
            <p:cNvSpPr/>
            <p:nvPr/>
          </p:nvSpPr>
          <p:spPr>
            <a:xfrm>
              <a:off x="6096381" y="3429381"/>
              <a:ext cx="5501640" cy="3045460"/>
            </a:xfrm>
            <a:custGeom>
              <a:avLst/>
              <a:gdLst/>
              <a:ahLst/>
              <a:cxnLst/>
              <a:rect l="l" t="t" r="r" b="b"/>
              <a:pathLst>
                <a:path w="5501640" h="3045460">
                  <a:moveTo>
                    <a:pt x="0" y="3044951"/>
                  </a:moveTo>
                  <a:lnTo>
                    <a:pt x="5501640" y="3044951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304495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collage of a person's face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59624" y="3429000"/>
              <a:ext cx="2040635" cy="2551176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297179" y="3424428"/>
            <a:ext cx="5511800" cy="3054985"/>
            <a:chOff x="297179" y="3424428"/>
            <a:chExt cx="5511800" cy="3054985"/>
          </a:xfrm>
        </p:grpSpPr>
        <p:sp>
          <p:nvSpPr>
            <p:cNvPr id="8" name="object 8"/>
            <p:cNvSpPr/>
            <p:nvPr/>
          </p:nvSpPr>
          <p:spPr>
            <a:xfrm>
              <a:off x="302132" y="3429381"/>
              <a:ext cx="5501640" cy="3045460"/>
            </a:xfrm>
            <a:custGeom>
              <a:avLst/>
              <a:gdLst/>
              <a:ahLst/>
              <a:cxnLst/>
              <a:rect l="l" t="t" r="r" b="b"/>
              <a:pathLst>
                <a:path w="5501640" h="3045460">
                  <a:moveTo>
                    <a:pt x="0" y="3044951"/>
                  </a:moveTo>
                  <a:lnTo>
                    <a:pt x="5501640" y="3044951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3044951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 descr="A screenshot of a computer  AI-generated content may be incorrect.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94359" y="3557778"/>
              <a:ext cx="4703064" cy="278739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2042414" y="2171445"/>
            <a:ext cx="8108315" cy="193738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ts val="7525"/>
              </a:lnSpc>
              <a:spcBef>
                <a:spcPts val="100"/>
              </a:spcBef>
            </a:pPr>
            <a:r>
              <a:rPr dirty="0" sz="6600" spc="-170" i="0">
                <a:solidFill>
                  <a:srgbClr val="FFFFFF"/>
                </a:solidFill>
                <a:latin typeface="Verdana"/>
                <a:cs typeface="Verdana"/>
              </a:rPr>
              <a:t>PROJECT</a:t>
            </a:r>
            <a:r>
              <a:rPr dirty="0" sz="6600" spc="-520" i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dirty="0" sz="6600" spc="-10" i="0">
                <a:solidFill>
                  <a:srgbClr val="FFFFFF"/>
                </a:solidFill>
                <a:latin typeface="Verdana"/>
                <a:cs typeface="Verdana"/>
              </a:rPr>
              <a:t>CYCLE-</a:t>
            </a:r>
            <a:endParaRPr sz="6600">
              <a:latin typeface="Verdana"/>
              <a:cs typeface="Verdana"/>
            </a:endParaRPr>
          </a:p>
          <a:p>
            <a:pPr algn="ctr">
              <a:lnSpc>
                <a:spcPts val="7525"/>
              </a:lnSpc>
            </a:pPr>
            <a:r>
              <a:rPr dirty="0" sz="6600" spc="-235" i="0">
                <a:solidFill>
                  <a:srgbClr val="FFFFFF"/>
                </a:solidFill>
                <a:latin typeface="Verdana"/>
                <a:cs typeface="Verdana"/>
              </a:rPr>
              <a:t>Editing</a:t>
            </a:r>
            <a:r>
              <a:rPr dirty="0" sz="6600" spc="-470" i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dirty="0" sz="6600" spc="190" i="0">
                <a:solidFill>
                  <a:srgbClr val="FFFFFF"/>
                </a:solidFill>
                <a:latin typeface="Verdana"/>
                <a:cs typeface="Verdana"/>
              </a:rPr>
              <a:t>&amp;</a:t>
            </a:r>
            <a:r>
              <a:rPr dirty="0" sz="6600" spc="-470" i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dirty="0" sz="6600" spc="-80" i="0">
                <a:solidFill>
                  <a:srgbClr val="FFFFFF"/>
                </a:solidFill>
                <a:latin typeface="Verdana"/>
                <a:cs typeface="Verdana"/>
              </a:rPr>
              <a:t>Evaluating</a:t>
            </a:r>
            <a:endParaRPr sz="6600">
              <a:latin typeface="Verdana"/>
              <a:cs typeface="Verdan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951478" y="4326112"/>
            <a:ext cx="4290060" cy="90805"/>
            <a:chOff x="3951478" y="4326112"/>
            <a:chExt cx="4290060" cy="90805"/>
          </a:xfrm>
        </p:grpSpPr>
        <p:sp>
          <p:nvSpPr>
            <p:cNvPr id="5" name="object 5"/>
            <p:cNvSpPr/>
            <p:nvPr/>
          </p:nvSpPr>
          <p:spPr>
            <a:xfrm>
              <a:off x="3973322" y="4354742"/>
              <a:ext cx="4244975" cy="48895"/>
            </a:xfrm>
            <a:custGeom>
              <a:avLst/>
              <a:gdLst/>
              <a:ahLst/>
              <a:cxnLst/>
              <a:rect l="l" t="t" r="r" b="b"/>
              <a:pathLst>
                <a:path w="4244975" h="48895">
                  <a:moveTo>
                    <a:pt x="2874099" y="21932"/>
                  </a:moveTo>
                  <a:lnTo>
                    <a:pt x="2039949" y="21932"/>
                  </a:lnTo>
                  <a:lnTo>
                    <a:pt x="2085441" y="23184"/>
                  </a:lnTo>
                  <a:lnTo>
                    <a:pt x="2144340" y="26529"/>
                  </a:lnTo>
                  <a:lnTo>
                    <a:pt x="2143891" y="26529"/>
                  </a:lnTo>
                  <a:lnTo>
                    <a:pt x="2277352" y="37472"/>
                  </a:lnTo>
                  <a:lnTo>
                    <a:pt x="2334863" y="41695"/>
                  </a:lnTo>
                  <a:lnTo>
                    <a:pt x="2387150" y="44843"/>
                  </a:lnTo>
                  <a:lnTo>
                    <a:pt x="2435217" y="46998"/>
                  </a:lnTo>
                  <a:lnTo>
                    <a:pt x="2483260" y="48332"/>
                  </a:lnTo>
                  <a:lnTo>
                    <a:pt x="2522709" y="48660"/>
                  </a:lnTo>
                  <a:lnTo>
                    <a:pt x="2564145" y="48332"/>
                  </a:lnTo>
                  <a:lnTo>
                    <a:pt x="2605381" y="47340"/>
                  </a:lnTo>
                  <a:lnTo>
                    <a:pt x="2691272" y="43699"/>
                  </a:lnTo>
                  <a:lnTo>
                    <a:pt x="2966817" y="29332"/>
                  </a:lnTo>
                  <a:lnTo>
                    <a:pt x="3025011" y="27517"/>
                  </a:lnTo>
                  <a:lnTo>
                    <a:pt x="3079740" y="26529"/>
                  </a:lnTo>
                  <a:lnTo>
                    <a:pt x="3776364" y="26238"/>
                  </a:lnTo>
                  <a:lnTo>
                    <a:pt x="3792400" y="25615"/>
                  </a:lnTo>
                  <a:lnTo>
                    <a:pt x="3770415" y="25615"/>
                  </a:lnTo>
                  <a:lnTo>
                    <a:pt x="3692768" y="24829"/>
                  </a:lnTo>
                  <a:lnTo>
                    <a:pt x="3704849" y="24829"/>
                  </a:lnTo>
                  <a:lnTo>
                    <a:pt x="3661765" y="23820"/>
                  </a:lnTo>
                  <a:lnTo>
                    <a:pt x="3659893" y="23820"/>
                  </a:lnTo>
                  <a:lnTo>
                    <a:pt x="3621133" y="22367"/>
                  </a:lnTo>
                  <a:lnTo>
                    <a:pt x="2892276" y="22367"/>
                  </a:lnTo>
                  <a:lnTo>
                    <a:pt x="2874099" y="21932"/>
                  </a:lnTo>
                  <a:close/>
                </a:path>
                <a:path w="4244975" h="48895">
                  <a:moveTo>
                    <a:pt x="817278" y="1961"/>
                  </a:moveTo>
                  <a:lnTo>
                    <a:pt x="765365" y="1961"/>
                  </a:lnTo>
                  <a:lnTo>
                    <a:pt x="718076" y="3333"/>
                  </a:lnTo>
                  <a:lnTo>
                    <a:pt x="663745" y="5806"/>
                  </a:lnTo>
                  <a:lnTo>
                    <a:pt x="449343" y="17864"/>
                  </a:lnTo>
                  <a:lnTo>
                    <a:pt x="343184" y="22736"/>
                  </a:lnTo>
                  <a:lnTo>
                    <a:pt x="380626" y="24118"/>
                  </a:lnTo>
                  <a:lnTo>
                    <a:pt x="448184" y="27517"/>
                  </a:lnTo>
                  <a:lnTo>
                    <a:pt x="587183" y="36116"/>
                  </a:lnTo>
                  <a:lnTo>
                    <a:pt x="643944" y="38872"/>
                  </a:lnTo>
                  <a:lnTo>
                    <a:pt x="694139" y="40514"/>
                  </a:lnTo>
                  <a:lnTo>
                    <a:pt x="740836" y="41214"/>
                  </a:lnTo>
                  <a:lnTo>
                    <a:pt x="774796" y="41214"/>
                  </a:lnTo>
                  <a:lnTo>
                    <a:pt x="824208" y="40301"/>
                  </a:lnTo>
                  <a:lnTo>
                    <a:pt x="1342957" y="26529"/>
                  </a:lnTo>
                  <a:lnTo>
                    <a:pt x="1340645" y="26529"/>
                  </a:lnTo>
                  <a:lnTo>
                    <a:pt x="1389817" y="25900"/>
                  </a:lnTo>
                  <a:lnTo>
                    <a:pt x="1383971" y="25900"/>
                  </a:lnTo>
                  <a:lnTo>
                    <a:pt x="1705062" y="25615"/>
                  </a:lnTo>
                  <a:lnTo>
                    <a:pt x="1657808" y="24599"/>
                  </a:lnTo>
                  <a:lnTo>
                    <a:pt x="1656236" y="24599"/>
                  </a:lnTo>
                  <a:lnTo>
                    <a:pt x="1609452" y="22367"/>
                  </a:lnTo>
                  <a:lnTo>
                    <a:pt x="1565264" y="18851"/>
                  </a:lnTo>
                  <a:lnTo>
                    <a:pt x="1560136" y="18248"/>
                  </a:lnTo>
                  <a:lnTo>
                    <a:pt x="1111543" y="18248"/>
                  </a:lnTo>
                  <a:lnTo>
                    <a:pt x="1060523" y="17464"/>
                  </a:lnTo>
                  <a:lnTo>
                    <a:pt x="1057217" y="17464"/>
                  </a:lnTo>
                  <a:lnTo>
                    <a:pt x="1001013" y="13804"/>
                  </a:lnTo>
                  <a:lnTo>
                    <a:pt x="944004" y="8732"/>
                  </a:lnTo>
                  <a:lnTo>
                    <a:pt x="894930" y="5075"/>
                  </a:lnTo>
                  <a:lnTo>
                    <a:pt x="850796" y="2769"/>
                  </a:lnTo>
                  <a:lnTo>
                    <a:pt x="817278" y="1961"/>
                  </a:lnTo>
                  <a:close/>
                </a:path>
                <a:path w="4244975" h="48895">
                  <a:moveTo>
                    <a:pt x="2660689" y="1961"/>
                  </a:moveTo>
                  <a:lnTo>
                    <a:pt x="2454347" y="1961"/>
                  </a:lnTo>
                  <a:lnTo>
                    <a:pt x="1848508" y="23501"/>
                  </a:lnTo>
                  <a:lnTo>
                    <a:pt x="1847919" y="23501"/>
                  </a:lnTo>
                  <a:lnTo>
                    <a:pt x="1798723" y="24829"/>
                  </a:lnTo>
                  <a:lnTo>
                    <a:pt x="1747237" y="25615"/>
                  </a:lnTo>
                  <a:lnTo>
                    <a:pt x="1537845" y="25900"/>
                  </a:lnTo>
                  <a:lnTo>
                    <a:pt x="1536948" y="25900"/>
                  </a:lnTo>
                  <a:lnTo>
                    <a:pt x="1631955" y="27964"/>
                  </a:lnTo>
                  <a:lnTo>
                    <a:pt x="1786854" y="33959"/>
                  </a:lnTo>
                  <a:lnTo>
                    <a:pt x="1829026" y="34120"/>
                  </a:lnTo>
                  <a:lnTo>
                    <a:pt x="1863441" y="32985"/>
                  </a:lnTo>
                  <a:lnTo>
                    <a:pt x="1892459" y="30963"/>
                  </a:lnTo>
                  <a:lnTo>
                    <a:pt x="1943750" y="25900"/>
                  </a:lnTo>
                  <a:lnTo>
                    <a:pt x="1969039" y="23820"/>
                  </a:lnTo>
                  <a:lnTo>
                    <a:pt x="1967776" y="23820"/>
                  </a:lnTo>
                  <a:lnTo>
                    <a:pt x="1998534" y="22367"/>
                  </a:lnTo>
                  <a:lnTo>
                    <a:pt x="1982759" y="22367"/>
                  </a:lnTo>
                  <a:lnTo>
                    <a:pt x="2874099" y="21932"/>
                  </a:lnTo>
                  <a:lnTo>
                    <a:pt x="2847252" y="21288"/>
                  </a:lnTo>
                  <a:lnTo>
                    <a:pt x="2811606" y="18610"/>
                  </a:lnTo>
                  <a:lnTo>
                    <a:pt x="2739830" y="8214"/>
                  </a:lnTo>
                  <a:lnTo>
                    <a:pt x="2698980" y="4220"/>
                  </a:lnTo>
                  <a:lnTo>
                    <a:pt x="2660689" y="1961"/>
                  </a:lnTo>
                  <a:close/>
                </a:path>
                <a:path w="4244975" h="48895">
                  <a:moveTo>
                    <a:pt x="3749730" y="27266"/>
                  </a:moveTo>
                  <a:lnTo>
                    <a:pt x="3230596" y="27266"/>
                  </a:lnTo>
                  <a:lnTo>
                    <a:pt x="3278190" y="28294"/>
                  </a:lnTo>
                  <a:lnTo>
                    <a:pt x="3277411" y="28294"/>
                  </a:lnTo>
                  <a:lnTo>
                    <a:pt x="3498104" y="32845"/>
                  </a:lnTo>
                  <a:lnTo>
                    <a:pt x="3541967" y="32845"/>
                  </a:lnTo>
                  <a:lnTo>
                    <a:pt x="3596131" y="32092"/>
                  </a:lnTo>
                  <a:lnTo>
                    <a:pt x="3749730" y="27266"/>
                  </a:lnTo>
                  <a:close/>
                </a:path>
                <a:path w="4244975" h="48895">
                  <a:moveTo>
                    <a:pt x="507" y="13804"/>
                  </a:moveTo>
                  <a:lnTo>
                    <a:pt x="403" y="15480"/>
                  </a:lnTo>
                  <a:lnTo>
                    <a:pt x="305" y="17036"/>
                  </a:lnTo>
                  <a:lnTo>
                    <a:pt x="230" y="18248"/>
                  </a:lnTo>
                  <a:lnTo>
                    <a:pt x="119" y="20027"/>
                  </a:lnTo>
                  <a:lnTo>
                    <a:pt x="0" y="21932"/>
                  </a:lnTo>
                  <a:lnTo>
                    <a:pt x="1269" y="24599"/>
                  </a:lnTo>
                  <a:lnTo>
                    <a:pt x="1201" y="25270"/>
                  </a:lnTo>
                  <a:lnTo>
                    <a:pt x="1103" y="26238"/>
                  </a:lnTo>
                  <a:lnTo>
                    <a:pt x="998" y="27266"/>
                  </a:lnTo>
                  <a:lnTo>
                    <a:pt x="927" y="27964"/>
                  </a:lnTo>
                  <a:lnTo>
                    <a:pt x="821" y="29005"/>
                  </a:lnTo>
                  <a:lnTo>
                    <a:pt x="746" y="29748"/>
                  </a:lnTo>
                  <a:lnTo>
                    <a:pt x="622" y="30963"/>
                  </a:lnTo>
                  <a:lnTo>
                    <a:pt x="507" y="32092"/>
                  </a:lnTo>
                  <a:lnTo>
                    <a:pt x="36793" y="28294"/>
                  </a:lnTo>
                  <a:lnTo>
                    <a:pt x="36620" y="28294"/>
                  </a:lnTo>
                  <a:lnTo>
                    <a:pt x="73786" y="25270"/>
                  </a:lnTo>
                  <a:lnTo>
                    <a:pt x="72795" y="25270"/>
                  </a:lnTo>
                  <a:lnTo>
                    <a:pt x="111417" y="23027"/>
                  </a:lnTo>
                  <a:lnTo>
                    <a:pt x="85986" y="21646"/>
                  </a:lnTo>
                  <a:lnTo>
                    <a:pt x="43165" y="18248"/>
                  </a:lnTo>
                  <a:lnTo>
                    <a:pt x="507" y="13804"/>
                  </a:lnTo>
                  <a:close/>
                </a:path>
                <a:path w="4244975" h="48895">
                  <a:moveTo>
                    <a:pt x="4244848" y="13804"/>
                  </a:moveTo>
                  <a:lnTo>
                    <a:pt x="4199712" y="14646"/>
                  </a:lnTo>
                  <a:lnTo>
                    <a:pt x="4106844" y="17464"/>
                  </a:lnTo>
                  <a:lnTo>
                    <a:pt x="4107078" y="17464"/>
                  </a:lnTo>
                  <a:lnTo>
                    <a:pt x="4025307" y="20442"/>
                  </a:lnTo>
                  <a:lnTo>
                    <a:pt x="4045613" y="20442"/>
                  </a:lnTo>
                  <a:lnTo>
                    <a:pt x="4096102" y="21646"/>
                  </a:lnTo>
                  <a:lnTo>
                    <a:pt x="4095157" y="21646"/>
                  </a:lnTo>
                  <a:lnTo>
                    <a:pt x="4143290" y="23820"/>
                  </a:lnTo>
                  <a:lnTo>
                    <a:pt x="4193449" y="27266"/>
                  </a:lnTo>
                  <a:lnTo>
                    <a:pt x="4244848" y="32092"/>
                  </a:lnTo>
                  <a:lnTo>
                    <a:pt x="4244848" y="13804"/>
                  </a:lnTo>
                  <a:close/>
                </a:path>
                <a:path w="4244975" h="48895">
                  <a:moveTo>
                    <a:pt x="3776364" y="26238"/>
                  </a:moveTo>
                  <a:lnTo>
                    <a:pt x="3131321" y="26238"/>
                  </a:lnTo>
                  <a:lnTo>
                    <a:pt x="3184687" y="26529"/>
                  </a:lnTo>
                  <a:lnTo>
                    <a:pt x="3181998" y="26529"/>
                  </a:lnTo>
                  <a:lnTo>
                    <a:pt x="3232023" y="27266"/>
                  </a:lnTo>
                  <a:lnTo>
                    <a:pt x="3749912" y="27266"/>
                  </a:lnTo>
                  <a:lnTo>
                    <a:pt x="3776364" y="26238"/>
                  </a:lnTo>
                  <a:close/>
                </a:path>
                <a:path w="4244975" h="48895">
                  <a:moveTo>
                    <a:pt x="224924" y="20442"/>
                  </a:moveTo>
                  <a:lnTo>
                    <a:pt x="205498" y="20442"/>
                  </a:lnTo>
                  <a:lnTo>
                    <a:pt x="160369" y="21107"/>
                  </a:lnTo>
                  <a:lnTo>
                    <a:pt x="161342" y="21107"/>
                  </a:lnTo>
                  <a:lnTo>
                    <a:pt x="115678" y="22736"/>
                  </a:lnTo>
                  <a:lnTo>
                    <a:pt x="116429" y="22736"/>
                  </a:lnTo>
                  <a:lnTo>
                    <a:pt x="111417" y="23027"/>
                  </a:lnTo>
                  <a:lnTo>
                    <a:pt x="128393" y="23949"/>
                  </a:lnTo>
                  <a:lnTo>
                    <a:pt x="172797" y="25270"/>
                  </a:lnTo>
                  <a:lnTo>
                    <a:pt x="219614" y="25615"/>
                  </a:lnTo>
                  <a:lnTo>
                    <a:pt x="285242" y="24829"/>
                  </a:lnTo>
                  <a:lnTo>
                    <a:pt x="276424" y="24829"/>
                  </a:lnTo>
                  <a:lnTo>
                    <a:pt x="324155" y="23501"/>
                  </a:lnTo>
                  <a:lnTo>
                    <a:pt x="343184" y="22736"/>
                  </a:lnTo>
                  <a:lnTo>
                    <a:pt x="321398" y="21932"/>
                  </a:lnTo>
                  <a:lnTo>
                    <a:pt x="323256" y="21932"/>
                  </a:lnTo>
                  <a:lnTo>
                    <a:pt x="267204" y="20718"/>
                  </a:lnTo>
                  <a:lnTo>
                    <a:pt x="287164" y="20718"/>
                  </a:lnTo>
                  <a:lnTo>
                    <a:pt x="224924" y="20442"/>
                  </a:lnTo>
                  <a:close/>
                </a:path>
                <a:path w="4244975" h="48895">
                  <a:moveTo>
                    <a:pt x="3997554" y="20195"/>
                  </a:moveTo>
                  <a:lnTo>
                    <a:pt x="3947953" y="20718"/>
                  </a:lnTo>
                  <a:lnTo>
                    <a:pt x="3948872" y="20718"/>
                  </a:lnTo>
                  <a:lnTo>
                    <a:pt x="3895897" y="21932"/>
                  </a:lnTo>
                  <a:lnTo>
                    <a:pt x="3897500" y="21932"/>
                  </a:lnTo>
                  <a:lnTo>
                    <a:pt x="3858085" y="23184"/>
                  </a:lnTo>
                  <a:lnTo>
                    <a:pt x="3857394" y="23184"/>
                  </a:lnTo>
                  <a:lnTo>
                    <a:pt x="3801121" y="25270"/>
                  </a:lnTo>
                  <a:lnTo>
                    <a:pt x="3801263" y="25270"/>
                  </a:lnTo>
                  <a:lnTo>
                    <a:pt x="3792400" y="25615"/>
                  </a:lnTo>
                  <a:lnTo>
                    <a:pt x="3812268" y="25615"/>
                  </a:lnTo>
                  <a:lnTo>
                    <a:pt x="3918662" y="23820"/>
                  </a:lnTo>
                  <a:lnTo>
                    <a:pt x="3919606" y="23820"/>
                  </a:lnTo>
                  <a:lnTo>
                    <a:pt x="3969257" y="22367"/>
                  </a:lnTo>
                  <a:lnTo>
                    <a:pt x="4025307" y="20442"/>
                  </a:lnTo>
                  <a:lnTo>
                    <a:pt x="4045613" y="20442"/>
                  </a:lnTo>
                  <a:lnTo>
                    <a:pt x="3997554" y="20195"/>
                  </a:lnTo>
                  <a:close/>
                </a:path>
                <a:path w="4244975" h="48895">
                  <a:moveTo>
                    <a:pt x="3270646" y="6899"/>
                  </a:moveTo>
                  <a:lnTo>
                    <a:pt x="3212031" y="7750"/>
                  </a:lnTo>
                  <a:lnTo>
                    <a:pt x="3156786" y="9599"/>
                  </a:lnTo>
                  <a:lnTo>
                    <a:pt x="3102630" y="12197"/>
                  </a:lnTo>
                  <a:lnTo>
                    <a:pt x="3102960" y="12197"/>
                  </a:lnTo>
                  <a:lnTo>
                    <a:pt x="2965260" y="20027"/>
                  </a:lnTo>
                  <a:lnTo>
                    <a:pt x="2923952" y="21646"/>
                  </a:lnTo>
                  <a:lnTo>
                    <a:pt x="2871251" y="22367"/>
                  </a:lnTo>
                  <a:lnTo>
                    <a:pt x="3621133" y="22367"/>
                  </a:lnTo>
                  <a:lnTo>
                    <a:pt x="3596964" y="21461"/>
                  </a:lnTo>
                  <a:lnTo>
                    <a:pt x="3535274" y="18248"/>
                  </a:lnTo>
                  <a:lnTo>
                    <a:pt x="3535072" y="18248"/>
                  </a:lnTo>
                  <a:lnTo>
                    <a:pt x="3399141" y="9599"/>
                  </a:lnTo>
                  <a:lnTo>
                    <a:pt x="3399421" y="9599"/>
                  </a:lnTo>
                  <a:lnTo>
                    <a:pt x="3332834" y="7392"/>
                  </a:lnTo>
                  <a:lnTo>
                    <a:pt x="3270646" y="6899"/>
                  </a:lnTo>
                  <a:close/>
                </a:path>
                <a:path w="4244975" h="48895">
                  <a:moveTo>
                    <a:pt x="1473315" y="8732"/>
                  </a:moveTo>
                  <a:lnTo>
                    <a:pt x="1318114" y="8732"/>
                  </a:lnTo>
                  <a:lnTo>
                    <a:pt x="1214525" y="14646"/>
                  </a:lnTo>
                  <a:lnTo>
                    <a:pt x="1214149" y="14646"/>
                  </a:lnTo>
                  <a:lnTo>
                    <a:pt x="1163612" y="17036"/>
                  </a:lnTo>
                  <a:lnTo>
                    <a:pt x="1109536" y="18248"/>
                  </a:lnTo>
                  <a:lnTo>
                    <a:pt x="1560136" y="18248"/>
                  </a:lnTo>
                  <a:lnTo>
                    <a:pt x="1522349" y="13804"/>
                  </a:lnTo>
                  <a:lnTo>
                    <a:pt x="1473315" y="8732"/>
                  </a:lnTo>
                  <a:close/>
                </a:path>
                <a:path w="4244975" h="48895">
                  <a:moveTo>
                    <a:pt x="1421056" y="6452"/>
                  </a:moveTo>
                  <a:lnTo>
                    <a:pt x="1370311" y="6731"/>
                  </a:lnTo>
                  <a:lnTo>
                    <a:pt x="1317551" y="8732"/>
                  </a:lnTo>
                  <a:lnTo>
                    <a:pt x="1475716" y="8732"/>
                  </a:lnTo>
                  <a:lnTo>
                    <a:pt x="1421056" y="6452"/>
                  </a:lnTo>
                  <a:close/>
                </a:path>
                <a:path w="4244975" h="48895">
                  <a:moveTo>
                    <a:pt x="2560426" y="0"/>
                  </a:moveTo>
                  <a:lnTo>
                    <a:pt x="2509953" y="577"/>
                  </a:lnTo>
                  <a:lnTo>
                    <a:pt x="2453058" y="1961"/>
                  </a:lnTo>
                  <a:lnTo>
                    <a:pt x="2666278" y="1961"/>
                  </a:lnTo>
                  <a:lnTo>
                    <a:pt x="2608965" y="294"/>
                  </a:lnTo>
                  <a:lnTo>
                    <a:pt x="2560426" y="0"/>
                  </a:lnTo>
                  <a:close/>
                </a:path>
              </a:pathLst>
            </a:custGeom>
            <a:solidFill>
              <a:srgbClr val="FFFFFF">
                <a:alpha val="7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973576" y="4348210"/>
              <a:ext cx="4245610" cy="46355"/>
            </a:xfrm>
            <a:custGeom>
              <a:avLst/>
              <a:gdLst/>
              <a:ahLst/>
              <a:cxnLst/>
              <a:rect l="l" t="t" r="r" b="b"/>
              <a:pathLst>
                <a:path w="4245609" h="46354">
                  <a:moveTo>
                    <a:pt x="253" y="20335"/>
                  </a:moveTo>
                  <a:lnTo>
                    <a:pt x="67260" y="14218"/>
                  </a:lnTo>
                  <a:lnTo>
                    <a:pt x="127036" y="9792"/>
                  </a:lnTo>
                  <a:lnTo>
                    <a:pt x="181205" y="6986"/>
                  </a:lnTo>
                  <a:lnTo>
                    <a:pt x="231388" y="5733"/>
                  </a:lnTo>
                  <a:lnTo>
                    <a:pt x="279208" y="5963"/>
                  </a:lnTo>
                  <a:lnTo>
                    <a:pt x="326286" y="7607"/>
                  </a:lnTo>
                  <a:lnTo>
                    <a:pt x="374246" y="10597"/>
                  </a:lnTo>
                  <a:lnTo>
                    <a:pt x="424709" y="14862"/>
                  </a:lnTo>
                  <a:lnTo>
                    <a:pt x="479298" y="20335"/>
                  </a:lnTo>
                  <a:lnTo>
                    <a:pt x="530947" y="24176"/>
                  </a:lnTo>
                  <a:lnTo>
                    <a:pt x="582774" y="25273"/>
                  </a:lnTo>
                  <a:lnTo>
                    <a:pt x="634398" y="24336"/>
                  </a:lnTo>
                  <a:lnTo>
                    <a:pt x="685440" y="22073"/>
                  </a:lnTo>
                  <a:lnTo>
                    <a:pt x="735520" y="19192"/>
                  </a:lnTo>
                  <a:lnTo>
                    <a:pt x="784259" y="16403"/>
                  </a:lnTo>
                  <a:lnTo>
                    <a:pt x="831277" y="14415"/>
                  </a:lnTo>
                  <a:lnTo>
                    <a:pt x="876196" y="13935"/>
                  </a:lnTo>
                  <a:lnTo>
                    <a:pt x="918635" y="15672"/>
                  </a:lnTo>
                  <a:lnTo>
                    <a:pt x="958214" y="20335"/>
                  </a:lnTo>
                  <a:lnTo>
                    <a:pt x="994986" y="25683"/>
                  </a:lnTo>
                  <a:lnTo>
                    <a:pt x="1035836" y="30120"/>
                  </a:lnTo>
                  <a:lnTo>
                    <a:pt x="1080370" y="33595"/>
                  </a:lnTo>
                  <a:lnTo>
                    <a:pt x="1128196" y="36053"/>
                  </a:lnTo>
                  <a:lnTo>
                    <a:pt x="1178920" y="37442"/>
                  </a:lnTo>
                  <a:lnTo>
                    <a:pt x="1232148" y="37708"/>
                  </a:lnTo>
                  <a:lnTo>
                    <a:pt x="1287488" y="36798"/>
                  </a:lnTo>
                  <a:lnTo>
                    <a:pt x="1344546" y="34659"/>
                  </a:lnTo>
                  <a:lnTo>
                    <a:pt x="1402928" y="31238"/>
                  </a:lnTo>
                  <a:lnTo>
                    <a:pt x="1462242" y="26481"/>
                  </a:lnTo>
                  <a:lnTo>
                    <a:pt x="1522095" y="20335"/>
                  </a:lnTo>
                  <a:lnTo>
                    <a:pt x="1569391" y="15276"/>
                  </a:lnTo>
                  <a:lnTo>
                    <a:pt x="1616963" y="10891"/>
                  </a:lnTo>
                  <a:lnTo>
                    <a:pt x="1664821" y="7208"/>
                  </a:lnTo>
                  <a:lnTo>
                    <a:pt x="1712977" y="4251"/>
                  </a:lnTo>
                  <a:lnTo>
                    <a:pt x="1761442" y="2047"/>
                  </a:lnTo>
                  <a:lnTo>
                    <a:pt x="1810227" y="621"/>
                  </a:lnTo>
                  <a:lnTo>
                    <a:pt x="1859343" y="0"/>
                  </a:lnTo>
                  <a:lnTo>
                    <a:pt x="1908801" y="208"/>
                  </a:lnTo>
                  <a:lnTo>
                    <a:pt x="1958612" y="1272"/>
                  </a:lnTo>
                  <a:lnTo>
                    <a:pt x="2008788" y="3218"/>
                  </a:lnTo>
                  <a:lnTo>
                    <a:pt x="2059339" y="6072"/>
                  </a:lnTo>
                  <a:lnTo>
                    <a:pt x="2110276" y="9858"/>
                  </a:lnTo>
                  <a:lnTo>
                    <a:pt x="2161612" y="14604"/>
                  </a:lnTo>
                  <a:lnTo>
                    <a:pt x="2213356" y="20335"/>
                  </a:lnTo>
                  <a:lnTo>
                    <a:pt x="2282169" y="27272"/>
                  </a:lnTo>
                  <a:lnTo>
                    <a:pt x="2343909" y="31040"/>
                  </a:lnTo>
                  <a:lnTo>
                    <a:pt x="2399841" y="32249"/>
                  </a:lnTo>
                  <a:lnTo>
                    <a:pt x="2451225" y="31509"/>
                  </a:lnTo>
                  <a:lnTo>
                    <a:pt x="2499328" y="29432"/>
                  </a:lnTo>
                  <a:lnTo>
                    <a:pt x="2545411" y="26626"/>
                  </a:lnTo>
                  <a:lnTo>
                    <a:pt x="2590738" y="23704"/>
                  </a:lnTo>
                  <a:lnTo>
                    <a:pt x="2636572" y="21274"/>
                  </a:lnTo>
                  <a:lnTo>
                    <a:pt x="2684178" y="19948"/>
                  </a:lnTo>
                  <a:lnTo>
                    <a:pt x="2734818" y="20335"/>
                  </a:lnTo>
                  <a:lnTo>
                    <a:pt x="2787734" y="21145"/>
                  </a:lnTo>
                  <a:lnTo>
                    <a:pt x="2841158" y="20896"/>
                  </a:lnTo>
                  <a:lnTo>
                    <a:pt x="2894835" y="19919"/>
                  </a:lnTo>
                  <a:lnTo>
                    <a:pt x="2948511" y="18543"/>
                  </a:lnTo>
                  <a:lnTo>
                    <a:pt x="3001930" y="17097"/>
                  </a:lnTo>
                  <a:lnTo>
                    <a:pt x="3054839" y="15910"/>
                  </a:lnTo>
                  <a:lnTo>
                    <a:pt x="3106983" y="15311"/>
                  </a:lnTo>
                  <a:lnTo>
                    <a:pt x="3158107" y="15629"/>
                  </a:lnTo>
                  <a:lnTo>
                    <a:pt x="3207958" y="17194"/>
                  </a:lnTo>
                  <a:lnTo>
                    <a:pt x="3256279" y="20335"/>
                  </a:lnTo>
                  <a:lnTo>
                    <a:pt x="3284553" y="22163"/>
                  </a:lnTo>
                  <a:lnTo>
                    <a:pt x="3318990" y="23436"/>
                  </a:lnTo>
                  <a:lnTo>
                    <a:pt x="3358966" y="24217"/>
                  </a:lnTo>
                  <a:lnTo>
                    <a:pt x="3403861" y="24568"/>
                  </a:lnTo>
                  <a:lnTo>
                    <a:pt x="3453052" y="24550"/>
                  </a:lnTo>
                  <a:lnTo>
                    <a:pt x="3505918" y="24226"/>
                  </a:lnTo>
                  <a:lnTo>
                    <a:pt x="3561837" y="23658"/>
                  </a:lnTo>
                  <a:lnTo>
                    <a:pt x="3620186" y="22907"/>
                  </a:lnTo>
                  <a:lnTo>
                    <a:pt x="3680345" y="22035"/>
                  </a:lnTo>
                  <a:lnTo>
                    <a:pt x="3741690" y="21105"/>
                  </a:lnTo>
                  <a:lnTo>
                    <a:pt x="3803600" y="20179"/>
                  </a:lnTo>
                  <a:lnTo>
                    <a:pt x="3865453" y="19318"/>
                  </a:lnTo>
                  <a:lnTo>
                    <a:pt x="3926628" y="18585"/>
                  </a:lnTo>
                  <a:lnTo>
                    <a:pt x="3986502" y="18041"/>
                  </a:lnTo>
                  <a:lnTo>
                    <a:pt x="4044453" y="17749"/>
                  </a:lnTo>
                  <a:lnTo>
                    <a:pt x="4099860" y="17770"/>
                  </a:lnTo>
                  <a:lnTo>
                    <a:pt x="4152100" y="18167"/>
                  </a:lnTo>
                  <a:lnTo>
                    <a:pt x="4200552" y="19002"/>
                  </a:lnTo>
                  <a:lnTo>
                    <a:pt x="4244594" y="20335"/>
                  </a:lnTo>
                  <a:lnTo>
                    <a:pt x="4245483" y="29352"/>
                  </a:lnTo>
                  <a:lnTo>
                    <a:pt x="4244085" y="29733"/>
                  </a:lnTo>
                  <a:lnTo>
                    <a:pt x="4244594" y="38623"/>
                  </a:lnTo>
                  <a:lnTo>
                    <a:pt x="4202503" y="40923"/>
                  </a:lnTo>
                  <a:lnTo>
                    <a:pt x="4161147" y="41996"/>
                  </a:lnTo>
                  <a:lnTo>
                    <a:pt x="4119970" y="42073"/>
                  </a:lnTo>
                  <a:lnTo>
                    <a:pt x="4078416" y="41383"/>
                  </a:lnTo>
                  <a:lnTo>
                    <a:pt x="4035931" y="40156"/>
                  </a:lnTo>
                  <a:lnTo>
                    <a:pt x="3991959" y="38623"/>
                  </a:lnTo>
                  <a:lnTo>
                    <a:pt x="3945945" y="37014"/>
                  </a:lnTo>
                  <a:lnTo>
                    <a:pt x="3897333" y="35557"/>
                  </a:lnTo>
                  <a:lnTo>
                    <a:pt x="3845568" y="34484"/>
                  </a:lnTo>
                  <a:lnTo>
                    <a:pt x="3790096" y="34024"/>
                  </a:lnTo>
                  <a:lnTo>
                    <a:pt x="3730360" y="34408"/>
                  </a:lnTo>
                  <a:lnTo>
                    <a:pt x="3665806" y="35864"/>
                  </a:lnTo>
                  <a:lnTo>
                    <a:pt x="3595878" y="38623"/>
                  </a:lnTo>
                  <a:lnTo>
                    <a:pt x="3524026" y="41374"/>
                  </a:lnTo>
                  <a:lnTo>
                    <a:pt x="3464779" y="42328"/>
                  </a:lnTo>
                  <a:lnTo>
                    <a:pt x="3415905" y="41874"/>
                  </a:lnTo>
                  <a:lnTo>
                    <a:pt x="3375170" y="40401"/>
                  </a:lnTo>
                  <a:lnTo>
                    <a:pt x="3340343" y="38299"/>
                  </a:lnTo>
                  <a:lnTo>
                    <a:pt x="3309191" y="35956"/>
                  </a:lnTo>
                  <a:lnTo>
                    <a:pt x="3279480" y="33762"/>
                  </a:lnTo>
                  <a:lnTo>
                    <a:pt x="3248979" y="32104"/>
                  </a:lnTo>
                  <a:lnTo>
                    <a:pt x="3215455" y="31372"/>
                  </a:lnTo>
                  <a:lnTo>
                    <a:pt x="3176675" y="31956"/>
                  </a:lnTo>
                  <a:lnTo>
                    <a:pt x="3130406" y="34243"/>
                  </a:lnTo>
                  <a:lnTo>
                    <a:pt x="3074416" y="38623"/>
                  </a:lnTo>
                  <a:lnTo>
                    <a:pt x="3011558" y="43264"/>
                  </a:lnTo>
                  <a:lnTo>
                    <a:pt x="2956416" y="45409"/>
                  </a:lnTo>
                  <a:lnTo>
                    <a:pt x="2907448" y="45583"/>
                  </a:lnTo>
                  <a:lnTo>
                    <a:pt x="2863112" y="44306"/>
                  </a:lnTo>
                  <a:lnTo>
                    <a:pt x="2821867" y="42101"/>
                  </a:lnTo>
                  <a:lnTo>
                    <a:pt x="2782170" y="39491"/>
                  </a:lnTo>
                  <a:lnTo>
                    <a:pt x="2742480" y="36996"/>
                  </a:lnTo>
                  <a:lnTo>
                    <a:pt x="2701255" y="35140"/>
                  </a:lnTo>
                  <a:lnTo>
                    <a:pt x="2656953" y="34445"/>
                  </a:lnTo>
                  <a:lnTo>
                    <a:pt x="2608034" y="35432"/>
                  </a:lnTo>
                  <a:lnTo>
                    <a:pt x="2552954" y="38623"/>
                  </a:lnTo>
                  <a:lnTo>
                    <a:pt x="2504260" y="41866"/>
                  </a:lnTo>
                  <a:lnTo>
                    <a:pt x="2457199" y="44113"/>
                  </a:lnTo>
                  <a:lnTo>
                    <a:pt x="2411269" y="45491"/>
                  </a:lnTo>
                  <a:lnTo>
                    <a:pt x="2365970" y="46121"/>
                  </a:lnTo>
                  <a:lnTo>
                    <a:pt x="2320803" y="46129"/>
                  </a:lnTo>
                  <a:lnTo>
                    <a:pt x="2275265" y="45637"/>
                  </a:lnTo>
                  <a:lnTo>
                    <a:pt x="2228858" y="44771"/>
                  </a:lnTo>
                  <a:lnTo>
                    <a:pt x="2181079" y="43653"/>
                  </a:lnTo>
                  <a:lnTo>
                    <a:pt x="2131430" y="42407"/>
                  </a:lnTo>
                  <a:lnTo>
                    <a:pt x="2079409" y="41157"/>
                  </a:lnTo>
                  <a:lnTo>
                    <a:pt x="2024516" y="40027"/>
                  </a:lnTo>
                  <a:lnTo>
                    <a:pt x="1966250" y="39142"/>
                  </a:lnTo>
                  <a:lnTo>
                    <a:pt x="1904111" y="38623"/>
                  </a:lnTo>
                  <a:lnTo>
                    <a:pt x="1847506" y="38472"/>
                  </a:lnTo>
                  <a:lnTo>
                    <a:pt x="1796286" y="38530"/>
                  </a:lnTo>
                  <a:lnTo>
                    <a:pt x="1749385" y="38752"/>
                  </a:lnTo>
                  <a:lnTo>
                    <a:pt x="1705733" y="39090"/>
                  </a:lnTo>
                  <a:lnTo>
                    <a:pt x="1664262" y="39498"/>
                  </a:lnTo>
                  <a:lnTo>
                    <a:pt x="1623906" y="39930"/>
                  </a:lnTo>
                  <a:lnTo>
                    <a:pt x="1583594" y="40338"/>
                  </a:lnTo>
                  <a:lnTo>
                    <a:pt x="1542260" y="40676"/>
                  </a:lnTo>
                  <a:lnTo>
                    <a:pt x="1498836" y="40898"/>
                  </a:lnTo>
                  <a:lnTo>
                    <a:pt x="1452253" y="40956"/>
                  </a:lnTo>
                  <a:lnTo>
                    <a:pt x="1401444" y="40804"/>
                  </a:lnTo>
                  <a:lnTo>
                    <a:pt x="1345340" y="40396"/>
                  </a:lnTo>
                  <a:lnTo>
                    <a:pt x="1282874" y="39685"/>
                  </a:lnTo>
                  <a:lnTo>
                    <a:pt x="1212977" y="38623"/>
                  </a:lnTo>
                  <a:lnTo>
                    <a:pt x="1119455" y="37132"/>
                  </a:lnTo>
                  <a:lnTo>
                    <a:pt x="1044077" y="36124"/>
                  </a:lnTo>
                  <a:lnTo>
                    <a:pt x="983839" y="35543"/>
                  </a:lnTo>
                  <a:lnTo>
                    <a:pt x="935741" y="35332"/>
                  </a:lnTo>
                  <a:lnTo>
                    <a:pt x="896778" y="35432"/>
                  </a:lnTo>
                  <a:lnTo>
                    <a:pt x="863950" y="35789"/>
                  </a:lnTo>
                  <a:lnTo>
                    <a:pt x="834254" y="36343"/>
                  </a:lnTo>
                  <a:lnTo>
                    <a:pt x="804687" y="37038"/>
                  </a:lnTo>
                  <a:lnTo>
                    <a:pt x="772247" y="37818"/>
                  </a:lnTo>
                  <a:lnTo>
                    <a:pt x="733933" y="38623"/>
                  </a:lnTo>
                  <a:lnTo>
                    <a:pt x="699823" y="39066"/>
                  </a:lnTo>
                  <a:lnTo>
                    <a:pt x="658575" y="39277"/>
                  </a:lnTo>
                  <a:lnTo>
                    <a:pt x="611270" y="39297"/>
                  </a:lnTo>
                  <a:lnTo>
                    <a:pt x="558989" y="39168"/>
                  </a:lnTo>
                  <a:lnTo>
                    <a:pt x="502812" y="38930"/>
                  </a:lnTo>
                  <a:lnTo>
                    <a:pt x="443820" y="38623"/>
                  </a:lnTo>
                  <a:lnTo>
                    <a:pt x="383095" y="38290"/>
                  </a:lnTo>
                  <a:lnTo>
                    <a:pt x="321716" y="37970"/>
                  </a:lnTo>
                  <a:lnTo>
                    <a:pt x="260765" y="37705"/>
                  </a:lnTo>
                  <a:lnTo>
                    <a:pt x="201323" y="37535"/>
                  </a:lnTo>
                  <a:lnTo>
                    <a:pt x="144470" y="37501"/>
                  </a:lnTo>
                  <a:lnTo>
                    <a:pt x="91287" y="37644"/>
                  </a:lnTo>
                  <a:lnTo>
                    <a:pt x="42854" y="38004"/>
                  </a:lnTo>
                  <a:lnTo>
                    <a:pt x="253" y="38623"/>
                  </a:lnTo>
                  <a:lnTo>
                    <a:pt x="0" y="34559"/>
                  </a:lnTo>
                  <a:lnTo>
                    <a:pt x="762" y="26177"/>
                  </a:lnTo>
                  <a:lnTo>
                    <a:pt x="253" y="20335"/>
                  </a:lnTo>
                  <a:close/>
                </a:path>
              </a:pathLst>
            </a:custGeom>
            <a:ln w="4419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167449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20" i="0">
                <a:latin typeface="Verdana"/>
                <a:cs typeface="Verdana"/>
              </a:rPr>
              <a:t>Editing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4925" rIns="0" bIns="0" rtlCol="0" vert="horz">
            <a:spAutoFit/>
          </a:bodyPr>
          <a:lstStyle/>
          <a:p>
            <a:pPr marL="90805" marR="147320">
              <a:lnSpc>
                <a:spcPct val="90000"/>
              </a:lnSpc>
              <a:spcBef>
                <a:spcPts val="275"/>
              </a:spcBef>
            </a:pPr>
            <a:r>
              <a:rPr dirty="0" sz="1300">
                <a:latin typeface="Calibri"/>
                <a:cs typeface="Calibri"/>
              </a:rPr>
              <a:t>Editing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important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reasons.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provides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with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desired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even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thought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</a:t>
            </a:r>
            <a:r>
              <a:rPr dirty="0" sz="1300" spc="-25">
                <a:latin typeface="Calibri"/>
                <a:cs typeface="Calibri"/>
              </a:rPr>
              <a:t> of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idea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first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they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think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desired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image.</a:t>
            </a:r>
            <a:endParaRPr sz="1300">
              <a:latin typeface="Calibri"/>
              <a:cs typeface="Calibri"/>
            </a:endParaRPr>
          </a:p>
          <a:p>
            <a:pPr marL="90805" marR="201930">
              <a:lnSpc>
                <a:spcPts val="1400"/>
              </a:lnSpc>
              <a:spcBef>
                <a:spcPts val="1025"/>
              </a:spcBef>
            </a:pPr>
            <a:r>
              <a:rPr dirty="0" sz="1300" spc="-20">
                <a:latin typeface="Calibri"/>
                <a:cs typeface="Calibri"/>
              </a:rPr>
              <a:t>Personally,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can’t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speak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much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film,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I’ve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spent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life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shooting digitally,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started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film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now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university.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easy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is </a:t>
            </a:r>
            <a:r>
              <a:rPr dirty="0" sz="1300">
                <a:latin typeface="Calibri"/>
                <a:cs typeface="Calibri"/>
              </a:rPr>
              <a:t>now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can’t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even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up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idea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without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thinking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first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about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would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photograph.</a:t>
            </a:r>
            <a:endParaRPr sz="1300">
              <a:latin typeface="Calibri"/>
              <a:cs typeface="Calibri"/>
            </a:endParaRPr>
          </a:p>
          <a:p>
            <a:pPr marL="90805" marR="173355">
              <a:lnSpc>
                <a:spcPts val="1400"/>
              </a:lnSpc>
              <a:spcBef>
                <a:spcPts val="1015"/>
              </a:spcBef>
            </a:pP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really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important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keep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screenshots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screen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recordings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editing,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check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something </a:t>
            </a:r>
            <a:r>
              <a:rPr dirty="0" sz="1300" spc="-25">
                <a:latin typeface="Calibri"/>
                <a:cs typeface="Calibri"/>
              </a:rPr>
              <a:t>in </a:t>
            </a:r>
            <a:r>
              <a:rPr dirty="0" sz="1300">
                <a:latin typeface="Calibri"/>
                <a:cs typeface="Calibri"/>
              </a:rPr>
              <a:t>case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forgot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way</a:t>
            </a:r>
            <a:r>
              <a:rPr dirty="0" sz="1300" spc="-25">
                <a:latin typeface="Calibri"/>
                <a:cs typeface="Calibri"/>
              </a:rPr>
              <a:t> to </a:t>
            </a:r>
            <a:r>
              <a:rPr dirty="0" sz="1300" spc="-10">
                <a:latin typeface="Calibri"/>
                <a:cs typeface="Calibri"/>
              </a:rPr>
              <a:t>evaluate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editing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possible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better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alternatives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editing.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black and white photo of a park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35902" y="1170432"/>
              <a:ext cx="3861815" cy="514883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261175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70" i="0">
                <a:latin typeface="Verdana"/>
                <a:cs typeface="Verdana"/>
              </a:rPr>
              <a:t>Evaluating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334635" cy="4299585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324485">
              <a:lnSpc>
                <a:spcPct val="90000"/>
              </a:lnSpc>
              <a:spcBef>
                <a:spcPts val="260"/>
              </a:spcBef>
            </a:pPr>
            <a:r>
              <a:rPr dirty="0" sz="1300" spc="-10">
                <a:latin typeface="Calibri"/>
                <a:cs typeface="Calibri"/>
              </a:rPr>
              <a:t>Evaluation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really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important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reasons.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 </a:t>
            </a:r>
            <a:r>
              <a:rPr dirty="0" sz="1300" spc="-10">
                <a:latin typeface="Calibri"/>
                <a:cs typeface="Calibri"/>
              </a:rPr>
              <a:t>photographer</a:t>
            </a:r>
            <a:r>
              <a:rPr dirty="0" sz="1300">
                <a:latin typeface="Calibri"/>
                <a:cs typeface="Calibri"/>
              </a:rPr>
              <a:t> 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chance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their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out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been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better,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points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need </a:t>
            </a:r>
            <a:r>
              <a:rPr dirty="0" sz="1300" spc="-10">
                <a:latin typeface="Calibri"/>
                <a:cs typeface="Calibri"/>
              </a:rPr>
              <a:t>improvement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next</a:t>
            </a:r>
            <a:r>
              <a:rPr dirty="0" sz="1300" spc="-20">
                <a:latin typeface="Calibri"/>
                <a:cs typeface="Calibri"/>
              </a:rPr>
              <a:t> time.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00"/>
              </a:lnSpc>
              <a:spcBef>
                <a:spcPts val="1025"/>
              </a:spcBef>
            </a:pPr>
            <a:r>
              <a:rPr dirty="0" sz="1300" spc="-20">
                <a:latin typeface="Calibri"/>
                <a:cs typeface="Calibri"/>
              </a:rPr>
              <a:t>Personally,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evaluations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college,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evaluation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something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I’m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doing.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found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evaluation</a:t>
            </a:r>
            <a:r>
              <a:rPr dirty="0" sz="1300" spc="-25">
                <a:latin typeface="Calibri"/>
                <a:cs typeface="Calibri"/>
              </a:rPr>
              <a:t> in </a:t>
            </a:r>
            <a:r>
              <a:rPr dirty="0" sz="1300">
                <a:latin typeface="Calibri"/>
                <a:cs typeface="Calibri"/>
              </a:rPr>
              <a:t>general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helps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lot,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exactly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writing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down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done </a:t>
            </a:r>
            <a:r>
              <a:rPr dirty="0" sz="1300" spc="-25">
                <a:latin typeface="Calibri"/>
                <a:cs typeface="Calibri"/>
              </a:rPr>
              <a:t>better,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point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things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been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better.</a:t>
            </a:r>
            <a:endParaRPr sz="1300">
              <a:latin typeface="Calibri"/>
              <a:cs typeface="Calibri"/>
            </a:endParaRPr>
          </a:p>
          <a:p>
            <a:pPr marL="12700" marR="27940">
              <a:lnSpc>
                <a:spcPts val="1400"/>
              </a:lnSpc>
              <a:spcBef>
                <a:spcPts val="1015"/>
              </a:spcBef>
            </a:pP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found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easier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write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about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others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projects.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I’m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bit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perfectionist,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in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planned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well,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went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according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50">
                <a:latin typeface="Calibri"/>
                <a:cs typeface="Calibri"/>
              </a:rPr>
              <a:t>I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almost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don’t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even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everything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plan.</a:t>
            </a:r>
            <a:endParaRPr sz="1300">
              <a:latin typeface="Calibri"/>
              <a:cs typeface="Calibri"/>
            </a:endParaRPr>
          </a:p>
          <a:p>
            <a:pPr marL="12700" marR="27940">
              <a:lnSpc>
                <a:spcPct val="90000"/>
              </a:lnSpc>
              <a:spcBef>
                <a:spcPts val="994"/>
              </a:spcBef>
            </a:pP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reason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I’ve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managed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get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point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well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is </a:t>
            </a:r>
            <a:r>
              <a:rPr dirty="0" sz="1300">
                <a:latin typeface="Calibri"/>
                <a:cs typeface="Calibri"/>
              </a:rPr>
              <a:t>because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evaluation,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allowed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previous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my </a:t>
            </a:r>
            <a:r>
              <a:rPr dirty="0" sz="1300" spc="-10">
                <a:latin typeface="Calibri"/>
                <a:cs typeface="Calibri"/>
              </a:rPr>
              <a:t>mistakes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improve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make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don’t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repeat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has </a:t>
            </a:r>
            <a:r>
              <a:rPr dirty="0" sz="1300">
                <a:latin typeface="Calibri"/>
                <a:cs typeface="Calibri"/>
              </a:rPr>
              <a:t>got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point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plan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incredibly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well.</a:t>
            </a:r>
            <a:endParaRPr sz="1300">
              <a:latin typeface="Calibri"/>
              <a:cs typeface="Calibri"/>
            </a:endParaRPr>
          </a:p>
          <a:p>
            <a:pPr algn="just" marL="12700">
              <a:lnSpc>
                <a:spcPts val="1480"/>
              </a:lnSpc>
              <a:spcBef>
                <a:spcPts val="844"/>
              </a:spcBef>
            </a:pPr>
            <a:r>
              <a:rPr dirty="0" sz="1300">
                <a:latin typeface="Calibri"/>
                <a:cs typeface="Calibri"/>
              </a:rPr>
              <a:t>One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would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avoid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high,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sense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don’t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try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aim</a:t>
            </a:r>
            <a:endParaRPr sz="1300">
              <a:latin typeface="Calibri"/>
              <a:cs typeface="Calibri"/>
            </a:endParaRPr>
          </a:p>
          <a:p>
            <a:pPr algn="just" marL="12700" marR="200660">
              <a:lnSpc>
                <a:spcPts val="1400"/>
              </a:lnSpc>
              <a:spcBef>
                <a:spcPts val="105"/>
              </a:spcBef>
            </a:pPr>
            <a:r>
              <a:rPr dirty="0" sz="1300">
                <a:latin typeface="Calibri"/>
                <a:cs typeface="Calibri"/>
              </a:rPr>
              <a:t>high,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but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conscious </a:t>
            </a:r>
            <a:r>
              <a:rPr dirty="0" sz="1300">
                <a:latin typeface="Calibri"/>
                <a:cs typeface="Calibri"/>
              </a:rPr>
              <a:t>about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resources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available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you.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many </a:t>
            </a:r>
            <a:r>
              <a:rPr dirty="0" sz="1300">
                <a:latin typeface="Calibri"/>
                <a:cs typeface="Calibri"/>
              </a:rPr>
              <a:t>projects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couldn’t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achieve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due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simply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aiming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high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and </a:t>
            </a:r>
            <a:r>
              <a:rPr dirty="0" sz="1300">
                <a:latin typeface="Calibri"/>
                <a:cs typeface="Calibri"/>
              </a:rPr>
              <a:t>not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resources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shoot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wanted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diagram of a process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086582" y="1244291"/>
              <a:ext cx="3494647" cy="487854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657034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40" i="0">
                <a:latin typeface="Verdana"/>
                <a:cs typeface="Verdana"/>
              </a:rPr>
              <a:t>Editing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560" i="0">
                <a:latin typeface="Verdana"/>
                <a:cs typeface="Verdana"/>
              </a:rPr>
              <a:t>–</a:t>
            </a:r>
            <a:r>
              <a:rPr dirty="0" spc="-280" i="0">
                <a:latin typeface="Verdana"/>
                <a:cs typeface="Verdana"/>
              </a:rPr>
              <a:t> </a:t>
            </a:r>
            <a:r>
              <a:rPr dirty="0" spc="-135" i="0">
                <a:latin typeface="Verdana"/>
                <a:cs typeface="Verdana"/>
              </a:rPr>
              <a:t>Darkroom</a:t>
            </a:r>
            <a:r>
              <a:rPr dirty="0" spc="-270" i="0">
                <a:latin typeface="Verdana"/>
                <a:cs typeface="Verdana"/>
              </a:rPr>
              <a:t> </a:t>
            </a:r>
            <a:r>
              <a:rPr dirty="0" spc="-140" i="0">
                <a:latin typeface="Verdana"/>
                <a:cs typeface="Verdana"/>
              </a:rPr>
              <a:t>Printing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3655" rIns="0" bIns="0" rtlCol="0" vert="horz">
            <a:spAutoFit/>
          </a:bodyPr>
          <a:lstStyle/>
          <a:p>
            <a:pPr marL="90805" marR="127000">
              <a:lnSpc>
                <a:spcPct val="90000"/>
              </a:lnSpc>
              <a:spcBef>
                <a:spcPts val="265"/>
              </a:spcBef>
            </a:pP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were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all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35mm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film.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Unfortunately,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didn’t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note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down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processing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times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or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enlarger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times,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for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some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these,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had</a:t>
            </a:r>
            <a:r>
              <a:rPr dirty="0" sz="1400" spc="-25">
                <a:latin typeface="Calibri"/>
                <a:cs typeface="Calibri"/>
              </a:rPr>
              <a:t> to</a:t>
            </a:r>
            <a:r>
              <a:rPr dirty="0" sz="1400" spc="50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keep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moving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between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enlargers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because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some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them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were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not</a:t>
            </a:r>
            <a:r>
              <a:rPr dirty="0" sz="1400" spc="50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working.</a:t>
            </a:r>
            <a:endParaRPr sz="1400">
              <a:latin typeface="Calibri"/>
              <a:cs typeface="Calibri"/>
            </a:endParaRPr>
          </a:p>
          <a:p>
            <a:pPr marL="90805" marR="172720">
              <a:lnSpc>
                <a:spcPts val="1510"/>
              </a:lnSpc>
              <a:spcBef>
                <a:spcPts val="1025"/>
              </a:spcBef>
            </a:pPr>
            <a:r>
              <a:rPr dirty="0" sz="1400">
                <a:latin typeface="Calibri"/>
                <a:cs typeface="Calibri"/>
              </a:rPr>
              <a:t>There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were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multiple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issues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with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exposing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pictures,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also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due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the </a:t>
            </a:r>
            <a:r>
              <a:rPr dirty="0" sz="1400" spc="-10">
                <a:latin typeface="Calibri"/>
                <a:cs typeface="Calibri"/>
              </a:rPr>
              <a:t>enlargers</a:t>
            </a:r>
            <a:r>
              <a:rPr dirty="0" sz="1400" spc="-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not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working.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did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manage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eventually</a:t>
            </a:r>
            <a:r>
              <a:rPr dirty="0" sz="1400">
                <a:latin typeface="Calibri"/>
                <a:cs typeface="Calibri"/>
              </a:rPr>
              <a:t> to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get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working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enlarger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expose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them,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but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didn’t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write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down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times.</a:t>
            </a: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400">
              <a:latin typeface="Calibri"/>
              <a:cs typeface="Calibri"/>
            </a:endParaRPr>
          </a:p>
          <a:p>
            <a:pPr algn="just" marL="90805" marR="158750">
              <a:lnSpc>
                <a:spcPts val="1510"/>
              </a:lnSpc>
            </a:pPr>
            <a:r>
              <a:rPr dirty="0" sz="1400">
                <a:latin typeface="Calibri"/>
                <a:cs typeface="Calibri"/>
              </a:rPr>
              <a:t>Using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numbered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steps,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discuss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set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images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on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right.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Try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note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detailed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steps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you</a:t>
            </a:r>
            <a:r>
              <a:rPr dirty="0" sz="1400" spc="-6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took,</a:t>
            </a:r>
            <a:r>
              <a:rPr dirty="0" sz="1400" spc="-6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including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enlarger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timings,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crop</a:t>
            </a:r>
            <a:r>
              <a:rPr dirty="0" sz="1400" spc="-6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6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any </a:t>
            </a:r>
            <a:r>
              <a:rPr dirty="0" sz="1400">
                <a:latin typeface="Calibri"/>
                <a:cs typeface="Calibri"/>
              </a:rPr>
              <a:t>other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decisions.</a:t>
            </a:r>
            <a:endParaRPr sz="1400">
              <a:latin typeface="Calibri"/>
              <a:cs typeface="Calibri"/>
            </a:endParaRPr>
          </a:p>
          <a:p>
            <a:pPr marL="90805" marR="369570">
              <a:lnSpc>
                <a:spcPts val="1510"/>
              </a:lnSpc>
              <a:spcBef>
                <a:spcPts val="1005"/>
              </a:spcBef>
            </a:pPr>
            <a:r>
              <a:rPr dirty="0" sz="1400" spc="-10">
                <a:latin typeface="Calibri"/>
                <a:cs typeface="Calibri"/>
              </a:rPr>
              <a:t>Try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describe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why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you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were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doing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this,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whether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you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were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successful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list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any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issues.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523494"/>
            <a:ext cx="5511800" cy="6115050"/>
            <a:chOff x="6091428" y="523494"/>
            <a:chExt cx="5511800" cy="611505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A close-up of a book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009638" y="523494"/>
              <a:ext cx="2094738" cy="2791967"/>
            </a:xfrm>
            <a:prstGeom prst="rect">
              <a:avLst/>
            </a:prstGeom>
          </p:spPr>
        </p:pic>
        <p:pic>
          <p:nvPicPr>
            <p:cNvPr id="7" name="object 7" descr="A black and white photo of a park  AI-generated content may be incorrect.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422130" y="637032"/>
              <a:ext cx="2093976" cy="2791968"/>
            </a:xfrm>
            <a:prstGeom prst="rect">
              <a:avLst/>
            </a:prstGeom>
          </p:spPr>
        </p:pic>
        <p:pic>
          <p:nvPicPr>
            <p:cNvPr id="8" name="object 8" descr="A black and white photo of a park  AI-generated content may be incorrect.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109460" y="3920490"/>
              <a:ext cx="1994916" cy="2659380"/>
            </a:xfrm>
            <a:prstGeom prst="rect">
              <a:avLst/>
            </a:prstGeom>
          </p:spPr>
        </p:pic>
        <p:pic>
          <p:nvPicPr>
            <p:cNvPr id="9" name="object 9" descr="A page of a notebook with a picture of a waterfall  AI-generated content may be incorrect.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471660" y="3979164"/>
              <a:ext cx="1994154" cy="2659379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7738618" y="165100"/>
            <a:ext cx="14160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50">
                <a:latin typeface="Calibri"/>
                <a:cs typeface="Calibri"/>
              </a:rPr>
              <a:t>1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355833" y="349504"/>
            <a:ext cx="141605" cy="3003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50">
                <a:latin typeface="Calibri"/>
                <a:cs typeface="Calibri"/>
              </a:rPr>
              <a:t>2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93811" y="3592576"/>
            <a:ext cx="14160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50">
                <a:latin typeface="Calibri"/>
                <a:cs typeface="Calibri"/>
              </a:rPr>
              <a:t>3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355833" y="3642359"/>
            <a:ext cx="14160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50">
                <a:latin typeface="Calibri"/>
                <a:cs typeface="Calibri"/>
              </a:rPr>
              <a:t>4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195389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65" i="0">
                <a:latin typeface="Verdana"/>
                <a:cs typeface="Verdana"/>
              </a:rPr>
              <a:t>Critique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15240" rIns="0" bIns="0" rtlCol="0" vert="horz">
            <a:spAutoFit/>
          </a:bodyPr>
          <a:lstStyle/>
          <a:p>
            <a:pPr marL="90805">
              <a:lnSpc>
                <a:spcPct val="100000"/>
              </a:lnSpc>
              <a:spcBef>
                <a:spcPts val="120"/>
              </a:spcBef>
            </a:pPr>
            <a:r>
              <a:rPr dirty="0" sz="1300" spc="-20">
                <a:latin typeface="Calibri"/>
                <a:cs typeface="Calibri"/>
              </a:rPr>
              <a:t>Unfortunately,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wasn’t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present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don’t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talk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about.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096380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261175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70" i="0">
                <a:latin typeface="Verdana"/>
                <a:cs typeface="Verdana"/>
              </a:rPr>
              <a:t>Evaluating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6000"/>
            <a:ext cx="5323840" cy="3628390"/>
          </a:xfrm>
          <a:prstGeom prst="rect">
            <a:avLst/>
          </a:prstGeom>
        </p:spPr>
        <p:txBody>
          <a:bodyPr wrap="square" lIns="0" tIns="33655" rIns="0" bIns="0" rtlCol="0" vert="horz">
            <a:spAutoFit/>
          </a:bodyPr>
          <a:lstStyle/>
          <a:p>
            <a:pPr marL="12700" marR="84455">
              <a:lnSpc>
                <a:spcPct val="90000"/>
              </a:lnSpc>
              <a:spcBef>
                <a:spcPts val="265"/>
              </a:spcBef>
            </a:pP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contact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sheet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for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my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roll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film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for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Ryan’s </a:t>
            </a:r>
            <a:r>
              <a:rPr dirty="0" sz="1400">
                <a:latin typeface="Calibri"/>
                <a:cs typeface="Calibri"/>
              </a:rPr>
              <a:t>module.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When</a:t>
            </a:r>
            <a:r>
              <a:rPr dirty="0" sz="1400" spc="-25">
                <a:latin typeface="Calibri"/>
                <a:cs typeface="Calibri"/>
              </a:rPr>
              <a:t> we </a:t>
            </a:r>
            <a:r>
              <a:rPr dirty="0" sz="1400">
                <a:latin typeface="Calibri"/>
                <a:cs typeface="Calibri"/>
              </a:rPr>
              <a:t>were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given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task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taking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roll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film,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decided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Cardiff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for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50">
                <a:latin typeface="Calibri"/>
                <a:cs typeface="Calibri"/>
              </a:rPr>
              <a:t>a </a:t>
            </a:r>
            <a:r>
              <a:rPr dirty="0" sz="1400">
                <a:latin typeface="Calibri"/>
                <a:cs typeface="Calibri"/>
              </a:rPr>
              <a:t>day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shoot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my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roll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film.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My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aim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was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just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take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photos,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it</a:t>
            </a:r>
            <a:r>
              <a:rPr dirty="0" sz="1400" spc="-25">
                <a:latin typeface="Calibri"/>
                <a:cs typeface="Calibri"/>
              </a:rPr>
              <a:t> was </a:t>
            </a:r>
            <a:r>
              <a:rPr dirty="0" sz="1400">
                <a:latin typeface="Calibri"/>
                <a:cs typeface="Calibri"/>
              </a:rPr>
              <a:t>my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first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time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ever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shooting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film,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which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was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made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easier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by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automatic </a:t>
            </a:r>
            <a:r>
              <a:rPr dirty="0" sz="1400">
                <a:latin typeface="Calibri"/>
                <a:cs typeface="Calibri"/>
              </a:rPr>
              <a:t>film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camera,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so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just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wanted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make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sure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had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work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with.</a:t>
            </a:r>
            <a:endParaRPr sz="1400">
              <a:latin typeface="Calibri"/>
              <a:cs typeface="Calibri"/>
            </a:endParaRPr>
          </a:p>
          <a:p>
            <a:pPr marL="12700" marR="5080">
              <a:lnSpc>
                <a:spcPts val="1510"/>
              </a:lnSpc>
              <a:spcBef>
                <a:spcPts val="1030"/>
              </a:spcBef>
            </a:pP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didn’t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have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much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plan;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just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wanted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get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out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there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take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some </a:t>
            </a:r>
            <a:r>
              <a:rPr dirty="0" sz="1400">
                <a:latin typeface="Calibri"/>
                <a:cs typeface="Calibri"/>
              </a:rPr>
              <a:t>photos.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did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whatever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wanted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take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during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day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night, </a:t>
            </a:r>
            <a:r>
              <a:rPr dirty="0" sz="1400">
                <a:latin typeface="Calibri"/>
                <a:cs typeface="Calibri"/>
              </a:rPr>
              <a:t>just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later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see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how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they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would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turn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out.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All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wanted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was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get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some </a:t>
            </a:r>
            <a:r>
              <a:rPr dirty="0" sz="1400">
                <a:latin typeface="Calibri"/>
                <a:cs typeface="Calibri"/>
              </a:rPr>
              <a:t>photos,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no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particular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style,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just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get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some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photos.</a:t>
            </a:r>
            <a:endParaRPr sz="1400">
              <a:latin typeface="Calibri"/>
              <a:cs typeface="Calibri"/>
            </a:endParaRPr>
          </a:p>
          <a:p>
            <a:pPr marL="12700" marR="215900">
              <a:lnSpc>
                <a:spcPts val="1510"/>
              </a:lnSpc>
              <a:spcBef>
                <a:spcPts val="1010"/>
              </a:spcBef>
            </a:pP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shoot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went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well,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managed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get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both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during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day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and </a:t>
            </a:r>
            <a:r>
              <a:rPr dirty="0" sz="1400">
                <a:latin typeface="Calibri"/>
                <a:cs typeface="Calibri"/>
              </a:rPr>
              <a:t>night,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Night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time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being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my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favourite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from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shoot.</a:t>
            </a:r>
            <a:endParaRPr sz="1400">
              <a:latin typeface="Calibri"/>
              <a:cs typeface="Calibri"/>
            </a:endParaRPr>
          </a:p>
          <a:p>
            <a:pPr marL="12700" marR="34925">
              <a:lnSpc>
                <a:spcPts val="1510"/>
              </a:lnSpc>
              <a:spcBef>
                <a:spcPts val="994"/>
              </a:spcBef>
            </a:pPr>
            <a:r>
              <a:rPr dirty="0" sz="1400">
                <a:latin typeface="Calibri"/>
                <a:cs typeface="Calibri"/>
              </a:rPr>
              <a:t>Overall,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think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my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were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quite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good,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managed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achieve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my </a:t>
            </a:r>
            <a:r>
              <a:rPr dirty="0" sz="1400">
                <a:latin typeface="Calibri"/>
                <a:cs typeface="Calibri"/>
              </a:rPr>
              <a:t>aim.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was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even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surprised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by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quality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managed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get </a:t>
            </a:r>
            <a:r>
              <a:rPr dirty="0" sz="1400">
                <a:latin typeface="Calibri"/>
                <a:cs typeface="Calibri"/>
              </a:rPr>
              <a:t>when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printed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them,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was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expecting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not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great.</a:t>
            </a:r>
            <a:endParaRPr sz="1400">
              <a:latin typeface="Calibri"/>
              <a:cs typeface="Calibri"/>
            </a:endParaRPr>
          </a:p>
          <a:p>
            <a:pPr marL="12700" marR="41275">
              <a:lnSpc>
                <a:spcPts val="1510"/>
              </a:lnSpc>
              <a:spcBef>
                <a:spcPts val="1015"/>
              </a:spcBef>
            </a:pP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general,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learned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lot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from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shoot,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was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my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first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time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shooting </a:t>
            </a:r>
            <a:r>
              <a:rPr dirty="0" sz="1400">
                <a:latin typeface="Calibri"/>
                <a:cs typeface="Calibri"/>
              </a:rPr>
              <a:t>film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printing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film.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A black and white photo of a film strip  AI-generated content may be incorrect.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67144" y="1111758"/>
              <a:ext cx="3950207" cy="526694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4983" y="145542"/>
            <a:ext cx="10162540" cy="1647825"/>
          </a:xfrm>
          <a:prstGeom prst="rect"/>
          <a:solidFill>
            <a:srgbClr val="FFD4E3"/>
          </a:solidFill>
        </p:spPr>
        <p:txBody>
          <a:bodyPr wrap="square" lIns="0" tIns="114935" rIns="0" bIns="0" rtlCol="0" vert="horz">
            <a:spAutoFit/>
          </a:bodyPr>
          <a:lstStyle/>
          <a:p>
            <a:pPr marL="2007235" marR="1998345" indent="2015489">
              <a:lnSpc>
                <a:spcPts val="5830"/>
              </a:lnSpc>
              <a:spcBef>
                <a:spcPts val="905"/>
              </a:spcBef>
            </a:pPr>
            <a:r>
              <a:rPr dirty="0" sz="5400" spc="-580" i="0">
                <a:latin typeface="Verdana"/>
                <a:cs typeface="Verdana"/>
              </a:rPr>
              <a:t>TASK</a:t>
            </a:r>
            <a:r>
              <a:rPr dirty="0" sz="5400" spc="-405" i="0">
                <a:latin typeface="Verdana"/>
                <a:cs typeface="Verdana"/>
              </a:rPr>
              <a:t> </a:t>
            </a:r>
            <a:r>
              <a:rPr dirty="0" sz="5400" spc="-500" i="0">
                <a:latin typeface="Verdana"/>
                <a:cs typeface="Verdana"/>
              </a:rPr>
              <a:t>2 </a:t>
            </a:r>
            <a:r>
              <a:rPr dirty="0" sz="5400" spc="-600" i="0">
                <a:latin typeface="Verdana"/>
                <a:cs typeface="Verdana"/>
              </a:rPr>
              <a:t>EXHIBITION</a:t>
            </a:r>
            <a:r>
              <a:rPr dirty="0" sz="5400" spc="-390" i="0">
                <a:latin typeface="Verdana"/>
                <a:cs typeface="Verdana"/>
              </a:rPr>
              <a:t> </a:t>
            </a:r>
            <a:r>
              <a:rPr dirty="0" sz="5400" spc="-450" i="0">
                <a:latin typeface="Verdana"/>
                <a:cs typeface="Verdana"/>
              </a:rPr>
              <a:t>REVIEW</a:t>
            </a:r>
            <a:endParaRPr sz="54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93724" y="1943353"/>
            <a:ext cx="6962775" cy="8483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800">
                <a:latin typeface="Calibri"/>
                <a:cs typeface="Calibri"/>
              </a:rPr>
              <a:t>Include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your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own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Installation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shot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from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the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exhibition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you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are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reviewing</a:t>
            </a:r>
            <a:r>
              <a:rPr dirty="0" sz="1800" spc="5">
                <a:latin typeface="Calibri"/>
                <a:cs typeface="Calibri"/>
              </a:rPr>
              <a:t> </a:t>
            </a:r>
            <a:r>
              <a:rPr dirty="0" sz="1800" spc="-50">
                <a:latin typeface="Calibri"/>
                <a:cs typeface="Calibri"/>
              </a:rPr>
              <a:t>– </a:t>
            </a:r>
            <a:r>
              <a:rPr dirty="0" sz="1800">
                <a:latin typeface="Calibri"/>
                <a:cs typeface="Calibri"/>
              </a:rPr>
              <a:t>an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installation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shot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is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clear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photograph</a:t>
            </a:r>
            <a:r>
              <a:rPr dirty="0" sz="1800" spc="-1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through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the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gallery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showing</a:t>
            </a:r>
            <a:r>
              <a:rPr dirty="0" sz="1800" spc="-25">
                <a:latin typeface="Calibri"/>
                <a:cs typeface="Calibri"/>
              </a:rPr>
              <a:t> </a:t>
            </a:r>
            <a:r>
              <a:rPr dirty="0" sz="1800" spc="-20">
                <a:latin typeface="Calibri"/>
                <a:cs typeface="Calibri"/>
              </a:rPr>
              <a:t>work </a:t>
            </a:r>
            <a:r>
              <a:rPr dirty="0" sz="1800">
                <a:latin typeface="Calibri"/>
                <a:cs typeface="Calibri"/>
              </a:rPr>
              <a:t>on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the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walls</a:t>
            </a:r>
            <a:r>
              <a:rPr dirty="0" sz="1800" spc="-5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potentially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audience</a:t>
            </a:r>
            <a:r>
              <a:rPr dirty="0" sz="1800" spc="-3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members.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733361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420" i="0">
                <a:latin typeface="Verdana"/>
                <a:cs typeface="Verdana"/>
              </a:rPr>
              <a:t>EXHIBITION</a:t>
            </a:r>
            <a:r>
              <a:rPr dirty="0" spc="-295" i="0">
                <a:latin typeface="Verdana"/>
                <a:cs typeface="Verdana"/>
              </a:rPr>
              <a:t> </a:t>
            </a:r>
            <a:r>
              <a:rPr dirty="0" spc="-325" i="0">
                <a:latin typeface="Verdana"/>
                <a:cs typeface="Verdana"/>
              </a:rPr>
              <a:t>REVIEW</a:t>
            </a:r>
            <a:r>
              <a:rPr dirty="0" spc="-295" i="0">
                <a:latin typeface="Verdana"/>
                <a:cs typeface="Verdana"/>
              </a:rPr>
              <a:t> </a:t>
            </a:r>
            <a:r>
              <a:rPr dirty="0" spc="-190" i="0">
                <a:latin typeface="Verdana"/>
                <a:cs typeface="Verdana"/>
              </a:rPr>
              <a:t>OVERVIEW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6830" rIns="0" bIns="0" rtlCol="0" vert="horz">
            <a:spAutoFit/>
          </a:bodyPr>
          <a:lstStyle/>
          <a:p>
            <a:pPr marL="90805" marR="182880">
              <a:lnSpc>
                <a:spcPts val="1410"/>
              </a:lnSpc>
              <a:spcBef>
                <a:spcPts val="290"/>
              </a:spcBef>
            </a:pPr>
            <a:r>
              <a:rPr dirty="0" sz="1300">
                <a:latin typeface="Calibri"/>
                <a:cs typeface="Calibri"/>
              </a:rPr>
              <a:t>Reviewing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exhibition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useful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different reasons.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useful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to </a:t>
            </a:r>
            <a:r>
              <a:rPr dirty="0" sz="1300">
                <a:latin typeface="Calibri"/>
                <a:cs typeface="Calibri"/>
              </a:rPr>
              <a:t>review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exhibition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because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give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inspiration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new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ideas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for </a:t>
            </a:r>
            <a:r>
              <a:rPr dirty="0" sz="1300">
                <a:latin typeface="Calibri"/>
                <a:cs typeface="Calibri"/>
              </a:rPr>
              <a:t>work.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good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explore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other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artwork,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other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projects,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read</a:t>
            </a:r>
            <a:endParaRPr sz="1300">
              <a:latin typeface="Calibri"/>
              <a:cs typeface="Calibri"/>
            </a:endParaRPr>
          </a:p>
          <a:p>
            <a:pPr marL="90805">
              <a:lnSpc>
                <a:spcPts val="1370"/>
              </a:lnSpc>
            </a:pPr>
            <a:r>
              <a:rPr dirty="0" sz="1300">
                <a:latin typeface="Calibri"/>
                <a:cs typeface="Calibri"/>
              </a:rPr>
              <a:t>other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people’s</a:t>
            </a:r>
            <a:r>
              <a:rPr dirty="0" sz="130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perspectives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world.</a:t>
            </a:r>
            <a:endParaRPr sz="1300">
              <a:latin typeface="Calibri"/>
              <a:cs typeface="Calibri"/>
            </a:endParaRPr>
          </a:p>
          <a:p>
            <a:pPr marL="90805" marR="142240">
              <a:lnSpc>
                <a:spcPts val="1400"/>
              </a:lnSpc>
              <a:spcBef>
                <a:spcPts val="1030"/>
              </a:spcBef>
            </a:pPr>
            <a:r>
              <a:rPr dirty="0" sz="1300">
                <a:latin typeface="Calibri"/>
                <a:cs typeface="Calibri"/>
              </a:rPr>
              <a:t>Visiting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reviewing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galleries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form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evaluation,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gets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to </a:t>
            </a:r>
            <a:r>
              <a:rPr dirty="0" sz="1300">
                <a:latin typeface="Calibri"/>
                <a:cs typeface="Calibri"/>
              </a:rPr>
              <a:t>think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about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present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work,</a:t>
            </a:r>
            <a:r>
              <a:rPr dirty="0" sz="1300" spc="-5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infinite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ways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present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work.</a:t>
            </a:r>
            <a:endParaRPr sz="1300">
              <a:latin typeface="Calibri"/>
              <a:cs typeface="Calibri"/>
            </a:endParaRPr>
          </a:p>
          <a:p>
            <a:pPr algn="just" marL="90805" marR="139065">
              <a:lnSpc>
                <a:spcPts val="1400"/>
              </a:lnSpc>
              <a:spcBef>
                <a:spcPts val="1000"/>
              </a:spcBef>
            </a:pPr>
            <a:r>
              <a:rPr dirty="0" sz="1300">
                <a:latin typeface="Calibri"/>
                <a:cs typeface="Calibri"/>
              </a:rPr>
              <a:t>Reviewing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helps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academically,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allows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students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formulate</a:t>
            </a:r>
            <a:r>
              <a:rPr dirty="0" sz="1300" spc="-20">
                <a:latin typeface="Calibri"/>
                <a:cs typeface="Calibri"/>
              </a:rPr>
              <a:t> more </a:t>
            </a:r>
            <a:r>
              <a:rPr dirty="0" sz="1300">
                <a:latin typeface="Calibri"/>
                <a:cs typeface="Calibri"/>
              </a:rPr>
              <a:t>academic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sentences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helps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students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analyse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deeply,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are </a:t>
            </a:r>
            <a:r>
              <a:rPr dirty="0" sz="1300">
                <a:latin typeface="Calibri"/>
                <a:cs typeface="Calibri"/>
              </a:rPr>
              <a:t>given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contexts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at.</a:t>
            </a:r>
            <a:endParaRPr sz="1300">
              <a:latin typeface="Calibri"/>
              <a:cs typeface="Calibri"/>
            </a:endParaRPr>
          </a:p>
          <a:p>
            <a:pPr algn="just" marL="90805" marR="190500">
              <a:lnSpc>
                <a:spcPts val="1400"/>
              </a:lnSpc>
              <a:spcBef>
                <a:spcPts val="1015"/>
              </a:spcBef>
            </a:pPr>
            <a:r>
              <a:rPr dirty="0" sz="1300">
                <a:latin typeface="Calibri"/>
                <a:cs typeface="Calibri"/>
              </a:rPr>
              <a:t>Exhibitions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allow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how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audience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might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experience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art,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what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drawn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gets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attention?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most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impact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audience?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Ffotogallery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316218" y="1780794"/>
              <a:ext cx="4837938" cy="392811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481901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90" i="0">
                <a:latin typeface="Verdana"/>
                <a:cs typeface="Verdana"/>
              </a:rPr>
              <a:t>Ffoto</a:t>
            </a:r>
            <a:r>
              <a:rPr dirty="0" spc="-254" i="0">
                <a:latin typeface="Verdana"/>
                <a:cs typeface="Verdana"/>
              </a:rPr>
              <a:t> </a:t>
            </a:r>
            <a:r>
              <a:rPr dirty="0" spc="-95" i="0">
                <a:latin typeface="Verdana"/>
                <a:cs typeface="Verdana"/>
              </a:rPr>
              <a:t>gallery</a:t>
            </a:r>
            <a:r>
              <a:rPr dirty="0" spc="-250" i="0">
                <a:latin typeface="Verdana"/>
                <a:cs typeface="Verdana"/>
              </a:rPr>
              <a:t> </a:t>
            </a:r>
            <a:r>
              <a:rPr dirty="0" spc="-60" i="0">
                <a:latin typeface="Verdana"/>
                <a:cs typeface="Verdana"/>
              </a:rPr>
              <a:t>review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6000"/>
            <a:ext cx="5327015" cy="4460875"/>
          </a:xfrm>
          <a:prstGeom prst="rect">
            <a:avLst/>
          </a:prstGeom>
        </p:spPr>
        <p:txBody>
          <a:bodyPr wrap="square" lIns="0" tIns="33655" rIns="0" bIns="0" rtlCol="0" vert="horz">
            <a:spAutoFit/>
          </a:bodyPr>
          <a:lstStyle/>
          <a:p>
            <a:pPr marL="12700" marR="16510">
              <a:lnSpc>
                <a:spcPct val="90000"/>
              </a:lnSpc>
              <a:spcBef>
                <a:spcPts val="265"/>
              </a:spcBef>
            </a:pP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exhibition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"After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End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History: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British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Working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Class Photography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1989-</a:t>
            </a:r>
            <a:r>
              <a:rPr dirty="0" sz="1400">
                <a:latin typeface="Calibri"/>
                <a:cs typeface="Calibri"/>
              </a:rPr>
              <a:t>2024,"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curated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by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Johny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Pitts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presented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50">
                <a:latin typeface="Calibri"/>
                <a:cs typeface="Calibri"/>
              </a:rPr>
              <a:t>a </a:t>
            </a:r>
            <a:r>
              <a:rPr dirty="0" sz="1400" spc="-10">
                <a:latin typeface="Calibri"/>
                <a:cs typeface="Calibri"/>
              </a:rPr>
              <a:t>Hayward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Gallery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Touring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show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Ffotogallery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Cardiff, </a:t>
            </a:r>
            <a:r>
              <a:rPr dirty="0" sz="1400">
                <a:latin typeface="Calibri"/>
                <a:cs typeface="Calibri"/>
              </a:rPr>
              <a:t>spans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35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years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of </a:t>
            </a:r>
            <a:r>
              <a:rPr dirty="0" sz="1400" spc="-10">
                <a:latin typeface="Calibri"/>
                <a:cs typeface="Calibri"/>
              </a:rPr>
              <a:t>transformative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social,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political,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cultural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shifts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Britain.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From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fall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Berlin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Wall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present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day,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features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over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30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working-class </a:t>
            </a:r>
            <a:r>
              <a:rPr dirty="0" sz="1400">
                <a:latin typeface="Calibri"/>
                <a:cs typeface="Calibri"/>
              </a:rPr>
              <a:t>artists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who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use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photography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document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reinterpret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everyday </a:t>
            </a:r>
            <a:r>
              <a:rPr dirty="0" sz="1400">
                <a:latin typeface="Calibri"/>
                <a:cs typeface="Calibri"/>
              </a:rPr>
              <a:t>experiences,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challenging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stereotypes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6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highlighting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themes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like </a:t>
            </a:r>
            <a:r>
              <a:rPr dirty="0" sz="1400" spc="-10">
                <a:latin typeface="Calibri"/>
                <a:cs typeface="Calibri"/>
              </a:rPr>
              <a:t>migration,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subculture,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domesticity,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identity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post-</a:t>
            </a:r>
            <a:r>
              <a:rPr dirty="0" sz="1400">
                <a:latin typeface="Calibri"/>
                <a:cs typeface="Calibri"/>
              </a:rPr>
              <a:t>Thatcher</a:t>
            </a:r>
            <a:r>
              <a:rPr dirty="0" sz="1400" spc="-10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era.</a:t>
            </a:r>
            <a:endParaRPr sz="1400">
              <a:latin typeface="Calibri"/>
              <a:cs typeface="Calibri"/>
            </a:endParaRPr>
          </a:p>
          <a:p>
            <a:pPr marL="12700" marR="213995">
              <a:lnSpc>
                <a:spcPts val="1510"/>
              </a:lnSpc>
              <a:spcBef>
                <a:spcPts val="1030"/>
              </a:spcBef>
            </a:pPr>
            <a:r>
              <a:rPr dirty="0" sz="1400">
                <a:latin typeface="Calibri"/>
                <a:cs typeface="Calibri"/>
              </a:rPr>
              <a:t>For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my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key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image,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chose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image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Dazed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by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Eddie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Otchere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from</a:t>
            </a:r>
            <a:r>
              <a:rPr dirty="0" sz="1400" spc="-55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his </a:t>
            </a:r>
            <a:r>
              <a:rPr dirty="0" sz="1400">
                <a:latin typeface="Calibri"/>
                <a:cs typeface="Calibri"/>
              </a:rPr>
              <a:t>project,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Junglist’s</a:t>
            </a:r>
            <a:r>
              <a:rPr dirty="0" sz="1400" spc="-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Roast.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image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shows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groups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men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club </a:t>
            </a:r>
            <a:r>
              <a:rPr dirty="0" sz="1400">
                <a:latin typeface="Calibri"/>
                <a:cs typeface="Calibri"/>
              </a:rPr>
              <a:t>dancing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jungle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music,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genre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electronic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music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that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formed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the </a:t>
            </a:r>
            <a:r>
              <a:rPr dirty="0" sz="1400">
                <a:latin typeface="Calibri"/>
                <a:cs typeface="Calibri"/>
              </a:rPr>
              <a:t>80s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uk.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dark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misty.</a:t>
            </a:r>
            <a:endParaRPr sz="1400">
              <a:latin typeface="Calibri"/>
              <a:cs typeface="Calibri"/>
            </a:endParaRPr>
          </a:p>
          <a:p>
            <a:pPr marL="12700" marR="80645">
              <a:lnSpc>
                <a:spcPct val="90000"/>
              </a:lnSpc>
              <a:spcBef>
                <a:spcPts val="985"/>
              </a:spcBef>
            </a:pPr>
            <a:r>
              <a:rPr dirty="0" sz="1400">
                <a:latin typeface="Calibri"/>
                <a:cs typeface="Calibri"/>
              </a:rPr>
              <a:t>I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have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picked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image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represent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exhibition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due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its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underlying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powerful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message.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Men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of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all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colours,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races,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clothes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and </a:t>
            </a:r>
            <a:r>
              <a:rPr dirty="0" sz="1400" spc="-10">
                <a:latin typeface="Calibri"/>
                <a:cs typeface="Calibri"/>
              </a:rPr>
              <a:t>backgrounds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can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seen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this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all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under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one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roof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listening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to </a:t>
            </a:r>
            <a:r>
              <a:rPr dirty="0" sz="1400" spc="-10">
                <a:latin typeface="Calibri"/>
                <a:cs typeface="Calibri"/>
              </a:rPr>
              <a:t>music.</a:t>
            </a:r>
            <a:endParaRPr sz="1400">
              <a:latin typeface="Calibri"/>
              <a:cs typeface="Calibri"/>
            </a:endParaRPr>
          </a:p>
          <a:p>
            <a:pPr marL="12700" marR="283845">
              <a:lnSpc>
                <a:spcPts val="1510"/>
              </a:lnSpc>
              <a:spcBef>
                <a:spcPts val="1019"/>
              </a:spcBef>
            </a:pPr>
            <a:r>
              <a:rPr dirty="0" sz="1400">
                <a:latin typeface="Calibri"/>
                <a:cs typeface="Calibri"/>
              </a:rPr>
              <a:t>In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time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where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it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seems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more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likely</a:t>
            </a:r>
            <a:r>
              <a:rPr dirty="0" sz="1400" spc="-1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party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like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Reform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could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win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25">
                <a:latin typeface="Calibri"/>
                <a:cs typeface="Calibri"/>
              </a:rPr>
              <a:t>the </a:t>
            </a:r>
            <a:r>
              <a:rPr dirty="0" sz="1400">
                <a:latin typeface="Calibri"/>
                <a:cs typeface="Calibri"/>
              </a:rPr>
              <a:t>election,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photos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like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these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serve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to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show</a:t>
            </a:r>
            <a:r>
              <a:rPr dirty="0" sz="1400" spc="-4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public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that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“British culture”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has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also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been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moulded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by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the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decades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by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other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people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20">
                <a:latin typeface="Calibri"/>
                <a:cs typeface="Calibri"/>
              </a:rPr>
              <a:t>from</a:t>
            </a:r>
            <a:endParaRPr sz="1400">
              <a:latin typeface="Calibri"/>
              <a:cs typeface="Calibri"/>
            </a:endParaRPr>
          </a:p>
          <a:p>
            <a:pPr marL="12700">
              <a:lnSpc>
                <a:spcPts val="1410"/>
              </a:lnSpc>
            </a:pPr>
            <a:r>
              <a:rPr dirty="0" sz="1400" spc="-10">
                <a:latin typeface="Calibri"/>
                <a:cs typeface="Calibri"/>
              </a:rPr>
              <a:t>different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backgrounds,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cultures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3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ethnicities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and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that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being</a:t>
            </a:r>
            <a:r>
              <a:rPr dirty="0" sz="1400" spc="-2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British</a:t>
            </a:r>
            <a:r>
              <a:rPr dirty="0" sz="1400" spc="-2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isn’t</a:t>
            </a:r>
            <a:endParaRPr sz="1400">
              <a:latin typeface="Calibri"/>
              <a:cs typeface="Calibri"/>
            </a:endParaRPr>
          </a:p>
          <a:p>
            <a:pPr marL="12700">
              <a:lnSpc>
                <a:spcPts val="1595"/>
              </a:lnSpc>
            </a:pPr>
            <a:r>
              <a:rPr dirty="0" sz="1400">
                <a:latin typeface="Calibri"/>
                <a:cs typeface="Calibri"/>
              </a:rPr>
              <a:t>solely</a:t>
            </a:r>
            <a:r>
              <a:rPr dirty="0" sz="1400" spc="-4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reserved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for</a:t>
            </a:r>
            <a:r>
              <a:rPr dirty="0" sz="1400" spc="-60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white</a:t>
            </a:r>
            <a:r>
              <a:rPr dirty="0" sz="1400" spc="-35">
                <a:latin typeface="Calibri"/>
                <a:cs typeface="Calibri"/>
              </a:rPr>
              <a:t> </a:t>
            </a:r>
            <a:r>
              <a:rPr dirty="0" sz="1400">
                <a:latin typeface="Calibri"/>
                <a:cs typeface="Calibri"/>
              </a:rPr>
              <a:t>posh</a:t>
            </a:r>
            <a:r>
              <a:rPr dirty="0" sz="1400" spc="-50">
                <a:latin typeface="Calibri"/>
                <a:cs typeface="Calibri"/>
              </a:rPr>
              <a:t> </a:t>
            </a:r>
            <a:r>
              <a:rPr dirty="0" sz="1400" spc="-10">
                <a:latin typeface="Calibri"/>
                <a:cs typeface="Calibri"/>
              </a:rPr>
              <a:t>people.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96380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0" rIns="0" bIns="0" rtlCol="0" vert="horz">
            <a:spAutoFit/>
          </a:bodyPr>
          <a:lstStyle/>
          <a:p>
            <a:pPr marL="91440">
              <a:lnSpc>
                <a:spcPts val="3204"/>
              </a:lnSpc>
            </a:pPr>
            <a:r>
              <a:rPr dirty="0" sz="2800">
                <a:latin typeface="Calibri"/>
                <a:cs typeface="Calibri"/>
              </a:rPr>
              <a:t>Include</a:t>
            </a:r>
            <a:r>
              <a:rPr dirty="0" sz="2800" spc="-6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your</a:t>
            </a:r>
            <a:r>
              <a:rPr dirty="0" sz="2800" spc="-5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chosen</a:t>
            </a:r>
            <a:r>
              <a:rPr dirty="0" sz="2800" spc="-5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Key</a:t>
            </a:r>
            <a:r>
              <a:rPr dirty="0" sz="2800" spc="-65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Image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62700" y="2089404"/>
            <a:ext cx="4968240" cy="3310890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03530"/>
            <a:ext cx="10775950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10" i="0">
                <a:solidFill>
                  <a:srgbClr val="FF0000"/>
                </a:solidFill>
                <a:latin typeface="Verdana"/>
                <a:cs typeface="Verdana"/>
              </a:rPr>
              <a:t>PROJECT</a:t>
            </a:r>
            <a:r>
              <a:rPr dirty="0" spc="-290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330" i="0">
                <a:solidFill>
                  <a:srgbClr val="FF0000"/>
                </a:solidFill>
                <a:latin typeface="Verdana"/>
                <a:cs typeface="Verdana"/>
              </a:rPr>
              <a:t>1</a:t>
            </a:r>
            <a:r>
              <a:rPr dirty="0" spc="-29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560" i="0">
                <a:solidFill>
                  <a:srgbClr val="FF0000"/>
                </a:solidFill>
                <a:latin typeface="Verdana"/>
                <a:cs typeface="Verdana"/>
              </a:rPr>
              <a:t>–</a:t>
            </a:r>
            <a:r>
              <a:rPr dirty="0" spc="-300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155" i="0">
                <a:solidFill>
                  <a:srgbClr val="FF0000"/>
                </a:solidFill>
                <a:latin typeface="Verdana"/>
                <a:cs typeface="Verdana"/>
              </a:rPr>
              <a:t>Untitled,</a:t>
            </a:r>
            <a:r>
              <a:rPr dirty="0" spc="-300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325" i="0">
                <a:solidFill>
                  <a:srgbClr val="FF0000"/>
                </a:solidFill>
                <a:latin typeface="Verdana"/>
                <a:cs typeface="Verdana"/>
              </a:rPr>
              <a:t>2022.</a:t>
            </a:r>
            <a:r>
              <a:rPr dirty="0" spc="-28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i="0">
                <a:solidFill>
                  <a:srgbClr val="FF0000"/>
                </a:solidFill>
                <a:latin typeface="Verdana"/>
                <a:cs typeface="Verdana"/>
              </a:rPr>
              <a:t>Hannah</a:t>
            </a:r>
            <a:r>
              <a:rPr dirty="0" spc="-290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195" i="0">
                <a:solidFill>
                  <a:srgbClr val="FF0000"/>
                </a:solidFill>
                <a:latin typeface="Verdana"/>
                <a:cs typeface="Verdana"/>
              </a:rPr>
              <a:t>Starkey.</a:t>
            </a:r>
          </a:p>
        </p:txBody>
      </p:sp>
      <p:sp>
        <p:nvSpPr>
          <p:cNvPr id="3" name="object 3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0491" y="1018286"/>
            <a:ext cx="5320030" cy="3740150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terms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content,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features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woman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vibrant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pink hair,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dressed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Japanese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Lolita-</a:t>
            </a:r>
            <a:r>
              <a:rPr dirty="0" sz="1300">
                <a:latin typeface="Calibri"/>
                <a:cs typeface="Calibri"/>
              </a:rPr>
              <a:t>style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clothing,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includes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pink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boots</a:t>
            </a:r>
            <a:r>
              <a:rPr dirty="0" sz="1300" spc="-25">
                <a:latin typeface="Calibri"/>
                <a:cs typeface="Calibri"/>
              </a:rPr>
              <a:t> and </a:t>
            </a:r>
            <a:r>
              <a:rPr dirty="0" sz="1300">
                <a:latin typeface="Calibri"/>
                <a:cs typeface="Calibri"/>
              </a:rPr>
              <a:t>long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blue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socks,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striding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through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Belfast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street.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woman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takes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up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subject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role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frame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striking,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self-</a:t>
            </a:r>
            <a:r>
              <a:rPr dirty="0" sz="1300">
                <a:latin typeface="Calibri"/>
                <a:cs typeface="Calibri"/>
              </a:rPr>
              <a:t>assured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presence.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50">
                <a:latin typeface="Calibri"/>
                <a:cs typeface="Calibri"/>
              </a:rPr>
              <a:t>A </a:t>
            </a:r>
            <a:r>
              <a:rPr dirty="0" sz="1300" spc="-10">
                <a:latin typeface="Calibri"/>
                <a:cs typeface="Calibri"/>
              </a:rPr>
              <a:t>Loyalist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mural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right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wall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commemorates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South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Belfast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brigade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and </a:t>
            </a:r>
            <a:r>
              <a:rPr dirty="0" sz="1300">
                <a:latin typeface="Calibri"/>
                <a:cs typeface="Calibri"/>
              </a:rPr>
              <a:t>losses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battles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subtly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alluding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lingering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traumas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of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Troubles.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setting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typical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urban</a:t>
            </a:r>
            <a:r>
              <a:rPr dirty="0" sz="1300" spc="-10">
                <a:latin typeface="Calibri"/>
                <a:cs typeface="Calibri"/>
              </a:rPr>
              <a:t> working-</a:t>
            </a:r>
            <a:r>
              <a:rPr dirty="0" sz="1300">
                <a:latin typeface="Calibri"/>
                <a:cs typeface="Calibri"/>
              </a:rPr>
              <a:t>class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environment</a:t>
            </a:r>
            <a:r>
              <a:rPr dirty="0" sz="130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in </a:t>
            </a:r>
            <a:r>
              <a:rPr dirty="0" sz="1300" spc="-10">
                <a:latin typeface="Calibri"/>
                <a:cs typeface="Calibri"/>
              </a:rPr>
              <a:t>Northern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Ireland,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marked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gloomy,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overcast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skies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dark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clouds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and </a:t>
            </a:r>
            <a:r>
              <a:rPr dirty="0" sz="1300">
                <a:latin typeface="Calibri"/>
                <a:cs typeface="Calibri"/>
              </a:rPr>
              <a:t>circling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gulls,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evoking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sense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ominous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history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natural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power.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young </a:t>
            </a:r>
            <a:r>
              <a:rPr dirty="0" sz="1300">
                <a:latin typeface="Calibri"/>
                <a:cs typeface="Calibri"/>
              </a:rPr>
              <a:t>woman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contrast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between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sky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ground,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bright </a:t>
            </a:r>
            <a:r>
              <a:rPr dirty="0" sz="1300">
                <a:latin typeface="Calibri"/>
                <a:cs typeface="Calibri"/>
              </a:rPr>
              <a:t>colours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juxtapose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colours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sky.</a:t>
            </a:r>
            <a:endParaRPr sz="1300">
              <a:latin typeface="Calibri"/>
              <a:cs typeface="Calibri"/>
            </a:endParaRPr>
          </a:p>
          <a:p>
            <a:pPr marL="12700" marR="6985">
              <a:lnSpc>
                <a:spcPct val="90000"/>
              </a:lnSpc>
              <a:spcBef>
                <a:spcPts val="1000"/>
              </a:spcBef>
            </a:pP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piece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explores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themes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alienation,</a:t>
            </a:r>
            <a:r>
              <a:rPr dirty="0" sz="1300" spc="-20">
                <a:latin typeface="Calibri"/>
                <a:cs typeface="Calibri"/>
              </a:rPr>
              <a:t> gender,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cultural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mismatch</a:t>
            </a:r>
            <a:r>
              <a:rPr dirty="0" sz="1300" spc="-25">
                <a:latin typeface="Calibri"/>
                <a:cs typeface="Calibri"/>
              </a:rPr>
              <a:t> in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post-</a:t>
            </a:r>
            <a:r>
              <a:rPr dirty="0" sz="1300">
                <a:latin typeface="Calibri"/>
                <a:cs typeface="Calibri"/>
              </a:rPr>
              <a:t>conflict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Britain.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Loyalist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mural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into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exhibition's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timeline,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post-</a:t>
            </a:r>
            <a:r>
              <a:rPr dirty="0" sz="1300">
                <a:latin typeface="Calibri"/>
                <a:cs typeface="Calibri"/>
              </a:rPr>
              <a:t>1989,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symbolising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"end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history"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ideological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battles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supposedly </a:t>
            </a:r>
            <a:r>
              <a:rPr dirty="0" sz="1300">
                <a:latin typeface="Calibri"/>
                <a:cs typeface="Calibri"/>
              </a:rPr>
              <a:t>ended,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yet,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division </a:t>
            </a:r>
            <a:r>
              <a:rPr dirty="0" sz="1300" spc="-10">
                <a:latin typeface="Calibri"/>
                <a:cs typeface="Calibri"/>
              </a:rPr>
              <a:t>persists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working-</a:t>
            </a:r>
            <a:r>
              <a:rPr dirty="0" sz="1300">
                <a:latin typeface="Calibri"/>
                <a:cs typeface="Calibri"/>
              </a:rPr>
              <a:t>class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communities.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woman's attire,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doesn't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"fit"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gritty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urban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space,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feelings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not </a:t>
            </a:r>
            <a:r>
              <a:rPr dirty="0" sz="1300">
                <a:latin typeface="Calibri"/>
                <a:cs typeface="Calibri"/>
              </a:rPr>
              <a:t>belonging,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universal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working-</a:t>
            </a:r>
            <a:r>
              <a:rPr dirty="0" sz="1300">
                <a:latin typeface="Calibri"/>
                <a:cs typeface="Calibri"/>
              </a:rPr>
              <a:t>class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experiences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marked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by </a:t>
            </a:r>
            <a:r>
              <a:rPr dirty="0" sz="1300" spc="-10">
                <a:latin typeface="Calibri"/>
                <a:cs typeface="Calibri"/>
              </a:rPr>
              <a:t>stereotypes,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economic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constraints,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cultural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hybridity,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noted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student responses </a:t>
            </a:r>
            <a:r>
              <a:rPr dirty="0" sz="1300">
                <a:latin typeface="Calibri"/>
                <a:cs typeface="Calibri"/>
              </a:rPr>
              <a:t>viewing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commentary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personal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alienation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amid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societal norms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6" name="object 6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Hannah Starkey: Anime girl strides past Belfast mural wearing pink platform  boots in image featured in photographer's latest exhibit |  BelfastTelegraph.co.uk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275070" y="1714500"/>
              <a:ext cx="5143500" cy="34290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-35052"/>
            <a:ext cx="9969500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95" i="0">
                <a:solidFill>
                  <a:srgbClr val="FF0000"/>
                </a:solidFill>
                <a:latin typeface="Verdana"/>
                <a:cs typeface="Verdana"/>
              </a:rPr>
              <a:t>PROJECT</a:t>
            </a:r>
            <a:r>
              <a:rPr dirty="0" sz="3600" spc="-254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z="3600" spc="-300" i="0">
                <a:solidFill>
                  <a:srgbClr val="FF0000"/>
                </a:solidFill>
                <a:latin typeface="Verdana"/>
                <a:cs typeface="Verdana"/>
              </a:rPr>
              <a:t>2</a:t>
            </a:r>
            <a:r>
              <a:rPr dirty="0" sz="3600" spc="-254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z="3600" spc="-505" i="0">
                <a:solidFill>
                  <a:srgbClr val="FF0000"/>
                </a:solidFill>
                <a:latin typeface="Verdana"/>
                <a:cs typeface="Verdana"/>
              </a:rPr>
              <a:t>–</a:t>
            </a:r>
            <a:r>
              <a:rPr dirty="0" sz="3600" spc="-120" i="0">
                <a:solidFill>
                  <a:srgbClr val="FF0000"/>
                </a:solidFill>
                <a:latin typeface="Verdana"/>
                <a:cs typeface="Verdana"/>
              </a:rPr>
              <a:t>Bhukan</a:t>
            </a:r>
            <a:r>
              <a:rPr dirty="0" sz="3600" spc="-23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z="3600" spc="-190" i="0">
                <a:solidFill>
                  <a:srgbClr val="FF0000"/>
                </a:solidFill>
                <a:latin typeface="Verdana"/>
                <a:cs typeface="Verdana"/>
              </a:rPr>
              <a:t>Singh</a:t>
            </a:r>
            <a:r>
              <a:rPr dirty="0" sz="3600" spc="-24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z="3600" spc="130" i="0">
                <a:solidFill>
                  <a:srgbClr val="FF0000"/>
                </a:solidFill>
                <a:latin typeface="Verdana"/>
                <a:cs typeface="Verdana"/>
              </a:rPr>
              <a:t>and</a:t>
            </a:r>
            <a:r>
              <a:rPr dirty="0" sz="3600" spc="-250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z="3600" spc="-25" i="0">
                <a:solidFill>
                  <a:srgbClr val="FF0000"/>
                </a:solidFill>
                <a:latin typeface="Verdana"/>
                <a:cs typeface="Verdana"/>
              </a:rPr>
              <a:t>Gurmeet</a:t>
            </a:r>
            <a:r>
              <a:rPr dirty="0" sz="3600" spc="-24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z="3600" spc="-85" i="0">
                <a:solidFill>
                  <a:srgbClr val="FF0000"/>
                </a:solidFill>
                <a:latin typeface="Verdana"/>
                <a:cs typeface="Verdana"/>
              </a:rPr>
              <a:t>Kaur</a:t>
            </a:r>
            <a:endParaRPr sz="36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0858" y="473964"/>
            <a:ext cx="4007485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320">
                <a:solidFill>
                  <a:srgbClr val="FF0000"/>
                </a:solidFill>
                <a:latin typeface="Verdana"/>
                <a:cs typeface="Verdana"/>
              </a:rPr>
              <a:t>,2021,</a:t>
            </a:r>
            <a:r>
              <a:rPr dirty="0" sz="3600" spc="-245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z="3600" spc="-145">
                <a:solidFill>
                  <a:srgbClr val="FF0000"/>
                </a:solidFill>
                <a:latin typeface="Verdana"/>
                <a:cs typeface="Verdana"/>
              </a:rPr>
              <a:t>Kavi</a:t>
            </a:r>
            <a:r>
              <a:rPr dirty="0" sz="3600" spc="-24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z="3600" spc="-85">
                <a:solidFill>
                  <a:srgbClr val="FF0000"/>
                </a:solidFill>
                <a:latin typeface="Verdana"/>
                <a:cs typeface="Verdana"/>
              </a:rPr>
              <a:t>Pujara.</a:t>
            </a:r>
            <a:endParaRPr sz="36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80491" y="1018286"/>
            <a:ext cx="5321300" cy="3256279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elderly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Sikh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Bhukan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Singh,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seated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alone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50">
                <a:latin typeface="Calibri"/>
                <a:cs typeface="Calibri"/>
              </a:rPr>
              <a:t>a </a:t>
            </a:r>
            <a:r>
              <a:rPr dirty="0" sz="1300">
                <a:latin typeface="Calibri"/>
                <a:cs typeface="Calibri"/>
              </a:rPr>
              <a:t>sofa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modest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living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room,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wearing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turban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traditional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indian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attire. </a:t>
            </a:r>
            <a:r>
              <a:rPr dirty="0" sz="1300">
                <a:latin typeface="Calibri"/>
                <a:cs typeface="Calibri"/>
              </a:rPr>
              <a:t>Directly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above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him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wall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hangs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large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framed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portrait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late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wife, </a:t>
            </a:r>
            <a:r>
              <a:rPr dirty="0" sz="1300">
                <a:latin typeface="Calibri"/>
                <a:cs typeface="Calibri"/>
              </a:rPr>
              <a:t>Gurmeet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Kaur,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who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passed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away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2019,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creating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sense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ongoing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presence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dialogue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between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living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remembered.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room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filled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with </a:t>
            </a:r>
            <a:r>
              <a:rPr dirty="0" sz="1300">
                <a:latin typeface="Calibri"/>
                <a:cs typeface="Calibri"/>
              </a:rPr>
              <a:t>personal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touches,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Union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Jack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flags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subtly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visible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background,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decorative </a:t>
            </a:r>
            <a:r>
              <a:rPr dirty="0" sz="1300">
                <a:latin typeface="Calibri"/>
                <a:cs typeface="Calibri"/>
              </a:rPr>
              <a:t>items,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warm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softens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space,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evoking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sense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settled </a:t>
            </a:r>
            <a:r>
              <a:rPr dirty="0" sz="1300">
                <a:latin typeface="Calibri"/>
                <a:cs typeface="Calibri"/>
              </a:rPr>
              <a:t>domesticity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amid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personal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grief.</a:t>
            </a:r>
            <a:r>
              <a:rPr dirty="0" sz="1300" spc="-5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Bhukan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Singh’s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turban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works</a:t>
            </a:r>
            <a:r>
              <a:rPr dirty="0" sz="1300" spc="-5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contrast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to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warm</a:t>
            </a:r>
            <a:r>
              <a:rPr dirty="0" sz="1300" spc="-5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background/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breaks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colour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palette.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Union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Jack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flags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also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do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this.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poignantly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represents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exhibition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whole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offering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surprising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look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haven’t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seen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before,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is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immigrant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proudly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displaying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Union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Jack.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challenges stereotypes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working-</a:t>
            </a:r>
            <a:r>
              <a:rPr dirty="0" sz="1300">
                <a:latin typeface="Calibri"/>
                <a:cs typeface="Calibri"/>
              </a:rPr>
              <a:t>class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immigrants’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lives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breaks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stereotype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of </a:t>
            </a:r>
            <a:r>
              <a:rPr dirty="0" sz="1300">
                <a:latin typeface="Calibri"/>
                <a:cs typeface="Calibri"/>
              </a:rPr>
              <a:t>being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working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class,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meaning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uniformly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white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gritty.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By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focusing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South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Asian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voices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often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marginalized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traditional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narratives,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it </a:t>
            </a:r>
            <a:r>
              <a:rPr dirty="0" sz="1300">
                <a:latin typeface="Calibri"/>
                <a:cs typeface="Calibri"/>
              </a:rPr>
              <a:t>highlights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exhibition's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commitment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diversity, </a:t>
            </a:r>
            <a:r>
              <a:rPr dirty="0" sz="1300" spc="-10">
                <a:latin typeface="Calibri"/>
                <a:cs typeface="Calibri"/>
              </a:rPr>
              <a:t>migration,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hybrid </a:t>
            </a:r>
            <a:r>
              <a:rPr dirty="0" sz="1300">
                <a:latin typeface="Calibri"/>
                <a:cs typeface="Calibri"/>
              </a:rPr>
              <a:t>identities,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affirming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vitality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intertwined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histories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Britain's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working-</a:t>
            </a:r>
            <a:r>
              <a:rPr dirty="0" sz="1300">
                <a:latin typeface="Calibri"/>
                <a:cs typeface="Calibri"/>
              </a:rPr>
              <a:t>class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communities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era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supposedly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beyond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ideological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conflict.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7" name="object 7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19316" y="1258824"/>
              <a:ext cx="3978402" cy="497281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45618" y="-97536"/>
            <a:ext cx="9658985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10" i="0">
                <a:solidFill>
                  <a:srgbClr val="FF0000"/>
                </a:solidFill>
                <a:latin typeface="Verdana"/>
                <a:cs typeface="Verdana"/>
              </a:rPr>
              <a:t>PROJECT</a:t>
            </a:r>
            <a:r>
              <a:rPr dirty="0" spc="-27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330" i="0">
                <a:solidFill>
                  <a:srgbClr val="FF0000"/>
                </a:solidFill>
                <a:latin typeface="Verdana"/>
                <a:cs typeface="Verdana"/>
              </a:rPr>
              <a:t>3</a:t>
            </a:r>
            <a:r>
              <a:rPr dirty="0" spc="-28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560" i="0">
                <a:solidFill>
                  <a:srgbClr val="FF0000"/>
                </a:solidFill>
                <a:latin typeface="Verdana"/>
                <a:cs typeface="Verdana"/>
              </a:rPr>
              <a:t>–</a:t>
            </a:r>
            <a:r>
              <a:rPr dirty="0" spc="-28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180" i="0">
                <a:solidFill>
                  <a:srgbClr val="FF0000"/>
                </a:solidFill>
                <a:latin typeface="Verdana"/>
                <a:cs typeface="Verdana"/>
              </a:rPr>
              <a:t>CLAYPONDS,2018.</a:t>
            </a:r>
            <a:r>
              <a:rPr dirty="0" spc="-275" i="0">
                <a:solidFill>
                  <a:srgbClr val="FF0000"/>
                </a:solidFill>
                <a:latin typeface="Verdana"/>
                <a:cs typeface="Verdana"/>
              </a:rPr>
              <a:t> </a:t>
            </a:r>
            <a:r>
              <a:rPr dirty="0" spc="-310" i="0">
                <a:solidFill>
                  <a:srgbClr val="FF0000"/>
                </a:solidFill>
                <a:latin typeface="Verdana"/>
                <a:cs typeface="Verdana"/>
              </a:rPr>
              <a:t>SERENA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45618" y="451104"/>
            <a:ext cx="2072639" cy="6356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000" spc="-155">
                <a:solidFill>
                  <a:srgbClr val="FF0000"/>
                </a:solidFill>
                <a:latin typeface="Verdana"/>
                <a:cs typeface="Verdana"/>
              </a:rPr>
              <a:t>BROWN.</a:t>
            </a:r>
            <a:endParaRPr sz="4000">
              <a:latin typeface="Verdana"/>
              <a:cs typeface="Verdan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02133" y="1016127"/>
            <a:ext cx="5501640" cy="5458460"/>
          </a:xfrm>
          <a:custGeom>
            <a:avLst/>
            <a:gdLst/>
            <a:ahLst/>
            <a:cxnLst/>
            <a:rect l="l" t="t" r="r" b="b"/>
            <a:pathLst>
              <a:path w="5501640" h="5458460">
                <a:moveTo>
                  <a:pt x="0" y="5458206"/>
                </a:moveTo>
                <a:lnTo>
                  <a:pt x="5501640" y="5458206"/>
                </a:lnTo>
                <a:lnTo>
                  <a:pt x="5501640" y="0"/>
                </a:lnTo>
                <a:lnTo>
                  <a:pt x="0" y="0"/>
                </a:lnTo>
                <a:lnTo>
                  <a:pt x="0" y="5458206"/>
                </a:lnTo>
                <a:close/>
              </a:path>
            </a:pathLst>
          </a:custGeom>
          <a:ln w="990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80491" y="1018286"/>
            <a:ext cx="5336540" cy="3256279"/>
          </a:xfrm>
          <a:prstGeom prst="rect">
            <a:avLst/>
          </a:prstGeom>
        </p:spPr>
        <p:txBody>
          <a:bodyPr wrap="square" lIns="0" tIns="33020" rIns="0" bIns="0" rtlCol="0" vert="horz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260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woman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standing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aisle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typical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British </a:t>
            </a:r>
            <a:r>
              <a:rPr dirty="0" sz="1300">
                <a:latin typeface="Calibri"/>
                <a:cs typeface="Calibri"/>
              </a:rPr>
              <a:t>corner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shop,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surrounded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by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shelves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stocked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brands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Nutella,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Guinness </a:t>
            </a:r>
            <a:r>
              <a:rPr dirty="0" sz="1300">
                <a:latin typeface="Calibri"/>
                <a:cs typeface="Calibri"/>
              </a:rPr>
              <a:t>cans,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food,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snacks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such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Jaffa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Cakes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etc.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wears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white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tracksuit </a:t>
            </a:r>
            <a:r>
              <a:rPr dirty="0" sz="1300">
                <a:latin typeface="Calibri"/>
                <a:cs typeface="Calibri"/>
              </a:rPr>
              <a:t>printed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Louis</a:t>
            </a:r>
            <a:r>
              <a:rPr dirty="0" sz="1300" spc="-20">
                <a:latin typeface="Calibri"/>
                <a:cs typeface="Calibri"/>
              </a:rPr>
              <a:t> Vuitton-</a:t>
            </a:r>
            <a:r>
              <a:rPr dirty="0" sz="1300">
                <a:latin typeface="Calibri"/>
                <a:cs typeface="Calibri"/>
              </a:rPr>
              <a:t>monogram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pattern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plastered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across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tracksuit,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hair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styled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braids,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expression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direct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unflinching,</a:t>
            </a:r>
            <a:r>
              <a:rPr dirty="0" sz="1300" spc="-10">
                <a:latin typeface="Calibri"/>
                <a:cs typeface="Calibri"/>
              </a:rPr>
              <a:t> staring straight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viewer.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10">
                <a:latin typeface="Calibri"/>
                <a:cs typeface="Calibri"/>
              </a:rPr>
              <a:t> composition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is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symmetrical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10">
                <a:latin typeface="Calibri"/>
                <a:cs typeface="Calibri"/>
              </a:rPr>
              <a:t> centred,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the </a:t>
            </a:r>
            <a:r>
              <a:rPr dirty="0" sz="1300">
                <a:latin typeface="Calibri"/>
                <a:cs typeface="Calibri"/>
              </a:rPr>
              <a:t>subject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positioned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squarely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frame,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creating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sense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confrontation </a:t>
            </a:r>
            <a:r>
              <a:rPr dirty="0" sz="1300" spc="-25">
                <a:latin typeface="Calibri"/>
                <a:cs typeface="Calibri"/>
              </a:rPr>
              <a:t>and </a:t>
            </a:r>
            <a:r>
              <a:rPr dirty="0" sz="1300">
                <a:latin typeface="Calibri"/>
                <a:cs typeface="Calibri"/>
              </a:rPr>
              <a:t>presence,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making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mundane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chaos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consumer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goods.</a:t>
            </a:r>
            <a:r>
              <a:rPr dirty="0" sz="1300" spc="-25">
                <a:latin typeface="Calibri"/>
                <a:cs typeface="Calibri"/>
              </a:rPr>
              <a:t> The </a:t>
            </a:r>
            <a:r>
              <a:rPr dirty="0" sz="1300">
                <a:latin typeface="Calibri"/>
                <a:cs typeface="Calibri"/>
              </a:rPr>
              <a:t>shallow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depth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field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subtly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blurs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foreground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background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shelves, </a:t>
            </a:r>
            <a:r>
              <a:rPr dirty="0" sz="1300">
                <a:latin typeface="Calibri"/>
                <a:cs typeface="Calibri"/>
              </a:rPr>
              <a:t>drawing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focus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bored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stance,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while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vibrant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colours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products contrast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with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monochromatic </a:t>
            </a:r>
            <a:r>
              <a:rPr dirty="0" sz="1300">
                <a:latin typeface="Calibri"/>
                <a:cs typeface="Calibri"/>
              </a:rPr>
              <a:t>outfit,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emphasising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her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focal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point.</a:t>
            </a:r>
            <a:endParaRPr sz="1300">
              <a:latin typeface="Calibri"/>
              <a:cs typeface="Calibri"/>
            </a:endParaRPr>
          </a:p>
          <a:p>
            <a:pPr marL="12700" marR="97790">
              <a:lnSpc>
                <a:spcPct val="90000"/>
              </a:lnSpc>
            </a:pPr>
            <a:r>
              <a:rPr dirty="0" sz="1300" spc="-10">
                <a:latin typeface="Calibri"/>
                <a:cs typeface="Calibri"/>
              </a:rPr>
              <a:t>Contextually,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draws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Brown's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exploration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youth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culture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in </a:t>
            </a:r>
            <a:r>
              <a:rPr dirty="0" sz="1300" spc="-10">
                <a:latin typeface="Calibri"/>
                <a:cs typeface="Calibri"/>
              </a:rPr>
              <a:t>working-</a:t>
            </a:r>
            <a:r>
              <a:rPr dirty="0" sz="1300">
                <a:latin typeface="Calibri"/>
                <a:cs typeface="Calibri"/>
              </a:rPr>
              <a:t>class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estates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Clayponds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West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London,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where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designer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knock-</a:t>
            </a:r>
            <a:r>
              <a:rPr dirty="0" sz="1300">
                <a:latin typeface="Calibri"/>
                <a:cs typeface="Calibri"/>
              </a:rPr>
              <a:t>offs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"fakes"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symbolise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both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economic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constraints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defiant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embrace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of </a:t>
            </a:r>
            <a:r>
              <a:rPr dirty="0" sz="1300">
                <a:latin typeface="Calibri"/>
                <a:cs typeface="Calibri"/>
              </a:rPr>
              <a:t>luxury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aesthetics.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image </a:t>
            </a:r>
            <a:r>
              <a:rPr dirty="0" sz="1300" spc="-10">
                <a:latin typeface="Calibri"/>
                <a:cs typeface="Calibri"/>
              </a:rPr>
              <a:t>emphasises</a:t>
            </a:r>
            <a:r>
              <a:rPr dirty="0" sz="1300" spc="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age-</a:t>
            </a:r>
            <a:r>
              <a:rPr dirty="0" sz="1300">
                <a:latin typeface="Calibri"/>
                <a:cs typeface="Calibri"/>
              </a:rPr>
              <a:t>old</a:t>
            </a:r>
            <a:r>
              <a:rPr dirty="0" sz="1300" spc="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trend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working-class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wanting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dress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like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rich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people,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rich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wanting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dress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 spc="-20">
                <a:latin typeface="Calibri"/>
                <a:cs typeface="Calibri"/>
              </a:rPr>
              <a:t>like </a:t>
            </a:r>
            <a:r>
              <a:rPr dirty="0" sz="1300" spc="-10">
                <a:latin typeface="Calibri"/>
                <a:cs typeface="Calibri"/>
              </a:rPr>
              <a:t>working-</a:t>
            </a:r>
            <a:r>
              <a:rPr dirty="0" sz="1300">
                <a:latin typeface="Calibri"/>
                <a:cs typeface="Calibri"/>
              </a:rPr>
              <a:t>class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people.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photo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serves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comical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yet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serious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take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on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trend,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shows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patterns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belonging</a:t>
            </a:r>
            <a:r>
              <a:rPr dirty="0" sz="1300" spc="-1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wanting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included.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7" name="object 7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357366" y="1255776"/>
              <a:ext cx="4978908" cy="497814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60858" y="390143"/>
            <a:ext cx="3424554" cy="6356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70" i="0">
                <a:latin typeface="Verdana"/>
                <a:cs typeface="Verdana"/>
              </a:rPr>
              <a:t>CONCLUSION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2133" y="1016127"/>
            <a:ext cx="5501640" cy="5458460"/>
          </a:xfrm>
          <a:prstGeom prst="rect">
            <a:avLst/>
          </a:prstGeom>
          <a:ln w="9905">
            <a:solidFill>
              <a:srgbClr val="000000"/>
            </a:solidFill>
          </a:ln>
        </p:spPr>
        <p:txBody>
          <a:bodyPr wrap="square" lIns="0" tIns="36830" rIns="0" bIns="0" rtlCol="0" vert="horz">
            <a:spAutoFit/>
          </a:bodyPr>
          <a:lstStyle/>
          <a:p>
            <a:pPr marL="90805" marR="86360">
              <a:lnSpc>
                <a:spcPts val="1410"/>
              </a:lnSpc>
              <a:spcBef>
                <a:spcPts val="290"/>
              </a:spcBef>
            </a:pPr>
            <a:r>
              <a:rPr dirty="0" sz="1300">
                <a:latin typeface="Calibri"/>
                <a:cs typeface="Calibri"/>
              </a:rPr>
              <a:t>This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exhibition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brings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out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questions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class,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identity,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belonging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division</a:t>
            </a:r>
            <a:r>
              <a:rPr dirty="0" sz="1300" spc="-25">
                <a:latin typeface="Calibri"/>
                <a:cs typeface="Calibri"/>
              </a:rPr>
              <a:t> in</a:t>
            </a:r>
            <a:r>
              <a:rPr dirty="0" sz="1300" spc="50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masterful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25">
                <a:latin typeface="Calibri"/>
                <a:cs typeface="Calibri"/>
              </a:rPr>
              <a:t>way, </a:t>
            </a:r>
            <a:r>
              <a:rPr dirty="0" sz="1300">
                <a:latin typeface="Calibri"/>
                <a:cs typeface="Calibri"/>
              </a:rPr>
              <a:t>from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photographers </a:t>
            </a:r>
            <a:r>
              <a:rPr dirty="0" sz="1300">
                <a:latin typeface="Calibri"/>
                <a:cs typeface="Calibri"/>
              </a:rPr>
              <a:t>belonging</a:t>
            </a:r>
            <a:r>
              <a:rPr dirty="0" sz="1300" spc="-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in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groups</a:t>
            </a:r>
            <a:r>
              <a:rPr dirty="0" sz="1300" spc="-1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they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photograph,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were</a:t>
            </a:r>
            <a:r>
              <a:rPr dirty="0" sz="1300" spc="-4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there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4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experience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these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moments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throughout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time.</a:t>
            </a:r>
            <a:endParaRPr sz="1300">
              <a:latin typeface="Calibri"/>
              <a:cs typeface="Calibri"/>
            </a:endParaRPr>
          </a:p>
          <a:p>
            <a:pPr marL="90805" marR="205104">
              <a:lnSpc>
                <a:spcPts val="1400"/>
              </a:lnSpc>
              <a:spcBef>
                <a:spcPts val="994"/>
              </a:spcBef>
            </a:pPr>
            <a:r>
              <a:rPr dirty="0" sz="1300">
                <a:latin typeface="Calibri"/>
                <a:cs typeface="Calibri"/>
              </a:rPr>
              <a:t>The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exhibition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sheds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light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to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many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hard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questions</a:t>
            </a:r>
            <a:r>
              <a:rPr dirty="0" sz="1300" spc="-2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viewpoints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and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people </a:t>
            </a:r>
            <a:r>
              <a:rPr dirty="0" sz="1300">
                <a:latin typeface="Calibri"/>
                <a:cs typeface="Calibri"/>
              </a:rPr>
              <a:t>that</a:t>
            </a:r>
            <a:r>
              <a:rPr dirty="0" sz="1300" spc="-30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are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often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neglected</a:t>
            </a:r>
            <a:r>
              <a:rPr dirty="0" sz="1300" spc="-25">
                <a:latin typeface="Calibri"/>
                <a:cs typeface="Calibri"/>
              </a:rPr>
              <a:t> </a:t>
            </a:r>
            <a:r>
              <a:rPr dirty="0" sz="1300">
                <a:latin typeface="Calibri"/>
                <a:cs typeface="Calibri"/>
              </a:rPr>
              <a:t>or</a:t>
            </a:r>
            <a:r>
              <a:rPr dirty="0" sz="1300" spc="-35">
                <a:latin typeface="Calibri"/>
                <a:cs typeface="Calibri"/>
              </a:rPr>
              <a:t> </a:t>
            </a:r>
            <a:r>
              <a:rPr dirty="0" sz="1300" spc="-10">
                <a:latin typeface="Calibri"/>
                <a:cs typeface="Calibri"/>
              </a:rPr>
              <a:t>stereotyped.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91428" y="1011174"/>
            <a:ext cx="5511800" cy="5468620"/>
            <a:chOff x="6091428" y="1011174"/>
            <a:chExt cx="5511800" cy="5468620"/>
          </a:xfrm>
        </p:grpSpPr>
        <p:sp>
          <p:nvSpPr>
            <p:cNvPr id="5" name="object 5"/>
            <p:cNvSpPr/>
            <p:nvPr/>
          </p:nvSpPr>
          <p:spPr>
            <a:xfrm>
              <a:off x="6096381" y="1016127"/>
              <a:ext cx="5501640" cy="5458460"/>
            </a:xfrm>
            <a:custGeom>
              <a:avLst/>
              <a:gdLst/>
              <a:ahLst/>
              <a:cxnLst/>
              <a:rect l="l" t="t" r="r" b="b"/>
              <a:pathLst>
                <a:path w="5501640" h="5458460">
                  <a:moveTo>
                    <a:pt x="0" y="5458206"/>
                  </a:moveTo>
                  <a:lnTo>
                    <a:pt x="5501640" y="5458206"/>
                  </a:lnTo>
                  <a:lnTo>
                    <a:pt x="5501640" y="0"/>
                  </a:lnTo>
                  <a:lnTo>
                    <a:pt x="0" y="0"/>
                  </a:lnTo>
                  <a:lnTo>
                    <a:pt x="0" y="5458206"/>
                  </a:lnTo>
                  <a:close/>
                </a:path>
              </a:pathLst>
            </a:custGeom>
            <a:ln w="9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426708" y="1463040"/>
              <a:ext cx="4840224" cy="393192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Joe Coleman (0750363)</dc:creator>
  <dcterms:created xsi:type="dcterms:W3CDTF">2026-01-09T00:21:17Z</dcterms:created>
  <dcterms:modified xsi:type="dcterms:W3CDTF">2026-01-09T00:21:17Z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2026-01-09T00:00:00Z</vt:filetime>
  </property>
  <property fmtid="{D5CDD505-2E9C-101B-9397-08002B2CF9AE}" pid="3" name="Creator">
    <vt:lpwstr>MicrosoftÂ® PowerPointÂ® 2019</vt:lpwstr>
  </property>
  <property fmtid="{D5CDD505-2E9C-101B-9397-08002B2CF9AE}" pid="4" name="LastSaved">
    <vt:filetime>2026-01-09T00:00:00Z</vt:filetime>
  </property>
  <property fmtid="{D5CDD505-2E9C-101B-9397-08002B2CF9AE}" pid="5" name="Producer">
    <vt:lpwstr>Adobe PDF Services</vt:lpwstr>
  </property>
</Properties>
</file>