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73" r:id="rId1"/>
  </p:sldMasterIdLst>
  <p:notesMasterIdLst>
    <p:notesMasterId r:id="rId16"/>
  </p:notesMasterIdLst>
  <p:sldIdLst>
    <p:sldId id="269" r:id="rId2"/>
    <p:sldId id="256" r:id="rId3"/>
    <p:sldId id="257" r:id="rId4"/>
    <p:sldId id="258" r:id="rId5"/>
    <p:sldId id="259" r:id="rId6"/>
    <p:sldId id="260" r:id="rId7"/>
    <p:sldId id="261" r:id="rId8"/>
    <p:sldId id="262" r:id="rId9"/>
    <p:sldId id="266" r:id="rId10"/>
    <p:sldId id="268" r:id="rId11"/>
    <p:sldId id="267" r:id="rId12"/>
    <p:sldId id="263" r:id="rId13"/>
    <p:sldId id="264" r:id="rId14"/>
    <p:sldId id="265" r:id="rId15"/>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3447" autoAdjust="0"/>
  </p:normalViewPr>
  <p:slideViewPr>
    <p:cSldViewPr>
      <p:cViewPr varScale="1">
        <p:scale>
          <a:sx n="39" d="100"/>
          <a:sy n="39" d="100"/>
        </p:scale>
        <p:origin x="94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00DEC0-EE3F-4392-B20E-A95F89F21525}" type="datetimeFigureOut">
              <a:rPr lang="en-US" smtClean="0"/>
              <a:t>3/16/2026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8B101C-A394-4EA6-BD45-A338AB16739C}" type="slidenum">
              <a:rPr lang="en-US" smtClean="0"/>
              <a:t>‹#›</a:t>
            </a:fld>
            <a:endParaRPr lang="en-US"/>
          </a:p>
        </p:txBody>
      </p:sp>
    </p:spTree>
    <p:extLst>
      <p:ext uri="{BB962C8B-B14F-4D97-AF65-F5344CB8AC3E}">
        <p14:creationId xmlns:p14="http://schemas.microsoft.com/office/powerpoint/2010/main" val="266380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88B101C-A394-4EA6-BD45-A338AB16739C}" type="slidenum">
              <a:rPr lang="en-US" smtClean="0"/>
              <a:t>3</a:t>
            </a:fld>
            <a:endParaRPr lang="en-US"/>
          </a:p>
        </p:txBody>
      </p:sp>
    </p:spTree>
    <p:extLst>
      <p:ext uri="{BB962C8B-B14F-4D97-AF65-F5344CB8AC3E}">
        <p14:creationId xmlns:p14="http://schemas.microsoft.com/office/powerpoint/2010/main" val="6320775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88B101C-A394-4EA6-BD45-A338AB16739C}" type="slidenum">
              <a:rPr lang="en-US" smtClean="0"/>
              <a:t>4</a:t>
            </a:fld>
            <a:endParaRPr lang="en-US"/>
          </a:p>
        </p:txBody>
      </p:sp>
    </p:spTree>
    <p:extLst>
      <p:ext uri="{BB962C8B-B14F-4D97-AF65-F5344CB8AC3E}">
        <p14:creationId xmlns:p14="http://schemas.microsoft.com/office/powerpoint/2010/main" val="3444004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88B101C-A394-4EA6-BD45-A338AB16739C}" type="slidenum">
              <a:rPr lang="en-US" smtClean="0"/>
              <a:t>5</a:t>
            </a:fld>
            <a:endParaRPr lang="en-US"/>
          </a:p>
        </p:txBody>
      </p:sp>
    </p:spTree>
    <p:extLst>
      <p:ext uri="{BB962C8B-B14F-4D97-AF65-F5344CB8AC3E}">
        <p14:creationId xmlns:p14="http://schemas.microsoft.com/office/powerpoint/2010/main" val="35027474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8B101C-A394-4EA6-BD45-A338AB16739C}" type="slidenum">
              <a:rPr lang="en-US" smtClean="0"/>
              <a:t>6</a:t>
            </a:fld>
            <a:endParaRPr lang="en-US"/>
          </a:p>
        </p:txBody>
      </p:sp>
    </p:spTree>
    <p:extLst>
      <p:ext uri="{BB962C8B-B14F-4D97-AF65-F5344CB8AC3E}">
        <p14:creationId xmlns:p14="http://schemas.microsoft.com/office/powerpoint/2010/main" val="3333569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8B101C-A394-4EA6-BD45-A338AB16739C}" type="slidenum">
              <a:rPr lang="en-US" smtClean="0"/>
              <a:t>7</a:t>
            </a:fld>
            <a:endParaRPr lang="en-US"/>
          </a:p>
        </p:txBody>
      </p:sp>
    </p:spTree>
    <p:extLst>
      <p:ext uri="{BB962C8B-B14F-4D97-AF65-F5344CB8AC3E}">
        <p14:creationId xmlns:p14="http://schemas.microsoft.com/office/powerpoint/2010/main" val="3873308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88B101C-A394-4EA6-BD45-A338AB16739C}" type="slidenum">
              <a:rPr lang="en-US" smtClean="0"/>
              <a:t>8</a:t>
            </a:fld>
            <a:endParaRPr lang="en-US"/>
          </a:p>
        </p:txBody>
      </p:sp>
    </p:spTree>
    <p:extLst>
      <p:ext uri="{BB962C8B-B14F-4D97-AF65-F5344CB8AC3E}">
        <p14:creationId xmlns:p14="http://schemas.microsoft.com/office/powerpoint/2010/main" val="2625951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88B101C-A394-4EA6-BD45-A338AB16739C}" type="slidenum">
              <a:rPr lang="en-US" smtClean="0"/>
              <a:t>9</a:t>
            </a:fld>
            <a:endParaRPr lang="en-US"/>
          </a:p>
        </p:txBody>
      </p:sp>
    </p:spTree>
    <p:extLst>
      <p:ext uri="{BB962C8B-B14F-4D97-AF65-F5344CB8AC3E}">
        <p14:creationId xmlns:p14="http://schemas.microsoft.com/office/powerpoint/2010/main" val="2020653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88B101C-A394-4EA6-BD45-A338AB16739C}" type="slidenum">
              <a:rPr lang="en-US" smtClean="0"/>
              <a:t>10</a:t>
            </a:fld>
            <a:endParaRPr lang="en-US"/>
          </a:p>
        </p:txBody>
      </p:sp>
    </p:spTree>
    <p:extLst>
      <p:ext uri="{BB962C8B-B14F-4D97-AF65-F5344CB8AC3E}">
        <p14:creationId xmlns:p14="http://schemas.microsoft.com/office/powerpoint/2010/main" val="40730062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88B101C-A394-4EA6-BD45-A338AB16739C}" type="slidenum">
              <a:rPr lang="en-US" smtClean="0"/>
              <a:t>11</a:t>
            </a:fld>
            <a:endParaRPr lang="en-US"/>
          </a:p>
        </p:txBody>
      </p:sp>
    </p:spTree>
    <p:extLst>
      <p:ext uri="{BB962C8B-B14F-4D97-AF65-F5344CB8AC3E}">
        <p14:creationId xmlns:p14="http://schemas.microsoft.com/office/powerpoint/2010/main" val="2157322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188B101C-A394-4EA6-BD45-A338AB16739C}" type="slidenum">
              <a:rPr lang="en-US" smtClean="0"/>
              <a:t>12</a:t>
            </a:fld>
            <a:endParaRPr lang="en-US"/>
          </a:p>
        </p:txBody>
      </p:sp>
    </p:spTree>
    <p:extLst>
      <p:ext uri="{BB962C8B-B14F-4D97-AF65-F5344CB8AC3E}">
        <p14:creationId xmlns:p14="http://schemas.microsoft.com/office/powerpoint/2010/main" val="2473566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8B101C-A394-4EA6-BD45-A338AB16739C}" type="slidenum">
              <a:rPr lang="en-US" smtClean="0"/>
              <a:t>13</a:t>
            </a:fld>
            <a:endParaRPr lang="en-US"/>
          </a:p>
        </p:txBody>
      </p:sp>
    </p:spTree>
    <p:extLst>
      <p:ext uri="{BB962C8B-B14F-4D97-AF65-F5344CB8AC3E}">
        <p14:creationId xmlns:p14="http://schemas.microsoft.com/office/powerpoint/2010/main" val="41783677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8B101C-A394-4EA6-BD45-A338AB16739C}" type="slidenum">
              <a:rPr lang="en-US" smtClean="0"/>
              <a:t>14</a:t>
            </a:fld>
            <a:endParaRPr lang="en-US"/>
          </a:p>
        </p:txBody>
      </p:sp>
    </p:spTree>
    <p:extLst>
      <p:ext uri="{BB962C8B-B14F-4D97-AF65-F5344CB8AC3E}">
        <p14:creationId xmlns:p14="http://schemas.microsoft.com/office/powerpoint/2010/main" val="2408607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1683545"/>
            <a:ext cx="13716000" cy="3581400"/>
          </a:xfrm>
        </p:spPr>
        <p:txBody>
          <a:bodyPr anchor="b"/>
          <a:lstStyle>
            <a:lvl1pPr algn="ctr">
              <a:defRPr sz="9000"/>
            </a:lvl1pPr>
          </a:lstStyle>
          <a:p>
            <a:r>
              <a:rPr lang="en-US"/>
              <a:t>Click to edit Master title style</a:t>
            </a:r>
          </a:p>
        </p:txBody>
      </p:sp>
      <p:sp>
        <p:nvSpPr>
          <p:cNvPr id="3" name="Subtitle 2"/>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82706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86294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7775" y="2564608"/>
            <a:ext cx="15773400" cy="4279106"/>
          </a:xfrm>
        </p:spPr>
        <p:txBody>
          <a:bodyPr anchor="b"/>
          <a:lstStyle>
            <a:lvl1pPr>
              <a:defRPr sz="9000"/>
            </a:lvl1pPr>
          </a:lstStyle>
          <a:p>
            <a:r>
              <a:rPr lang="en-US"/>
              <a:t>Click to edit Master title style</a:t>
            </a:r>
          </a:p>
        </p:txBody>
      </p:sp>
      <p:sp>
        <p:nvSpPr>
          <p:cNvPr id="3" name="Text Placeholder 2"/>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41630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57300" y="2738438"/>
            <a:ext cx="7772400" cy="65270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58300" y="2738438"/>
            <a:ext cx="7772400" cy="65270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96544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1988345"/>
          </a:xfrm>
        </p:spPr>
        <p:txBody>
          <a:bodyPr/>
          <a:lstStyle/>
          <a:p>
            <a:r>
              <a:rPr lang="en-US"/>
              <a:t>Click to edit Master title style</a:t>
            </a:r>
          </a:p>
        </p:txBody>
      </p:sp>
      <p:sp>
        <p:nvSpPr>
          <p:cNvPr id="3" name="Text Placeholder 2"/>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Edit Master text styles</a:t>
            </a:r>
          </a:p>
        </p:txBody>
      </p:sp>
      <p:sp>
        <p:nvSpPr>
          <p:cNvPr id="4" name="Content Placeholder 3"/>
          <p:cNvSpPr>
            <a:spLocks noGrp="1"/>
          </p:cNvSpPr>
          <p:nvPr>
            <p:ph sz="half" idx="2"/>
          </p:nvPr>
        </p:nvSpPr>
        <p:spPr>
          <a:xfrm>
            <a:off x="1259683" y="3757613"/>
            <a:ext cx="7736681" cy="55268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Edit Master text styles</a:t>
            </a:r>
          </a:p>
        </p:txBody>
      </p:sp>
      <p:sp>
        <p:nvSpPr>
          <p:cNvPr id="6" name="Content Placeholder 5"/>
          <p:cNvSpPr>
            <a:spLocks noGrp="1"/>
          </p:cNvSpPr>
          <p:nvPr>
            <p:ph sz="quarter" idx="4"/>
          </p:nvPr>
        </p:nvSpPr>
        <p:spPr>
          <a:xfrm>
            <a:off x="9258300" y="3757613"/>
            <a:ext cx="7774782" cy="55268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44109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15606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89442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p>
        </p:txBody>
      </p:sp>
      <p:sp>
        <p:nvSpPr>
          <p:cNvPr id="3" name="Content Placeholder 2"/>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61695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p>
        </p:txBody>
      </p:sp>
      <p:sp>
        <p:nvSpPr>
          <p:cNvPr id="3" name="Picture Placeholder 2"/>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endParaRPr lang="en-US"/>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29849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86504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87350" y="547688"/>
            <a:ext cx="3943350" cy="871775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57300" y="547688"/>
            <a:ext cx="11601450" cy="871775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13376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1D8BD707-D9CF-40AE-B4C6-C98DA3205C09}" type="datetimeFigureOut">
              <a:rPr lang="en-US" smtClean="0"/>
              <a:pPr/>
              <a:t>3/16/2026</a:t>
            </a:fld>
            <a:endParaRPr lang="en-US"/>
          </a:p>
        </p:txBody>
      </p:sp>
      <p:sp>
        <p:nvSpPr>
          <p:cNvPr id="5" name="Footer Placeholder 4"/>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955659563"/>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4.png"/><Relationship Id="rId7"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5.sv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22.sv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4.png"/><Relationship Id="rId7"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5.svg"/><Relationship Id="rId9"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5.sv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close-up of a sign&#10;&#10;Description automatically generated">
            <a:extLst>
              <a:ext uri="{FF2B5EF4-FFF2-40B4-BE49-F238E27FC236}">
                <a16:creationId xmlns:a16="http://schemas.microsoft.com/office/drawing/2014/main" id="{07B60067-CB2A-569F-73D0-A7FB2303A64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965201" y="266701"/>
            <a:ext cx="10236199" cy="3352799"/>
          </a:xfrm>
          <a:prstGeom prst="rect">
            <a:avLst/>
          </a:prstGeom>
          <a:noFill/>
        </p:spPr>
      </p:pic>
      <p:sp>
        <p:nvSpPr>
          <p:cNvPr id="6" name="TextBox 5">
            <a:extLst>
              <a:ext uri="{FF2B5EF4-FFF2-40B4-BE49-F238E27FC236}">
                <a16:creationId xmlns:a16="http://schemas.microsoft.com/office/drawing/2014/main" id="{F0FB553E-51A7-E34B-0EAF-2DA750EC9420}"/>
              </a:ext>
            </a:extLst>
          </p:cNvPr>
          <p:cNvSpPr txBox="1"/>
          <p:nvPr/>
        </p:nvSpPr>
        <p:spPr>
          <a:xfrm>
            <a:off x="2743200" y="4127838"/>
            <a:ext cx="12954000" cy="3108543"/>
          </a:xfrm>
          <a:prstGeom prst="rect">
            <a:avLst/>
          </a:prstGeom>
          <a:noFill/>
        </p:spPr>
        <p:txBody>
          <a:bodyPr wrap="square">
            <a:spAutoFit/>
          </a:bodyPr>
          <a:lstStyle/>
          <a:p>
            <a:r>
              <a:rPr lang="en-GB" sz="2800" b="1" dirty="0">
                <a:latin typeface="Times New Roman" panose="02020603050405020304" pitchFamily="18" charset="0"/>
                <a:ea typeface="Aptos" panose="020B0004020202020204" pitchFamily="34" charset="0"/>
                <a:cs typeface="Arial" panose="020B0604020202020204" pitchFamily="34" charset="0"/>
              </a:rPr>
              <a:t>Module name: LEADERSHIP &amp; MANAGEMENT THEORY AND PRACTICE</a:t>
            </a:r>
            <a:br>
              <a:rPr lang="en-GB" sz="2800" dirty="0">
                <a:latin typeface="Times New Roman" panose="02020603050405020304" pitchFamily="18" charset="0"/>
                <a:ea typeface="Aptos" panose="020B0004020202020204" pitchFamily="34" charset="0"/>
                <a:cs typeface="Arial" panose="020B0604020202020204" pitchFamily="34" charset="0"/>
              </a:rPr>
            </a:br>
            <a:br>
              <a:rPr lang="en-GB" sz="2800" dirty="0">
                <a:latin typeface="Times New Roman" panose="02020603050405020304" pitchFamily="18" charset="0"/>
                <a:ea typeface="Aptos" panose="020B0004020202020204" pitchFamily="34" charset="0"/>
                <a:cs typeface="Arial" panose="020B0604020202020204" pitchFamily="34" charset="0"/>
              </a:rPr>
            </a:br>
            <a:r>
              <a:rPr lang="en-GB" sz="2800" b="1" dirty="0">
                <a:latin typeface="Times New Roman" panose="02020603050405020304" pitchFamily="18" charset="0"/>
                <a:ea typeface="Aptos" panose="020B0004020202020204" pitchFamily="34" charset="0"/>
                <a:cs typeface="Arial" panose="020B0604020202020204" pitchFamily="34" charset="0"/>
              </a:rPr>
              <a:t>Module code:LCBB6022_LON</a:t>
            </a:r>
            <a:br>
              <a:rPr lang="en-GB" sz="2800" b="1" dirty="0">
                <a:latin typeface="Times New Roman" panose="02020603050405020304" pitchFamily="18" charset="0"/>
                <a:ea typeface="Aptos" panose="020B0004020202020204" pitchFamily="34" charset="0"/>
                <a:cs typeface="Arial" panose="020B0604020202020204" pitchFamily="34" charset="0"/>
              </a:rPr>
            </a:br>
            <a:br>
              <a:rPr lang="en-GB" sz="2800" b="1" dirty="0">
                <a:latin typeface="Times New Roman" panose="02020603050405020304" pitchFamily="18" charset="0"/>
                <a:ea typeface="Aptos" panose="020B0004020202020204" pitchFamily="34" charset="0"/>
                <a:cs typeface="Arial" panose="020B0604020202020204" pitchFamily="34" charset="0"/>
              </a:rPr>
            </a:br>
            <a:r>
              <a:rPr lang="en-GB" sz="2800" b="1" dirty="0">
                <a:latin typeface="Times New Roman" panose="02020603050405020304" pitchFamily="18" charset="0"/>
                <a:ea typeface="Aptos" panose="020B0004020202020204" pitchFamily="34" charset="0"/>
                <a:cs typeface="Arial" panose="020B0604020202020204" pitchFamily="34" charset="0"/>
              </a:rPr>
              <a:t>Student name: GEORGE POPA</a:t>
            </a:r>
            <a:br>
              <a:rPr lang="en-GB" sz="2800" b="1" dirty="0">
                <a:latin typeface="Times New Roman" panose="02020603050405020304" pitchFamily="18" charset="0"/>
                <a:ea typeface="Aptos" panose="020B0004020202020204" pitchFamily="34" charset="0"/>
                <a:cs typeface="Arial" panose="020B0604020202020204" pitchFamily="34" charset="0"/>
              </a:rPr>
            </a:br>
            <a:endParaRPr lang="en-GB" sz="2800" b="1" dirty="0">
              <a:latin typeface="Times New Roman" panose="02020603050405020304" pitchFamily="18" charset="0"/>
              <a:ea typeface="Aptos" panose="020B0004020202020204" pitchFamily="34" charset="0"/>
              <a:cs typeface="Arial" panose="020B0604020202020204" pitchFamily="34" charset="0"/>
            </a:endParaRPr>
          </a:p>
          <a:p>
            <a:r>
              <a:rPr lang="en-GB" sz="2800" b="1" dirty="0">
                <a:latin typeface="Times New Roman" panose="02020603050405020304" pitchFamily="18" charset="0"/>
                <a:ea typeface="Aptos" panose="020B0004020202020204" pitchFamily="34" charset="0"/>
                <a:cs typeface="Arial" panose="020B0604020202020204" pitchFamily="34" charset="0"/>
              </a:rPr>
              <a:t>Student ID: 2219838</a:t>
            </a:r>
            <a:endParaRPr lang="en-GB" sz="2800" dirty="0"/>
          </a:p>
        </p:txBody>
      </p:sp>
    </p:spTree>
    <p:extLst>
      <p:ext uri="{BB962C8B-B14F-4D97-AF65-F5344CB8AC3E}">
        <p14:creationId xmlns:p14="http://schemas.microsoft.com/office/powerpoint/2010/main" val="4203109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grpSp>
        <p:nvGrpSpPr>
          <p:cNvPr id="2" name="Group 2"/>
          <p:cNvGrpSpPr/>
          <p:nvPr/>
        </p:nvGrpSpPr>
        <p:grpSpPr>
          <a:xfrm>
            <a:off x="-1149501" y="5872417"/>
            <a:ext cx="20587001" cy="4657514"/>
            <a:chOff x="0" y="0"/>
            <a:chExt cx="4320729" cy="977503"/>
          </a:xfrm>
        </p:grpSpPr>
        <p:sp>
          <p:nvSpPr>
            <p:cNvPr id="3" name="Freeform 3"/>
            <p:cNvSpPr/>
            <p:nvPr/>
          </p:nvSpPr>
          <p:spPr>
            <a:xfrm>
              <a:off x="0" y="0"/>
              <a:ext cx="4320729" cy="977503"/>
            </a:xfrm>
            <a:custGeom>
              <a:avLst/>
              <a:gdLst/>
              <a:ahLst/>
              <a:cxnLst/>
              <a:rect l="l" t="t" r="r" b="b"/>
              <a:pathLst>
                <a:path w="4320729" h="977503">
                  <a:moveTo>
                    <a:pt x="4320729" y="977503"/>
                  </a:moveTo>
                  <a:cubicBezTo>
                    <a:pt x="4320729" y="445072"/>
                    <a:pt x="3337085" y="0"/>
                    <a:pt x="2160364" y="0"/>
                  </a:cubicBezTo>
                  <a:cubicBezTo>
                    <a:pt x="983644" y="0"/>
                    <a:pt x="0" y="445072"/>
                    <a:pt x="0" y="977503"/>
                  </a:cubicBezTo>
                  <a:lnTo>
                    <a:pt x="4320729" y="977503"/>
                  </a:lnTo>
                  <a:close/>
                </a:path>
              </a:pathLst>
            </a:custGeom>
            <a:solidFill>
              <a:srgbClr val="FFCE7B"/>
            </a:solidFill>
          </p:spPr>
          <p:txBody>
            <a:bodyPr/>
            <a:lstStyle/>
            <a:p>
              <a:endParaRPr lang="en-GB" noProof="0" dirty="0"/>
            </a:p>
          </p:txBody>
        </p:sp>
        <p:sp>
          <p:nvSpPr>
            <p:cNvPr id="4" name="TextBox 4"/>
            <p:cNvSpPr txBox="1"/>
            <p:nvPr/>
          </p:nvSpPr>
          <p:spPr>
            <a:xfrm>
              <a:off x="1016642" y="102760"/>
              <a:ext cx="2287445" cy="874743"/>
            </a:xfrm>
            <a:prstGeom prst="rect">
              <a:avLst/>
            </a:prstGeom>
          </p:spPr>
          <p:txBody>
            <a:bodyPr lIns="50800" tIns="50800" rIns="50800" bIns="50800" rtlCol="0" anchor="ctr"/>
            <a:lstStyle/>
            <a:p>
              <a:pPr algn="ctr">
                <a:lnSpc>
                  <a:spcPts val="3360"/>
                </a:lnSpc>
              </a:pPr>
              <a:endParaRPr lang="en-GB" noProof="0" dirty="0"/>
            </a:p>
          </p:txBody>
        </p:sp>
      </p:grpSp>
      <p:grpSp>
        <p:nvGrpSpPr>
          <p:cNvPr id="5" name="Group 5"/>
          <p:cNvGrpSpPr/>
          <p:nvPr/>
        </p:nvGrpSpPr>
        <p:grpSpPr>
          <a:xfrm>
            <a:off x="15793520" y="3938118"/>
            <a:ext cx="4127589" cy="578254"/>
            <a:chOff x="0" y="0"/>
            <a:chExt cx="1087102" cy="152297"/>
          </a:xfrm>
        </p:grpSpPr>
        <p:sp>
          <p:nvSpPr>
            <p:cNvPr id="6" name="Freeform 6"/>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F9E1">
                <a:alpha val="56863"/>
              </a:srgbClr>
            </a:solidFill>
          </p:spPr>
          <p:txBody>
            <a:bodyPr/>
            <a:lstStyle/>
            <a:p>
              <a:endParaRPr lang="en-GB" noProof="0" dirty="0"/>
            </a:p>
          </p:txBody>
        </p:sp>
        <p:sp>
          <p:nvSpPr>
            <p:cNvPr id="7" name="TextBox 7"/>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9" name="Group 9"/>
          <p:cNvGrpSpPr/>
          <p:nvPr/>
        </p:nvGrpSpPr>
        <p:grpSpPr>
          <a:xfrm>
            <a:off x="11435459" y="3938130"/>
            <a:ext cx="4127589" cy="578254"/>
            <a:chOff x="0" y="0"/>
            <a:chExt cx="1087102" cy="152297"/>
          </a:xfrm>
        </p:grpSpPr>
        <p:sp>
          <p:nvSpPr>
            <p:cNvPr id="10" name="Freeform 10"/>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F9E1">
                <a:alpha val="56863"/>
              </a:srgbClr>
            </a:solidFill>
          </p:spPr>
          <p:txBody>
            <a:bodyPr/>
            <a:lstStyle/>
            <a:p>
              <a:endParaRPr lang="en-GB" noProof="0" dirty="0"/>
            </a:p>
          </p:txBody>
        </p:sp>
        <p:sp>
          <p:nvSpPr>
            <p:cNvPr id="11" name="TextBox 11"/>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sp>
        <p:nvSpPr>
          <p:cNvPr id="12" name="Freeform 12"/>
          <p:cNvSpPr/>
          <p:nvPr/>
        </p:nvSpPr>
        <p:spPr>
          <a:xfrm>
            <a:off x="4970259" y="4048187"/>
            <a:ext cx="7524884" cy="6238813"/>
          </a:xfrm>
          <a:custGeom>
            <a:avLst/>
            <a:gdLst/>
            <a:ahLst/>
            <a:cxnLst/>
            <a:rect l="l" t="t" r="r" b="b"/>
            <a:pathLst>
              <a:path w="7524884" h="6238813">
                <a:moveTo>
                  <a:pt x="0" y="0"/>
                </a:moveTo>
                <a:lnTo>
                  <a:pt x="7524883" y="0"/>
                </a:lnTo>
                <a:lnTo>
                  <a:pt x="7524883" y="6238813"/>
                </a:lnTo>
                <a:lnTo>
                  <a:pt x="0" y="623881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noProof="0" dirty="0"/>
          </a:p>
        </p:txBody>
      </p:sp>
      <p:grpSp>
        <p:nvGrpSpPr>
          <p:cNvPr id="13" name="Group 13"/>
          <p:cNvGrpSpPr/>
          <p:nvPr/>
        </p:nvGrpSpPr>
        <p:grpSpPr>
          <a:xfrm>
            <a:off x="7079270" y="3938130"/>
            <a:ext cx="4127589" cy="578254"/>
            <a:chOff x="0" y="0"/>
            <a:chExt cx="1087102" cy="152297"/>
          </a:xfrm>
        </p:grpSpPr>
        <p:sp>
          <p:nvSpPr>
            <p:cNvPr id="14" name="Freeform 14"/>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F9E1"/>
            </a:solidFill>
          </p:spPr>
          <p:txBody>
            <a:bodyPr/>
            <a:lstStyle/>
            <a:p>
              <a:endParaRPr lang="en-GB" noProof="0" dirty="0"/>
            </a:p>
          </p:txBody>
        </p:sp>
        <p:sp>
          <p:nvSpPr>
            <p:cNvPr id="15" name="TextBox 15"/>
            <p:cNvSpPr txBox="1"/>
            <p:nvPr/>
          </p:nvSpPr>
          <p:spPr>
            <a:xfrm>
              <a:off x="0" y="-47625"/>
              <a:ext cx="1087102" cy="199922"/>
            </a:xfrm>
            <a:prstGeom prst="rect">
              <a:avLst/>
            </a:prstGeom>
          </p:spPr>
          <p:txBody>
            <a:bodyPr lIns="50800" tIns="50800" rIns="50800" bIns="50800" rtlCol="0" anchor="ctr"/>
            <a:lstStyle/>
            <a:p>
              <a:pPr algn="ctr">
                <a:lnSpc>
                  <a:spcPts val="2800"/>
                </a:lnSpc>
              </a:pPr>
              <a:endParaRPr lang="en-GB" noProof="0" dirty="0"/>
            </a:p>
          </p:txBody>
        </p:sp>
      </p:grpSp>
      <p:grpSp>
        <p:nvGrpSpPr>
          <p:cNvPr id="16" name="Group 16"/>
          <p:cNvGrpSpPr/>
          <p:nvPr/>
        </p:nvGrpSpPr>
        <p:grpSpPr>
          <a:xfrm>
            <a:off x="2723080" y="3938130"/>
            <a:ext cx="4127589" cy="578254"/>
            <a:chOff x="0" y="0"/>
            <a:chExt cx="1087102" cy="152297"/>
          </a:xfrm>
        </p:grpSpPr>
        <p:sp>
          <p:nvSpPr>
            <p:cNvPr id="17" name="Freeform 17"/>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F9E1">
                <a:alpha val="56863"/>
              </a:srgbClr>
            </a:solidFill>
          </p:spPr>
          <p:txBody>
            <a:bodyPr/>
            <a:lstStyle/>
            <a:p>
              <a:endParaRPr lang="en-GB" noProof="0" dirty="0"/>
            </a:p>
          </p:txBody>
        </p:sp>
        <p:sp>
          <p:nvSpPr>
            <p:cNvPr id="18" name="TextBox 18"/>
            <p:cNvSpPr txBox="1"/>
            <p:nvPr/>
          </p:nvSpPr>
          <p:spPr>
            <a:xfrm>
              <a:off x="0" y="-47625"/>
              <a:ext cx="1087102" cy="199922"/>
            </a:xfrm>
            <a:prstGeom prst="rect">
              <a:avLst/>
            </a:prstGeom>
          </p:spPr>
          <p:txBody>
            <a:bodyPr lIns="50800" tIns="50800" rIns="50800" bIns="50800" rtlCol="0" anchor="ctr"/>
            <a:lstStyle/>
            <a:p>
              <a:pPr algn="ctr">
                <a:lnSpc>
                  <a:spcPts val="2800"/>
                </a:lnSpc>
              </a:pPr>
              <a:endParaRPr lang="en-GB" noProof="0" dirty="0"/>
            </a:p>
          </p:txBody>
        </p:sp>
      </p:grpSp>
      <p:grpSp>
        <p:nvGrpSpPr>
          <p:cNvPr id="19" name="Group 19"/>
          <p:cNvGrpSpPr/>
          <p:nvPr/>
        </p:nvGrpSpPr>
        <p:grpSpPr>
          <a:xfrm>
            <a:off x="-1633109" y="3938130"/>
            <a:ext cx="4127589" cy="578254"/>
            <a:chOff x="0" y="0"/>
            <a:chExt cx="1087102" cy="152297"/>
          </a:xfrm>
        </p:grpSpPr>
        <p:sp>
          <p:nvSpPr>
            <p:cNvPr id="20" name="Freeform 20"/>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F9E1">
                <a:alpha val="56863"/>
              </a:srgbClr>
            </a:solidFill>
          </p:spPr>
          <p:txBody>
            <a:bodyPr/>
            <a:lstStyle/>
            <a:p>
              <a:endParaRPr lang="en-GB" noProof="0" dirty="0"/>
            </a:p>
          </p:txBody>
        </p:sp>
        <p:sp>
          <p:nvSpPr>
            <p:cNvPr id="21" name="TextBox 21"/>
            <p:cNvSpPr txBox="1"/>
            <p:nvPr/>
          </p:nvSpPr>
          <p:spPr>
            <a:xfrm>
              <a:off x="0" y="-47625"/>
              <a:ext cx="1087102" cy="199922"/>
            </a:xfrm>
            <a:prstGeom prst="rect">
              <a:avLst/>
            </a:prstGeom>
          </p:spPr>
          <p:txBody>
            <a:bodyPr lIns="50800" tIns="50800" rIns="50800" bIns="50800" rtlCol="0" anchor="ctr"/>
            <a:lstStyle/>
            <a:p>
              <a:pPr algn="ctr">
                <a:lnSpc>
                  <a:spcPts val="2800"/>
                </a:lnSpc>
              </a:pPr>
              <a:endParaRPr lang="en-GB" noProof="0" dirty="0"/>
            </a:p>
          </p:txBody>
        </p:sp>
      </p:grpSp>
      <p:sp>
        <p:nvSpPr>
          <p:cNvPr id="22" name="Freeform 22"/>
          <p:cNvSpPr/>
          <p:nvPr/>
        </p:nvSpPr>
        <p:spPr>
          <a:xfrm>
            <a:off x="15433576" y="5505784"/>
            <a:ext cx="562669" cy="647423"/>
          </a:xfrm>
          <a:custGeom>
            <a:avLst/>
            <a:gdLst/>
            <a:ahLst/>
            <a:cxnLst/>
            <a:rect l="l" t="t" r="r" b="b"/>
            <a:pathLst>
              <a:path w="562669" h="647423">
                <a:moveTo>
                  <a:pt x="0" y="0"/>
                </a:moveTo>
                <a:lnTo>
                  <a:pt x="562669" y="0"/>
                </a:lnTo>
                <a:lnTo>
                  <a:pt x="562669" y="647423"/>
                </a:lnTo>
                <a:lnTo>
                  <a:pt x="0" y="64742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noProof="0" dirty="0"/>
          </a:p>
        </p:txBody>
      </p:sp>
      <p:sp>
        <p:nvSpPr>
          <p:cNvPr id="25" name="TextBox 25"/>
          <p:cNvSpPr txBox="1"/>
          <p:nvPr/>
        </p:nvSpPr>
        <p:spPr>
          <a:xfrm>
            <a:off x="2680129" y="1454647"/>
            <a:ext cx="13424263" cy="1744067"/>
          </a:xfrm>
          <a:prstGeom prst="rect">
            <a:avLst/>
          </a:prstGeom>
        </p:spPr>
        <p:txBody>
          <a:bodyPr lIns="0" tIns="0" rIns="0" bIns="0" rtlCol="0" anchor="t">
            <a:spAutoFit/>
          </a:bodyPr>
          <a:lstStyle/>
          <a:p>
            <a:pPr algn="ctr">
              <a:lnSpc>
                <a:spcPts val="6800"/>
              </a:lnSpc>
            </a:pPr>
            <a:r>
              <a:rPr lang="en-GB" sz="6800" spc="-374" noProof="0" dirty="0">
                <a:solidFill>
                  <a:srgbClr val="FFDE59"/>
                </a:solidFill>
                <a:latin typeface="Heading Now 71-78"/>
                <a:ea typeface="Heading Now 71-78"/>
                <a:cs typeface="Heading Now 71-78"/>
                <a:sym typeface="Heading Now 71-78"/>
              </a:rPr>
              <a:t>Leadership and Management Theory and Practice</a:t>
            </a:r>
          </a:p>
        </p:txBody>
      </p:sp>
      <p:sp>
        <p:nvSpPr>
          <p:cNvPr id="28" name="Freeform 28"/>
          <p:cNvSpPr/>
          <p:nvPr/>
        </p:nvSpPr>
        <p:spPr>
          <a:xfrm>
            <a:off x="1028700" y="2436357"/>
            <a:ext cx="506141" cy="582380"/>
          </a:xfrm>
          <a:custGeom>
            <a:avLst/>
            <a:gdLst/>
            <a:ahLst/>
            <a:cxnLst/>
            <a:rect l="l" t="t" r="r" b="b"/>
            <a:pathLst>
              <a:path w="506141" h="582380">
                <a:moveTo>
                  <a:pt x="0" y="0"/>
                </a:moveTo>
                <a:lnTo>
                  <a:pt x="506141" y="0"/>
                </a:lnTo>
                <a:lnTo>
                  <a:pt x="506141" y="582380"/>
                </a:lnTo>
                <a:lnTo>
                  <a:pt x="0" y="58238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noProof="0" dirty="0"/>
          </a:p>
        </p:txBody>
      </p:sp>
      <p:sp>
        <p:nvSpPr>
          <p:cNvPr id="29" name="Freeform 29"/>
          <p:cNvSpPr/>
          <p:nvPr/>
        </p:nvSpPr>
        <p:spPr>
          <a:xfrm>
            <a:off x="11992571" y="352500"/>
            <a:ext cx="502571" cy="578272"/>
          </a:xfrm>
          <a:custGeom>
            <a:avLst/>
            <a:gdLst/>
            <a:ahLst/>
            <a:cxnLst/>
            <a:rect l="l" t="t" r="r" b="b"/>
            <a:pathLst>
              <a:path w="502571" h="578272">
                <a:moveTo>
                  <a:pt x="0" y="0"/>
                </a:moveTo>
                <a:lnTo>
                  <a:pt x="502571" y="0"/>
                </a:lnTo>
                <a:lnTo>
                  <a:pt x="502571" y="578272"/>
                </a:lnTo>
                <a:lnTo>
                  <a:pt x="0" y="57827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noProof="0" dirty="0"/>
          </a:p>
        </p:txBody>
      </p:sp>
      <p:sp>
        <p:nvSpPr>
          <p:cNvPr id="8" name="Rectangle 7"/>
          <p:cNvSpPr/>
          <p:nvPr/>
        </p:nvSpPr>
        <p:spPr>
          <a:xfrm>
            <a:off x="4572000" y="4820335"/>
            <a:ext cx="9144000" cy="646331"/>
          </a:xfrm>
          <a:prstGeom prst="rect">
            <a:avLst/>
          </a:prstGeom>
        </p:spPr>
        <p:txBody>
          <a:bodyPr>
            <a:spAutoFit/>
          </a:bodyPr>
          <a:lstStyle/>
          <a:p>
            <a:r>
              <a:rPr lang="en-GB" b="1" noProof="0" dirty="0">
                <a:latin typeface="Times New Roman" panose="02020603050405020304" pitchFamily="18" charset="0"/>
                <a:cs typeface="Times New Roman" panose="02020603050405020304" pitchFamily="18" charset="0"/>
              </a:rPr>
              <a:t>LCBB6022</a:t>
            </a:r>
            <a:endParaRPr lang="en-GB" noProof="0" dirty="0">
              <a:latin typeface="Times New Roman" panose="02020603050405020304" pitchFamily="18" charset="0"/>
              <a:cs typeface="Times New Roman" panose="02020603050405020304" pitchFamily="18" charset="0"/>
            </a:endParaRPr>
          </a:p>
          <a:p>
            <a:endParaRPr lang="en-GB" noProof="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9E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8148976" y="2091426"/>
            <a:ext cx="8444771" cy="5968399"/>
          </a:xfrm>
          <a:prstGeom prst="rect">
            <a:avLst/>
          </a:prstGeom>
        </p:spPr>
      </p:pic>
      <p:sp>
        <p:nvSpPr>
          <p:cNvPr id="8" name="Freeform 8"/>
          <p:cNvSpPr/>
          <p:nvPr/>
        </p:nvSpPr>
        <p:spPr>
          <a:xfrm>
            <a:off x="10362016" y="416250"/>
            <a:ext cx="620346" cy="612450"/>
          </a:xfrm>
          <a:custGeom>
            <a:avLst/>
            <a:gdLst/>
            <a:ahLst/>
            <a:cxnLst/>
            <a:rect l="l" t="t" r="r" b="b"/>
            <a:pathLst>
              <a:path w="620346" h="612450">
                <a:moveTo>
                  <a:pt x="0" y="0"/>
                </a:moveTo>
                <a:lnTo>
                  <a:pt x="620345" y="0"/>
                </a:lnTo>
                <a:lnTo>
                  <a:pt x="620345" y="612450"/>
                </a:lnTo>
                <a:lnTo>
                  <a:pt x="0" y="6124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noProof="0" dirty="0"/>
          </a:p>
        </p:txBody>
      </p:sp>
      <p:sp>
        <p:nvSpPr>
          <p:cNvPr id="9" name="Freeform 9"/>
          <p:cNvSpPr/>
          <p:nvPr/>
        </p:nvSpPr>
        <p:spPr>
          <a:xfrm>
            <a:off x="408354" y="5782024"/>
            <a:ext cx="620346" cy="612450"/>
          </a:xfrm>
          <a:custGeom>
            <a:avLst/>
            <a:gdLst/>
            <a:ahLst/>
            <a:cxnLst/>
            <a:rect l="l" t="t" r="r" b="b"/>
            <a:pathLst>
              <a:path w="620346" h="612450">
                <a:moveTo>
                  <a:pt x="0" y="0"/>
                </a:moveTo>
                <a:lnTo>
                  <a:pt x="620346" y="0"/>
                </a:lnTo>
                <a:lnTo>
                  <a:pt x="620346" y="612450"/>
                </a:lnTo>
                <a:lnTo>
                  <a:pt x="0" y="6124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noProof="0" dirty="0"/>
          </a:p>
        </p:txBody>
      </p:sp>
      <p:sp>
        <p:nvSpPr>
          <p:cNvPr id="10" name="Freeform 10"/>
          <p:cNvSpPr/>
          <p:nvPr/>
        </p:nvSpPr>
        <p:spPr>
          <a:xfrm>
            <a:off x="5300891" y="9074915"/>
            <a:ext cx="620346" cy="612450"/>
          </a:xfrm>
          <a:custGeom>
            <a:avLst/>
            <a:gdLst/>
            <a:ahLst/>
            <a:cxnLst/>
            <a:rect l="l" t="t" r="r" b="b"/>
            <a:pathLst>
              <a:path w="620346" h="612450">
                <a:moveTo>
                  <a:pt x="0" y="0"/>
                </a:moveTo>
                <a:lnTo>
                  <a:pt x="620346" y="0"/>
                </a:lnTo>
                <a:lnTo>
                  <a:pt x="620346" y="612450"/>
                </a:lnTo>
                <a:lnTo>
                  <a:pt x="0" y="6124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noProof="0" dirty="0"/>
          </a:p>
        </p:txBody>
      </p:sp>
      <p:sp>
        <p:nvSpPr>
          <p:cNvPr id="11" name="Freeform 11"/>
          <p:cNvSpPr/>
          <p:nvPr/>
        </p:nvSpPr>
        <p:spPr>
          <a:xfrm>
            <a:off x="17553312" y="8654941"/>
            <a:ext cx="620346" cy="612450"/>
          </a:xfrm>
          <a:custGeom>
            <a:avLst/>
            <a:gdLst/>
            <a:ahLst/>
            <a:cxnLst/>
            <a:rect l="l" t="t" r="r" b="b"/>
            <a:pathLst>
              <a:path w="620346" h="612450">
                <a:moveTo>
                  <a:pt x="0" y="0"/>
                </a:moveTo>
                <a:lnTo>
                  <a:pt x="620346" y="0"/>
                </a:lnTo>
                <a:lnTo>
                  <a:pt x="620346" y="612451"/>
                </a:lnTo>
                <a:lnTo>
                  <a:pt x="0" y="61245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noProof="0" dirty="0"/>
          </a:p>
        </p:txBody>
      </p:sp>
      <p:grpSp>
        <p:nvGrpSpPr>
          <p:cNvPr id="12" name="Group 12"/>
          <p:cNvGrpSpPr/>
          <p:nvPr/>
        </p:nvGrpSpPr>
        <p:grpSpPr>
          <a:xfrm>
            <a:off x="16593747" y="739567"/>
            <a:ext cx="4127589" cy="578254"/>
            <a:chOff x="0" y="0"/>
            <a:chExt cx="1087102" cy="152297"/>
          </a:xfrm>
        </p:grpSpPr>
        <p:sp>
          <p:nvSpPr>
            <p:cNvPr id="13" name="Freeform 13"/>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14" name="TextBox 14"/>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15" name="Group 15"/>
          <p:cNvGrpSpPr/>
          <p:nvPr/>
        </p:nvGrpSpPr>
        <p:grpSpPr>
          <a:xfrm>
            <a:off x="12235686" y="739579"/>
            <a:ext cx="4127589" cy="578254"/>
            <a:chOff x="0" y="0"/>
            <a:chExt cx="1087102" cy="152297"/>
          </a:xfrm>
        </p:grpSpPr>
        <p:sp>
          <p:nvSpPr>
            <p:cNvPr id="16" name="Freeform 16"/>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17" name="TextBox 17"/>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18" name="Group 18"/>
          <p:cNvGrpSpPr/>
          <p:nvPr/>
        </p:nvGrpSpPr>
        <p:grpSpPr>
          <a:xfrm>
            <a:off x="2227812" y="739579"/>
            <a:ext cx="4127589" cy="578254"/>
            <a:chOff x="0" y="0"/>
            <a:chExt cx="1087102" cy="152297"/>
          </a:xfrm>
        </p:grpSpPr>
        <p:sp>
          <p:nvSpPr>
            <p:cNvPr id="19" name="Freeform 19"/>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20" name="TextBox 20"/>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1" name="Group 21"/>
          <p:cNvGrpSpPr/>
          <p:nvPr/>
        </p:nvGrpSpPr>
        <p:grpSpPr>
          <a:xfrm>
            <a:off x="-2130249" y="739591"/>
            <a:ext cx="4127589" cy="578254"/>
            <a:chOff x="0" y="0"/>
            <a:chExt cx="1087102" cy="152297"/>
          </a:xfrm>
        </p:grpSpPr>
        <p:sp>
          <p:nvSpPr>
            <p:cNvPr id="22" name="Freeform 22"/>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23" name="TextBox 23"/>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4" name="Group 24"/>
          <p:cNvGrpSpPr/>
          <p:nvPr/>
        </p:nvGrpSpPr>
        <p:grpSpPr>
          <a:xfrm>
            <a:off x="11097597" y="9109098"/>
            <a:ext cx="4127589" cy="578254"/>
            <a:chOff x="0" y="0"/>
            <a:chExt cx="1087102" cy="152297"/>
          </a:xfrm>
        </p:grpSpPr>
        <p:sp>
          <p:nvSpPr>
            <p:cNvPr id="25" name="Freeform 25"/>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26" name="TextBox 26"/>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7" name="Group 27"/>
          <p:cNvGrpSpPr/>
          <p:nvPr/>
        </p:nvGrpSpPr>
        <p:grpSpPr>
          <a:xfrm>
            <a:off x="6739536" y="9109111"/>
            <a:ext cx="4127589" cy="578254"/>
            <a:chOff x="0" y="0"/>
            <a:chExt cx="1087102" cy="152297"/>
          </a:xfrm>
        </p:grpSpPr>
        <p:sp>
          <p:nvSpPr>
            <p:cNvPr id="28" name="Freeform 28"/>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29" name="TextBox 29"/>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sp>
        <p:nvSpPr>
          <p:cNvPr id="32" name="TextBox 32"/>
          <p:cNvSpPr txBox="1"/>
          <p:nvPr/>
        </p:nvSpPr>
        <p:spPr>
          <a:xfrm>
            <a:off x="1486049" y="1824109"/>
            <a:ext cx="6019905" cy="872034"/>
          </a:xfrm>
          <a:prstGeom prst="rect">
            <a:avLst/>
          </a:prstGeom>
        </p:spPr>
        <p:txBody>
          <a:bodyPr lIns="0" tIns="0" rIns="0" bIns="0" rtlCol="0" anchor="t">
            <a:spAutoFit/>
          </a:bodyPr>
          <a:lstStyle/>
          <a:p>
            <a:pPr>
              <a:lnSpc>
                <a:spcPts val="6800"/>
              </a:lnSpc>
            </a:pPr>
            <a:r>
              <a:rPr lang="en-GB" sz="7200" b="1" spc="-374" noProof="0" dirty="0">
                <a:solidFill>
                  <a:srgbClr val="000000"/>
                </a:solidFill>
                <a:latin typeface="Times New Roman" panose="02020603050405020304" pitchFamily="18" charset="0"/>
                <a:ea typeface="Heading Now 71-78"/>
                <a:cs typeface="Times New Roman" panose="02020603050405020304" pitchFamily="18" charset="0"/>
                <a:sym typeface="Heading Now 71-78"/>
              </a:rPr>
              <a:t>Introduction</a:t>
            </a:r>
            <a:r>
              <a:rPr lang="en-GB" sz="7200" spc="-374" noProof="0" dirty="0">
                <a:solidFill>
                  <a:srgbClr val="000000"/>
                </a:solidFill>
                <a:latin typeface="Times New Roman" panose="02020603050405020304" pitchFamily="18" charset="0"/>
                <a:ea typeface="Heading Now 71-78"/>
                <a:cs typeface="Times New Roman" panose="02020603050405020304" pitchFamily="18" charset="0"/>
                <a:sym typeface="Heading Now 71-78"/>
              </a:rPr>
              <a:t> </a:t>
            </a:r>
          </a:p>
        </p:txBody>
      </p:sp>
      <p:sp>
        <p:nvSpPr>
          <p:cNvPr id="36" name="Rectangle 35"/>
          <p:cNvSpPr/>
          <p:nvPr/>
        </p:nvSpPr>
        <p:spPr>
          <a:xfrm>
            <a:off x="1486048" y="2696143"/>
            <a:ext cx="6019905" cy="5185522"/>
          </a:xfrm>
          <a:prstGeom prst="rect">
            <a:avLst/>
          </a:prstGeom>
        </p:spPr>
        <p:txBody>
          <a:bodyPr wrap="square">
            <a:spAutoFit/>
          </a:bodyPr>
          <a:lstStyle/>
          <a:p>
            <a:pPr algn="just">
              <a:lnSpc>
                <a:spcPct val="150000"/>
              </a:lnSpc>
            </a:pPr>
            <a:r>
              <a:rPr lang="en-GB" sz="2800" noProof="0" dirty="0">
                <a:latin typeface="Times New Roman" panose="02020603050405020304" pitchFamily="18" charset="0"/>
                <a:cs typeface="Times New Roman" panose="02020603050405020304" pitchFamily="18" charset="0"/>
              </a:rPr>
              <a:t>Leadership refers to the ability of a person to mange people diverse skills, experience and emotional needs in the workplace. Emotional intelligence and Cultural intelligence are two key abilities that allow leaders to build strong teams, encourage collaboration and address real world challenges</a:t>
            </a:r>
          </a:p>
        </p:txBody>
      </p:sp>
      <p:sp>
        <p:nvSpPr>
          <p:cNvPr id="31" name="Freeform 31"/>
          <p:cNvSpPr/>
          <p:nvPr/>
        </p:nvSpPr>
        <p:spPr>
          <a:xfrm>
            <a:off x="13325587" y="6172200"/>
            <a:ext cx="4784651" cy="4114800"/>
          </a:xfrm>
          <a:custGeom>
            <a:avLst/>
            <a:gdLst/>
            <a:ahLst/>
            <a:cxnLst/>
            <a:rect l="l" t="t" r="r" b="b"/>
            <a:pathLst>
              <a:path w="4784651" h="4114800">
                <a:moveTo>
                  <a:pt x="0" y="0"/>
                </a:moveTo>
                <a:lnTo>
                  <a:pt x="4784651" y="0"/>
                </a:lnTo>
                <a:lnTo>
                  <a:pt x="4784651"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noProof="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0" name="Picture 29"/>
          <p:cNvPicPr>
            <a:picLocks noChangeAspect="1"/>
          </p:cNvPicPr>
          <p:nvPr/>
        </p:nvPicPr>
        <p:blipFill>
          <a:blip r:embed="rId3"/>
          <a:stretch>
            <a:fillRect/>
          </a:stretch>
        </p:blipFill>
        <p:spPr>
          <a:xfrm>
            <a:off x="9691055" y="2865227"/>
            <a:ext cx="7505584" cy="5000342"/>
          </a:xfrm>
          <a:prstGeom prst="rect">
            <a:avLst/>
          </a:prstGeom>
        </p:spPr>
      </p:pic>
      <p:grpSp>
        <p:nvGrpSpPr>
          <p:cNvPr id="7" name="Group 7"/>
          <p:cNvGrpSpPr/>
          <p:nvPr/>
        </p:nvGrpSpPr>
        <p:grpSpPr>
          <a:xfrm>
            <a:off x="9737944" y="4161943"/>
            <a:ext cx="442738" cy="442738"/>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000000"/>
            </a:solidFill>
          </p:spPr>
          <p:txBody>
            <a:bodyPr/>
            <a:lstStyle/>
            <a:p>
              <a:endParaRPr lang="en-GB" noProof="0" dirty="0"/>
            </a:p>
          </p:txBody>
        </p:sp>
        <p:sp>
          <p:nvSpPr>
            <p:cNvPr id="9" name="TextBox 9"/>
            <p:cNvSpPr txBox="1"/>
            <p:nvPr/>
          </p:nvSpPr>
          <p:spPr>
            <a:xfrm>
              <a:off x="127000" y="79375"/>
              <a:ext cx="558800" cy="606425"/>
            </a:xfrm>
            <a:prstGeom prst="rect">
              <a:avLst/>
            </a:prstGeom>
          </p:spPr>
          <p:txBody>
            <a:bodyPr lIns="50800" tIns="50800" rIns="50800" bIns="50800" rtlCol="0" anchor="ctr"/>
            <a:lstStyle/>
            <a:p>
              <a:pPr algn="ctr">
                <a:lnSpc>
                  <a:spcPts val="3360"/>
                </a:lnSpc>
              </a:pPr>
              <a:endParaRPr lang="en-GB" noProof="0" dirty="0"/>
            </a:p>
          </p:txBody>
        </p:sp>
      </p:grpSp>
      <p:grpSp>
        <p:nvGrpSpPr>
          <p:cNvPr id="10" name="Group 10"/>
          <p:cNvGrpSpPr/>
          <p:nvPr/>
        </p:nvGrpSpPr>
        <p:grpSpPr>
          <a:xfrm>
            <a:off x="9737944" y="5662330"/>
            <a:ext cx="442738" cy="442738"/>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000000"/>
            </a:solidFill>
          </p:spPr>
          <p:txBody>
            <a:bodyPr/>
            <a:lstStyle/>
            <a:p>
              <a:endParaRPr lang="en-GB" noProof="0" dirty="0"/>
            </a:p>
          </p:txBody>
        </p:sp>
        <p:sp>
          <p:nvSpPr>
            <p:cNvPr id="12" name="TextBox 12"/>
            <p:cNvSpPr txBox="1"/>
            <p:nvPr/>
          </p:nvSpPr>
          <p:spPr>
            <a:xfrm>
              <a:off x="127000" y="79375"/>
              <a:ext cx="558800" cy="606425"/>
            </a:xfrm>
            <a:prstGeom prst="rect">
              <a:avLst/>
            </a:prstGeom>
          </p:spPr>
          <p:txBody>
            <a:bodyPr lIns="50800" tIns="50800" rIns="50800" bIns="50800" rtlCol="0" anchor="ctr"/>
            <a:lstStyle/>
            <a:p>
              <a:pPr algn="ctr">
                <a:lnSpc>
                  <a:spcPts val="3360"/>
                </a:lnSpc>
              </a:pPr>
              <a:endParaRPr lang="en-GB" noProof="0" dirty="0"/>
            </a:p>
          </p:txBody>
        </p:sp>
      </p:grpSp>
      <p:grpSp>
        <p:nvGrpSpPr>
          <p:cNvPr id="13" name="Group 13"/>
          <p:cNvGrpSpPr/>
          <p:nvPr/>
        </p:nvGrpSpPr>
        <p:grpSpPr>
          <a:xfrm>
            <a:off x="9737944" y="7162717"/>
            <a:ext cx="442738" cy="442738"/>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000000"/>
            </a:solidFill>
          </p:spPr>
          <p:txBody>
            <a:bodyPr/>
            <a:lstStyle/>
            <a:p>
              <a:endParaRPr lang="en-GB" noProof="0" dirty="0"/>
            </a:p>
          </p:txBody>
        </p:sp>
        <p:sp>
          <p:nvSpPr>
            <p:cNvPr id="15" name="TextBox 15"/>
            <p:cNvSpPr txBox="1"/>
            <p:nvPr/>
          </p:nvSpPr>
          <p:spPr>
            <a:xfrm>
              <a:off x="127000" y="79375"/>
              <a:ext cx="558800" cy="606425"/>
            </a:xfrm>
            <a:prstGeom prst="rect">
              <a:avLst/>
            </a:prstGeom>
          </p:spPr>
          <p:txBody>
            <a:bodyPr lIns="50800" tIns="50800" rIns="50800" bIns="50800" rtlCol="0" anchor="ctr"/>
            <a:lstStyle/>
            <a:p>
              <a:pPr algn="ctr">
                <a:lnSpc>
                  <a:spcPts val="3360"/>
                </a:lnSpc>
              </a:pPr>
              <a:endParaRPr lang="en-GB" noProof="0" dirty="0"/>
            </a:p>
          </p:txBody>
        </p:sp>
      </p:grpSp>
      <p:sp>
        <p:nvSpPr>
          <p:cNvPr id="16" name="Freeform 16"/>
          <p:cNvSpPr/>
          <p:nvPr/>
        </p:nvSpPr>
        <p:spPr>
          <a:xfrm>
            <a:off x="13824256" y="7285471"/>
            <a:ext cx="3716669" cy="2892245"/>
          </a:xfrm>
          <a:custGeom>
            <a:avLst/>
            <a:gdLst/>
            <a:ahLst/>
            <a:cxnLst/>
            <a:rect l="l" t="t" r="r" b="b"/>
            <a:pathLst>
              <a:path w="3716669" h="2892245">
                <a:moveTo>
                  <a:pt x="0" y="0"/>
                </a:moveTo>
                <a:lnTo>
                  <a:pt x="3716669" y="0"/>
                </a:lnTo>
                <a:lnTo>
                  <a:pt x="3716669" y="2892245"/>
                </a:lnTo>
                <a:lnTo>
                  <a:pt x="0" y="28922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noProof="0" dirty="0"/>
          </a:p>
        </p:txBody>
      </p:sp>
      <p:sp>
        <p:nvSpPr>
          <p:cNvPr id="17" name="TextBox 17"/>
          <p:cNvSpPr txBox="1"/>
          <p:nvPr/>
        </p:nvSpPr>
        <p:spPr>
          <a:xfrm>
            <a:off x="861146" y="979511"/>
            <a:ext cx="9212624" cy="1744067"/>
          </a:xfrm>
          <a:prstGeom prst="rect">
            <a:avLst/>
          </a:prstGeom>
        </p:spPr>
        <p:txBody>
          <a:bodyPr wrap="square" lIns="0" tIns="0" rIns="0" bIns="0" rtlCol="0" anchor="t">
            <a:spAutoFit/>
          </a:bodyPr>
          <a:lstStyle/>
          <a:p>
            <a:pPr>
              <a:lnSpc>
                <a:spcPts val="6800"/>
              </a:lnSpc>
            </a:pPr>
            <a:r>
              <a:rPr lang="en-GB" sz="7200" b="1" noProof="0" dirty="0">
                <a:solidFill>
                  <a:srgbClr val="FFFF00"/>
                </a:solidFill>
                <a:latin typeface="Times New Roman" panose="02020603050405020304" pitchFamily="18" charset="0"/>
                <a:cs typeface="Times New Roman" panose="02020603050405020304" pitchFamily="18" charset="0"/>
              </a:rPr>
              <a:t>Emotional Intelligence in leadership</a:t>
            </a:r>
            <a:endParaRPr lang="en-GB" sz="6800" spc="-374" noProof="0" dirty="0">
              <a:solidFill>
                <a:srgbClr val="FFFF00"/>
              </a:solidFill>
              <a:latin typeface="Heading Now 71-78"/>
              <a:ea typeface="Heading Now 71-78"/>
              <a:cs typeface="Heading Now 71-78"/>
              <a:sym typeface="Heading Now 71-78"/>
            </a:endParaRPr>
          </a:p>
        </p:txBody>
      </p:sp>
      <p:sp>
        <p:nvSpPr>
          <p:cNvPr id="26" name="Freeform 26"/>
          <p:cNvSpPr/>
          <p:nvPr/>
        </p:nvSpPr>
        <p:spPr>
          <a:xfrm>
            <a:off x="7369648" y="9038802"/>
            <a:ext cx="514212" cy="591666"/>
          </a:xfrm>
          <a:custGeom>
            <a:avLst/>
            <a:gdLst/>
            <a:ahLst/>
            <a:cxnLst/>
            <a:rect l="l" t="t" r="r" b="b"/>
            <a:pathLst>
              <a:path w="514212" h="591666">
                <a:moveTo>
                  <a:pt x="0" y="0"/>
                </a:moveTo>
                <a:lnTo>
                  <a:pt x="514212" y="0"/>
                </a:lnTo>
                <a:lnTo>
                  <a:pt x="514212" y="591666"/>
                </a:lnTo>
                <a:lnTo>
                  <a:pt x="0" y="59166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noProof="0" dirty="0"/>
          </a:p>
        </p:txBody>
      </p:sp>
      <p:sp>
        <p:nvSpPr>
          <p:cNvPr id="27" name="Freeform 27"/>
          <p:cNvSpPr/>
          <p:nvPr/>
        </p:nvSpPr>
        <p:spPr>
          <a:xfrm>
            <a:off x="16759801" y="1810223"/>
            <a:ext cx="559948" cy="644292"/>
          </a:xfrm>
          <a:custGeom>
            <a:avLst/>
            <a:gdLst/>
            <a:ahLst/>
            <a:cxnLst/>
            <a:rect l="l" t="t" r="r" b="b"/>
            <a:pathLst>
              <a:path w="559948" h="644292">
                <a:moveTo>
                  <a:pt x="0" y="0"/>
                </a:moveTo>
                <a:lnTo>
                  <a:pt x="559948" y="0"/>
                </a:lnTo>
                <a:lnTo>
                  <a:pt x="559948" y="644292"/>
                </a:lnTo>
                <a:lnTo>
                  <a:pt x="0" y="64429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noProof="0" dirty="0"/>
          </a:p>
        </p:txBody>
      </p:sp>
      <p:sp>
        <p:nvSpPr>
          <p:cNvPr id="28" name="Freeform 28"/>
          <p:cNvSpPr/>
          <p:nvPr/>
        </p:nvSpPr>
        <p:spPr>
          <a:xfrm>
            <a:off x="308813" y="4161943"/>
            <a:ext cx="552333" cy="635530"/>
          </a:xfrm>
          <a:custGeom>
            <a:avLst/>
            <a:gdLst/>
            <a:ahLst/>
            <a:cxnLst/>
            <a:rect l="l" t="t" r="r" b="b"/>
            <a:pathLst>
              <a:path w="552333" h="635530">
                <a:moveTo>
                  <a:pt x="0" y="0"/>
                </a:moveTo>
                <a:lnTo>
                  <a:pt x="552333" y="0"/>
                </a:lnTo>
                <a:lnTo>
                  <a:pt x="552333" y="635530"/>
                </a:lnTo>
                <a:lnTo>
                  <a:pt x="0" y="63553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noProof="0" dirty="0"/>
          </a:p>
        </p:txBody>
      </p:sp>
      <p:sp>
        <p:nvSpPr>
          <p:cNvPr id="29" name="Rectangle 28"/>
          <p:cNvSpPr/>
          <p:nvPr/>
        </p:nvSpPr>
        <p:spPr>
          <a:xfrm>
            <a:off x="808014" y="2723578"/>
            <a:ext cx="8485623" cy="6555641"/>
          </a:xfrm>
          <a:prstGeom prst="rect">
            <a:avLst/>
          </a:prstGeom>
        </p:spPr>
        <p:txBody>
          <a:bodyPr wrap="square">
            <a:spAutoFit/>
          </a:bodyPr>
          <a:lstStyle/>
          <a:p>
            <a:pPr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Emotional Intelligence is the ability of an individual to understand and manage the emotions of others effectively (Rivers et al., 2020). Goleman’s Model explains it by five key components</a:t>
            </a:r>
          </a:p>
          <a:p>
            <a:pPr algn="just">
              <a:lnSpc>
                <a:spcPct val="150000"/>
              </a:lnSpc>
            </a:pPr>
            <a:endParaRPr lang="en-GB" sz="2800" noProof="0" dirty="0">
              <a:solidFill>
                <a:schemeClr val="bg1"/>
              </a:solidFill>
              <a:latin typeface="Times New Roman" panose="02020603050405020304" pitchFamily="18" charset="0"/>
              <a:cs typeface="Times New Roman" panose="02020603050405020304" pitchFamily="18" charset="0"/>
            </a:endParaRPr>
          </a:p>
          <a:p>
            <a:pPr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Self-awareness</a:t>
            </a:r>
          </a:p>
          <a:p>
            <a:pPr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Self-regulation </a:t>
            </a:r>
          </a:p>
          <a:p>
            <a:pPr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Motivation</a:t>
            </a:r>
          </a:p>
          <a:p>
            <a:pPr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Empathy</a:t>
            </a:r>
          </a:p>
          <a:p>
            <a:pPr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Social Skills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9E1"/>
        </a:solidFill>
        <a:effectLst/>
      </p:bgPr>
    </p:bg>
    <p:spTree>
      <p:nvGrpSpPr>
        <p:cNvPr id="1" name=""/>
        <p:cNvGrpSpPr/>
        <p:nvPr/>
      </p:nvGrpSpPr>
      <p:grpSpPr>
        <a:xfrm>
          <a:off x="0" y="0"/>
          <a:ext cx="0" cy="0"/>
          <a:chOff x="0" y="0"/>
          <a:chExt cx="0" cy="0"/>
        </a:xfrm>
      </p:grpSpPr>
      <p:sp>
        <p:nvSpPr>
          <p:cNvPr id="11" name="TextBox 11"/>
          <p:cNvSpPr txBox="1"/>
          <p:nvPr/>
        </p:nvSpPr>
        <p:spPr>
          <a:xfrm>
            <a:off x="451954" y="1386301"/>
            <a:ext cx="13726263" cy="1744067"/>
          </a:xfrm>
          <a:prstGeom prst="rect">
            <a:avLst/>
          </a:prstGeom>
        </p:spPr>
        <p:txBody>
          <a:bodyPr wrap="square" lIns="0" tIns="0" rIns="0" bIns="0" rtlCol="0" anchor="t">
            <a:spAutoFit/>
          </a:bodyPr>
          <a:lstStyle/>
          <a:p>
            <a:pPr>
              <a:lnSpc>
                <a:spcPts val="6800"/>
              </a:lnSpc>
            </a:pPr>
            <a:r>
              <a:rPr lang="en-GB" sz="7200" b="1" noProof="0" dirty="0">
                <a:latin typeface="Times New Roman" panose="02020603050405020304" pitchFamily="18" charset="0"/>
                <a:cs typeface="Times New Roman" panose="02020603050405020304" pitchFamily="18" charset="0"/>
              </a:rPr>
              <a:t>Goleman’s Emotional Intelligence Model</a:t>
            </a:r>
            <a:endParaRPr lang="en-GB" sz="6800" spc="-374" noProof="0" dirty="0">
              <a:solidFill>
                <a:srgbClr val="000000"/>
              </a:solidFill>
              <a:latin typeface="Heading Now 71-78"/>
              <a:ea typeface="Heading Now 71-78"/>
              <a:cs typeface="Heading Now 71-78"/>
              <a:sym typeface="Heading Now 71-78"/>
            </a:endParaRPr>
          </a:p>
        </p:txBody>
      </p:sp>
      <p:grpSp>
        <p:nvGrpSpPr>
          <p:cNvPr id="16" name="Group 16"/>
          <p:cNvGrpSpPr/>
          <p:nvPr/>
        </p:nvGrpSpPr>
        <p:grpSpPr>
          <a:xfrm>
            <a:off x="6425585" y="9419217"/>
            <a:ext cx="4127589" cy="578254"/>
            <a:chOff x="0" y="0"/>
            <a:chExt cx="1087102" cy="152297"/>
          </a:xfrm>
        </p:grpSpPr>
        <p:sp>
          <p:nvSpPr>
            <p:cNvPr id="17" name="Freeform 17"/>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18" name="TextBox 18"/>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0" name="Group 20"/>
          <p:cNvGrpSpPr/>
          <p:nvPr/>
        </p:nvGrpSpPr>
        <p:grpSpPr>
          <a:xfrm>
            <a:off x="5886325" y="409181"/>
            <a:ext cx="4127589" cy="578254"/>
            <a:chOff x="0" y="0"/>
            <a:chExt cx="1087102" cy="152297"/>
          </a:xfrm>
        </p:grpSpPr>
        <p:sp>
          <p:nvSpPr>
            <p:cNvPr id="21" name="Freeform 21"/>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22" name="TextBox 22"/>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3" name="Group 23"/>
          <p:cNvGrpSpPr/>
          <p:nvPr/>
        </p:nvGrpSpPr>
        <p:grpSpPr>
          <a:xfrm>
            <a:off x="1528264" y="409193"/>
            <a:ext cx="4127589" cy="578254"/>
            <a:chOff x="0" y="0"/>
            <a:chExt cx="1087102" cy="152297"/>
          </a:xfrm>
        </p:grpSpPr>
        <p:sp>
          <p:nvSpPr>
            <p:cNvPr id="24" name="Freeform 24"/>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25" name="TextBox 25"/>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6" name="Group 26"/>
          <p:cNvGrpSpPr/>
          <p:nvPr/>
        </p:nvGrpSpPr>
        <p:grpSpPr>
          <a:xfrm>
            <a:off x="14665058" y="450433"/>
            <a:ext cx="4127589" cy="578254"/>
            <a:chOff x="0" y="0"/>
            <a:chExt cx="1087102" cy="152297"/>
          </a:xfrm>
        </p:grpSpPr>
        <p:sp>
          <p:nvSpPr>
            <p:cNvPr id="27" name="Freeform 27"/>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28" name="TextBox 28"/>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9" name="Group 29"/>
          <p:cNvGrpSpPr/>
          <p:nvPr/>
        </p:nvGrpSpPr>
        <p:grpSpPr>
          <a:xfrm>
            <a:off x="10306997" y="450446"/>
            <a:ext cx="4127589" cy="578254"/>
            <a:chOff x="0" y="0"/>
            <a:chExt cx="1087102" cy="152297"/>
          </a:xfrm>
        </p:grpSpPr>
        <p:sp>
          <p:nvSpPr>
            <p:cNvPr id="30" name="Freeform 30"/>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31" name="TextBox 31"/>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32" name="Group 32"/>
          <p:cNvGrpSpPr/>
          <p:nvPr/>
        </p:nvGrpSpPr>
        <p:grpSpPr>
          <a:xfrm>
            <a:off x="2004912" y="9377952"/>
            <a:ext cx="4127589" cy="578254"/>
            <a:chOff x="0" y="0"/>
            <a:chExt cx="1087102" cy="152297"/>
          </a:xfrm>
        </p:grpSpPr>
        <p:sp>
          <p:nvSpPr>
            <p:cNvPr id="33" name="Freeform 33"/>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34" name="TextBox 34"/>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35" name="Group 35"/>
          <p:cNvGrpSpPr/>
          <p:nvPr/>
        </p:nvGrpSpPr>
        <p:grpSpPr>
          <a:xfrm>
            <a:off x="-2353149" y="9377964"/>
            <a:ext cx="4127589" cy="578254"/>
            <a:chOff x="0" y="0"/>
            <a:chExt cx="1087102" cy="152297"/>
          </a:xfrm>
        </p:grpSpPr>
        <p:sp>
          <p:nvSpPr>
            <p:cNvPr id="36" name="Freeform 36"/>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37" name="TextBox 37"/>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38" name="Group 38"/>
          <p:cNvGrpSpPr/>
          <p:nvPr/>
        </p:nvGrpSpPr>
        <p:grpSpPr>
          <a:xfrm>
            <a:off x="10783645" y="9419204"/>
            <a:ext cx="4127589" cy="578254"/>
            <a:chOff x="0" y="0"/>
            <a:chExt cx="1087102" cy="152297"/>
          </a:xfrm>
        </p:grpSpPr>
        <p:sp>
          <p:nvSpPr>
            <p:cNvPr id="39" name="Freeform 39"/>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40" name="TextBox 40"/>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sp>
        <p:nvSpPr>
          <p:cNvPr id="41" name="Rectangle 40"/>
          <p:cNvSpPr/>
          <p:nvPr/>
        </p:nvSpPr>
        <p:spPr>
          <a:xfrm>
            <a:off x="451954" y="3360137"/>
            <a:ext cx="10684586" cy="6555641"/>
          </a:xfrm>
          <a:prstGeom prst="rect">
            <a:avLst/>
          </a:prstGeom>
        </p:spPr>
        <p:txBody>
          <a:bodyPr wrap="square">
            <a:spAutoFit/>
          </a:bodyPr>
          <a:lstStyle/>
          <a:p>
            <a:pPr algn="just">
              <a:lnSpc>
                <a:spcPct val="150000"/>
              </a:lnSpc>
            </a:pPr>
            <a:r>
              <a:rPr lang="en-GB" sz="2800" noProof="0" dirty="0">
                <a:latin typeface="Times New Roman" panose="02020603050405020304" pitchFamily="18" charset="0"/>
                <a:cs typeface="Times New Roman" panose="02020603050405020304" pitchFamily="18" charset="0"/>
              </a:rPr>
              <a:t>Goldman’s model explains the concept of emotional intelligence by identifying these key components of human behaviour.</a:t>
            </a:r>
          </a:p>
          <a:p>
            <a:pPr algn="just">
              <a:lnSpc>
                <a:spcPct val="150000"/>
              </a:lnSpc>
            </a:pPr>
            <a:r>
              <a:rPr lang="en-GB" sz="2800" b="1" noProof="0" dirty="0">
                <a:latin typeface="Times New Roman" panose="02020603050405020304" pitchFamily="18" charset="0"/>
                <a:cs typeface="Times New Roman" panose="02020603050405020304" pitchFamily="18" charset="0"/>
              </a:rPr>
              <a:t>Self-awareness:</a:t>
            </a:r>
            <a:r>
              <a:rPr lang="en-GB" sz="2800" noProof="0" dirty="0">
                <a:latin typeface="Times New Roman" panose="02020603050405020304" pitchFamily="18" charset="0"/>
                <a:cs typeface="Times New Roman" panose="02020603050405020304" pitchFamily="18" charset="0"/>
              </a:rPr>
              <a:t> The ability to recognize self-emotions and their impact.</a:t>
            </a:r>
          </a:p>
          <a:p>
            <a:pPr algn="just">
              <a:lnSpc>
                <a:spcPct val="150000"/>
              </a:lnSpc>
            </a:pPr>
            <a:r>
              <a:rPr lang="en-GB" sz="2800" b="1" noProof="0" dirty="0">
                <a:latin typeface="Times New Roman" panose="02020603050405020304" pitchFamily="18" charset="0"/>
                <a:cs typeface="Times New Roman" panose="02020603050405020304" pitchFamily="18" charset="0"/>
              </a:rPr>
              <a:t>Self-regulation:</a:t>
            </a:r>
            <a:r>
              <a:rPr lang="en-GB" sz="2800" noProof="0" dirty="0">
                <a:latin typeface="Times New Roman" panose="02020603050405020304" pitchFamily="18" charset="0"/>
                <a:cs typeface="Times New Roman" panose="02020603050405020304" pitchFamily="18" charset="0"/>
              </a:rPr>
              <a:t> The ability to control self-disruptive emotions and impulses.  </a:t>
            </a:r>
          </a:p>
          <a:p>
            <a:pPr algn="just">
              <a:lnSpc>
                <a:spcPct val="150000"/>
              </a:lnSpc>
            </a:pPr>
            <a:r>
              <a:rPr lang="en-GB" sz="2800" b="1" noProof="0" dirty="0">
                <a:latin typeface="Times New Roman" panose="02020603050405020304" pitchFamily="18" charset="0"/>
                <a:cs typeface="Times New Roman" panose="02020603050405020304" pitchFamily="18" charset="0"/>
              </a:rPr>
              <a:t>Motivation:</a:t>
            </a:r>
            <a:r>
              <a:rPr lang="en-GB" sz="2800" noProof="0" dirty="0">
                <a:latin typeface="Times New Roman" panose="02020603050405020304" pitchFamily="18" charset="0"/>
                <a:cs typeface="Times New Roman" panose="02020603050405020304" pitchFamily="18" charset="0"/>
              </a:rPr>
              <a:t> A reason towards passion beyond money.</a:t>
            </a:r>
          </a:p>
          <a:p>
            <a:pPr algn="just">
              <a:lnSpc>
                <a:spcPct val="150000"/>
              </a:lnSpc>
            </a:pPr>
            <a:r>
              <a:rPr lang="en-GB" sz="2800" b="1" noProof="0" dirty="0">
                <a:latin typeface="Times New Roman" panose="02020603050405020304" pitchFamily="18" charset="0"/>
                <a:cs typeface="Times New Roman" panose="02020603050405020304" pitchFamily="18" charset="0"/>
              </a:rPr>
              <a:t>Empathy:</a:t>
            </a:r>
            <a:r>
              <a:rPr lang="en-GB" sz="2800" noProof="0" dirty="0">
                <a:latin typeface="Times New Roman" panose="02020603050405020304" pitchFamily="18" charset="0"/>
                <a:cs typeface="Times New Roman" panose="02020603050405020304" pitchFamily="18" charset="0"/>
              </a:rPr>
              <a:t> Understanding the emotional pains of people.</a:t>
            </a:r>
          </a:p>
          <a:p>
            <a:pPr algn="just">
              <a:lnSpc>
                <a:spcPct val="150000"/>
              </a:lnSpc>
            </a:pPr>
            <a:r>
              <a:rPr lang="en-GB" sz="2800" b="1" noProof="0" dirty="0">
                <a:latin typeface="Times New Roman" panose="02020603050405020304" pitchFamily="18" charset="0"/>
                <a:cs typeface="Times New Roman" panose="02020603050405020304" pitchFamily="18" charset="0"/>
              </a:rPr>
              <a:t>Social Skills:</a:t>
            </a:r>
            <a:r>
              <a:rPr lang="en-GB" sz="2800" noProof="0" dirty="0">
                <a:latin typeface="Times New Roman" panose="02020603050405020304" pitchFamily="18" charset="0"/>
                <a:cs typeface="Times New Roman" panose="02020603050405020304" pitchFamily="18" charset="0"/>
              </a:rPr>
              <a:t> The ability to manage relationships and building networks (Gransberry, 2021).</a:t>
            </a:r>
          </a:p>
          <a:p>
            <a:pPr algn="just">
              <a:lnSpc>
                <a:spcPct val="150000"/>
              </a:lnSpc>
            </a:pPr>
            <a:endParaRPr lang="en-GB" sz="2800" noProof="0" dirty="0">
              <a:latin typeface="Times New Roman" panose="02020603050405020304" pitchFamily="18" charset="0"/>
              <a:cs typeface="Times New Roman" panose="02020603050405020304" pitchFamily="18" charset="0"/>
            </a:endParaRPr>
          </a:p>
        </p:txBody>
      </p:sp>
      <p:pic>
        <p:nvPicPr>
          <p:cNvPr id="42" name="Picture 41"/>
          <p:cNvPicPr>
            <a:picLocks noChangeAspect="1"/>
          </p:cNvPicPr>
          <p:nvPr/>
        </p:nvPicPr>
        <p:blipFill>
          <a:blip r:embed="rId3"/>
          <a:stretch>
            <a:fillRect/>
          </a:stretch>
        </p:blipFill>
        <p:spPr>
          <a:xfrm>
            <a:off x="11929909" y="3020050"/>
            <a:ext cx="5962650" cy="596265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9E1"/>
        </a:solidFill>
        <a:effectLst/>
      </p:bgPr>
    </p:bg>
    <p:spTree>
      <p:nvGrpSpPr>
        <p:cNvPr id="1" name=""/>
        <p:cNvGrpSpPr/>
        <p:nvPr/>
      </p:nvGrpSpPr>
      <p:grpSpPr>
        <a:xfrm>
          <a:off x="0" y="0"/>
          <a:ext cx="0" cy="0"/>
          <a:chOff x="0" y="0"/>
          <a:chExt cx="0" cy="0"/>
        </a:xfrm>
      </p:grpSpPr>
      <p:pic>
        <p:nvPicPr>
          <p:cNvPr id="38" name="Picture 37"/>
          <p:cNvPicPr>
            <a:picLocks noChangeAspect="1"/>
          </p:cNvPicPr>
          <p:nvPr/>
        </p:nvPicPr>
        <p:blipFill rotWithShape="1">
          <a:blip r:embed="rId3"/>
          <a:srcRect b="36317"/>
          <a:stretch/>
        </p:blipFill>
        <p:spPr>
          <a:xfrm>
            <a:off x="1" y="353700"/>
            <a:ext cx="18287999" cy="9317041"/>
          </a:xfrm>
          <a:prstGeom prst="rect">
            <a:avLst/>
          </a:prstGeom>
        </p:spPr>
      </p:pic>
      <p:sp>
        <p:nvSpPr>
          <p:cNvPr id="2" name="TextBox 2"/>
          <p:cNvSpPr txBox="1"/>
          <p:nvPr/>
        </p:nvSpPr>
        <p:spPr>
          <a:xfrm>
            <a:off x="853126" y="1655352"/>
            <a:ext cx="9531864" cy="1744067"/>
          </a:xfrm>
          <a:prstGeom prst="rect">
            <a:avLst/>
          </a:prstGeom>
        </p:spPr>
        <p:txBody>
          <a:bodyPr wrap="square" lIns="0" tIns="0" rIns="0" bIns="0" rtlCol="0" anchor="t">
            <a:spAutoFit/>
          </a:bodyPr>
          <a:lstStyle/>
          <a:p>
            <a:pPr>
              <a:lnSpc>
                <a:spcPts val="6800"/>
              </a:lnSpc>
            </a:pPr>
            <a:r>
              <a:rPr lang="en-GB" sz="7200" b="1" noProof="0" dirty="0">
                <a:latin typeface="Times New Roman" panose="02020603050405020304" pitchFamily="18" charset="0"/>
                <a:cs typeface="Times New Roman" panose="02020603050405020304" pitchFamily="18" charset="0"/>
              </a:rPr>
              <a:t>Critical Evaluation of Goleman’s Model</a:t>
            </a:r>
            <a:endParaRPr lang="en-GB" sz="6800" spc="-374" noProof="0" dirty="0">
              <a:solidFill>
                <a:srgbClr val="000000"/>
              </a:solidFill>
              <a:latin typeface="Heading Now 71-78"/>
              <a:ea typeface="Heading Now 71-78"/>
              <a:cs typeface="Heading Now 71-78"/>
              <a:sym typeface="Heading Now 71-78"/>
            </a:endParaRPr>
          </a:p>
        </p:txBody>
      </p:sp>
      <p:grpSp>
        <p:nvGrpSpPr>
          <p:cNvPr id="14" name="Group 14"/>
          <p:cNvGrpSpPr/>
          <p:nvPr/>
        </p:nvGrpSpPr>
        <p:grpSpPr>
          <a:xfrm>
            <a:off x="3375679" y="9269509"/>
            <a:ext cx="4127589" cy="578254"/>
            <a:chOff x="0" y="0"/>
            <a:chExt cx="1087102" cy="152297"/>
          </a:xfrm>
        </p:grpSpPr>
        <p:sp>
          <p:nvSpPr>
            <p:cNvPr id="15" name="Freeform 15"/>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16" name="TextBox 16"/>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17" name="Group 17"/>
          <p:cNvGrpSpPr/>
          <p:nvPr/>
        </p:nvGrpSpPr>
        <p:grpSpPr>
          <a:xfrm>
            <a:off x="-1210668" y="9258312"/>
            <a:ext cx="4127589" cy="578254"/>
            <a:chOff x="0" y="0"/>
            <a:chExt cx="1087102" cy="152297"/>
          </a:xfrm>
        </p:grpSpPr>
        <p:sp>
          <p:nvSpPr>
            <p:cNvPr id="18" name="Freeform 18"/>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19" name="TextBox 19"/>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0" name="Group 20"/>
          <p:cNvGrpSpPr/>
          <p:nvPr/>
        </p:nvGrpSpPr>
        <p:grpSpPr>
          <a:xfrm>
            <a:off x="12325093" y="9258312"/>
            <a:ext cx="4127589" cy="578254"/>
            <a:chOff x="0" y="0"/>
            <a:chExt cx="1087102" cy="152297"/>
          </a:xfrm>
        </p:grpSpPr>
        <p:sp>
          <p:nvSpPr>
            <p:cNvPr id="21" name="Freeform 21"/>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22" name="TextBox 22"/>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3" name="Group 23"/>
          <p:cNvGrpSpPr/>
          <p:nvPr/>
        </p:nvGrpSpPr>
        <p:grpSpPr>
          <a:xfrm>
            <a:off x="7967032" y="9258325"/>
            <a:ext cx="4127589" cy="578254"/>
            <a:chOff x="0" y="0"/>
            <a:chExt cx="1087102" cy="152297"/>
          </a:xfrm>
        </p:grpSpPr>
        <p:sp>
          <p:nvSpPr>
            <p:cNvPr id="24" name="Freeform 24"/>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25" name="TextBox 25"/>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6" name="Group 26"/>
          <p:cNvGrpSpPr/>
          <p:nvPr/>
        </p:nvGrpSpPr>
        <p:grpSpPr>
          <a:xfrm>
            <a:off x="6432975" y="450433"/>
            <a:ext cx="4127589" cy="578254"/>
            <a:chOff x="0" y="0"/>
            <a:chExt cx="1087102" cy="152297"/>
          </a:xfrm>
        </p:grpSpPr>
        <p:sp>
          <p:nvSpPr>
            <p:cNvPr id="27" name="Freeform 27"/>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28" name="TextBox 28"/>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9" name="Group 29"/>
          <p:cNvGrpSpPr/>
          <p:nvPr/>
        </p:nvGrpSpPr>
        <p:grpSpPr>
          <a:xfrm>
            <a:off x="2074914" y="450446"/>
            <a:ext cx="4127589" cy="578254"/>
            <a:chOff x="0" y="0"/>
            <a:chExt cx="1087102" cy="152297"/>
          </a:xfrm>
        </p:grpSpPr>
        <p:sp>
          <p:nvSpPr>
            <p:cNvPr id="30" name="Freeform 30"/>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31" name="TextBox 31"/>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32" name="Group 32"/>
          <p:cNvGrpSpPr/>
          <p:nvPr/>
        </p:nvGrpSpPr>
        <p:grpSpPr>
          <a:xfrm>
            <a:off x="16685974" y="9258325"/>
            <a:ext cx="4127589" cy="578254"/>
            <a:chOff x="0" y="0"/>
            <a:chExt cx="1087102" cy="152297"/>
          </a:xfrm>
        </p:grpSpPr>
        <p:sp>
          <p:nvSpPr>
            <p:cNvPr id="33" name="Freeform 33"/>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34" name="TextBox 34"/>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sp>
        <p:nvSpPr>
          <p:cNvPr id="35" name="Rectangle 34"/>
          <p:cNvSpPr/>
          <p:nvPr/>
        </p:nvSpPr>
        <p:spPr>
          <a:xfrm>
            <a:off x="763354" y="3292122"/>
            <a:ext cx="7381355" cy="6555641"/>
          </a:xfrm>
          <a:prstGeom prst="rect">
            <a:avLst/>
          </a:prstGeom>
        </p:spPr>
        <p:txBody>
          <a:bodyPr wrap="square">
            <a:spAutoFit/>
          </a:bodyPr>
          <a:lstStyle/>
          <a:p>
            <a:pPr algn="just">
              <a:lnSpc>
                <a:spcPct val="150000"/>
              </a:lnSpc>
            </a:pPr>
            <a:r>
              <a:rPr lang="en-GB" sz="2800" b="1" noProof="0" dirty="0">
                <a:latin typeface="Times New Roman" panose="02020603050405020304" pitchFamily="18" charset="0"/>
                <a:cs typeface="Times New Roman" panose="02020603050405020304" pitchFamily="18" charset="0"/>
              </a:rPr>
              <a:t>Key strength of Goleman’s Model</a:t>
            </a:r>
          </a:p>
          <a:p>
            <a:pPr algn="just">
              <a:lnSpc>
                <a:spcPct val="150000"/>
              </a:lnSpc>
            </a:pPr>
            <a:endParaRPr lang="en-GB" sz="2800" b="1" noProof="0" dirty="0">
              <a:latin typeface="Times New Roman" panose="02020603050405020304" pitchFamily="18" charset="0"/>
              <a:cs typeface="Times New Roman" panose="02020603050405020304" pitchFamily="18" charset="0"/>
            </a:endParaRPr>
          </a:p>
          <a:p>
            <a:pPr marL="514350" indent="-514350" algn="just">
              <a:lnSpc>
                <a:spcPct val="150000"/>
              </a:lnSpc>
              <a:buFont typeface="+mj-lt"/>
              <a:buAutoNum type="arabicPeriod"/>
            </a:pPr>
            <a:r>
              <a:rPr lang="en-GB" sz="2800" noProof="0" dirty="0">
                <a:latin typeface="Times New Roman" panose="02020603050405020304" pitchFamily="18" charset="0"/>
                <a:cs typeface="Times New Roman" panose="02020603050405020304" pitchFamily="18" charset="0"/>
              </a:rPr>
              <a:t>Widely Acceptance in leadership</a:t>
            </a:r>
          </a:p>
          <a:p>
            <a:pPr marL="514350" indent="-514350" algn="just">
              <a:lnSpc>
                <a:spcPct val="150000"/>
              </a:lnSpc>
              <a:buFont typeface="+mj-lt"/>
              <a:buAutoNum type="arabicPeriod"/>
            </a:pPr>
            <a:r>
              <a:rPr lang="en-GB" sz="2800" noProof="0" dirty="0">
                <a:latin typeface="Times New Roman" panose="02020603050405020304" pitchFamily="18" charset="0"/>
                <a:cs typeface="Times New Roman" panose="02020603050405020304" pitchFamily="18" charset="0"/>
              </a:rPr>
              <a:t>Applicability across various leadership context</a:t>
            </a:r>
          </a:p>
          <a:p>
            <a:pPr marL="514350" indent="-514350" algn="just">
              <a:lnSpc>
                <a:spcPct val="150000"/>
              </a:lnSpc>
              <a:buFont typeface="+mj-lt"/>
              <a:buAutoNum type="arabicPeriod"/>
            </a:pPr>
            <a:r>
              <a:rPr lang="en-GB" sz="2800" noProof="0" dirty="0">
                <a:latin typeface="Times New Roman" panose="02020603050405020304" pitchFamily="18" charset="0"/>
                <a:cs typeface="Times New Roman" panose="02020603050405020304" pitchFamily="18" charset="0"/>
              </a:rPr>
              <a:t>Better define team management </a:t>
            </a:r>
          </a:p>
          <a:p>
            <a:pPr marL="514350" indent="-514350" algn="just">
              <a:lnSpc>
                <a:spcPct val="150000"/>
              </a:lnSpc>
              <a:buFont typeface="+mj-lt"/>
              <a:buAutoNum type="arabicPeriod"/>
            </a:pPr>
            <a:r>
              <a:rPr lang="en-GB" sz="2800" noProof="0" dirty="0">
                <a:latin typeface="Times New Roman" panose="02020603050405020304" pitchFamily="18" charset="0"/>
                <a:cs typeface="Times New Roman" panose="02020603050405020304" pitchFamily="18" charset="0"/>
              </a:rPr>
              <a:t>Effective in dealing with tough situation</a:t>
            </a:r>
          </a:p>
          <a:p>
            <a:pPr marL="514350" indent="-514350" algn="just">
              <a:lnSpc>
                <a:spcPct val="150000"/>
              </a:lnSpc>
              <a:buFont typeface="+mj-lt"/>
              <a:buAutoNum type="arabicPeriod"/>
            </a:pPr>
            <a:r>
              <a:rPr lang="en-GB" sz="2800" noProof="0" dirty="0">
                <a:latin typeface="Times New Roman" panose="02020603050405020304" pitchFamily="18" charset="0"/>
                <a:cs typeface="Times New Roman" panose="02020603050405020304" pitchFamily="18" charset="0"/>
              </a:rPr>
              <a:t>Enhance decision making</a:t>
            </a:r>
          </a:p>
          <a:p>
            <a:pPr marL="514350" indent="-514350" algn="just">
              <a:lnSpc>
                <a:spcPct val="150000"/>
              </a:lnSpc>
              <a:buFont typeface="+mj-lt"/>
              <a:buAutoNum type="arabicPeriod"/>
            </a:pPr>
            <a:r>
              <a:rPr lang="en-GB" sz="2800" noProof="0" dirty="0">
                <a:latin typeface="Times New Roman" panose="02020603050405020304" pitchFamily="18" charset="0"/>
                <a:cs typeface="Times New Roman" panose="02020603050405020304" pitchFamily="18" charset="0"/>
              </a:rPr>
              <a:t>Improve people management(Wooldridge et al., 2025).</a:t>
            </a:r>
          </a:p>
          <a:p>
            <a:pPr algn="just">
              <a:lnSpc>
                <a:spcPct val="150000"/>
              </a:lnSpc>
            </a:pPr>
            <a:endParaRPr lang="en-GB" sz="2800" noProof="0" dirty="0">
              <a:latin typeface="Times New Roman" panose="02020603050405020304" pitchFamily="18" charset="0"/>
              <a:cs typeface="Times New Roman" panose="02020603050405020304" pitchFamily="18" charset="0"/>
            </a:endParaRPr>
          </a:p>
        </p:txBody>
      </p:sp>
      <p:sp>
        <p:nvSpPr>
          <p:cNvPr id="36" name="Rectangle 35"/>
          <p:cNvSpPr/>
          <p:nvPr/>
        </p:nvSpPr>
        <p:spPr>
          <a:xfrm>
            <a:off x="13153992" y="4261618"/>
            <a:ext cx="5134008" cy="4616648"/>
          </a:xfrm>
          <a:prstGeom prst="rect">
            <a:avLst/>
          </a:prstGeom>
        </p:spPr>
        <p:txBody>
          <a:bodyPr wrap="square">
            <a:spAutoFit/>
          </a:bodyPr>
          <a:lstStyle/>
          <a:p>
            <a:pPr>
              <a:lnSpc>
                <a:spcPct val="150000"/>
              </a:lnSpc>
            </a:pPr>
            <a:r>
              <a:rPr lang="en-GB" sz="2800" b="1" noProof="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Key Limitation of Goleman’s Model</a:t>
            </a:r>
          </a:p>
          <a:p>
            <a:pPr>
              <a:lnSpc>
                <a:spcPct val="150000"/>
              </a:lnSpc>
            </a:pPr>
            <a:endParaRPr lang="en-GB" sz="2800" noProof="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50000"/>
              </a:lnSpc>
              <a:buFont typeface="+mj-lt"/>
              <a:buAutoNum type="arabicPeriod"/>
            </a:pPr>
            <a:r>
              <a:rPr lang="en-GB" sz="2800" noProof="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Difficult to measure </a:t>
            </a:r>
          </a:p>
          <a:p>
            <a:pPr marL="342900" indent="-342900">
              <a:lnSpc>
                <a:spcPct val="150000"/>
              </a:lnSpc>
              <a:buFont typeface="+mj-lt"/>
              <a:buAutoNum type="arabicPeriod"/>
            </a:pPr>
            <a:r>
              <a:rPr lang="en-GB" sz="2800" noProof="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Involvement of subjective and emotional components</a:t>
            </a:r>
          </a:p>
          <a:p>
            <a:pPr marL="342900" indent="-342900">
              <a:lnSpc>
                <a:spcPct val="150000"/>
              </a:lnSpc>
              <a:buFont typeface="+mj-lt"/>
              <a:buAutoNum type="arabicPeriod"/>
            </a:pPr>
            <a:r>
              <a:rPr lang="en-GB" sz="2800" noProof="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Cultural bias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 name="Freeform 9"/>
          <p:cNvSpPr/>
          <p:nvPr/>
        </p:nvSpPr>
        <p:spPr>
          <a:xfrm>
            <a:off x="13210190" y="-3341788"/>
            <a:ext cx="7239832" cy="8330351"/>
          </a:xfrm>
          <a:custGeom>
            <a:avLst/>
            <a:gdLst/>
            <a:ahLst/>
            <a:cxnLst/>
            <a:rect l="l" t="t" r="r" b="b"/>
            <a:pathLst>
              <a:path w="7239832" h="8330351">
                <a:moveTo>
                  <a:pt x="0" y="0"/>
                </a:moveTo>
                <a:lnTo>
                  <a:pt x="7239832" y="0"/>
                </a:lnTo>
                <a:lnTo>
                  <a:pt x="7239832" y="8330351"/>
                </a:lnTo>
                <a:lnTo>
                  <a:pt x="0" y="8330351"/>
                </a:lnTo>
                <a:lnTo>
                  <a:pt x="0" y="0"/>
                </a:lnTo>
                <a:close/>
              </a:path>
            </a:pathLst>
          </a:custGeom>
          <a:blipFill>
            <a:blip r:embed="rId3">
              <a:alphaModFix amt="19999"/>
              <a:extLst>
                <a:ext uri="{96DAC541-7B7A-43D3-8B79-37D633B846F1}">
                  <asvg:svgBlip xmlns:asvg="http://schemas.microsoft.com/office/drawing/2016/SVG/main" r:embed="rId4"/>
                </a:ext>
              </a:extLst>
            </a:blip>
            <a:stretch>
              <a:fillRect/>
            </a:stretch>
          </a:blipFill>
        </p:spPr>
        <p:txBody>
          <a:bodyPr/>
          <a:lstStyle/>
          <a:p>
            <a:endParaRPr lang="en-GB" noProof="0" dirty="0"/>
          </a:p>
        </p:txBody>
      </p:sp>
      <p:sp>
        <p:nvSpPr>
          <p:cNvPr id="16" name="Freeform 16"/>
          <p:cNvSpPr/>
          <p:nvPr/>
        </p:nvSpPr>
        <p:spPr>
          <a:xfrm>
            <a:off x="10861" y="-344493"/>
            <a:ext cx="3478660" cy="4002642"/>
          </a:xfrm>
          <a:custGeom>
            <a:avLst/>
            <a:gdLst/>
            <a:ahLst/>
            <a:cxnLst/>
            <a:rect l="l" t="t" r="r" b="b"/>
            <a:pathLst>
              <a:path w="3478660" h="4002642">
                <a:moveTo>
                  <a:pt x="0" y="0"/>
                </a:moveTo>
                <a:lnTo>
                  <a:pt x="3478660" y="0"/>
                </a:lnTo>
                <a:lnTo>
                  <a:pt x="3478660" y="4002642"/>
                </a:lnTo>
                <a:lnTo>
                  <a:pt x="0" y="4002642"/>
                </a:lnTo>
                <a:lnTo>
                  <a:pt x="0" y="0"/>
                </a:lnTo>
                <a:close/>
              </a:path>
            </a:pathLst>
          </a:custGeom>
          <a:blipFill>
            <a:blip r:embed="rId3">
              <a:alphaModFix amt="19999"/>
              <a:extLst>
                <a:ext uri="{96DAC541-7B7A-43D3-8B79-37D633B846F1}">
                  <asvg:svgBlip xmlns:asvg="http://schemas.microsoft.com/office/drawing/2016/SVG/main" r:embed="rId4"/>
                </a:ext>
              </a:extLst>
            </a:blip>
            <a:stretch>
              <a:fillRect/>
            </a:stretch>
          </a:blipFill>
        </p:spPr>
        <p:txBody>
          <a:bodyPr/>
          <a:lstStyle/>
          <a:p>
            <a:endParaRPr lang="en-GB" noProof="0" dirty="0"/>
          </a:p>
        </p:txBody>
      </p:sp>
      <p:sp>
        <p:nvSpPr>
          <p:cNvPr id="17" name="TextBox 17"/>
          <p:cNvSpPr txBox="1"/>
          <p:nvPr/>
        </p:nvSpPr>
        <p:spPr>
          <a:xfrm>
            <a:off x="842854" y="2366762"/>
            <a:ext cx="12983726" cy="1744067"/>
          </a:xfrm>
          <a:prstGeom prst="rect">
            <a:avLst/>
          </a:prstGeom>
        </p:spPr>
        <p:txBody>
          <a:bodyPr wrap="square" lIns="0" tIns="0" rIns="0" bIns="0" rtlCol="0" anchor="t">
            <a:spAutoFit/>
          </a:bodyPr>
          <a:lstStyle/>
          <a:p>
            <a:pPr>
              <a:lnSpc>
                <a:spcPts val="6800"/>
              </a:lnSpc>
            </a:pPr>
            <a:r>
              <a:rPr lang="en-GB" sz="7200" b="1" noProof="0" dirty="0">
                <a:latin typeface="Times New Roman" panose="02020603050405020304" pitchFamily="18" charset="0"/>
                <a:cs typeface="Times New Roman" panose="02020603050405020304" pitchFamily="18" charset="0"/>
              </a:rPr>
              <a:t>Business Examples of Emotional Intelligence</a:t>
            </a:r>
            <a:endParaRPr lang="en-GB" sz="6800" spc="-374" noProof="0" dirty="0">
              <a:solidFill>
                <a:srgbClr val="000000"/>
              </a:solidFill>
              <a:latin typeface="Heading Now 71-78"/>
              <a:ea typeface="Heading Now 71-78"/>
              <a:cs typeface="Heading Now 71-78"/>
              <a:sym typeface="Heading Now 71-78"/>
            </a:endParaRPr>
          </a:p>
        </p:txBody>
      </p:sp>
      <p:sp>
        <p:nvSpPr>
          <p:cNvPr id="24" name="Freeform 24"/>
          <p:cNvSpPr/>
          <p:nvPr/>
        </p:nvSpPr>
        <p:spPr>
          <a:xfrm rot="-5962435">
            <a:off x="8909609" y="9094221"/>
            <a:ext cx="945031" cy="932935"/>
          </a:xfrm>
          <a:custGeom>
            <a:avLst/>
            <a:gdLst/>
            <a:ahLst/>
            <a:cxnLst/>
            <a:rect l="l" t="t" r="r" b="b"/>
            <a:pathLst>
              <a:path w="945031" h="932935">
                <a:moveTo>
                  <a:pt x="0" y="0"/>
                </a:moveTo>
                <a:lnTo>
                  <a:pt x="945032" y="0"/>
                </a:lnTo>
                <a:lnTo>
                  <a:pt x="945032" y="932934"/>
                </a:lnTo>
                <a:lnTo>
                  <a:pt x="0" y="93293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noProof="0" dirty="0"/>
          </a:p>
        </p:txBody>
      </p:sp>
      <p:sp>
        <p:nvSpPr>
          <p:cNvPr id="25" name="Freeform 25"/>
          <p:cNvSpPr/>
          <p:nvPr/>
        </p:nvSpPr>
        <p:spPr>
          <a:xfrm rot="-3396954">
            <a:off x="3017005" y="1030885"/>
            <a:ext cx="945031" cy="932935"/>
          </a:xfrm>
          <a:custGeom>
            <a:avLst/>
            <a:gdLst/>
            <a:ahLst/>
            <a:cxnLst/>
            <a:rect l="l" t="t" r="r" b="b"/>
            <a:pathLst>
              <a:path w="945031" h="932935">
                <a:moveTo>
                  <a:pt x="0" y="0"/>
                </a:moveTo>
                <a:lnTo>
                  <a:pt x="945031" y="0"/>
                </a:lnTo>
                <a:lnTo>
                  <a:pt x="945031" y="932935"/>
                </a:lnTo>
                <a:lnTo>
                  <a:pt x="0" y="93293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noProof="0" dirty="0"/>
          </a:p>
        </p:txBody>
      </p:sp>
      <p:pic>
        <p:nvPicPr>
          <p:cNvPr id="27" name="Picture 26"/>
          <p:cNvPicPr>
            <a:picLocks noChangeAspect="1"/>
          </p:cNvPicPr>
          <p:nvPr/>
        </p:nvPicPr>
        <p:blipFill rotWithShape="1">
          <a:blip r:embed="rId7"/>
          <a:srcRect l="20544" r="21347"/>
          <a:stretch/>
        </p:blipFill>
        <p:spPr>
          <a:xfrm>
            <a:off x="14223366" y="4106858"/>
            <a:ext cx="3130858" cy="2696454"/>
          </a:xfrm>
          <a:prstGeom prst="rect">
            <a:avLst/>
          </a:prstGeom>
        </p:spPr>
      </p:pic>
      <p:pic>
        <p:nvPicPr>
          <p:cNvPr id="28" name="Picture 27"/>
          <p:cNvPicPr>
            <a:picLocks noChangeAspect="1"/>
          </p:cNvPicPr>
          <p:nvPr/>
        </p:nvPicPr>
        <p:blipFill>
          <a:blip r:embed="rId8"/>
          <a:stretch>
            <a:fillRect/>
          </a:stretch>
        </p:blipFill>
        <p:spPr>
          <a:xfrm>
            <a:off x="14335166" y="7025468"/>
            <a:ext cx="2907259" cy="2907259"/>
          </a:xfrm>
          <a:prstGeom prst="rect">
            <a:avLst/>
          </a:prstGeom>
        </p:spPr>
      </p:pic>
      <p:sp>
        <p:nvSpPr>
          <p:cNvPr id="29" name="Rectangle 28"/>
          <p:cNvSpPr/>
          <p:nvPr/>
        </p:nvSpPr>
        <p:spPr>
          <a:xfrm>
            <a:off x="744385" y="4129627"/>
            <a:ext cx="13180665" cy="2677656"/>
          </a:xfrm>
          <a:prstGeom prst="rect">
            <a:avLst/>
          </a:prstGeom>
        </p:spPr>
        <p:txBody>
          <a:bodyPr wrap="square">
            <a:spAutoFit/>
          </a:bodyPr>
          <a:lstStyle/>
          <a:p>
            <a:pPr algn="just">
              <a:lnSpc>
                <a:spcPct val="150000"/>
              </a:lnSpc>
            </a:pPr>
            <a:r>
              <a:rPr lang="en-GB" sz="2800" b="1" noProof="0" dirty="0">
                <a:latin typeface="Times New Roman" panose="02020603050405020304" pitchFamily="18" charset="0"/>
                <a:cs typeface="Times New Roman" panose="02020603050405020304" pitchFamily="18" charset="0"/>
              </a:rPr>
              <a:t>Example 1: Microsoft</a:t>
            </a:r>
            <a:endParaRPr lang="en-GB" sz="2800" noProof="0" dirty="0">
              <a:latin typeface="Times New Roman" panose="02020603050405020304" pitchFamily="18" charset="0"/>
              <a:cs typeface="Times New Roman" panose="02020603050405020304" pitchFamily="18" charset="0"/>
            </a:endParaRPr>
          </a:p>
          <a:p>
            <a:pPr algn="just">
              <a:lnSpc>
                <a:spcPct val="150000"/>
              </a:lnSpc>
            </a:pPr>
            <a:r>
              <a:rPr lang="en-GB" sz="2800" noProof="0" dirty="0">
                <a:latin typeface="Times New Roman" panose="02020603050405020304" pitchFamily="18" charset="0"/>
                <a:cs typeface="Times New Roman" panose="02020603050405020304" pitchFamily="18" charset="0"/>
              </a:rPr>
              <a:t>At Microsoft, </a:t>
            </a:r>
            <a:r>
              <a:rPr lang="en-GB" sz="2800" dirty="0">
                <a:latin typeface="Times New Roman" panose="02020603050405020304" pitchFamily="18" charset="0"/>
                <a:cs typeface="Times New Roman" panose="02020603050405020304" pitchFamily="18" charset="0"/>
              </a:rPr>
              <a:t>the </a:t>
            </a:r>
            <a:r>
              <a:rPr lang="en-GB" sz="2800" noProof="0" dirty="0">
                <a:latin typeface="Times New Roman" panose="02020603050405020304" pitchFamily="18" charset="0"/>
                <a:cs typeface="Times New Roman" panose="02020603050405020304" pitchFamily="18" charset="0"/>
              </a:rPr>
              <a:t>leadership of Satya Nadella it is a good example of emotional intelligence in action. When Nadella became CEO, he aligned empathy within the internal culture of Microsoft. </a:t>
            </a:r>
          </a:p>
        </p:txBody>
      </p:sp>
      <p:sp>
        <p:nvSpPr>
          <p:cNvPr id="30" name="Rectangle 29"/>
          <p:cNvSpPr/>
          <p:nvPr/>
        </p:nvSpPr>
        <p:spPr>
          <a:xfrm>
            <a:off x="744385" y="7025468"/>
            <a:ext cx="13180665" cy="2677656"/>
          </a:xfrm>
          <a:prstGeom prst="rect">
            <a:avLst/>
          </a:prstGeom>
        </p:spPr>
        <p:txBody>
          <a:bodyPr wrap="square">
            <a:spAutoFit/>
          </a:bodyPr>
          <a:lstStyle/>
          <a:p>
            <a:pPr algn="just">
              <a:lnSpc>
                <a:spcPct val="150000"/>
              </a:lnSpc>
            </a:pPr>
            <a:r>
              <a:rPr lang="en-GB" sz="2800" b="1" noProof="0" dirty="0">
                <a:latin typeface="Times New Roman" panose="02020603050405020304" pitchFamily="18" charset="0"/>
                <a:cs typeface="Times New Roman" panose="02020603050405020304" pitchFamily="18" charset="0"/>
              </a:rPr>
              <a:t>Example 2: The Ritz-Carlton</a:t>
            </a:r>
            <a:endParaRPr lang="en-GB" sz="2800" noProof="0" dirty="0">
              <a:latin typeface="Times New Roman" panose="02020603050405020304" pitchFamily="18" charset="0"/>
              <a:cs typeface="Times New Roman" panose="02020603050405020304" pitchFamily="18" charset="0"/>
            </a:endParaRPr>
          </a:p>
          <a:p>
            <a:pPr algn="just">
              <a:lnSpc>
                <a:spcPct val="150000"/>
              </a:lnSpc>
            </a:pPr>
            <a:r>
              <a:rPr lang="en-GB" sz="2800" noProof="0" dirty="0">
                <a:latin typeface="Times New Roman" panose="02020603050405020304" pitchFamily="18" charset="0"/>
                <a:cs typeface="Times New Roman" panose="02020603050405020304" pitchFamily="18" charset="0"/>
              </a:rPr>
              <a:t>Ritz-Carlton is another example that highlights effective emotional intelligence in leadership practices. This Hotel chain highlights the role of emotional intelligence in its leadership development program.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a:blip r:embed="rId3"/>
          <a:stretch>
            <a:fillRect/>
          </a:stretch>
        </p:blipFill>
        <p:spPr>
          <a:xfrm>
            <a:off x="11266221" y="3721034"/>
            <a:ext cx="6579283" cy="4788256"/>
          </a:xfrm>
          <a:prstGeom prst="rect">
            <a:avLst/>
          </a:prstGeom>
        </p:spPr>
      </p:pic>
      <p:sp>
        <p:nvSpPr>
          <p:cNvPr id="4" name="Freeform 4"/>
          <p:cNvSpPr/>
          <p:nvPr/>
        </p:nvSpPr>
        <p:spPr>
          <a:xfrm>
            <a:off x="13479643" y="7038374"/>
            <a:ext cx="4808357" cy="3348365"/>
          </a:xfrm>
          <a:custGeom>
            <a:avLst/>
            <a:gdLst/>
            <a:ahLst/>
            <a:cxnLst/>
            <a:rect l="l" t="t" r="r" b="b"/>
            <a:pathLst>
              <a:path w="4808357" h="3348365">
                <a:moveTo>
                  <a:pt x="0" y="0"/>
                </a:moveTo>
                <a:lnTo>
                  <a:pt x="4808357" y="0"/>
                </a:lnTo>
                <a:lnTo>
                  <a:pt x="4808357" y="3348365"/>
                </a:lnTo>
                <a:lnTo>
                  <a:pt x="0" y="334836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noProof="0" dirty="0"/>
          </a:p>
        </p:txBody>
      </p:sp>
      <p:sp>
        <p:nvSpPr>
          <p:cNvPr id="5" name="Freeform 5"/>
          <p:cNvSpPr/>
          <p:nvPr/>
        </p:nvSpPr>
        <p:spPr>
          <a:xfrm>
            <a:off x="7435129" y="746054"/>
            <a:ext cx="569732" cy="655549"/>
          </a:xfrm>
          <a:custGeom>
            <a:avLst/>
            <a:gdLst/>
            <a:ahLst/>
            <a:cxnLst/>
            <a:rect l="l" t="t" r="r" b="b"/>
            <a:pathLst>
              <a:path w="569732" h="655549">
                <a:moveTo>
                  <a:pt x="0" y="0"/>
                </a:moveTo>
                <a:lnTo>
                  <a:pt x="569732" y="0"/>
                </a:lnTo>
                <a:lnTo>
                  <a:pt x="569732" y="655550"/>
                </a:lnTo>
                <a:lnTo>
                  <a:pt x="0" y="6555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noProof="0" dirty="0"/>
          </a:p>
        </p:txBody>
      </p:sp>
      <p:sp>
        <p:nvSpPr>
          <p:cNvPr id="6" name="Freeform 6"/>
          <p:cNvSpPr/>
          <p:nvPr/>
        </p:nvSpPr>
        <p:spPr>
          <a:xfrm>
            <a:off x="686776" y="5424609"/>
            <a:ext cx="600153" cy="690553"/>
          </a:xfrm>
          <a:custGeom>
            <a:avLst/>
            <a:gdLst/>
            <a:ahLst/>
            <a:cxnLst/>
            <a:rect l="l" t="t" r="r" b="b"/>
            <a:pathLst>
              <a:path w="600153" h="690553">
                <a:moveTo>
                  <a:pt x="0" y="0"/>
                </a:moveTo>
                <a:lnTo>
                  <a:pt x="600153" y="0"/>
                </a:lnTo>
                <a:lnTo>
                  <a:pt x="600153" y="690552"/>
                </a:lnTo>
                <a:lnTo>
                  <a:pt x="0" y="69055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noProof="0" dirty="0"/>
          </a:p>
        </p:txBody>
      </p:sp>
      <p:sp>
        <p:nvSpPr>
          <p:cNvPr id="8" name="TextBox 8"/>
          <p:cNvSpPr txBox="1"/>
          <p:nvPr/>
        </p:nvSpPr>
        <p:spPr>
          <a:xfrm>
            <a:off x="1765728" y="1415319"/>
            <a:ext cx="8860413" cy="1744067"/>
          </a:xfrm>
          <a:prstGeom prst="rect">
            <a:avLst/>
          </a:prstGeom>
        </p:spPr>
        <p:txBody>
          <a:bodyPr wrap="square" lIns="0" tIns="0" rIns="0" bIns="0" rtlCol="0" anchor="t">
            <a:spAutoFit/>
          </a:bodyPr>
          <a:lstStyle/>
          <a:p>
            <a:pPr>
              <a:lnSpc>
                <a:spcPts val="6800"/>
              </a:lnSpc>
            </a:pPr>
            <a:r>
              <a:rPr lang="en-GB" sz="7200" b="1" noProof="0" dirty="0">
                <a:solidFill>
                  <a:srgbClr val="FFFF00"/>
                </a:solidFill>
                <a:latin typeface="Times New Roman" panose="02020603050405020304" pitchFamily="18" charset="0"/>
                <a:cs typeface="Times New Roman" panose="02020603050405020304" pitchFamily="18" charset="0"/>
              </a:rPr>
              <a:t>Cultural Intelligence in Leadership</a:t>
            </a:r>
            <a:endParaRPr lang="en-GB" sz="6800" spc="-374" noProof="0" dirty="0">
              <a:solidFill>
                <a:srgbClr val="FFFF00"/>
              </a:solidFill>
              <a:latin typeface="Heading Now 71-78"/>
              <a:ea typeface="Heading Now 71-78"/>
              <a:cs typeface="Heading Now 71-78"/>
              <a:sym typeface="Heading Now 71-78"/>
            </a:endParaRPr>
          </a:p>
        </p:txBody>
      </p:sp>
      <p:sp>
        <p:nvSpPr>
          <p:cNvPr id="10" name="TextBox 10"/>
          <p:cNvSpPr txBox="1"/>
          <p:nvPr/>
        </p:nvSpPr>
        <p:spPr>
          <a:xfrm>
            <a:off x="1765728" y="3619500"/>
            <a:ext cx="9057997" cy="5816977"/>
          </a:xfrm>
          <a:prstGeom prst="rect">
            <a:avLst/>
          </a:prstGeom>
        </p:spPr>
        <p:txBody>
          <a:bodyPr wrap="square" lIns="0" tIns="0" rIns="0" bIns="0" rtlCol="0" anchor="t">
            <a:spAutoFit/>
          </a:bodyPr>
          <a:lstStyle/>
          <a:p>
            <a:pPr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Cultural intelligence is the ability to function effectively in diverse cultural work environment. The Ting-Toomey’s Negotiation Theory explains it by four key components.</a:t>
            </a:r>
          </a:p>
          <a:p>
            <a:pPr algn="just">
              <a:lnSpc>
                <a:spcPct val="150000"/>
              </a:lnSpc>
            </a:pPr>
            <a:endParaRPr lang="en-GB" sz="2800" noProof="0" dirty="0">
              <a:solidFill>
                <a:schemeClr val="bg1"/>
              </a:solidFill>
              <a:latin typeface="Times New Roman" panose="02020603050405020304" pitchFamily="18" charset="0"/>
              <a:cs typeface="Times New Roman" panose="02020603050405020304" pitchFamily="18" charset="0"/>
            </a:endParaRPr>
          </a:p>
          <a:p>
            <a:pPr lvl="0"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Cognitive Cultural Intelligence</a:t>
            </a:r>
          </a:p>
          <a:p>
            <a:pPr lvl="0"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Motivation Cultural Intelligence</a:t>
            </a:r>
          </a:p>
          <a:p>
            <a:pPr lvl="0"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Behavioural Cultural Intelligence</a:t>
            </a:r>
          </a:p>
          <a:p>
            <a:pPr lvl="0"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Metacognitive Cultural Intelligence</a:t>
            </a:r>
          </a:p>
          <a:p>
            <a:pPr algn="just">
              <a:lnSpc>
                <a:spcPct val="150000"/>
              </a:lnSpc>
            </a:pPr>
            <a:endParaRPr lang="en-GB" sz="2800" noProof="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0210800" y="3985622"/>
            <a:ext cx="7314677" cy="5474056"/>
          </a:xfrm>
          <a:prstGeom prst="rect">
            <a:avLst/>
          </a:prstGeom>
        </p:spPr>
      </p:pic>
      <p:sp>
        <p:nvSpPr>
          <p:cNvPr id="6" name="Freeform 6"/>
          <p:cNvSpPr/>
          <p:nvPr/>
        </p:nvSpPr>
        <p:spPr>
          <a:xfrm>
            <a:off x="686776" y="5424609"/>
            <a:ext cx="600153" cy="690553"/>
          </a:xfrm>
          <a:custGeom>
            <a:avLst/>
            <a:gdLst/>
            <a:ahLst/>
            <a:cxnLst/>
            <a:rect l="l" t="t" r="r" b="b"/>
            <a:pathLst>
              <a:path w="600153" h="690553">
                <a:moveTo>
                  <a:pt x="0" y="0"/>
                </a:moveTo>
                <a:lnTo>
                  <a:pt x="600153" y="0"/>
                </a:lnTo>
                <a:lnTo>
                  <a:pt x="600153" y="690552"/>
                </a:lnTo>
                <a:lnTo>
                  <a:pt x="0" y="69055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noProof="0" dirty="0"/>
          </a:p>
        </p:txBody>
      </p:sp>
      <p:sp>
        <p:nvSpPr>
          <p:cNvPr id="8" name="TextBox 8"/>
          <p:cNvSpPr txBox="1"/>
          <p:nvPr/>
        </p:nvSpPr>
        <p:spPr>
          <a:xfrm>
            <a:off x="1752600" y="1257300"/>
            <a:ext cx="10841613" cy="2616101"/>
          </a:xfrm>
          <a:prstGeom prst="rect">
            <a:avLst/>
          </a:prstGeom>
        </p:spPr>
        <p:txBody>
          <a:bodyPr wrap="square" lIns="0" tIns="0" rIns="0" bIns="0" rtlCol="0" anchor="t">
            <a:spAutoFit/>
          </a:bodyPr>
          <a:lstStyle/>
          <a:p>
            <a:pPr>
              <a:lnSpc>
                <a:spcPts val="6800"/>
              </a:lnSpc>
            </a:pPr>
            <a:r>
              <a:rPr lang="en-GB" sz="7200" b="1" noProof="0" dirty="0">
                <a:solidFill>
                  <a:schemeClr val="bg1"/>
                </a:solidFill>
                <a:latin typeface="Times New Roman" panose="02020603050405020304" pitchFamily="18" charset="0"/>
                <a:cs typeface="Times New Roman" panose="02020603050405020304" pitchFamily="18" charset="0"/>
              </a:rPr>
              <a:t>Ting-Toomey’s Face-Negotiation Theory of cultural intelligence</a:t>
            </a:r>
            <a:endParaRPr lang="en-GB" sz="6800" spc="-374" noProof="0" dirty="0">
              <a:solidFill>
                <a:schemeClr val="bg1"/>
              </a:solidFill>
              <a:latin typeface="Heading Now 71-78"/>
              <a:ea typeface="Heading Now 71-78"/>
              <a:cs typeface="Heading Now 71-78"/>
              <a:sym typeface="Heading Now 71-78"/>
            </a:endParaRPr>
          </a:p>
        </p:txBody>
      </p:sp>
      <p:sp>
        <p:nvSpPr>
          <p:cNvPr id="10" name="TextBox 10"/>
          <p:cNvSpPr txBox="1"/>
          <p:nvPr/>
        </p:nvSpPr>
        <p:spPr>
          <a:xfrm>
            <a:off x="1752600" y="4391613"/>
            <a:ext cx="7315200" cy="4524315"/>
          </a:xfrm>
          <a:prstGeom prst="rect">
            <a:avLst/>
          </a:prstGeom>
        </p:spPr>
        <p:txBody>
          <a:bodyPr wrap="square" lIns="0" tIns="0" rIns="0" bIns="0" rtlCol="0" anchor="t">
            <a:spAutoFit/>
          </a:bodyPr>
          <a:lstStyle/>
          <a:p>
            <a:pPr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Ting-Toomey’s Face Negotiation Theory is a widely recognised framework for understanding cultural intelligence. The theory explains how to manage and negotiate during conflicts (Arasaratnam-Smith, 2025). It involves,</a:t>
            </a:r>
          </a:p>
          <a:p>
            <a:pPr lvl="0"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Face-saving</a:t>
            </a:r>
          </a:p>
          <a:p>
            <a:pPr lvl="0"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Face-giving</a:t>
            </a:r>
          </a:p>
        </p:txBody>
      </p:sp>
    </p:spTree>
    <p:extLst>
      <p:ext uri="{BB962C8B-B14F-4D97-AF65-F5344CB8AC3E}">
        <p14:creationId xmlns:p14="http://schemas.microsoft.com/office/powerpoint/2010/main" val="251208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9E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793" y="485752"/>
            <a:ext cx="18289585" cy="9315495"/>
          </a:xfrm>
          <a:prstGeom prst="rect">
            <a:avLst/>
          </a:prstGeom>
        </p:spPr>
      </p:pic>
      <p:sp>
        <p:nvSpPr>
          <p:cNvPr id="2" name="TextBox 2"/>
          <p:cNvSpPr txBox="1"/>
          <p:nvPr/>
        </p:nvSpPr>
        <p:spPr>
          <a:xfrm>
            <a:off x="853126" y="1655340"/>
            <a:ext cx="10096500" cy="1744067"/>
          </a:xfrm>
          <a:prstGeom prst="rect">
            <a:avLst/>
          </a:prstGeom>
        </p:spPr>
        <p:txBody>
          <a:bodyPr wrap="square" lIns="0" tIns="0" rIns="0" bIns="0" rtlCol="0" anchor="t">
            <a:spAutoFit/>
          </a:bodyPr>
          <a:lstStyle/>
          <a:p>
            <a:pPr>
              <a:lnSpc>
                <a:spcPts val="6800"/>
              </a:lnSpc>
            </a:pPr>
            <a:r>
              <a:rPr lang="en-GB" sz="7200" b="1" noProof="0" dirty="0">
                <a:latin typeface="Times New Roman" panose="02020603050405020304" pitchFamily="18" charset="0"/>
                <a:cs typeface="Times New Roman" panose="02020603050405020304" pitchFamily="18" charset="0"/>
              </a:rPr>
              <a:t>Critical Evaluation of Face Negotiation Theory</a:t>
            </a:r>
            <a:endParaRPr lang="en-GB" sz="6800" spc="-374" noProof="0" dirty="0">
              <a:solidFill>
                <a:srgbClr val="000000"/>
              </a:solidFill>
              <a:latin typeface="Heading Now 71-78"/>
              <a:ea typeface="Heading Now 71-78"/>
              <a:cs typeface="Heading Now 71-78"/>
              <a:sym typeface="Heading Now 71-78"/>
            </a:endParaRPr>
          </a:p>
        </p:txBody>
      </p:sp>
      <p:grpSp>
        <p:nvGrpSpPr>
          <p:cNvPr id="14" name="Group 14"/>
          <p:cNvGrpSpPr/>
          <p:nvPr/>
        </p:nvGrpSpPr>
        <p:grpSpPr>
          <a:xfrm>
            <a:off x="3375679" y="9269509"/>
            <a:ext cx="4127589" cy="578254"/>
            <a:chOff x="0" y="0"/>
            <a:chExt cx="1087102" cy="152297"/>
          </a:xfrm>
        </p:grpSpPr>
        <p:sp>
          <p:nvSpPr>
            <p:cNvPr id="15" name="Freeform 15"/>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16" name="TextBox 16"/>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17" name="Group 17"/>
          <p:cNvGrpSpPr/>
          <p:nvPr/>
        </p:nvGrpSpPr>
        <p:grpSpPr>
          <a:xfrm>
            <a:off x="-1210668" y="9258312"/>
            <a:ext cx="4127589" cy="578254"/>
            <a:chOff x="0" y="0"/>
            <a:chExt cx="1087102" cy="152297"/>
          </a:xfrm>
        </p:grpSpPr>
        <p:sp>
          <p:nvSpPr>
            <p:cNvPr id="18" name="Freeform 18"/>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19" name="TextBox 19"/>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0" name="Group 20"/>
          <p:cNvGrpSpPr/>
          <p:nvPr/>
        </p:nvGrpSpPr>
        <p:grpSpPr>
          <a:xfrm>
            <a:off x="12325093" y="9258312"/>
            <a:ext cx="4127589" cy="578254"/>
            <a:chOff x="0" y="0"/>
            <a:chExt cx="1087102" cy="152297"/>
          </a:xfrm>
        </p:grpSpPr>
        <p:sp>
          <p:nvSpPr>
            <p:cNvPr id="21" name="Freeform 21"/>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22" name="TextBox 22"/>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3" name="Group 23"/>
          <p:cNvGrpSpPr/>
          <p:nvPr/>
        </p:nvGrpSpPr>
        <p:grpSpPr>
          <a:xfrm>
            <a:off x="7967032" y="9258325"/>
            <a:ext cx="4127589" cy="578254"/>
            <a:chOff x="0" y="0"/>
            <a:chExt cx="1087102" cy="152297"/>
          </a:xfrm>
        </p:grpSpPr>
        <p:sp>
          <p:nvSpPr>
            <p:cNvPr id="24" name="Freeform 24"/>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25" name="TextBox 25"/>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6" name="Group 26"/>
          <p:cNvGrpSpPr/>
          <p:nvPr/>
        </p:nvGrpSpPr>
        <p:grpSpPr>
          <a:xfrm>
            <a:off x="6432975" y="450433"/>
            <a:ext cx="4127589" cy="578254"/>
            <a:chOff x="0" y="0"/>
            <a:chExt cx="1087102" cy="152297"/>
          </a:xfrm>
        </p:grpSpPr>
        <p:sp>
          <p:nvSpPr>
            <p:cNvPr id="27" name="Freeform 27"/>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28" name="TextBox 28"/>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9" name="Group 29"/>
          <p:cNvGrpSpPr/>
          <p:nvPr/>
        </p:nvGrpSpPr>
        <p:grpSpPr>
          <a:xfrm>
            <a:off x="2074914" y="450446"/>
            <a:ext cx="4127589" cy="578254"/>
            <a:chOff x="0" y="0"/>
            <a:chExt cx="1087102" cy="152297"/>
          </a:xfrm>
        </p:grpSpPr>
        <p:sp>
          <p:nvSpPr>
            <p:cNvPr id="30" name="Freeform 30"/>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31" name="TextBox 31"/>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32" name="Group 32"/>
          <p:cNvGrpSpPr/>
          <p:nvPr/>
        </p:nvGrpSpPr>
        <p:grpSpPr>
          <a:xfrm>
            <a:off x="16685974" y="9258325"/>
            <a:ext cx="4127589" cy="578254"/>
            <a:chOff x="0" y="0"/>
            <a:chExt cx="1087102" cy="152297"/>
          </a:xfrm>
        </p:grpSpPr>
        <p:sp>
          <p:nvSpPr>
            <p:cNvPr id="33" name="Freeform 33"/>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FF4A4A">
                <a:alpha val="56863"/>
              </a:srgbClr>
            </a:solidFill>
          </p:spPr>
          <p:txBody>
            <a:bodyPr/>
            <a:lstStyle/>
            <a:p>
              <a:endParaRPr lang="en-GB" noProof="0" dirty="0"/>
            </a:p>
          </p:txBody>
        </p:sp>
        <p:sp>
          <p:nvSpPr>
            <p:cNvPr id="34" name="TextBox 34"/>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sp>
        <p:nvSpPr>
          <p:cNvPr id="35" name="Rectangle 34"/>
          <p:cNvSpPr/>
          <p:nvPr/>
        </p:nvSpPr>
        <p:spPr>
          <a:xfrm>
            <a:off x="853126" y="4026073"/>
            <a:ext cx="6361849" cy="4539191"/>
          </a:xfrm>
          <a:prstGeom prst="rect">
            <a:avLst/>
          </a:prstGeom>
        </p:spPr>
        <p:txBody>
          <a:bodyPr wrap="square">
            <a:spAutoFit/>
          </a:bodyPr>
          <a:lstStyle/>
          <a:p>
            <a:pPr>
              <a:lnSpc>
                <a:spcPct val="150000"/>
              </a:lnSpc>
            </a:pPr>
            <a:r>
              <a:rPr lang="en-GB" sz="2800" b="1" noProof="0" dirty="0">
                <a:latin typeface="Times New Roman" panose="02020603050405020304" pitchFamily="18" charset="0"/>
                <a:cs typeface="Times New Roman" panose="02020603050405020304" pitchFamily="18" charset="0"/>
              </a:rPr>
              <a:t>Key strength </a:t>
            </a:r>
          </a:p>
          <a:p>
            <a:pPr>
              <a:lnSpc>
                <a:spcPct val="150000"/>
              </a:lnSpc>
            </a:pPr>
            <a:endParaRPr lang="en-GB" sz="2800" noProof="0" dirty="0">
              <a:latin typeface="Times New Roman" panose="02020603050405020304" pitchFamily="18" charset="0"/>
              <a:cs typeface="Times New Roman" panose="02020603050405020304" pitchFamily="18" charset="0"/>
            </a:endParaRPr>
          </a:p>
          <a:p>
            <a:pPr>
              <a:lnSpc>
                <a:spcPct val="150000"/>
              </a:lnSpc>
            </a:pPr>
            <a:r>
              <a:rPr lang="en-GB" sz="2800" noProof="0" dirty="0">
                <a:latin typeface="Times New Roman" panose="02020603050405020304" pitchFamily="18" charset="0"/>
                <a:cs typeface="Times New Roman" panose="02020603050405020304" pitchFamily="18" charset="0"/>
              </a:rPr>
              <a:t>Explains cultural difference in conflict management</a:t>
            </a:r>
          </a:p>
          <a:p>
            <a:pPr>
              <a:lnSpc>
                <a:spcPct val="150000"/>
              </a:lnSpc>
            </a:pPr>
            <a:r>
              <a:rPr lang="en-GB" sz="2800" noProof="0" dirty="0">
                <a:latin typeface="Times New Roman" panose="02020603050405020304" pitchFamily="18" charset="0"/>
                <a:cs typeface="Times New Roman" panose="02020603050405020304" pitchFamily="18" charset="0"/>
              </a:rPr>
              <a:t>Easy adaptability</a:t>
            </a:r>
          </a:p>
          <a:p>
            <a:pPr>
              <a:lnSpc>
                <a:spcPct val="150000"/>
              </a:lnSpc>
            </a:pPr>
            <a:r>
              <a:rPr lang="en-GB" sz="2800" noProof="0" dirty="0">
                <a:latin typeface="Times New Roman" panose="02020603050405020304" pitchFamily="18" charset="0"/>
                <a:cs typeface="Times New Roman" panose="02020603050405020304" pitchFamily="18" charset="0"/>
              </a:rPr>
              <a:t>Practical applications</a:t>
            </a:r>
          </a:p>
          <a:p>
            <a:pPr>
              <a:lnSpc>
                <a:spcPct val="150000"/>
              </a:lnSpc>
            </a:pPr>
            <a:r>
              <a:rPr lang="en-GB" sz="2800" noProof="0" dirty="0">
                <a:latin typeface="Times New Roman" panose="02020603050405020304" pitchFamily="18" charset="0"/>
                <a:cs typeface="Times New Roman" panose="02020603050405020304" pitchFamily="18" charset="0"/>
              </a:rPr>
              <a:t>Foster Collaboration</a:t>
            </a:r>
          </a:p>
        </p:txBody>
      </p:sp>
      <p:sp>
        <p:nvSpPr>
          <p:cNvPr id="36" name="Rectangle 35"/>
          <p:cNvSpPr/>
          <p:nvPr/>
        </p:nvSpPr>
        <p:spPr>
          <a:xfrm>
            <a:off x="11914731" y="3968844"/>
            <a:ext cx="5962907" cy="5185522"/>
          </a:xfrm>
          <a:prstGeom prst="rect">
            <a:avLst/>
          </a:prstGeom>
        </p:spPr>
        <p:txBody>
          <a:bodyPr wrap="square">
            <a:spAutoFit/>
          </a:bodyPr>
          <a:lstStyle/>
          <a:p>
            <a:pPr>
              <a:lnSpc>
                <a:spcPct val="150000"/>
              </a:lnSpc>
            </a:pPr>
            <a:r>
              <a:rPr lang="en-GB" sz="2800" b="1" noProof="0" dirty="0">
                <a:latin typeface="Times New Roman" panose="02020603050405020304" pitchFamily="18" charset="0"/>
                <a:cs typeface="Times New Roman" panose="02020603050405020304" pitchFamily="18" charset="0"/>
              </a:rPr>
              <a:t>Key limitations</a:t>
            </a:r>
          </a:p>
          <a:p>
            <a:pPr>
              <a:lnSpc>
                <a:spcPct val="150000"/>
              </a:lnSpc>
            </a:pPr>
            <a:endParaRPr lang="en-GB" sz="2800" noProof="0" dirty="0">
              <a:latin typeface="Times New Roman" panose="02020603050405020304" pitchFamily="18" charset="0"/>
              <a:cs typeface="Times New Roman" panose="02020603050405020304" pitchFamily="18" charset="0"/>
            </a:endParaRPr>
          </a:p>
          <a:p>
            <a:pPr>
              <a:lnSpc>
                <a:spcPct val="150000"/>
              </a:lnSpc>
            </a:pPr>
            <a:r>
              <a:rPr lang="en-GB" sz="2800" noProof="0" dirty="0">
                <a:latin typeface="Times New Roman" panose="02020603050405020304" pitchFamily="18" charset="0"/>
                <a:cs typeface="Times New Roman" panose="02020603050405020304" pitchFamily="18" charset="0"/>
              </a:rPr>
              <a:t>Not applicable in critical cultural context</a:t>
            </a:r>
          </a:p>
          <a:p>
            <a:pPr>
              <a:lnSpc>
                <a:spcPct val="150000"/>
              </a:lnSpc>
            </a:pPr>
            <a:r>
              <a:rPr lang="en-GB" sz="2800" noProof="0" dirty="0">
                <a:latin typeface="Times New Roman" panose="02020603050405020304" pitchFamily="18" charset="0"/>
                <a:cs typeface="Times New Roman" panose="02020603050405020304" pitchFamily="18" charset="0"/>
              </a:rPr>
              <a:t>Some cultures do not prioritise face-saving</a:t>
            </a:r>
          </a:p>
          <a:p>
            <a:pPr>
              <a:lnSpc>
                <a:spcPct val="150000"/>
              </a:lnSpc>
            </a:pPr>
            <a:r>
              <a:rPr lang="en-GB" sz="2800" noProof="0" dirty="0">
                <a:latin typeface="Times New Roman" panose="02020603050405020304" pitchFamily="18" charset="0"/>
                <a:cs typeface="Times New Roman" panose="02020603050405020304" pitchFamily="18" charset="0"/>
              </a:rPr>
              <a:t>Does </a:t>
            </a:r>
            <a:r>
              <a:rPr lang="en-GB" sz="2800" dirty="0">
                <a:latin typeface="Times New Roman" panose="02020603050405020304" pitchFamily="18" charset="0"/>
                <a:cs typeface="Times New Roman" panose="02020603050405020304" pitchFamily="18" charset="0"/>
              </a:rPr>
              <a:t>n</a:t>
            </a:r>
            <a:r>
              <a:rPr lang="en-GB" sz="2800" noProof="0" dirty="0" err="1">
                <a:latin typeface="Times New Roman" panose="02020603050405020304" pitchFamily="18" charset="0"/>
                <a:cs typeface="Times New Roman" panose="02020603050405020304" pitchFamily="18" charset="0"/>
              </a:rPr>
              <a:t>ot</a:t>
            </a:r>
            <a:r>
              <a:rPr lang="en-GB" sz="2800" noProof="0" dirty="0">
                <a:latin typeface="Times New Roman" panose="02020603050405020304" pitchFamily="18" charset="0"/>
                <a:cs typeface="Times New Roman" panose="02020603050405020304" pitchFamily="18" charset="0"/>
              </a:rPr>
              <a:t> address the other aspects of leadership</a:t>
            </a:r>
          </a:p>
        </p:txBody>
      </p:sp>
    </p:spTree>
    <p:extLst>
      <p:ext uri="{BB962C8B-B14F-4D97-AF65-F5344CB8AC3E}">
        <p14:creationId xmlns:p14="http://schemas.microsoft.com/office/powerpoint/2010/main" val="8980934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 name="Freeform 9"/>
          <p:cNvSpPr/>
          <p:nvPr/>
        </p:nvSpPr>
        <p:spPr>
          <a:xfrm>
            <a:off x="13210190" y="-3341788"/>
            <a:ext cx="7239832" cy="8330351"/>
          </a:xfrm>
          <a:custGeom>
            <a:avLst/>
            <a:gdLst/>
            <a:ahLst/>
            <a:cxnLst/>
            <a:rect l="l" t="t" r="r" b="b"/>
            <a:pathLst>
              <a:path w="7239832" h="8330351">
                <a:moveTo>
                  <a:pt x="0" y="0"/>
                </a:moveTo>
                <a:lnTo>
                  <a:pt x="7239832" y="0"/>
                </a:lnTo>
                <a:lnTo>
                  <a:pt x="7239832" y="8330351"/>
                </a:lnTo>
                <a:lnTo>
                  <a:pt x="0" y="8330351"/>
                </a:lnTo>
                <a:lnTo>
                  <a:pt x="0" y="0"/>
                </a:lnTo>
                <a:close/>
              </a:path>
            </a:pathLst>
          </a:custGeom>
          <a:blipFill>
            <a:blip r:embed="rId3">
              <a:alphaModFix amt="19999"/>
              <a:extLst>
                <a:ext uri="{96DAC541-7B7A-43D3-8B79-37D633B846F1}">
                  <asvg:svgBlip xmlns:asvg="http://schemas.microsoft.com/office/drawing/2016/SVG/main" r:embed="rId4"/>
                </a:ext>
              </a:extLst>
            </a:blip>
            <a:stretch>
              <a:fillRect/>
            </a:stretch>
          </a:blipFill>
        </p:spPr>
        <p:txBody>
          <a:bodyPr/>
          <a:lstStyle/>
          <a:p>
            <a:endParaRPr lang="en-GB" noProof="0" dirty="0"/>
          </a:p>
        </p:txBody>
      </p:sp>
      <p:sp>
        <p:nvSpPr>
          <p:cNvPr id="17" name="TextBox 17"/>
          <p:cNvSpPr txBox="1"/>
          <p:nvPr/>
        </p:nvSpPr>
        <p:spPr>
          <a:xfrm>
            <a:off x="1228391" y="2431243"/>
            <a:ext cx="12593743" cy="1744067"/>
          </a:xfrm>
          <a:prstGeom prst="rect">
            <a:avLst/>
          </a:prstGeom>
        </p:spPr>
        <p:txBody>
          <a:bodyPr wrap="square" lIns="0" tIns="0" rIns="0" bIns="0" rtlCol="0" anchor="t">
            <a:spAutoFit/>
          </a:bodyPr>
          <a:lstStyle/>
          <a:p>
            <a:pPr>
              <a:lnSpc>
                <a:spcPts val="6800"/>
              </a:lnSpc>
            </a:pPr>
            <a:r>
              <a:rPr lang="en-GB" sz="7200" b="1" noProof="0" dirty="0">
                <a:latin typeface="Times New Roman" panose="02020603050405020304" pitchFamily="18" charset="0"/>
                <a:cs typeface="Times New Roman" panose="02020603050405020304" pitchFamily="18" charset="0"/>
              </a:rPr>
              <a:t>Business Examples of Cultural Intelligence</a:t>
            </a:r>
            <a:endParaRPr lang="en-GB" sz="6800" spc="-374" noProof="0" dirty="0">
              <a:solidFill>
                <a:srgbClr val="000000"/>
              </a:solidFill>
              <a:latin typeface="Heading Now 71-78"/>
              <a:ea typeface="Heading Now 71-78"/>
              <a:cs typeface="Heading Now 71-78"/>
              <a:sym typeface="Heading Now 71-78"/>
            </a:endParaRPr>
          </a:p>
        </p:txBody>
      </p:sp>
      <p:sp>
        <p:nvSpPr>
          <p:cNvPr id="24" name="Freeform 24"/>
          <p:cNvSpPr/>
          <p:nvPr/>
        </p:nvSpPr>
        <p:spPr>
          <a:xfrm rot="-5962435">
            <a:off x="8909609" y="9094221"/>
            <a:ext cx="945031" cy="932935"/>
          </a:xfrm>
          <a:custGeom>
            <a:avLst/>
            <a:gdLst/>
            <a:ahLst/>
            <a:cxnLst/>
            <a:rect l="l" t="t" r="r" b="b"/>
            <a:pathLst>
              <a:path w="945031" h="932935">
                <a:moveTo>
                  <a:pt x="0" y="0"/>
                </a:moveTo>
                <a:lnTo>
                  <a:pt x="945032" y="0"/>
                </a:lnTo>
                <a:lnTo>
                  <a:pt x="945032" y="932934"/>
                </a:lnTo>
                <a:lnTo>
                  <a:pt x="0" y="93293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noProof="0" dirty="0"/>
          </a:p>
        </p:txBody>
      </p:sp>
      <p:pic>
        <p:nvPicPr>
          <p:cNvPr id="2" name="Picture 1"/>
          <p:cNvPicPr>
            <a:picLocks noChangeAspect="1"/>
          </p:cNvPicPr>
          <p:nvPr/>
        </p:nvPicPr>
        <p:blipFill rotWithShape="1">
          <a:blip r:embed="rId7"/>
          <a:srcRect l="25188" r="8130"/>
          <a:stretch/>
        </p:blipFill>
        <p:spPr>
          <a:xfrm>
            <a:off x="15422562" y="4229100"/>
            <a:ext cx="2126088" cy="2140118"/>
          </a:xfrm>
          <a:prstGeom prst="rect">
            <a:avLst/>
          </a:prstGeom>
        </p:spPr>
      </p:pic>
      <p:pic>
        <p:nvPicPr>
          <p:cNvPr id="3" name="Picture 2"/>
          <p:cNvPicPr>
            <a:picLocks noChangeAspect="1"/>
          </p:cNvPicPr>
          <p:nvPr/>
        </p:nvPicPr>
        <p:blipFill>
          <a:blip r:embed="rId8"/>
          <a:stretch>
            <a:fillRect/>
          </a:stretch>
        </p:blipFill>
        <p:spPr>
          <a:xfrm>
            <a:off x="15303520" y="7079794"/>
            <a:ext cx="2245130" cy="2248891"/>
          </a:xfrm>
          <a:prstGeom prst="rect">
            <a:avLst/>
          </a:prstGeom>
        </p:spPr>
      </p:pic>
      <p:pic>
        <p:nvPicPr>
          <p:cNvPr id="4" name="Picture 3"/>
          <p:cNvPicPr>
            <a:picLocks noChangeAspect="1"/>
          </p:cNvPicPr>
          <p:nvPr/>
        </p:nvPicPr>
        <p:blipFill>
          <a:blip r:embed="rId9"/>
          <a:stretch>
            <a:fillRect/>
          </a:stretch>
        </p:blipFill>
        <p:spPr>
          <a:xfrm>
            <a:off x="685800" y="339105"/>
            <a:ext cx="1085182" cy="1091279"/>
          </a:xfrm>
          <a:prstGeom prst="rect">
            <a:avLst/>
          </a:prstGeom>
        </p:spPr>
      </p:pic>
      <p:sp>
        <p:nvSpPr>
          <p:cNvPr id="5" name="Rectangle 4"/>
          <p:cNvSpPr/>
          <p:nvPr/>
        </p:nvSpPr>
        <p:spPr>
          <a:xfrm>
            <a:off x="1228391" y="4435492"/>
            <a:ext cx="13689680" cy="2600199"/>
          </a:xfrm>
          <a:prstGeom prst="rect">
            <a:avLst/>
          </a:prstGeom>
        </p:spPr>
        <p:txBody>
          <a:bodyPr wrap="square">
            <a:spAutoFit/>
          </a:bodyPr>
          <a:lstStyle/>
          <a:p>
            <a:pPr algn="just">
              <a:lnSpc>
                <a:spcPct val="150000"/>
              </a:lnSpc>
            </a:pPr>
            <a:r>
              <a:rPr lang="en-GB" sz="2800" b="1" noProof="0" dirty="0">
                <a:latin typeface="Times New Roman" panose="02020603050405020304" pitchFamily="18" charset="0"/>
                <a:cs typeface="Times New Roman" panose="02020603050405020304" pitchFamily="18" charset="0"/>
              </a:rPr>
              <a:t>Example 1: Unilever</a:t>
            </a:r>
            <a:endParaRPr lang="en-GB" sz="2800" noProof="0" dirty="0">
              <a:latin typeface="Times New Roman" panose="02020603050405020304" pitchFamily="18" charset="0"/>
              <a:cs typeface="Times New Roman" panose="02020603050405020304" pitchFamily="18" charset="0"/>
            </a:endParaRPr>
          </a:p>
          <a:p>
            <a:pPr algn="just">
              <a:lnSpc>
                <a:spcPct val="150000"/>
              </a:lnSpc>
            </a:pPr>
            <a:r>
              <a:rPr lang="en-GB" sz="2800" noProof="0" dirty="0">
                <a:latin typeface="Times New Roman" panose="02020603050405020304" pitchFamily="18" charset="0"/>
                <a:cs typeface="Times New Roman" panose="02020603050405020304" pitchFamily="18" charset="0"/>
              </a:rPr>
              <a:t>Unilever is a prime example in this context, where Cultural Intelligence plays a critical role. </a:t>
            </a:r>
          </a:p>
          <a:p>
            <a:pPr algn="just">
              <a:lnSpc>
                <a:spcPct val="150000"/>
              </a:lnSpc>
            </a:pPr>
            <a:r>
              <a:rPr lang="en-GB" sz="2800" noProof="0" dirty="0">
                <a:latin typeface="Times New Roman" panose="02020603050405020304" pitchFamily="18" charset="0"/>
                <a:cs typeface="Times New Roman" panose="02020603050405020304" pitchFamily="18" charset="0"/>
              </a:rPr>
              <a:t> It is promoting cultural collaboration through training its leaders in effective cultural intelligence. </a:t>
            </a:r>
          </a:p>
        </p:txBody>
      </p:sp>
      <p:sp>
        <p:nvSpPr>
          <p:cNvPr id="6" name="Rectangle 5"/>
          <p:cNvSpPr/>
          <p:nvPr/>
        </p:nvSpPr>
        <p:spPr>
          <a:xfrm>
            <a:off x="1228391" y="6726999"/>
            <a:ext cx="13868400" cy="2031325"/>
          </a:xfrm>
          <a:prstGeom prst="rect">
            <a:avLst/>
          </a:prstGeom>
        </p:spPr>
        <p:txBody>
          <a:bodyPr wrap="square">
            <a:spAutoFit/>
          </a:bodyPr>
          <a:lstStyle/>
          <a:p>
            <a:pPr algn="just">
              <a:lnSpc>
                <a:spcPct val="150000"/>
              </a:lnSpc>
            </a:pPr>
            <a:r>
              <a:rPr lang="en-GB" sz="2800" b="1" noProof="0" dirty="0">
                <a:latin typeface="Times New Roman" panose="02020603050405020304" pitchFamily="18" charset="0"/>
                <a:cs typeface="Times New Roman" panose="02020603050405020304" pitchFamily="18" charset="0"/>
              </a:rPr>
              <a:t>Example 2: Coca Cola</a:t>
            </a:r>
            <a:endParaRPr lang="en-GB" sz="2800" noProof="0" dirty="0">
              <a:latin typeface="Times New Roman" panose="02020603050405020304" pitchFamily="18" charset="0"/>
              <a:cs typeface="Times New Roman" panose="02020603050405020304" pitchFamily="18" charset="0"/>
            </a:endParaRPr>
          </a:p>
          <a:p>
            <a:pPr algn="just">
              <a:lnSpc>
                <a:spcPct val="150000"/>
              </a:lnSpc>
            </a:pPr>
            <a:r>
              <a:rPr lang="en-GB" sz="2800" noProof="0" dirty="0">
                <a:latin typeface="Times New Roman" panose="02020603050405020304" pitchFamily="18" charset="0"/>
                <a:cs typeface="Times New Roman" panose="02020603050405020304" pitchFamily="18" charset="0"/>
              </a:rPr>
              <a:t>Coca-Cola is known for leveraging Cultural Intelligence to succeed in its operation globally. The company has aligned preferences of local cultures in every market they operate. </a:t>
            </a:r>
          </a:p>
        </p:txBody>
      </p:sp>
    </p:spTree>
    <p:extLst>
      <p:ext uri="{BB962C8B-B14F-4D97-AF65-F5344CB8AC3E}">
        <p14:creationId xmlns:p14="http://schemas.microsoft.com/office/powerpoint/2010/main" val="1903249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9"/>
          <p:cNvSpPr/>
          <p:nvPr/>
        </p:nvSpPr>
        <p:spPr>
          <a:xfrm>
            <a:off x="5008993" y="9428040"/>
            <a:ext cx="620346" cy="612450"/>
          </a:xfrm>
          <a:custGeom>
            <a:avLst/>
            <a:gdLst/>
            <a:ahLst/>
            <a:cxnLst/>
            <a:rect l="l" t="t" r="r" b="b"/>
            <a:pathLst>
              <a:path w="620346" h="612450">
                <a:moveTo>
                  <a:pt x="0" y="0"/>
                </a:moveTo>
                <a:lnTo>
                  <a:pt x="620346" y="0"/>
                </a:lnTo>
                <a:lnTo>
                  <a:pt x="620346" y="612450"/>
                </a:lnTo>
                <a:lnTo>
                  <a:pt x="0" y="61245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noProof="0" dirty="0"/>
          </a:p>
        </p:txBody>
      </p:sp>
      <p:sp>
        <p:nvSpPr>
          <p:cNvPr id="10" name="Freeform 10"/>
          <p:cNvSpPr/>
          <p:nvPr/>
        </p:nvSpPr>
        <p:spPr>
          <a:xfrm>
            <a:off x="16949127" y="6692119"/>
            <a:ext cx="620346" cy="612450"/>
          </a:xfrm>
          <a:custGeom>
            <a:avLst/>
            <a:gdLst/>
            <a:ahLst/>
            <a:cxnLst/>
            <a:rect l="l" t="t" r="r" b="b"/>
            <a:pathLst>
              <a:path w="620346" h="612450">
                <a:moveTo>
                  <a:pt x="0" y="0"/>
                </a:moveTo>
                <a:lnTo>
                  <a:pt x="620346" y="0"/>
                </a:lnTo>
                <a:lnTo>
                  <a:pt x="620346" y="612450"/>
                </a:lnTo>
                <a:lnTo>
                  <a:pt x="0" y="61245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noProof="0" dirty="0"/>
          </a:p>
        </p:txBody>
      </p:sp>
      <p:grpSp>
        <p:nvGrpSpPr>
          <p:cNvPr id="11" name="Group 11"/>
          <p:cNvGrpSpPr/>
          <p:nvPr/>
        </p:nvGrpSpPr>
        <p:grpSpPr>
          <a:xfrm>
            <a:off x="4125900" y="570421"/>
            <a:ext cx="4127589" cy="578254"/>
            <a:chOff x="0" y="0"/>
            <a:chExt cx="1087102" cy="152297"/>
          </a:xfrm>
        </p:grpSpPr>
        <p:sp>
          <p:nvSpPr>
            <p:cNvPr id="12" name="Freeform 12"/>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13" name="TextBox 13"/>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14" name="Group 14"/>
          <p:cNvGrpSpPr/>
          <p:nvPr/>
        </p:nvGrpSpPr>
        <p:grpSpPr>
          <a:xfrm>
            <a:off x="-232161" y="570433"/>
            <a:ext cx="4127589" cy="578254"/>
            <a:chOff x="0" y="0"/>
            <a:chExt cx="1087102" cy="152297"/>
          </a:xfrm>
        </p:grpSpPr>
        <p:sp>
          <p:nvSpPr>
            <p:cNvPr id="15" name="Freeform 15"/>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16" name="TextBox 16"/>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17" name="Group 17"/>
          <p:cNvGrpSpPr/>
          <p:nvPr/>
        </p:nvGrpSpPr>
        <p:grpSpPr>
          <a:xfrm>
            <a:off x="15164721" y="570433"/>
            <a:ext cx="4127589" cy="578254"/>
            <a:chOff x="0" y="0"/>
            <a:chExt cx="1087102" cy="152297"/>
          </a:xfrm>
        </p:grpSpPr>
        <p:sp>
          <p:nvSpPr>
            <p:cNvPr id="18" name="Freeform 18"/>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19" name="TextBox 19"/>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0" name="Group 20"/>
          <p:cNvGrpSpPr/>
          <p:nvPr/>
        </p:nvGrpSpPr>
        <p:grpSpPr>
          <a:xfrm>
            <a:off x="10806661" y="570446"/>
            <a:ext cx="4127589" cy="578254"/>
            <a:chOff x="0" y="0"/>
            <a:chExt cx="1087102" cy="152297"/>
          </a:xfrm>
        </p:grpSpPr>
        <p:sp>
          <p:nvSpPr>
            <p:cNvPr id="21" name="Freeform 21"/>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22" name="TextBox 22"/>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3" name="Group 23"/>
          <p:cNvGrpSpPr/>
          <p:nvPr/>
        </p:nvGrpSpPr>
        <p:grpSpPr>
          <a:xfrm>
            <a:off x="11516043" y="9428028"/>
            <a:ext cx="4127589" cy="578254"/>
            <a:chOff x="0" y="0"/>
            <a:chExt cx="1087102" cy="152297"/>
          </a:xfrm>
        </p:grpSpPr>
        <p:sp>
          <p:nvSpPr>
            <p:cNvPr id="24" name="Freeform 24"/>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25" name="TextBox 25"/>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6" name="Group 26"/>
          <p:cNvGrpSpPr/>
          <p:nvPr/>
        </p:nvGrpSpPr>
        <p:grpSpPr>
          <a:xfrm>
            <a:off x="7157982" y="9428040"/>
            <a:ext cx="4127589" cy="578254"/>
            <a:chOff x="0" y="0"/>
            <a:chExt cx="1087102" cy="152297"/>
          </a:xfrm>
        </p:grpSpPr>
        <p:sp>
          <p:nvSpPr>
            <p:cNvPr id="27" name="Freeform 27"/>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E7862A">
                <a:alpha val="56863"/>
              </a:srgbClr>
            </a:solidFill>
          </p:spPr>
          <p:txBody>
            <a:bodyPr/>
            <a:lstStyle/>
            <a:p>
              <a:endParaRPr lang="en-GB" noProof="0" dirty="0"/>
            </a:p>
          </p:txBody>
        </p:sp>
        <p:sp>
          <p:nvSpPr>
            <p:cNvPr id="28" name="TextBox 28"/>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sp>
        <p:nvSpPr>
          <p:cNvPr id="31" name="TextBox 31"/>
          <p:cNvSpPr txBox="1"/>
          <p:nvPr/>
        </p:nvSpPr>
        <p:spPr>
          <a:xfrm>
            <a:off x="1449088" y="2084615"/>
            <a:ext cx="8761711" cy="1744067"/>
          </a:xfrm>
          <a:prstGeom prst="rect">
            <a:avLst/>
          </a:prstGeom>
        </p:spPr>
        <p:txBody>
          <a:bodyPr wrap="square" lIns="0" tIns="0" rIns="0" bIns="0" rtlCol="0" anchor="t">
            <a:spAutoFit/>
          </a:bodyPr>
          <a:lstStyle/>
          <a:p>
            <a:pPr>
              <a:lnSpc>
                <a:spcPts val="6800"/>
              </a:lnSpc>
            </a:pPr>
            <a:r>
              <a:rPr lang="en-GB" sz="7200" b="1" noProof="0" dirty="0">
                <a:latin typeface="Times New Roman" panose="02020603050405020304" pitchFamily="18" charset="0"/>
                <a:cs typeface="Times New Roman" panose="02020603050405020304" pitchFamily="18" charset="0"/>
              </a:rPr>
              <a:t>Critical Evaluation of E.I and C.I</a:t>
            </a:r>
            <a:endParaRPr lang="en-GB" sz="6800" spc="-374" noProof="0" dirty="0">
              <a:solidFill>
                <a:srgbClr val="000000"/>
              </a:solidFill>
              <a:latin typeface="Heading Now 71-78"/>
              <a:ea typeface="Heading Now 71-78"/>
              <a:cs typeface="Heading Now 71-78"/>
              <a:sym typeface="Heading Now 71-78"/>
            </a:endParaRPr>
          </a:p>
        </p:txBody>
      </p:sp>
      <p:sp>
        <p:nvSpPr>
          <p:cNvPr id="32" name="TextBox 32"/>
          <p:cNvSpPr txBox="1"/>
          <p:nvPr/>
        </p:nvSpPr>
        <p:spPr>
          <a:xfrm>
            <a:off x="1449088" y="4099436"/>
            <a:ext cx="5863959" cy="4446858"/>
          </a:xfrm>
          <a:prstGeom prst="rect">
            <a:avLst/>
          </a:prstGeom>
        </p:spPr>
        <p:txBody>
          <a:bodyPr wrap="square" lIns="0" tIns="0" rIns="0" bIns="0" rtlCol="0" anchor="t">
            <a:spAutoFit/>
          </a:bodyPr>
          <a:lstStyle/>
          <a:p>
            <a:pPr>
              <a:lnSpc>
                <a:spcPct val="150000"/>
              </a:lnSpc>
            </a:pPr>
            <a:r>
              <a:rPr lang="en-GB" sz="2800" noProof="0" dirty="0">
                <a:latin typeface="Times New Roman" panose="02020603050405020304" pitchFamily="18" charset="0"/>
                <a:cs typeface="Times New Roman" panose="02020603050405020304" pitchFamily="18" charset="0"/>
              </a:rPr>
              <a:t>Both emotional and cultural intelligence are essential for leadership and serve difference functional aspects pf leadership. While emotional intelligence helps leaders to manage relationships, emotion handling, team dynamic and conflict resolution.</a:t>
            </a:r>
          </a:p>
        </p:txBody>
      </p:sp>
      <p:pic>
        <p:nvPicPr>
          <p:cNvPr id="35" name="Picture 34"/>
          <p:cNvPicPr>
            <a:picLocks noChangeAspect="1"/>
          </p:cNvPicPr>
          <p:nvPr/>
        </p:nvPicPr>
        <p:blipFill>
          <a:blip r:embed="rId5"/>
          <a:stretch>
            <a:fillRect/>
          </a:stretch>
        </p:blipFill>
        <p:spPr>
          <a:xfrm>
            <a:off x="10616069" y="2823730"/>
            <a:ext cx="6333058" cy="633305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Freeform 2"/>
          <p:cNvSpPr/>
          <p:nvPr/>
        </p:nvSpPr>
        <p:spPr>
          <a:xfrm>
            <a:off x="14600185" y="2638892"/>
            <a:ext cx="4385312" cy="5045861"/>
          </a:xfrm>
          <a:custGeom>
            <a:avLst/>
            <a:gdLst/>
            <a:ahLst/>
            <a:cxnLst/>
            <a:rect l="l" t="t" r="r" b="b"/>
            <a:pathLst>
              <a:path w="4385312" h="5045861">
                <a:moveTo>
                  <a:pt x="0" y="0"/>
                </a:moveTo>
                <a:lnTo>
                  <a:pt x="4385312" y="0"/>
                </a:lnTo>
                <a:lnTo>
                  <a:pt x="4385312" y="5045861"/>
                </a:lnTo>
                <a:lnTo>
                  <a:pt x="0" y="5045861"/>
                </a:lnTo>
                <a:lnTo>
                  <a:pt x="0" y="0"/>
                </a:lnTo>
                <a:close/>
              </a:path>
            </a:pathLst>
          </a:custGeom>
          <a:blipFill>
            <a:blip r:embed="rId3">
              <a:alphaModFix amt="19999"/>
              <a:extLst>
                <a:ext uri="{96DAC541-7B7A-43D3-8B79-37D633B846F1}">
                  <asvg:svgBlip xmlns:asvg="http://schemas.microsoft.com/office/drawing/2016/SVG/main" r:embed="rId4"/>
                </a:ext>
              </a:extLst>
            </a:blip>
            <a:stretch>
              <a:fillRect/>
            </a:stretch>
          </a:blipFill>
        </p:spPr>
        <p:txBody>
          <a:bodyPr/>
          <a:lstStyle/>
          <a:p>
            <a:endParaRPr lang="en-GB" noProof="0" dirty="0"/>
          </a:p>
        </p:txBody>
      </p:sp>
      <p:sp>
        <p:nvSpPr>
          <p:cNvPr id="10" name="Freeform 10"/>
          <p:cNvSpPr/>
          <p:nvPr/>
        </p:nvSpPr>
        <p:spPr>
          <a:xfrm>
            <a:off x="-1960603" y="2638892"/>
            <a:ext cx="5978605" cy="6879149"/>
          </a:xfrm>
          <a:custGeom>
            <a:avLst/>
            <a:gdLst/>
            <a:ahLst/>
            <a:cxnLst/>
            <a:rect l="l" t="t" r="r" b="b"/>
            <a:pathLst>
              <a:path w="5978605" h="6879149">
                <a:moveTo>
                  <a:pt x="0" y="0"/>
                </a:moveTo>
                <a:lnTo>
                  <a:pt x="5978606" y="0"/>
                </a:lnTo>
                <a:lnTo>
                  <a:pt x="5978606" y="6879148"/>
                </a:lnTo>
                <a:lnTo>
                  <a:pt x="0" y="6879148"/>
                </a:lnTo>
                <a:lnTo>
                  <a:pt x="0" y="0"/>
                </a:lnTo>
                <a:close/>
              </a:path>
            </a:pathLst>
          </a:custGeom>
          <a:blipFill>
            <a:blip r:embed="rId3">
              <a:alphaModFix amt="19999"/>
              <a:extLst>
                <a:ext uri="{96DAC541-7B7A-43D3-8B79-37D633B846F1}">
                  <asvg:svgBlip xmlns:asvg="http://schemas.microsoft.com/office/drawing/2016/SVG/main" r:embed="rId4"/>
                </a:ext>
              </a:extLst>
            </a:blip>
            <a:stretch>
              <a:fillRect/>
            </a:stretch>
          </a:blipFill>
        </p:spPr>
        <p:txBody>
          <a:bodyPr/>
          <a:lstStyle/>
          <a:p>
            <a:endParaRPr lang="en-GB" noProof="0" dirty="0"/>
          </a:p>
        </p:txBody>
      </p:sp>
      <p:sp>
        <p:nvSpPr>
          <p:cNvPr id="11" name="Freeform 11"/>
          <p:cNvSpPr/>
          <p:nvPr/>
        </p:nvSpPr>
        <p:spPr>
          <a:xfrm>
            <a:off x="3585887" y="-5557209"/>
            <a:ext cx="8664470" cy="9969578"/>
          </a:xfrm>
          <a:custGeom>
            <a:avLst/>
            <a:gdLst/>
            <a:ahLst/>
            <a:cxnLst/>
            <a:rect l="l" t="t" r="r" b="b"/>
            <a:pathLst>
              <a:path w="8664470" h="9969578">
                <a:moveTo>
                  <a:pt x="0" y="0"/>
                </a:moveTo>
                <a:lnTo>
                  <a:pt x="8664470" y="0"/>
                </a:lnTo>
                <a:lnTo>
                  <a:pt x="8664470" y="9969578"/>
                </a:lnTo>
                <a:lnTo>
                  <a:pt x="0" y="9969578"/>
                </a:lnTo>
                <a:lnTo>
                  <a:pt x="0" y="0"/>
                </a:lnTo>
                <a:close/>
              </a:path>
            </a:pathLst>
          </a:custGeom>
          <a:blipFill>
            <a:blip r:embed="rId3">
              <a:alphaModFix amt="19999"/>
              <a:extLst>
                <a:ext uri="{96DAC541-7B7A-43D3-8B79-37D633B846F1}">
                  <asvg:svgBlip xmlns:asvg="http://schemas.microsoft.com/office/drawing/2016/SVG/main" r:embed="rId4"/>
                </a:ext>
              </a:extLst>
            </a:blip>
            <a:stretch>
              <a:fillRect/>
            </a:stretch>
          </a:blipFill>
        </p:spPr>
        <p:txBody>
          <a:bodyPr/>
          <a:lstStyle/>
          <a:p>
            <a:endParaRPr lang="en-GB" noProof="0" dirty="0"/>
          </a:p>
        </p:txBody>
      </p:sp>
      <p:sp>
        <p:nvSpPr>
          <p:cNvPr id="12" name="Freeform 12"/>
          <p:cNvSpPr/>
          <p:nvPr/>
        </p:nvSpPr>
        <p:spPr>
          <a:xfrm rot="-3396954">
            <a:off x="-306450" y="8133904"/>
            <a:ext cx="945031" cy="932935"/>
          </a:xfrm>
          <a:custGeom>
            <a:avLst/>
            <a:gdLst/>
            <a:ahLst/>
            <a:cxnLst/>
            <a:rect l="l" t="t" r="r" b="b"/>
            <a:pathLst>
              <a:path w="945031" h="932935">
                <a:moveTo>
                  <a:pt x="0" y="0"/>
                </a:moveTo>
                <a:lnTo>
                  <a:pt x="945031" y="0"/>
                </a:lnTo>
                <a:lnTo>
                  <a:pt x="945031" y="932935"/>
                </a:lnTo>
                <a:lnTo>
                  <a:pt x="0" y="93293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noProof="0" dirty="0"/>
          </a:p>
        </p:txBody>
      </p:sp>
      <p:sp>
        <p:nvSpPr>
          <p:cNvPr id="13" name="TextBox 13"/>
          <p:cNvSpPr txBox="1"/>
          <p:nvPr/>
        </p:nvSpPr>
        <p:spPr>
          <a:xfrm>
            <a:off x="3196225" y="2717627"/>
            <a:ext cx="11209337" cy="872034"/>
          </a:xfrm>
          <a:prstGeom prst="rect">
            <a:avLst/>
          </a:prstGeom>
        </p:spPr>
        <p:txBody>
          <a:bodyPr wrap="square" lIns="0" tIns="0" rIns="0" bIns="0" rtlCol="0" anchor="t">
            <a:spAutoFit/>
          </a:bodyPr>
          <a:lstStyle/>
          <a:p>
            <a:pPr>
              <a:lnSpc>
                <a:spcPts val="6800"/>
              </a:lnSpc>
            </a:pPr>
            <a:r>
              <a:rPr lang="en-GB" sz="7200" b="1" noProof="0" dirty="0">
                <a:solidFill>
                  <a:srgbClr val="FFFF00"/>
                </a:solidFill>
                <a:latin typeface="Times New Roman" panose="02020603050405020304" pitchFamily="18" charset="0"/>
                <a:cs typeface="Times New Roman" panose="02020603050405020304" pitchFamily="18" charset="0"/>
              </a:rPr>
              <a:t>Conclusion </a:t>
            </a:r>
            <a:endParaRPr lang="en-GB" sz="6800" spc="-374" noProof="0" dirty="0">
              <a:solidFill>
                <a:srgbClr val="FFFF00"/>
              </a:solidFill>
              <a:latin typeface="Heading Now 71-78"/>
              <a:ea typeface="Heading Now 71-78"/>
              <a:cs typeface="Heading Now 71-78"/>
              <a:sym typeface="Heading Now 71-78"/>
            </a:endParaRPr>
          </a:p>
        </p:txBody>
      </p:sp>
      <p:sp>
        <p:nvSpPr>
          <p:cNvPr id="14" name="TextBox 14"/>
          <p:cNvSpPr txBox="1"/>
          <p:nvPr/>
        </p:nvSpPr>
        <p:spPr>
          <a:xfrm>
            <a:off x="3196225" y="3688617"/>
            <a:ext cx="11573269" cy="4446858"/>
          </a:xfrm>
          <a:prstGeom prst="rect">
            <a:avLst/>
          </a:prstGeom>
        </p:spPr>
        <p:txBody>
          <a:bodyPr wrap="square" lIns="0" tIns="0" rIns="0" bIns="0" rtlCol="0" anchor="t">
            <a:spAutoFit/>
          </a:bodyPr>
          <a:lstStyle/>
          <a:p>
            <a:pPr algn="just">
              <a:lnSpc>
                <a:spcPct val="150000"/>
              </a:lnSpc>
            </a:pPr>
            <a:r>
              <a:rPr lang="en-GB" sz="2800" noProof="0" dirty="0">
                <a:solidFill>
                  <a:schemeClr val="bg1"/>
                </a:solidFill>
                <a:latin typeface="Times New Roman" panose="02020603050405020304" pitchFamily="18" charset="0"/>
                <a:cs typeface="Times New Roman" panose="02020603050405020304" pitchFamily="18" charset="0"/>
              </a:rPr>
              <a:t>In summary, Emotional Intelligence and Cultural Intelligence are crucial for effective leadership in modern organizations. Emotional intelligence enhances the ability of leaders to understand and manage emotions, promotes strong relationships and increases productiveness. The cultural intelligence allows leaders to navigate complex global market and multi-cultural teams. It ensure the effective collaboration and open communication in the team.</a:t>
            </a:r>
          </a:p>
          <a:p>
            <a:pPr algn="just">
              <a:lnSpc>
                <a:spcPct val="150000"/>
              </a:lnSpc>
            </a:pPr>
            <a:endParaRPr lang="en-GB" sz="2800" noProof="0" dirty="0">
              <a:solidFill>
                <a:schemeClr val="bg1"/>
              </a:solidFill>
              <a:latin typeface="Times New Roman" panose="02020603050405020304" pitchFamily="18" charset="0"/>
              <a:cs typeface="Times New Roman" panose="02020603050405020304" pitchFamily="18" charset="0"/>
            </a:endParaRPr>
          </a:p>
        </p:txBody>
      </p:sp>
      <p:sp>
        <p:nvSpPr>
          <p:cNvPr id="18" name="Freeform 18"/>
          <p:cNvSpPr/>
          <p:nvPr/>
        </p:nvSpPr>
        <p:spPr>
          <a:xfrm>
            <a:off x="16231549" y="2986058"/>
            <a:ext cx="945031" cy="932935"/>
          </a:xfrm>
          <a:custGeom>
            <a:avLst/>
            <a:gdLst/>
            <a:ahLst/>
            <a:cxnLst/>
            <a:rect l="l" t="t" r="r" b="b"/>
            <a:pathLst>
              <a:path w="945031" h="932935">
                <a:moveTo>
                  <a:pt x="0" y="0"/>
                </a:moveTo>
                <a:lnTo>
                  <a:pt x="945031" y="0"/>
                </a:lnTo>
                <a:lnTo>
                  <a:pt x="945031" y="932935"/>
                </a:lnTo>
                <a:lnTo>
                  <a:pt x="0" y="93293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noProof="0" dirty="0"/>
          </a:p>
        </p:txBody>
      </p:sp>
      <p:sp>
        <p:nvSpPr>
          <p:cNvPr id="19" name="Freeform 19"/>
          <p:cNvSpPr/>
          <p:nvPr/>
        </p:nvSpPr>
        <p:spPr>
          <a:xfrm rot="-3396954">
            <a:off x="4021777" y="147805"/>
            <a:ext cx="945031" cy="932935"/>
          </a:xfrm>
          <a:custGeom>
            <a:avLst/>
            <a:gdLst/>
            <a:ahLst/>
            <a:cxnLst/>
            <a:rect l="l" t="t" r="r" b="b"/>
            <a:pathLst>
              <a:path w="945031" h="932935">
                <a:moveTo>
                  <a:pt x="0" y="0"/>
                </a:moveTo>
                <a:lnTo>
                  <a:pt x="945031" y="0"/>
                </a:lnTo>
                <a:lnTo>
                  <a:pt x="945031" y="932935"/>
                </a:lnTo>
                <a:lnTo>
                  <a:pt x="0" y="93293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noProof="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9E1"/>
        </a:solidFill>
        <a:effectLst/>
      </p:bgPr>
    </p:bg>
    <p:spTree>
      <p:nvGrpSpPr>
        <p:cNvPr id="1" name=""/>
        <p:cNvGrpSpPr/>
        <p:nvPr/>
      </p:nvGrpSpPr>
      <p:grpSpPr>
        <a:xfrm>
          <a:off x="0" y="0"/>
          <a:ext cx="0" cy="0"/>
          <a:chOff x="0" y="0"/>
          <a:chExt cx="0" cy="0"/>
        </a:xfrm>
      </p:grpSpPr>
      <p:sp>
        <p:nvSpPr>
          <p:cNvPr id="2" name="TextBox 2"/>
          <p:cNvSpPr txBox="1"/>
          <p:nvPr/>
        </p:nvSpPr>
        <p:spPr>
          <a:xfrm>
            <a:off x="836405" y="1116900"/>
            <a:ext cx="5265184" cy="872034"/>
          </a:xfrm>
          <a:prstGeom prst="rect">
            <a:avLst/>
          </a:prstGeom>
        </p:spPr>
        <p:txBody>
          <a:bodyPr lIns="0" tIns="0" rIns="0" bIns="0" rtlCol="0" anchor="t">
            <a:spAutoFit/>
          </a:bodyPr>
          <a:lstStyle/>
          <a:p>
            <a:pPr>
              <a:lnSpc>
                <a:spcPts val="6800"/>
              </a:lnSpc>
            </a:pPr>
            <a:r>
              <a:rPr lang="en-GB" sz="7200" b="1" noProof="0" dirty="0">
                <a:latin typeface="Times New Roman" panose="02020603050405020304" pitchFamily="18" charset="0"/>
                <a:cs typeface="Times New Roman" panose="02020603050405020304" pitchFamily="18" charset="0"/>
              </a:rPr>
              <a:t>References </a:t>
            </a:r>
            <a:endParaRPr lang="en-GB" sz="6800" spc="-374" noProof="0" dirty="0">
              <a:solidFill>
                <a:srgbClr val="000000"/>
              </a:solidFill>
              <a:latin typeface="Heading Now 71-78"/>
              <a:ea typeface="Heading Now 71-78"/>
              <a:cs typeface="Heading Now 71-78"/>
              <a:sym typeface="Heading Now 71-78"/>
            </a:endParaRPr>
          </a:p>
        </p:txBody>
      </p:sp>
      <p:grpSp>
        <p:nvGrpSpPr>
          <p:cNvPr id="18" name="Group 18"/>
          <p:cNvGrpSpPr/>
          <p:nvPr/>
        </p:nvGrpSpPr>
        <p:grpSpPr>
          <a:xfrm>
            <a:off x="-1960127" y="9411381"/>
            <a:ext cx="4127589" cy="578254"/>
            <a:chOff x="0" y="0"/>
            <a:chExt cx="1087102" cy="152297"/>
          </a:xfrm>
        </p:grpSpPr>
        <p:sp>
          <p:nvSpPr>
            <p:cNvPr id="19" name="Freeform 19"/>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20" name="TextBox 20"/>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1" name="Group 21"/>
          <p:cNvGrpSpPr/>
          <p:nvPr/>
        </p:nvGrpSpPr>
        <p:grpSpPr>
          <a:xfrm>
            <a:off x="2397933" y="9411369"/>
            <a:ext cx="4127589" cy="578254"/>
            <a:chOff x="0" y="0"/>
            <a:chExt cx="1087102" cy="152297"/>
          </a:xfrm>
        </p:grpSpPr>
        <p:sp>
          <p:nvSpPr>
            <p:cNvPr id="22" name="Freeform 22"/>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23" name="TextBox 23"/>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4" name="Group 24"/>
          <p:cNvGrpSpPr/>
          <p:nvPr/>
        </p:nvGrpSpPr>
        <p:grpSpPr>
          <a:xfrm>
            <a:off x="9493369" y="9411393"/>
            <a:ext cx="4127589" cy="578254"/>
            <a:chOff x="0" y="0"/>
            <a:chExt cx="1087102" cy="152297"/>
          </a:xfrm>
        </p:grpSpPr>
        <p:sp>
          <p:nvSpPr>
            <p:cNvPr id="25" name="Freeform 25"/>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26" name="TextBox 26"/>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27" name="Group 27"/>
          <p:cNvGrpSpPr/>
          <p:nvPr/>
        </p:nvGrpSpPr>
        <p:grpSpPr>
          <a:xfrm>
            <a:off x="13851430" y="9411381"/>
            <a:ext cx="4127589" cy="578254"/>
            <a:chOff x="0" y="0"/>
            <a:chExt cx="1087102" cy="152297"/>
          </a:xfrm>
        </p:grpSpPr>
        <p:sp>
          <p:nvSpPr>
            <p:cNvPr id="28" name="Freeform 28"/>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29" name="TextBox 29"/>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30" name="Group 30"/>
          <p:cNvGrpSpPr/>
          <p:nvPr/>
        </p:nvGrpSpPr>
        <p:grpSpPr>
          <a:xfrm>
            <a:off x="1743528" y="264724"/>
            <a:ext cx="4127589" cy="578254"/>
            <a:chOff x="0" y="0"/>
            <a:chExt cx="1087102" cy="152297"/>
          </a:xfrm>
        </p:grpSpPr>
        <p:sp>
          <p:nvSpPr>
            <p:cNvPr id="31" name="Freeform 31"/>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32" name="TextBox 32"/>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grpSp>
        <p:nvGrpSpPr>
          <p:cNvPr id="33" name="Group 33"/>
          <p:cNvGrpSpPr/>
          <p:nvPr/>
        </p:nvGrpSpPr>
        <p:grpSpPr>
          <a:xfrm>
            <a:off x="6101589" y="264712"/>
            <a:ext cx="4127589" cy="578254"/>
            <a:chOff x="0" y="0"/>
            <a:chExt cx="1087102" cy="152297"/>
          </a:xfrm>
        </p:grpSpPr>
        <p:sp>
          <p:nvSpPr>
            <p:cNvPr id="34" name="Freeform 34"/>
            <p:cNvSpPr/>
            <p:nvPr/>
          </p:nvSpPr>
          <p:spPr>
            <a:xfrm>
              <a:off x="0" y="0"/>
              <a:ext cx="1087102" cy="152297"/>
            </a:xfrm>
            <a:custGeom>
              <a:avLst/>
              <a:gdLst/>
              <a:ahLst/>
              <a:cxnLst/>
              <a:rect l="l" t="t" r="r" b="b"/>
              <a:pathLst>
                <a:path w="1087102" h="152297">
                  <a:moveTo>
                    <a:pt x="76149" y="0"/>
                  </a:moveTo>
                  <a:lnTo>
                    <a:pt x="1010953" y="0"/>
                  </a:lnTo>
                  <a:cubicBezTo>
                    <a:pt x="1053009" y="0"/>
                    <a:pt x="1087102" y="34093"/>
                    <a:pt x="1087102" y="76149"/>
                  </a:cubicBezTo>
                  <a:lnTo>
                    <a:pt x="1087102" y="76149"/>
                  </a:lnTo>
                  <a:cubicBezTo>
                    <a:pt x="1087102" y="118204"/>
                    <a:pt x="1053009" y="152297"/>
                    <a:pt x="1010953" y="152297"/>
                  </a:cubicBezTo>
                  <a:lnTo>
                    <a:pt x="76149" y="152297"/>
                  </a:lnTo>
                  <a:cubicBezTo>
                    <a:pt x="34093" y="152297"/>
                    <a:pt x="0" y="118204"/>
                    <a:pt x="0" y="76149"/>
                  </a:cubicBezTo>
                  <a:lnTo>
                    <a:pt x="0" y="76149"/>
                  </a:lnTo>
                  <a:cubicBezTo>
                    <a:pt x="0" y="34093"/>
                    <a:pt x="34093" y="0"/>
                    <a:pt x="76149" y="0"/>
                  </a:cubicBezTo>
                  <a:close/>
                </a:path>
              </a:pathLst>
            </a:custGeom>
            <a:solidFill>
              <a:srgbClr val="2A316F">
                <a:alpha val="56863"/>
              </a:srgbClr>
            </a:solidFill>
          </p:spPr>
          <p:txBody>
            <a:bodyPr/>
            <a:lstStyle/>
            <a:p>
              <a:endParaRPr lang="en-GB" noProof="0" dirty="0"/>
            </a:p>
          </p:txBody>
        </p:sp>
        <p:sp>
          <p:nvSpPr>
            <p:cNvPr id="35" name="TextBox 35"/>
            <p:cNvSpPr txBox="1"/>
            <p:nvPr/>
          </p:nvSpPr>
          <p:spPr>
            <a:xfrm>
              <a:off x="0" y="-47625"/>
              <a:ext cx="1087102" cy="199922"/>
            </a:xfrm>
            <a:prstGeom prst="rect">
              <a:avLst/>
            </a:prstGeom>
          </p:spPr>
          <p:txBody>
            <a:bodyPr lIns="50800" tIns="50800" rIns="50800" bIns="50800" rtlCol="0" anchor="ctr"/>
            <a:lstStyle/>
            <a:p>
              <a:pPr marL="431801" lvl="1" indent="-215900" algn="ctr">
                <a:lnSpc>
                  <a:spcPts val="2800"/>
                </a:lnSpc>
                <a:buFont typeface="Arial"/>
                <a:buChar char="•"/>
              </a:pPr>
              <a:endParaRPr lang="en-GB" noProof="0" dirty="0"/>
            </a:p>
          </p:txBody>
        </p:sp>
      </p:grpSp>
      <p:sp>
        <p:nvSpPr>
          <p:cNvPr id="39" name="Rectangle 38"/>
          <p:cNvSpPr/>
          <p:nvPr/>
        </p:nvSpPr>
        <p:spPr>
          <a:xfrm>
            <a:off x="761999" y="2262868"/>
            <a:ext cx="17217019" cy="6986528"/>
          </a:xfrm>
          <a:prstGeom prst="rect">
            <a:avLst/>
          </a:prstGeom>
        </p:spPr>
        <p:txBody>
          <a:bodyPr wrap="square">
            <a:spAutoFit/>
          </a:bodyPr>
          <a:lstStyle/>
          <a:p>
            <a:pPr lvl="0" algn="just"/>
            <a:r>
              <a:rPr lang="en-GB" sz="2800" noProof="0" dirty="0">
                <a:latin typeface="Times New Roman" panose="02020603050405020304" pitchFamily="18" charset="0"/>
                <a:cs typeface="Times New Roman" panose="02020603050405020304" pitchFamily="18" charset="0"/>
              </a:rPr>
              <a:t> Arasaratnam-Smith, L. A. (2025). </a:t>
            </a:r>
            <a:r>
              <a:rPr lang="en-GB" sz="2800" i="1" noProof="0" dirty="0">
                <a:latin typeface="Times New Roman" panose="02020603050405020304" pitchFamily="18" charset="0"/>
                <a:cs typeface="Times New Roman" panose="02020603050405020304" pitchFamily="18" charset="0"/>
              </a:rPr>
              <a:t>Handbook on Communication and Culture</a:t>
            </a:r>
            <a:r>
              <a:rPr lang="en-GB" sz="2800" noProof="0" dirty="0">
                <a:latin typeface="Times New Roman" panose="02020603050405020304" pitchFamily="18" charset="0"/>
                <a:cs typeface="Times New Roman" panose="02020603050405020304" pitchFamily="18" charset="0"/>
              </a:rPr>
              <a:t>. Edward Elgar Publishing.</a:t>
            </a:r>
          </a:p>
          <a:p>
            <a:pPr lvl="0" algn="just"/>
            <a:r>
              <a:rPr lang="en-GB" sz="2800" noProof="0" dirty="0">
                <a:latin typeface="Times New Roman" panose="02020603050405020304" pitchFamily="18" charset="0"/>
                <a:cs typeface="Times New Roman" panose="02020603050405020304" pitchFamily="18" charset="0"/>
              </a:rPr>
              <a:t>Gransberry, C. K. (2021). How Emotional Intelligence Promotes Leadership and Management Practices. </a:t>
            </a:r>
            <a:r>
              <a:rPr lang="en-GB" sz="2800" i="1" noProof="0" dirty="0">
                <a:latin typeface="Times New Roman" panose="02020603050405020304" pitchFamily="18" charset="0"/>
                <a:cs typeface="Times New Roman" panose="02020603050405020304" pitchFamily="18" charset="0"/>
              </a:rPr>
              <a:t>Public Organization Review</a:t>
            </a:r>
            <a:r>
              <a:rPr lang="en-GB" sz="2800" noProof="0" dirty="0">
                <a:latin typeface="Times New Roman" panose="02020603050405020304" pitchFamily="18" charset="0"/>
                <a:cs typeface="Times New Roman" panose="02020603050405020304" pitchFamily="18" charset="0"/>
              </a:rPr>
              <a:t>, </a:t>
            </a:r>
            <a:r>
              <a:rPr lang="en-GB" sz="2800" i="1" noProof="0" dirty="0">
                <a:latin typeface="Times New Roman" panose="02020603050405020304" pitchFamily="18" charset="0"/>
                <a:cs typeface="Times New Roman" panose="02020603050405020304" pitchFamily="18" charset="0"/>
              </a:rPr>
              <a:t>22</a:t>
            </a:r>
            <a:r>
              <a:rPr lang="en-GB" sz="2800" noProof="0" dirty="0">
                <a:latin typeface="Times New Roman" panose="02020603050405020304" pitchFamily="18" charset="0"/>
                <a:cs typeface="Times New Roman" panose="02020603050405020304" pitchFamily="18" charset="0"/>
              </a:rPr>
              <a:t>(4), 935–948. https://doi.org/10.1007/s11115-021-00550-4</a:t>
            </a:r>
          </a:p>
          <a:p>
            <a:pPr lvl="0" algn="just"/>
            <a:r>
              <a:rPr lang="en-GB" sz="2800" noProof="0" dirty="0">
                <a:latin typeface="Times New Roman" panose="02020603050405020304" pitchFamily="18" charset="0"/>
                <a:cs typeface="Times New Roman" panose="02020603050405020304" pitchFamily="18" charset="0"/>
              </a:rPr>
              <a:t>Polman, P., &amp; Winston, A. (2022). BECOMING A COURAGEOUS, NET POSITIVE LEADER. </a:t>
            </a:r>
            <a:r>
              <a:rPr lang="en-GB" sz="2800" i="1" noProof="0" dirty="0">
                <a:latin typeface="Times New Roman" panose="02020603050405020304" pitchFamily="18" charset="0"/>
                <a:cs typeface="Times New Roman" panose="02020603050405020304" pitchFamily="18" charset="0"/>
              </a:rPr>
              <a:t>Leader to Leader</a:t>
            </a:r>
            <a:r>
              <a:rPr lang="en-GB" sz="2800" noProof="0" dirty="0">
                <a:latin typeface="Times New Roman" panose="02020603050405020304" pitchFamily="18" charset="0"/>
                <a:cs typeface="Times New Roman" panose="02020603050405020304" pitchFamily="18" charset="0"/>
              </a:rPr>
              <a:t>, </a:t>
            </a:r>
            <a:r>
              <a:rPr lang="en-GB" sz="2800" i="1" noProof="0" dirty="0">
                <a:latin typeface="Times New Roman" panose="02020603050405020304" pitchFamily="18" charset="0"/>
                <a:cs typeface="Times New Roman" panose="02020603050405020304" pitchFamily="18" charset="0"/>
              </a:rPr>
              <a:t>2022</a:t>
            </a:r>
            <a:r>
              <a:rPr lang="en-GB" sz="2800" noProof="0" dirty="0">
                <a:latin typeface="Times New Roman" panose="02020603050405020304" pitchFamily="18" charset="0"/>
                <a:cs typeface="Times New Roman" panose="02020603050405020304" pitchFamily="18" charset="0"/>
              </a:rPr>
              <a:t>(103). https://doi.org/10.1002/ltl.20625</a:t>
            </a:r>
          </a:p>
          <a:p>
            <a:pPr lvl="0" algn="just"/>
            <a:r>
              <a:rPr lang="en-GB" sz="2800" noProof="0" dirty="0">
                <a:latin typeface="Times New Roman" panose="02020603050405020304" pitchFamily="18" charset="0"/>
                <a:cs typeface="Times New Roman" panose="02020603050405020304" pitchFamily="18" charset="0"/>
              </a:rPr>
              <a:t>Rivers, S. E., Handley-Miner, I. J., Mayer, J. D., &amp; Caruso, D. R. (2020). </a:t>
            </a:r>
            <a:r>
              <a:rPr lang="en-GB" sz="2800" i="1" noProof="0" dirty="0">
                <a:latin typeface="Times New Roman" panose="02020603050405020304" pitchFamily="18" charset="0"/>
                <a:cs typeface="Times New Roman" panose="02020603050405020304" pitchFamily="18" charset="0"/>
              </a:rPr>
              <a:t>Emotional Intelligence</a:t>
            </a:r>
            <a:r>
              <a:rPr lang="en-GB" sz="2800" noProof="0" dirty="0">
                <a:latin typeface="Times New Roman" panose="02020603050405020304" pitchFamily="18" charset="0"/>
                <a:cs typeface="Times New Roman" panose="02020603050405020304" pitchFamily="18" charset="0"/>
              </a:rPr>
              <a:t> (R. J. Sternberg, Ed.). Cambridge University Press; Cambridge University Press. https://www.cambridge.org/core/services/aop-cambridge-core/content/view/35BECAF5F4BF696CE17F80B84C88CCDD</a:t>
            </a:r>
          </a:p>
          <a:p>
            <a:pPr lvl="0" algn="just"/>
            <a:r>
              <a:rPr lang="en-GB" sz="2800" noProof="0" dirty="0">
                <a:latin typeface="Times New Roman" panose="02020603050405020304" pitchFamily="18" charset="0"/>
                <a:cs typeface="Times New Roman" panose="02020603050405020304" pitchFamily="18" charset="0"/>
              </a:rPr>
              <a:t>Velarde, J. M., Ghani, M. F., Adams, D., &amp; Cheah, J.-H. (2020). Towards a healthy school climate: The mediating effect of transformational leadership on cultural intelligence and organisational health. </a:t>
            </a:r>
            <a:r>
              <a:rPr lang="en-GB" sz="2800" i="1" noProof="0" dirty="0">
                <a:latin typeface="Times New Roman" panose="02020603050405020304" pitchFamily="18" charset="0"/>
                <a:cs typeface="Times New Roman" panose="02020603050405020304" pitchFamily="18" charset="0"/>
              </a:rPr>
              <a:t>Educational Management Administration &amp; Leadership</a:t>
            </a:r>
            <a:r>
              <a:rPr lang="en-GB" sz="2800" noProof="0" dirty="0">
                <a:latin typeface="Times New Roman" panose="02020603050405020304" pitchFamily="18" charset="0"/>
                <a:cs typeface="Times New Roman" panose="02020603050405020304" pitchFamily="18" charset="0"/>
              </a:rPr>
              <a:t>, </a:t>
            </a:r>
            <a:r>
              <a:rPr lang="en-GB" sz="2800" i="1" noProof="0" dirty="0">
                <a:latin typeface="Times New Roman" panose="02020603050405020304" pitchFamily="18" charset="0"/>
                <a:cs typeface="Times New Roman" panose="02020603050405020304" pitchFamily="18" charset="0"/>
              </a:rPr>
              <a:t>50</a:t>
            </a:r>
            <a:r>
              <a:rPr lang="en-GB" sz="2800" noProof="0" dirty="0">
                <a:latin typeface="Times New Roman" panose="02020603050405020304" pitchFamily="18" charset="0"/>
                <a:cs typeface="Times New Roman" panose="02020603050405020304" pitchFamily="18" charset="0"/>
              </a:rPr>
              <a:t>(1), 174114322093731. https://doi.org/10.1177/1741143220937311</a:t>
            </a:r>
          </a:p>
          <a:p>
            <a:pPr lvl="0" algn="just"/>
            <a:r>
              <a:rPr lang="en-GB" sz="2800" noProof="0" dirty="0">
                <a:latin typeface="Times New Roman" panose="02020603050405020304" pitchFamily="18" charset="0"/>
                <a:cs typeface="Times New Roman" panose="02020603050405020304" pitchFamily="18" charset="0"/>
              </a:rPr>
              <a:t>Wooldridge, A., Purdum, B., &amp; Jones, S. (2025). Exploring Goleman’s Leadership Styles Through Role-Playing. </a:t>
            </a:r>
            <a:r>
              <a:rPr lang="en-GB" sz="2800" i="1" noProof="0" dirty="0">
                <a:latin typeface="Times New Roman" panose="02020603050405020304" pitchFamily="18" charset="0"/>
                <a:cs typeface="Times New Roman" panose="02020603050405020304" pitchFamily="18" charset="0"/>
              </a:rPr>
              <a:t>Management Teaching Review</a:t>
            </a:r>
            <a:r>
              <a:rPr lang="en-GB" sz="2800" noProof="0" dirty="0">
                <a:latin typeface="Times New Roman" panose="02020603050405020304" pitchFamily="18" charset="0"/>
                <a:cs typeface="Times New Roman" panose="02020603050405020304" pitchFamily="18" charset="0"/>
              </a:rPr>
              <a:t>. https://doi.org/10.1177/23792981251348399</a:t>
            </a:r>
          </a:p>
          <a:p>
            <a:pPr lvl="0" algn="just"/>
            <a:r>
              <a:rPr lang="en-GB" sz="2800" noProof="0" dirty="0">
                <a:latin typeface="Times New Roman" panose="02020603050405020304" pitchFamily="18" charset="0"/>
                <a:cs typeface="Times New Roman" panose="02020603050405020304" pitchFamily="18" charset="0"/>
              </a:rPr>
              <a:t>Yohana F. Cahya Palupi Meilani, Bist, A. S., Qurotul Aini, </a:t>
            </a:r>
            <a:r>
              <a:rPr lang="en-GB" sz="2800" noProof="0" dirty="0" err="1">
                <a:latin typeface="Times New Roman" panose="02020603050405020304" pitchFamily="18" charset="0"/>
                <a:cs typeface="Times New Roman" panose="02020603050405020304" pitchFamily="18" charset="0"/>
              </a:rPr>
              <a:t>Marviola</a:t>
            </a:r>
            <a:r>
              <a:rPr lang="en-GB" sz="2800" noProof="0" dirty="0">
                <a:latin typeface="Times New Roman" panose="02020603050405020304" pitchFamily="18" charset="0"/>
                <a:cs typeface="Times New Roman" panose="02020603050405020304" pitchFamily="18" charset="0"/>
              </a:rPr>
              <a:t> Hardini, &amp; Santoso, N. A. (2025). </a:t>
            </a:r>
            <a:r>
              <a:rPr lang="en-GB" sz="2800" i="1" noProof="0" dirty="0">
                <a:latin typeface="Times New Roman" panose="02020603050405020304" pitchFamily="18" charset="0"/>
                <a:cs typeface="Times New Roman" panose="02020603050405020304" pitchFamily="18" charset="0"/>
              </a:rPr>
              <a:t>Transformational Leadership Driving Digital Innovation and Sustainability in the Case of Satya Nadella</a:t>
            </a:r>
            <a:r>
              <a:rPr lang="en-GB" sz="2800" noProof="0" dirty="0">
                <a:latin typeface="Times New Roman" panose="02020603050405020304" pitchFamily="18" charset="0"/>
                <a:cs typeface="Times New Roman" panose="02020603050405020304" pitchFamily="18" charset="0"/>
              </a:rPr>
              <a:t>. 1–6. https://doi.org/10.1109/iccit65724.2025.11166788</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16</TotalTime>
  <Words>964</Words>
  <Application>Microsoft Office PowerPoint</Application>
  <PresentationFormat>Custom</PresentationFormat>
  <Paragraphs>94</Paragraphs>
  <Slides>14</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Heading Now 71-78</vt:lpstr>
      <vt:lpstr>Calibri Light</vt:lpstr>
      <vt:lpstr>Times New Roman</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White Blue Simple Modern Enhancing Sales Strategy Presentation</dc:title>
  <dc:creator>user</dc:creator>
  <cp:lastModifiedBy>Anca-Daniela Cruceru</cp:lastModifiedBy>
  <cp:revision>11</cp:revision>
  <dcterms:created xsi:type="dcterms:W3CDTF">2006-08-16T00:00:00Z</dcterms:created>
  <dcterms:modified xsi:type="dcterms:W3CDTF">2026-03-16T22:40:35Z</dcterms:modified>
  <dc:identifier>DAGveMKTc0o</dc:identifier>
</cp:coreProperties>
</file>