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vml" ContentType="application/vnd.openxmlformats-officedocument.vmlDrawing"/>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1"/>
  </p:sldMasterIdLst>
  <p:sldIdLst>
    <p:sldId id="257" r:id="rId2"/>
  </p:sldIdLst>
  <p:sldSz cx="21383625" cy="30275213"/>
  <p:notesSz cx="6858000" cy="9144000"/>
  <p:defaultTextStyle>
    <a:defPPr>
      <a:defRPr lang="en-US"/>
    </a:defPPr>
    <a:lvl1pPr marL="0" algn="l" defTabSz="2771345" rtl="0" eaLnBrk="1" latinLnBrk="0" hangingPunct="1">
      <a:defRPr sz="5455" kern="1200">
        <a:solidFill>
          <a:schemeClr val="tx1"/>
        </a:solidFill>
        <a:latin typeface="+mn-lt"/>
        <a:ea typeface="+mn-ea"/>
        <a:cs typeface="+mn-cs"/>
      </a:defRPr>
    </a:lvl1pPr>
    <a:lvl2pPr marL="1385673" algn="l" defTabSz="2771345" rtl="0" eaLnBrk="1" latinLnBrk="0" hangingPunct="1">
      <a:defRPr sz="5455" kern="1200">
        <a:solidFill>
          <a:schemeClr val="tx1"/>
        </a:solidFill>
        <a:latin typeface="+mn-lt"/>
        <a:ea typeface="+mn-ea"/>
        <a:cs typeface="+mn-cs"/>
      </a:defRPr>
    </a:lvl2pPr>
    <a:lvl3pPr marL="2771345" algn="l" defTabSz="2771345" rtl="0" eaLnBrk="1" latinLnBrk="0" hangingPunct="1">
      <a:defRPr sz="5455" kern="1200">
        <a:solidFill>
          <a:schemeClr val="tx1"/>
        </a:solidFill>
        <a:latin typeface="+mn-lt"/>
        <a:ea typeface="+mn-ea"/>
        <a:cs typeface="+mn-cs"/>
      </a:defRPr>
    </a:lvl3pPr>
    <a:lvl4pPr marL="4157017" algn="l" defTabSz="2771345" rtl="0" eaLnBrk="1" latinLnBrk="0" hangingPunct="1">
      <a:defRPr sz="5455" kern="1200">
        <a:solidFill>
          <a:schemeClr val="tx1"/>
        </a:solidFill>
        <a:latin typeface="+mn-lt"/>
        <a:ea typeface="+mn-ea"/>
        <a:cs typeface="+mn-cs"/>
      </a:defRPr>
    </a:lvl4pPr>
    <a:lvl5pPr marL="5542689" algn="l" defTabSz="2771345" rtl="0" eaLnBrk="1" latinLnBrk="0" hangingPunct="1">
      <a:defRPr sz="5455" kern="1200">
        <a:solidFill>
          <a:schemeClr val="tx1"/>
        </a:solidFill>
        <a:latin typeface="+mn-lt"/>
        <a:ea typeface="+mn-ea"/>
        <a:cs typeface="+mn-cs"/>
      </a:defRPr>
    </a:lvl5pPr>
    <a:lvl6pPr marL="6928362" algn="l" defTabSz="2771345" rtl="0" eaLnBrk="1" latinLnBrk="0" hangingPunct="1">
      <a:defRPr sz="5455" kern="1200">
        <a:solidFill>
          <a:schemeClr val="tx1"/>
        </a:solidFill>
        <a:latin typeface="+mn-lt"/>
        <a:ea typeface="+mn-ea"/>
        <a:cs typeface="+mn-cs"/>
      </a:defRPr>
    </a:lvl6pPr>
    <a:lvl7pPr marL="8314034" algn="l" defTabSz="2771345" rtl="0" eaLnBrk="1" latinLnBrk="0" hangingPunct="1">
      <a:defRPr sz="5455" kern="1200">
        <a:solidFill>
          <a:schemeClr val="tx1"/>
        </a:solidFill>
        <a:latin typeface="+mn-lt"/>
        <a:ea typeface="+mn-ea"/>
        <a:cs typeface="+mn-cs"/>
      </a:defRPr>
    </a:lvl7pPr>
    <a:lvl8pPr marL="9699706" algn="l" defTabSz="2771345" rtl="0" eaLnBrk="1" latinLnBrk="0" hangingPunct="1">
      <a:defRPr sz="5455" kern="1200">
        <a:solidFill>
          <a:schemeClr val="tx1"/>
        </a:solidFill>
        <a:latin typeface="+mn-lt"/>
        <a:ea typeface="+mn-ea"/>
        <a:cs typeface="+mn-cs"/>
      </a:defRPr>
    </a:lvl8pPr>
    <a:lvl9pPr marL="11085378" algn="l" defTabSz="2771345" rtl="0" eaLnBrk="1" latinLnBrk="0" hangingPunct="1">
      <a:defRPr sz="5455"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9535">
          <p15:clr>
            <a:srgbClr val="A4A3A4"/>
          </p15:clr>
        </p15:guide>
        <p15:guide id="2" pos="6735">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9824"/>
    <p:restoredTop sz="94652"/>
  </p:normalViewPr>
  <p:slideViewPr>
    <p:cSldViewPr snapToGrid="0" snapToObjects="1">
      <p:cViewPr>
        <p:scale>
          <a:sx n="40" d="100"/>
          <a:sy n="40" d="100"/>
        </p:scale>
        <p:origin x="2460" y="30"/>
      </p:cViewPr>
      <p:guideLst>
        <p:guide orient="horz" pos="9535"/>
        <p:guide pos="6735"/>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1.emf"/></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3772" y="4954765"/>
            <a:ext cx="18176081" cy="10540259"/>
          </a:xfrm>
        </p:spPr>
        <p:txBody>
          <a:bodyPr anchor="b"/>
          <a:lstStyle>
            <a:lvl1pPr algn="ctr">
              <a:defRPr sz="14031"/>
            </a:lvl1pPr>
          </a:lstStyle>
          <a:p>
            <a:r>
              <a:rPr lang="en-GB"/>
              <a:t>Click to edit Master title style</a:t>
            </a:r>
            <a:endParaRPr lang="en-US" dirty="0"/>
          </a:p>
        </p:txBody>
      </p:sp>
      <p:sp>
        <p:nvSpPr>
          <p:cNvPr id="3" name="Subtitle 2"/>
          <p:cNvSpPr>
            <a:spLocks noGrp="1"/>
          </p:cNvSpPr>
          <p:nvPr>
            <p:ph type="subTitle" idx="1"/>
          </p:nvPr>
        </p:nvSpPr>
        <p:spPr>
          <a:xfrm>
            <a:off x="2672953" y="15901497"/>
            <a:ext cx="16037719" cy="7309499"/>
          </a:xfrm>
        </p:spPr>
        <p:txBody>
          <a:bodyPr/>
          <a:lstStyle>
            <a:lvl1pPr marL="0" indent="0" algn="ctr">
              <a:buNone/>
              <a:defRPr sz="5612"/>
            </a:lvl1pPr>
            <a:lvl2pPr marL="1069162" indent="0" algn="ctr">
              <a:buNone/>
              <a:defRPr sz="4677"/>
            </a:lvl2pPr>
            <a:lvl3pPr marL="2138324" indent="0" algn="ctr">
              <a:buNone/>
              <a:defRPr sz="4209"/>
            </a:lvl3pPr>
            <a:lvl4pPr marL="3207487" indent="0" algn="ctr">
              <a:buNone/>
              <a:defRPr sz="3742"/>
            </a:lvl4pPr>
            <a:lvl5pPr marL="4276649" indent="0" algn="ctr">
              <a:buNone/>
              <a:defRPr sz="3742"/>
            </a:lvl5pPr>
            <a:lvl6pPr marL="5345811" indent="0" algn="ctr">
              <a:buNone/>
              <a:defRPr sz="3742"/>
            </a:lvl6pPr>
            <a:lvl7pPr marL="6414973" indent="0" algn="ctr">
              <a:buNone/>
              <a:defRPr sz="3742"/>
            </a:lvl7pPr>
            <a:lvl8pPr marL="7484135" indent="0" algn="ctr">
              <a:buNone/>
              <a:defRPr sz="3742"/>
            </a:lvl8pPr>
            <a:lvl9pPr marL="8553298" indent="0" algn="ctr">
              <a:buNone/>
              <a:defRPr sz="3742"/>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5/13/2022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dirty="0"/>
          </a:p>
        </p:txBody>
      </p:sp>
    </p:spTree>
    <p:extLst>
      <p:ext uri="{BB962C8B-B14F-4D97-AF65-F5344CB8AC3E}">
        <p14:creationId xmlns:p14="http://schemas.microsoft.com/office/powerpoint/2010/main" val="46884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5/13/2022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dirty="0"/>
          </a:p>
        </p:txBody>
      </p:sp>
    </p:spTree>
    <p:extLst>
      <p:ext uri="{BB962C8B-B14F-4D97-AF65-F5344CB8AC3E}">
        <p14:creationId xmlns:p14="http://schemas.microsoft.com/office/powerpoint/2010/main" val="20143734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8988" y="7547788"/>
            <a:ext cx="18443377" cy="12593645"/>
          </a:xfrm>
        </p:spPr>
        <p:txBody>
          <a:bodyPr anchor="b"/>
          <a:lstStyle>
            <a:lvl1pPr>
              <a:defRPr sz="14031"/>
            </a:lvl1pPr>
          </a:lstStyle>
          <a:p>
            <a:r>
              <a:rPr lang="en-GB"/>
              <a:t>Click to edit Master title style</a:t>
            </a:r>
            <a:endParaRPr lang="en-US" dirty="0"/>
          </a:p>
        </p:txBody>
      </p:sp>
      <p:sp>
        <p:nvSpPr>
          <p:cNvPr id="3" name="Text Placeholder 2"/>
          <p:cNvSpPr>
            <a:spLocks noGrp="1"/>
          </p:cNvSpPr>
          <p:nvPr>
            <p:ph type="body" idx="1"/>
          </p:nvPr>
        </p:nvSpPr>
        <p:spPr>
          <a:xfrm>
            <a:off x="1458988" y="20260574"/>
            <a:ext cx="18443377" cy="6622701"/>
          </a:xfrm>
        </p:spPr>
        <p:txBody>
          <a:bodyPr/>
          <a:lstStyle>
            <a:lvl1pPr marL="0" indent="0">
              <a:buNone/>
              <a:defRPr sz="5612">
                <a:solidFill>
                  <a:schemeClr val="tx1"/>
                </a:solidFill>
              </a:defRPr>
            </a:lvl1pPr>
            <a:lvl2pPr marL="1069162" indent="0">
              <a:buNone/>
              <a:defRPr sz="4677">
                <a:solidFill>
                  <a:schemeClr val="tx1">
                    <a:tint val="75000"/>
                  </a:schemeClr>
                </a:solidFill>
              </a:defRPr>
            </a:lvl2pPr>
            <a:lvl3pPr marL="2138324" indent="0">
              <a:buNone/>
              <a:defRPr sz="4209">
                <a:solidFill>
                  <a:schemeClr val="tx1">
                    <a:tint val="75000"/>
                  </a:schemeClr>
                </a:solidFill>
              </a:defRPr>
            </a:lvl3pPr>
            <a:lvl4pPr marL="3207487" indent="0">
              <a:buNone/>
              <a:defRPr sz="3742">
                <a:solidFill>
                  <a:schemeClr val="tx1">
                    <a:tint val="75000"/>
                  </a:schemeClr>
                </a:solidFill>
              </a:defRPr>
            </a:lvl4pPr>
            <a:lvl5pPr marL="4276649" indent="0">
              <a:buNone/>
              <a:defRPr sz="3742">
                <a:solidFill>
                  <a:schemeClr val="tx1">
                    <a:tint val="75000"/>
                  </a:schemeClr>
                </a:solidFill>
              </a:defRPr>
            </a:lvl5pPr>
            <a:lvl6pPr marL="5345811" indent="0">
              <a:buNone/>
              <a:defRPr sz="3742">
                <a:solidFill>
                  <a:schemeClr val="tx1">
                    <a:tint val="75000"/>
                  </a:schemeClr>
                </a:solidFill>
              </a:defRPr>
            </a:lvl6pPr>
            <a:lvl7pPr marL="6414973" indent="0">
              <a:buNone/>
              <a:defRPr sz="3742">
                <a:solidFill>
                  <a:schemeClr val="tx1">
                    <a:tint val="75000"/>
                  </a:schemeClr>
                </a:solidFill>
              </a:defRPr>
            </a:lvl7pPr>
            <a:lvl8pPr marL="7484135" indent="0">
              <a:buNone/>
              <a:defRPr sz="3742">
                <a:solidFill>
                  <a:schemeClr val="tx1">
                    <a:tint val="75000"/>
                  </a:schemeClr>
                </a:solidFill>
              </a:defRPr>
            </a:lvl8pPr>
            <a:lvl9pPr marL="8553298" indent="0">
              <a:buNone/>
              <a:defRPr sz="3742">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C99151A-8971-494A-BD27-0348896E2E92}" type="datetimeFigureOut">
              <a:rPr lang="en-US" smtClean="0"/>
              <a:t>5/13/2022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dirty="0"/>
          </a:p>
        </p:txBody>
      </p:sp>
    </p:spTree>
    <p:extLst>
      <p:ext uri="{BB962C8B-B14F-4D97-AF65-F5344CB8AC3E}">
        <p14:creationId xmlns:p14="http://schemas.microsoft.com/office/powerpoint/2010/main" val="4945262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470124"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10825460"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C99151A-8971-494A-BD27-0348896E2E92}" type="datetimeFigureOut">
              <a:rPr lang="en-US" smtClean="0"/>
              <a:t>5/13/2022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dirty="0"/>
          </a:p>
        </p:txBody>
      </p:sp>
    </p:spTree>
    <p:extLst>
      <p:ext uri="{BB962C8B-B14F-4D97-AF65-F5344CB8AC3E}">
        <p14:creationId xmlns:p14="http://schemas.microsoft.com/office/powerpoint/2010/main" val="7409362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72909" y="1611882"/>
            <a:ext cx="18443377" cy="5851808"/>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72912" y="7421634"/>
            <a:ext cx="9046274"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4" name="Content Placeholder 3"/>
          <p:cNvSpPr>
            <a:spLocks noGrp="1"/>
          </p:cNvSpPr>
          <p:nvPr>
            <p:ph sz="half" idx="2"/>
          </p:nvPr>
        </p:nvSpPr>
        <p:spPr>
          <a:xfrm>
            <a:off x="1472912" y="11058863"/>
            <a:ext cx="9046274"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10825461" y="7421634"/>
            <a:ext cx="9090826"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6" name="Content Placeholder 5"/>
          <p:cNvSpPr>
            <a:spLocks noGrp="1"/>
          </p:cNvSpPr>
          <p:nvPr>
            <p:ph sz="quarter" idx="4"/>
          </p:nvPr>
        </p:nvSpPr>
        <p:spPr>
          <a:xfrm>
            <a:off x="10825461" y="11058863"/>
            <a:ext cx="9090826"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C99151A-8971-494A-BD27-0348896E2E92}" type="datetimeFigureOut">
              <a:rPr lang="en-US" smtClean="0"/>
              <a:t>5/13/2022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2D6143A-D6F3-F743-B7AD-7A30E92FB51E}" type="slidenum">
              <a:rPr lang="en-US" smtClean="0"/>
              <a:t>‹#›</a:t>
            </a:fld>
            <a:endParaRPr lang="en-US" dirty="0"/>
          </a:p>
        </p:txBody>
      </p:sp>
    </p:spTree>
    <p:extLst>
      <p:ext uri="{BB962C8B-B14F-4D97-AF65-F5344CB8AC3E}">
        <p14:creationId xmlns:p14="http://schemas.microsoft.com/office/powerpoint/2010/main" val="18053012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C99151A-8971-494A-BD27-0348896E2E92}" type="datetimeFigureOut">
              <a:rPr lang="en-US" smtClean="0"/>
              <a:t>5/13/2022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2D6143A-D6F3-F743-B7AD-7A30E92FB51E}" type="slidenum">
              <a:rPr lang="en-US" smtClean="0"/>
              <a:t>‹#›</a:t>
            </a:fld>
            <a:endParaRPr lang="en-US" dirty="0"/>
          </a:p>
        </p:txBody>
      </p:sp>
    </p:spTree>
    <p:extLst>
      <p:ext uri="{BB962C8B-B14F-4D97-AF65-F5344CB8AC3E}">
        <p14:creationId xmlns:p14="http://schemas.microsoft.com/office/powerpoint/2010/main" val="20485724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99151A-8971-494A-BD27-0348896E2E92}" type="datetimeFigureOut">
              <a:rPr lang="en-US" smtClean="0"/>
              <a:t>5/13/2022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2D6143A-D6F3-F743-B7AD-7A30E92FB51E}" type="slidenum">
              <a:rPr lang="en-US" smtClean="0"/>
              <a:t>‹#›</a:t>
            </a:fld>
            <a:endParaRPr lang="en-US" dirty="0"/>
          </a:p>
        </p:txBody>
      </p:sp>
    </p:spTree>
    <p:extLst>
      <p:ext uri="{BB962C8B-B14F-4D97-AF65-F5344CB8AC3E}">
        <p14:creationId xmlns:p14="http://schemas.microsoft.com/office/powerpoint/2010/main" val="19001115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Content Placeholder 2"/>
          <p:cNvSpPr>
            <a:spLocks noGrp="1"/>
          </p:cNvSpPr>
          <p:nvPr>
            <p:ph idx="1"/>
          </p:nvPr>
        </p:nvSpPr>
        <p:spPr>
          <a:xfrm>
            <a:off x="9090826" y="4359077"/>
            <a:ext cx="10825460" cy="21515024"/>
          </a:xfrm>
        </p:spPr>
        <p:txBody>
          <a:bodyPr/>
          <a:lstStyle>
            <a:lvl1pPr>
              <a:defRPr sz="7483"/>
            </a:lvl1pPr>
            <a:lvl2pPr>
              <a:defRPr sz="6548"/>
            </a:lvl2pPr>
            <a:lvl3pPr>
              <a:defRPr sz="5612"/>
            </a:lvl3pPr>
            <a:lvl4pPr>
              <a:defRPr sz="4677"/>
            </a:lvl4pPr>
            <a:lvl5pPr>
              <a:defRPr sz="4677"/>
            </a:lvl5pPr>
            <a:lvl6pPr>
              <a:defRPr sz="4677"/>
            </a:lvl6pPr>
            <a:lvl7pPr>
              <a:defRPr sz="4677"/>
            </a:lvl7pPr>
            <a:lvl8pPr>
              <a:defRPr sz="4677"/>
            </a:lvl8pPr>
            <a:lvl9pPr>
              <a:defRPr sz="4677"/>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5/13/2022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dirty="0"/>
          </a:p>
        </p:txBody>
      </p:sp>
    </p:spTree>
    <p:extLst>
      <p:ext uri="{BB962C8B-B14F-4D97-AF65-F5344CB8AC3E}">
        <p14:creationId xmlns:p14="http://schemas.microsoft.com/office/powerpoint/2010/main" val="20932924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Picture Placeholder 2"/>
          <p:cNvSpPr>
            <a:spLocks noGrp="1" noChangeAspect="1"/>
          </p:cNvSpPr>
          <p:nvPr>
            <p:ph type="pic" idx="1"/>
          </p:nvPr>
        </p:nvSpPr>
        <p:spPr>
          <a:xfrm>
            <a:off x="9090826" y="4359077"/>
            <a:ext cx="10825460" cy="21515024"/>
          </a:xfrm>
        </p:spPr>
        <p:txBody>
          <a:bodyPr anchor="t"/>
          <a:lstStyle>
            <a:lvl1pPr marL="0" indent="0">
              <a:buNone/>
              <a:defRPr sz="7483"/>
            </a:lvl1pPr>
            <a:lvl2pPr marL="1069162" indent="0">
              <a:buNone/>
              <a:defRPr sz="6548"/>
            </a:lvl2pPr>
            <a:lvl3pPr marL="2138324" indent="0">
              <a:buNone/>
              <a:defRPr sz="5612"/>
            </a:lvl3pPr>
            <a:lvl4pPr marL="3207487" indent="0">
              <a:buNone/>
              <a:defRPr sz="4677"/>
            </a:lvl4pPr>
            <a:lvl5pPr marL="4276649" indent="0">
              <a:buNone/>
              <a:defRPr sz="4677"/>
            </a:lvl5pPr>
            <a:lvl6pPr marL="5345811" indent="0">
              <a:buNone/>
              <a:defRPr sz="4677"/>
            </a:lvl6pPr>
            <a:lvl7pPr marL="6414973" indent="0">
              <a:buNone/>
              <a:defRPr sz="4677"/>
            </a:lvl7pPr>
            <a:lvl8pPr marL="7484135" indent="0">
              <a:buNone/>
              <a:defRPr sz="4677"/>
            </a:lvl8pPr>
            <a:lvl9pPr marL="8553298" indent="0">
              <a:buNone/>
              <a:defRPr sz="4677"/>
            </a:lvl9pPr>
          </a:lstStyle>
          <a:p>
            <a:r>
              <a:rPr lang="en-GB" dirty="0"/>
              <a:t>Drag picture to placeholder or click icon to add</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5/13/2022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dirty="0"/>
          </a:p>
        </p:txBody>
      </p:sp>
    </p:spTree>
    <p:extLst>
      <p:ext uri="{BB962C8B-B14F-4D97-AF65-F5344CB8AC3E}">
        <p14:creationId xmlns:p14="http://schemas.microsoft.com/office/powerpoint/2010/main" val="1889707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5/13/2022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dirty="0"/>
          </a:p>
        </p:txBody>
      </p:sp>
    </p:spTree>
    <p:extLst>
      <p:ext uri="{BB962C8B-B14F-4D97-AF65-F5344CB8AC3E}">
        <p14:creationId xmlns:p14="http://schemas.microsoft.com/office/powerpoint/2010/main" val="11707002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302658" y="1611875"/>
            <a:ext cx="4610844" cy="2565684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470125" y="1611875"/>
            <a:ext cx="13565237" cy="256568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5/13/2022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dirty="0"/>
          </a:p>
        </p:txBody>
      </p:sp>
    </p:spTree>
    <p:extLst>
      <p:ext uri="{BB962C8B-B14F-4D97-AF65-F5344CB8AC3E}">
        <p14:creationId xmlns:p14="http://schemas.microsoft.com/office/powerpoint/2010/main" val="7139783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70124" y="1611882"/>
            <a:ext cx="18443377" cy="585180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470124" y="8059374"/>
            <a:ext cx="18443377" cy="1920934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470124" y="28060644"/>
            <a:ext cx="4811316" cy="1611875"/>
          </a:xfrm>
          <a:prstGeom prst="rect">
            <a:avLst/>
          </a:prstGeom>
        </p:spPr>
        <p:txBody>
          <a:bodyPr vert="horz" lIns="91440" tIns="45720" rIns="91440" bIns="45720" rtlCol="0" anchor="ctr"/>
          <a:lstStyle>
            <a:lvl1pPr algn="l">
              <a:defRPr sz="2806">
                <a:solidFill>
                  <a:schemeClr val="tx1">
                    <a:tint val="75000"/>
                  </a:schemeClr>
                </a:solidFill>
              </a:defRPr>
            </a:lvl1pPr>
          </a:lstStyle>
          <a:p>
            <a:fld id="{4C99151A-8971-494A-BD27-0348896E2E92}" type="datetimeFigureOut">
              <a:rPr lang="en-US" smtClean="0"/>
              <a:t>5/13/2022</a:t>
            </a:fld>
            <a:endParaRPr lang="en-US" dirty="0"/>
          </a:p>
        </p:txBody>
      </p:sp>
      <p:sp>
        <p:nvSpPr>
          <p:cNvPr id="5" name="Footer Placeholder 4"/>
          <p:cNvSpPr>
            <a:spLocks noGrp="1"/>
          </p:cNvSpPr>
          <p:nvPr>
            <p:ph type="ftr" sz="quarter" idx="3"/>
          </p:nvPr>
        </p:nvSpPr>
        <p:spPr>
          <a:xfrm>
            <a:off x="7083326" y="28060644"/>
            <a:ext cx="7216973" cy="1611875"/>
          </a:xfrm>
          <a:prstGeom prst="rect">
            <a:avLst/>
          </a:prstGeom>
        </p:spPr>
        <p:txBody>
          <a:bodyPr vert="horz" lIns="91440" tIns="45720" rIns="91440" bIns="45720" rtlCol="0" anchor="ctr"/>
          <a:lstStyle>
            <a:lvl1pPr algn="ctr">
              <a:defRPr sz="2806">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5102185" y="28060644"/>
            <a:ext cx="4811316" cy="1611875"/>
          </a:xfrm>
          <a:prstGeom prst="rect">
            <a:avLst/>
          </a:prstGeom>
        </p:spPr>
        <p:txBody>
          <a:bodyPr vert="horz" lIns="91440" tIns="45720" rIns="91440" bIns="45720" rtlCol="0" anchor="ctr"/>
          <a:lstStyle>
            <a:lvl1pPr algn="r">
              <a:defRPr sz="2806">
                <a:solidFill>
                  <a:schemeClr val="tx1">
                    <a:tint val="75000"/>
                  </a:schemeClr>
                </a:solidFill>
              </a:defRPr>
            </a:lvl1pPr>
          </a:lstStyle>
          <a:p>
            <a:fld id="{42D6143A-D6F3-F743-B7AD-7A30E92FB51E}" type="slidenum">
              <a:rPr lang="en-US" smtClean="0"/>
              <a:t>‹#›</a:t>
            </a:fld>
            <a:endParaRPr lang="en-US" dirty="0"/>
          </a:p>
        </p:txBody>
      </p:sp>
    </p:spTree>
    <p:extLst>
      <p:ext uri="{BB962C8B-B14F-4D97-AF65-F5344CB8AC3E}">
        <p14:creationId xmlns:p14="http://schemas.microsoft.com/office/powerpoint/2010/main" val="24034412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2138324" rtl="0" eaLnBrk="1" latinLnBrk="0" hangingPunct="1">
        <a:lnSpc>
          <a:spcPct val="90000"/>
        </a:lnSpc>
        <a:spcBef>
          <a:spcPct val="0"/>
        </a:spcBef>
        <a:buNone/>
        <a:defRPr sz="10289" kern="1200">
          <a:solidFill>
            <a:schemeClr val="tx1"/>
          </a:solidFill>
          <a:latin typeface="+mj-lt"/>
          <a:ea typeface="+mj-ea"/>
          <a:cs typeface="+mj-cs"/>
        </a:defRPr>
      </a:lvl1pPr>
    </p:titleStyle>
    <p:bodyStyle>
      <a:lvl1pPr marL="534581" indent="-534581" algn="l" defTabSz="2138324" rtl="0" eaLnBrk="1" latinLnBrk="0" hangingPunct="1">
        <a:lnSpc>
          <a:spcPct val="90000"/>
        </a:lnSpc>
        <a:spcBef>
          <a:spcPts val="2339"/>
        </a:spcBef>
        <a:buFont typeface="Arial" panose="020B0604020202020204" pitchFamily="34" charset="0"/>
        <a:buChar char="•"/>
        <a:defRPr sz="6548" kern="1200">
          <a:solidFill>
            <a:schemeClr val="tx1"/>
          </a:solidFill>
          <a:latin typeface="+mn-lt"/>
          <a:ea typeface="+mn-ea"/>
          <a:cs typeface="+mn-cs"/>
        </a:defRPr>
      </a:lvl1pPr>
      <a:lvl2pPr marL="1603743" indent="-534581" algn="l" defTabSz="2138324" rtl="0" eaLnBrk="1" latinLnBrk="0" hangingPunct="1">
        <a:lnSpc>
          <a:spcPct val="90000"/>
        </a:lnSpc>
        <a:spcBef>
          <a:spcPts val="1169"/>
        </a:spcBef>
        <a:buFont typeface="Arial" panose="020B0604020202020204" pitchFamily="34" charset="0"/>
        <a:buChar char="•"/>
        <a:defRPr sz="5612" kern="1200">
          <a:solidFill>
            <a:schemeClr val="tx1"/>
          </a:solidFill>
          <a:latin typeface="+mn-lt"/>
          <a:ea typeface="+mn-ea"/>
          <a:cs typeface="+mn-cs"/>
        </a:defRPr>
      </a:lvl2pPr>
      <a:lvl3pPr marL="2672906" indent="-534581" algn="l" defTabSz="2138324" rtl="0" eaLnBrk="1" latinLnBrk="0" hangingPunct="1">
        <a:lnSpc>
          <a:spcPct val="90000"/>
        </a:lnSpc>
        <a:spcBef>
          <a:spcPts val="1169"/>
        </a:spcBef>
        <a:buFont typeface="Arial" panose="020B0604020202020204" pitchFamily="34" charset="0"/>
        <a:buChar char="•"/>
        <a:defRPr sz="4677" kern="1200">
          <a:solidFill>
            <a:schemeClr val="tx1"/>
          </a:solidFill>
          <a:latin typeface="+mn-lt"/>
          <a:ea typeface="+mn-ea"/>
          <a:cs typeface="+mn-cs"/>
        </a:defRPr>
      </a:lvl3pPr>
      <a:lvl4pPr marL="3742068"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4pPr>
      <a:lvl5pPr marL="4811230"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5pPr>
      <a:lvl6pPr marL="5880392"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6pPr>
      <a:lvl7pPr marL="6949554"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7pPr>
      <a:lvl8pPr marL="8018717"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8pPr>
      <a:lvl9pPr marL="9087879"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9pPr>
    </p:bodyStyle>
    <p:otherStyle>
      <a:defPPr>
        <a:defRPr lang="en-US"/>
      </a:defPPr>
      <a:lvl1pPr marL="0" algn="l" defTabSz="2138324" rtl="0" eaLnBrk="1" latinLnBrk="0" hangingPunct="1">
        <a:defRPr sz="4209" kern="1200">
          <a:solidFill>
            <a:schemeClr val="tx1"/>
          </a:solidFill>
          <a:latin typeface="+mn-lt"/>
          <a:ea typeface="+mn-ea"/>
          <a:cs typeface="+mn-cs"/>
        </a:defRPr>
      </a:lvl1pPr>
      <a:lvl2pPr marL="1069162" algn="l" defTabSz="2138324" rtl="0" eaLnBrk="1" latinLnBrk="0" hangingPunct="1">
        <a:defRPr sz="4209" kern="1200">
          <a:solidFill>
            <a:schemeClr val="tx1"/>
          </a:solidFill>
          <a:latin typeface="+mn-lt"/>
          <a:ea typeface="+mn-ea"/>
          <a:cs typeface="+mn-cs"/>
        </a:defRPr>
      </a:lvl2pPr>
      <a:lvl3pPr marL="2138324" algn="l" defTabSz="2138324" rtl="0" eaLnBrk="1" latinLnBrk="0" hangingPunct="1">
        <a:defRPr sz="4209" kern="1200">
          <a:solidFill>
            <a:schemeClr val="tx1"/>
          </a:solidFill>
          <a:latin typeface="+mn-lt"/>
          <a:ea typeface="+mn-ea"/>
          <a:cs typeface="+mn-cs"/>
        </a:defRPr>
      </a:lvl3pPr>
      <a:lvl4pPr marL="3207487" algn="l" defTabSz="2138324" rtl="0" eaLnBrk="1" latinLnBrk="0" hangingPunct="1">
        <a:defRPr sz="4209" kern="1200">
          <a:solidFill>
            <a:schemeClr val="tx1"/>
          </a:solidFill>
          <a:latin typeface="+mn-lt"/>
          <a:ea typeface="+mn-ea"/>
          <a:cs typeface="+mn-cs"/>
        </a:defRPr>
      </a:lvl4pPr>
      <a:lvl5pPr marL="4276649" algn="l" defTabSz="2138324" rtl="0" eaLnBrk="1" latinLnBrk="0" hangingPunct="1">
        <a:defRPr sz="4209" kern="1200">
          <a:solidFill>
            <a:schemeClr val="tx1"/>
          </a:solidFill>
          <a:latin typeface="+mn-lt"/>
          <a:ea typeface="+mn-ea"/>
          <a:cs typeface="+mn-cs"/>
        </a:defRPr>
      </a:lvl5pPr>
      <a:lvl6pPr marL="5345811" algn="l" defTabSz="2138324" rtl="0" eaLnBrk="1" latinLnBrk="0" hangingPunct="1">
        <a:defRPr sz="4209" kern="1200">
          <a:solidFill>
            <a:schemeClr val="tx1"/>
          </a:solidFill>
          <a:latin typeface="+mn-lt"/>
          <a:ea typeface="+mn-ea"/>
          <a:cs typeface="+mn-cs"/>
        </a:defRPr>
      </a:lvl6pPr>
      <a:lvl7pPr marL="6414973" algn="l" defTabSz="2138324" rtl="0" eaLnBrk="1" latinLnBrk="0" hangingPunct="1">
        <a:defRPr sz="4209" kern="1200">
          <a:solidFill>
            <a:schemeClr val="tx1"/>
          </a:solidFill>
          <a:latin typeface="+mn-lt"/>
          <a:ea typeface="+mn-ea"/>
          <a:cs typeface="+mn-cs"/>
        </a:defRPr>
      </a:lvl7pPr>
      <a:lvl8pPr marL="7484135" algn="l" defTabSz="2138324" rtl="0" eaLnBrk="1" latinLnBrk="0" hangingPunct="1">
        <a:defRPr sz="4209" kern="1200">
          <a:solidFill>
            <a:schemeClr val="tx1"/>
          </a:solidFill>
          <a:latin typeface="+mn-lt"/>
          <a:ea typeface="+mn-ea"/>
          <a:cs typeface="+mn-cs"/>
        </a:defRPr>
      </a:lvl8pPr>
      <a:lvl9pPr marL="8553298" algn="l" defTabSz="2138324" rtl="0" eaLnBrk="1" latinLnBrk="0" hangingPunct="1">
        <a:defRPr sz="420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13" Type="http://schemas.openxmlformats.org/officeDocument/2006/relationships/image" Target="../media/image10.png"/><Relationship Id="rId3" Type="http://schemas.openxmlformats.org/officeDocument/2006/relationships/image" Target="../media/image2.png"/><Relationship Id="rId7" Type="http://schemas.openxmlformats.org/officeDocument/2006/relationships/image" Target="../media/image6.png"/><Relationship Id="rId12" Type="http://schemas.openxmlformats.org/officeDocument/2006/relationships/image" Target="../media/image9.png"/><Relationship Id="rId2" Type="http://schemas.openxmlformats.org/officeDocument/2006/relationships/slideLayout" Target="../slideLayouts/slideLayout1.xml"/><Relationship Id="rId1" Type="http://schemas.openxmlformats.org/officeDocument/2006/relationships/vmlDrawing" Target="../drawings/vmlDrawing1.vml"/><Relationship Id="rId6" Type="http://schemas.openxmlformats.org/officeDocument/2006/relationships/image" Target="../media/image5.png"/><Relationship Id="rId11" Type="http://schemas.openxmlformats.org/officeDocument/2006/relationships/image" Target="../media/image1.emf"/><Relationship Id="rId5" Type="http://schemas.openxmlformats.org/officeDocument/2006/relationships/image" Target="../media/image4.png"/><Relationship Id="rId10" Type="http://schemas.openxmlformats.org/officeDocument/2006/relationships/package" Target="../embeddings/Microsoft_Excel_Worksheet.xlsx"/><Relationship Id="rId4" Type="http://schemas.openxmlformats.org/officeDocument/2006/relationships/image" Target="../media/image3.jpg"/><Relationship Id="rId9" Type="http://schemas.openxmlformats.org/officeDocument/2006/relationships/image" Target="../media/image8.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 name="Picture 15">
            <a:extLst>
              <a:ext uri="{FF2B5EF4-FFF2-40B4-BE49-F238E27FC236}">
                <a16:creationId xmlns:a16="http://schemas.microsoft.com/office/drawing/2014/main" id="{A8D0AC7C-AC06-349F-AC1A-E77022D1495D}"/>
              </a:ext>
            </a:extLst>
          </p:cNvPr>
          <p:cNvPicPr>
            <a:picLocks noChangeAspect="1"/>
          </p:cNvPicPr>
          <p:nvPr/>
        </p:nvPicPr>
        <p:blipFill>
          <a:blip r:embed="rId3"/>
          <a:stretch>
            <a:fillRect/>
          </a:stretch>
        </p:blipFill>
        <p:spPr>
          <a:xfrm>
            <a:off x="14727809" y="15637117"/>
            <a:ext cx="6062479" cy="3864910"/>
          </a:xfrm>
          <a:prstGeom prst="rect">
            <a:avLst/>
          </a:prstGeom>
        </p:spPr>
      </p:pic>
      <p:sp>
        <p:nvSpPr>
          <p:cNvPr id="7" name="Rectangle 6"/>
          <p:cNvSpPr>
            <a:spLocks noChangeArrowheads="1"/>
          </p:cNvSpPr>
          <p:nvPr/>
        </p:nvSpPr>
        <p:spPr bwMode="auto">
          <a:xfrm>
            <a:off x="3009899" y="2066779"/>
            <a:ext cx="18109397" cy="34590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r>
              <a:rPr lang="en-GB" altLang="en-US" sz="4800" dirty="0">
                <a:solidFill>
                  <a:srgbClr val="002060"/>
                </a:solidFill>
                <a:latin typeface="Calibri" charset="0"/>
                <a:ea typeface="Calibri" charset="0"/>
                <a:cs typeface="Calibri" charset="0"/>
              </a:rPr>
              <a:t>An In-depth examination of the challenges Surrounding Project Delivery</a:t>
            </a:r>
          </a:p>
          <a:p>
            <a:pPr eaLnBrk="1" hangingPunct="1">
              <a:lnSpc>
                <a:spcPct val="110000"/>
              </a:lnSpc>
              <a:spcBef>
                <a:spcPct val="0"/>
              </a:spcBef>
              <a:buFontTx/>
              <a:buNone/>
            </a:pPr>
            <a:r>
              <a:rPr lang="en-GB" altLang="en-US" sz="4000" b="1" dirty="0">
                <a:solidFill>
                  <a:srgbClr val="002060"/>
                </a:solidFill>
                <a:latin typeface="Calibri" charset="0"/>
                <a:ea typeface="Calibri" charset="0"/>
                <a:cs typeface="Calibri" charset="0"/>
              </a:rPr>
              <a:t>Darren Thomas</a:t>
            </a: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Andrew Thorn</a:t>
            </a:r>
          </a:p>
          <a:p>
            <a:pPr eaLnBrk="1" hangingPunct="1">
              <a:lnSpc>
                <a:spcPct val="110000"/>
              </a:lnSpc>
              <a:spcBef>
                <a:spcPct val="0"/>
              </a:spcBef>
              <a:buFontTx/>
              <a:buNone/>
            </a:pPr>
            <a:endParaRPr lang="en-GB" altLang="en-US" sz="1800" dirty="0">
              <a:solidFill>
                <a:srgbClr val="002060"/>
              </a:solidFill>
              <a:latin typeface="Calibri" charset="0"/>
              <a:ea typeface="Calibri" charset="0"/>
              <a:cs typeface="Calibri" charset="0"/>
            </a:endParaRP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School</a:t>
            </a:r>
            <a:r>
              <a:rPr lang="en-GB" altLang="en-US" sz="3600" dirty="0">
                <a:solidFill>
                  <a:srgbClr val="002060"/>
                </a:solidFill>
                <a:latin typeface="Georgia" charset="0"/>
              </a:rPr>
              <a:t> </a:t>
            </a:r>
            <a:r>
              <a:rPr lang="en-GB" altLang="en-US" sz="3600" i="1" dirty="0">
                <a:solidFill>
                  <a:srgbClr val="002060"/>
                </a:solidFill>
                <a:latin typeface="Georgia" charset="0"/>
              </a:rPr>
              <a:t>of</a:t>
            </a:r>
            <a:r>
              <a:rPr lang="en-GB" altLang="en-US" sz="3600" dirty="0">
                <a:solidFill>
                  <a:srgbClr val="002060"/>
                </a:solidFill>
                <a:latin typeface="Georgia" charset="0"/>
              </a:rPr>
              <a:t> </a:t>
            </a:r>
            <a:r>
              <a:rPr lang="en-GB" altLang="en-US" sz="3600" b="1" dirty="0">
                <a:solidFill>
                  <a:srgbClr val="002060"/>
                </a:solidFill>
                <a:latin typeface="Calibri" charset="0"/>
                <a:ea typeface="Calibri" charset="0"/>
                <a:cs typeface="Calibri" charset="0"/>
              </a:rPr>
              <a:t>Engineering</a:t>
            </a: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BEng (Hons) Manufacturing Systems Engineering</a:t>
            </a:r>
            <a:endParaRPr lang="en-US" altLang="zh-CN" sz="3600" dirty="0">
              <a:solidFill>
                <a:srgbClr val="002060"/>
              </a:solidFill>
              <a:latin typeface="Calibri" charset="0"/>
              <a:ea typeface="Calibri" charset="0"/>
              <a:cs typeface="Calibri" charset="0"/>
            </a:endParaRPr>
          </a:p>
        </p:txBody>
      </p:sp>
      <p:pic>
        <p:nvPicPr>
          <p:cNvPr id="8" name="Picture 7"/>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48597" y="357622"/>
            <a:ext cx="3660125" cy="1279959"/>
          </a:xfrm>
          <a:prstGeom prst="rect">
            <a:avLst/>
          </a:prstGeom>
        </p:spPr>
      </p:pic>
      <p:pic>
        <p:nvPicPr>
          <p:cNvPr id="2" name="Picture 1"/>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9718281" y="202845"/>
            <a:ext cx="1420200" cy="1576422"/>
          </a:xfrm>
          <a:prstGeom prst="rect">
            <a:avLst/>
          </a:prstGeom>
        </p:spPr>
      </p:pic>
      <p:cxnSp>
        <p:nvCxnSpPr>
          <p:cNvPr id="4" name="Straight Connector 3"/>
          <p:cNvCxnSpPr/>
          <p:nvPr/>
        </p:nvCxnSpPr>
        <p:spPr>
          <a:xfrm>
            <a:off x="180000" y="185404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9" name="Text Box 6"/>
          <p:cNvSpPr txBox="1">
            <a:spLocks noChangeArrowheads="1"/>
          </p:cNvSpPr>
          <p:nvPr/>
        </p:nvSpPr>
        <p:spPr bwMode="auto">
          <a:xfrm>
            <a:off x="222301" y="5862867"/>
            <a:ext cx="6415087" cy="58284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latin typeface="Arial" panose="020B0604020202020204" pitchFamily="34" charset="0"/>
                <a:cs typeface="Arial" panose="020B0604020202020204" pitchFamily="34" charset="0"/>
              </a:rPr>
              <a:t>Introduction</a:t>
            </a:r>
          </a:p>
          <a:p>
            <a:r>
              <a:rPr lang="en-US" sz="2800" dirty="0">
                <a:effectLst/>
                <a:latin typeface="Arial" panose="020B0604020202020204" pitchFamily="34" charset="0"/>
                <a:ea typeface="Calibri" panose="020F0502020204030204" pitchFamily="34" charset="0"/>
                <a:cs typeface="Times New Roman" panose="02020603050405020304" pitchFamily="18" charset="0"/>
              </a:rPr>
              <a:t>A thorough examination of the frequent limitations that exist in the supply chain between manufacturers and their customers, with a focus on the key obstacles that hinder successful delivery and, as a result, make the manufacturer a dangerous partner. At the end of this article, the rules that will enable vision and control of every project will be presented. </a:t>
            </a:r>
            <a:endParaRPr lang="en-GB" sz="2800" dirty="0">
              <a:effectLst/>
              <a:latin typeface="Arial" panose="020B0604020202020204" pitchFamily="34" charset="0"/>
              <a:ea typeface="Calibri" panose="020F0502020204030204" pitchFamily="34" charset="0"/>
              <a:cs typeface="Times New Roman" panose="02020603050405020304" pitchFamily="18" charset="0"/>
            </a:endParaRPr>
          </a:p>
        </p:txBody>
      </p:sp>
      <p:sp>
        <p:nvSpPr>
          <p:cNvPr id="23" name="Text Box 11"/>
          <p:cNvSpPr txBox="1">
            <a:spLocks noChangeArrowheads="1"/>
          </p:cNvSpPr>
          <p:nvPr/>
        </p:nvSpPr>
        <p:spPr bwMode="auto">
          <a:xfrm>
            <a:off x="14632020" y="26768022"/>
            <a:ext cx="6415087" cy="23351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marL="228600" indent="-228600"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ea typeface="Arial" charset="0"/>
                <a:cs typeface="Arial" charset="0"/>
              </a:rPr>
              <a:t>References</a:t>
            </a:r>
          </a:p>
          <a:p>
            <a:pPr>
              <a:spcBef>
                <a:spcPct val="50000"/>
              </a:spcBef>
            </a:pPr>
            <a:r>
              <a:rPr lang="en-US" sz="1800" dirty="0">
                <a:effectLst/>
                <a:latin typeface="Arial" panose="020B0604020202020204" pitchFamily="34" charset="0"/>
                <a:ea typeface="Calibri" panose="020F0502020204030204" pitchFamily="34" charset="0"/>
                <a:cs typeface="Times New Roman" panose="02020603050405020304" pitchFamily="18" charset="0"/>
              </a:rPr>
              <a:t>(PRASATH, 2013)</a:t>
            </a:r>
            <a:r>
              <a:rPr lang="en-GB" sz="1800" dirty="0">
                <a:latin typeface="Arial" panose="020B0604020202020204" pitchFamily="34" charset="0"/>
                <a:ea typeface="Calibri" panose="020F0502020204030204" pitchFamily="34" charset="0"/>
                <a:cs typeface="Times New Roman" panose="02020603050405020304" pitchFamily="18" charset="0"/>
              </a:rPr>
              <a:t>, </a:t>
            </a:r>
            <a:r>
              <a:rPr lang="en-US" sz="1800" dirty="0">
                <a:effectLst/>
                <a:latin typeface="Arial" panose="020B0604020202020204" pitchFamily="34" charset="0"/>
                <a:ea typeface="Calibri" panose="020F0502020204030204" pitchFamily="34" charset="0"/>
                <a:cs typeface="Times New Roman" panose="02020603050405020304" pitchFamily="18" charset="0"/>
              </a:rPr>
              <a:t>(PRINCE2, 2017), (Sachin Mahendru, 2015)</a:t>
            </a:r>
            <a:r>
              <a:rPr lang="en-GB" sz="1800" dirty="0">
                <a:effectLst/>
                <a:latin typeface="Arial" panose="020B0604020202020204" pitchFamily="34" charset="0"/>
                <a:ea typeface="Calibri" panose="020F0502020204030204" pitchFamily="34" charset="0"/>
                <a:cs typeface="Times New Roman" panose="02020603050405020304" pitchFamily="18" charset="0"/>
              </a:rPr>
              <a:t>. </a:t>
            </a:r>
            <a:r>
              <a:rPr lang="en-US" sz="1800" dirty="0">
                <a:effectLst/>
                <a:latin typeface="Arial" panose="020B0604020202020204" pitchFamily="34" charset="0"/>
                <a:ea typeface="Calibri" panose="020F0502020204030204" pitchFamily="34" charset="0"/>
                <a:cs typeface="Times New Roman" panose="02020603050405020304" pitchFamily="18" charset="0"/>
              </a:rPr>
              <a:t>(R.SundarA.N.BalajiR.M.SatheeshKumar, 2014), (Luis E. Quezadaa*, 2019), (Thomas, 2022), (Erwin, 2005), (Prabhakar, 2008), </a:t>
            </a:r>
            <a:endParaRPr lang="en-AU" altLang="en-US" sz="3600" b="1" dirty="0">
              <a:ea typeface="Arial" charset="0"/>
              <a:cs typeface="Arial" charset="0"/>
            </a:endParaRPr>
          </a:p>
        </p:txBody>
      </p:sp>
      <p:sp>
        <p:nvSpPr>
          <p:cNvPr id="30" name="Rectangle 29"/>
          <p:cNvSpPr>
            <a:spLocks noChangeArrowheads="1"/>
          </p:cNvSpPr>
          <p:nvPr/>
        </p:nvSpPr>
        <p:spPr bwMode="auto">
          <a:xfrm>
            <a:off x="14704210" y="18840038"/>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32" name="Rectangle 31"/>
          <p:cNvSpPr>
            <a:spLocks noChangeArrowheads="1"/>
          </p:cNvSpPr>
          <p:nvPr/>
        </p:nvSpPr>
        <p:spPr bwMode="auto">
          <a:xfrm>
            <a:off x="14625098" y="27057687"/>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cxnSp>
        <p:nvCxnSpPr>
          <p:cNvPr id="36" name="Straight Connector 35"/>
          <p:cNvCxnSpPr/>
          <p:nvPr/>
        </p:nvCxnSpPr>
        <p:spPr>
          <a:xfrm>
            <a:off x="179999" y="2890588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6" name="TextBox 5"/>
          <p:cNvSpPr txBox="1"/>
          <p:nvPr/>
        </p:nvSpPr>
        <p:spPr>
          <a:xfrm>
            <a:off x="12288600" y="29201563"/>
            <a:ext cx="8915399" cy="584775"/>
          </a:xfrm>
          <a:prstGeom prst="rect">
            <a:avLst/>
          </a:prstGeom>
          <a:noFill/>
        </p:spPr>
        <p:txBody>
          <a:bodyPr wrap="square" rtlCol="0">
            <a:spAutoFit/>
          </a:bodyPr>
          <a:lstStyle/>
          <a:p>
            <a:pPr algn="r"/>
            <a:r>
              <a:rPr lang="en-GB" altLang="en-US" sz="3200" dirty="0">
                <a:solidFill>
                  <a:srgbClr val="002060"/>
                </a:solidFill>
                <a:latin typeface="Calibri" charset="0"/>
                <a:ea typeface="Calibri" charset="0"/>
                <a:cs typeface="Calibri" charset="0"/>
              </a:rPr>
              <a:t>School</a:t>
            </a:r>
            <a:r>
              <a:rPr lang="en-GB" altLang="en-US" sz="3200" dirty="0">
                <a:solidFill>
                  <a:srgbClr val="002060"/>
                </a:solidFill>
                <a:latin typeface="Georgia" charset="0"/>
              </a:rPr>
              <a:t> </a:t>
            </a:r>
            <a:r>
              <a:rPr lang="en-GB" altLang="en-US" sz="3200" i="1" dirty="0">
                <a:solidFill>
                  <a:srgbClr val="002060"/>
                </a:solidFill>
                <a:latin typeface="Georgia" charset="0"/>
              </a:rPr>
              <a:t>of</a:t>
            </a:r>
            <a:r>
              <a:rPr lang="en-GB" altLang="en-US" sz="3200" dirty="0">
                <a:solidFill>
                  <a:srgbClr val="002060"/>
                </a:solidFill>
                <a:latin typeface="Georgia" charset="0"/>
              </a:rPr>
              <a:t> </a:t>
            </a:r>
            <a:r>
              <a:rPr lang="en-GB" altLang="en-US" sz="3200" b="1" dirty="0">
                <a:solidFill>
                  <a:srgbClr val="002060"/>
                </a:solidFill>
                <a:latin typeface="Calibri" charset="0"/>
                <a:ea typeface="Calibri" charset="0"/>
                <a:cs typeface="Calibri" charset="0"/>
              </a:rPr>
              <a:t>Engineering</a:t>
            </a:r>
            <a:endParaRPr lang="en-GB" sz="3200" dirty="0"/>
          </a:p>
        </p:txBody>
      </p:sp>
      <p:sp>
        <p:nvSpPr>
          <p:cNvPr id="44" name="Text Box 6"/>
          <p:cNvSpPr txBox="1">
            <a:spLocks noChangeArrowheads="1"/>
          </p:cNvSpPr>
          <p:nvPr/>
        </p:nvSpPr>
        <p:spPr bwMode="auto">
          <a:xfrm>
            <a:off x="348596" y="11688297"/>
            <a:ext cx="6415087" cy="49666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latin typeface="Arial" panose="020B0604020202020204" pitchFamily="34" charset="0"/>
                <a:cs typeface="Arial" panose="020B0604020202020204" pitchFamily="34" charset="0"/>
              </a:rPr>
              <a:t>Project Aims</a:t>
            </a:r>
          </a:p>
          <a:p>
            <a:pPr marL="457200" indent="-457200">
              <a:spcBef>
                <a:spcPct val="50000"/>
              </a:spcBef>
              <a:buFont typeface="Arial" panose="020B0604020202020204" pitchFamily="34" charset="0"/>
              <a:buChar char="•"/>
            </a:pPr>
            <a:r>
              <a:rPr lang="en-GB" sz="2800" dirty="0"/>
              <a:t>Align all departments within a manufacturing company</a:t>
            </a:r>
          </a:p>
          <a:p>
            <a:pPr marL="457200" indent="-457200">
              <a:spcBef>
                <a:spcPct val="50000"/>
              </a:spcBef>
              <a:buFont typeface="Arial" panose="020B0604020202020204" pitchFamily="34" charset="0"/>
              <a:buChar char="•"/>
            </a:pPr>
            <a:r>
              <a:rPr lang="en-GB" altLang="en-US" sz="2800" dirty="0"/>
              <a:t>Introduce Complex Project Management (CPM).</a:t>
            </a:r>
          </a:p>
          <a:p>
            <a:pPr marL="457200" indent="-457200">
              <a:spcBef>
                <a:spcPct val="50000"/>
              </a:spcBef>
              <a:buFont typeface="Arial" panose="020B0604020202020204" pitchFamily="34" charset="0"/>
              <a:buChar char="•"/>
            </a:pPr>
            <a:r>
              <a:rPr lang="en-GB" altLang="en-US" sz="2800" dirty="0"/>
              <a:t>Introduce New Product Introduction (NPI).</a:t>
            </a:r>
          </a:p>
          <a:p>
            <a:pPr marL="457200" indent="-457200">
              <a:spcBef>
                <a:spcPct val="50000"/>
              </a:spcBef>
              <a:buFont typeface="Arial" panose="020B0604020202020204" pitchFamily="34" charset="0"/>
              <a:buChar char="•"/>
            </a:pPr>
            <a:r>
              <a:rPr lang="en-GB" altLang="en-US" sz="2800" dirty="0"/>
              <a:t>Introduce Quality Control</a:t>
            </a:r>
            <a:endParaRPr lang="en-US" altLang="en-US" sz="2800" dirty="0"/>
          </a:p>
        </p:txBody>
      </p:sp>
      <p:sp>
        <p:nvSpPr>
          <p:cNvPr id="46" name="Text Box 6"/>
          <p:cNvSpPr txBox="1">
            <a:spLocks noChangeArrowheads="1"/>
          </p:cNvSpPr>
          <p:nvPr/>
        </p:nvSpPr>
        <p:spPr bwMode="auto">
          <a:xfrm>
            <a:off x="355518" y="16614675"/>
            <a:ext cx="6415087" cy="109990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latin typeface="Arial" panose="020B0604020202020204" pitchFamily="34" charset="0"/>
                <a:cs typeface="Arial" panose="020B0604020202020204" pitchFamily="34" charset="0"/>
              </a:rPr>
              <a:t>Methodology</a:t>
            </a:r>
          </a:p>
          <a:p>
            <a:pPr marL="457200" indent="-457200">
              <a:buFont typeface="Arial" panose="020B0604020202020204" pitchFamily="34" charset="0"/>
              <a:buChar char="•"/>
            </a:pPr>
            <a:r>
              <a:rPr lang="en-GB" sz="2800" dirty="0"/>
              <a:t>Six Sigma methodology</a:t>
            </a:r>
          </a:p>
          <a:p>
            <a:pPr marL="457200" indent="-457200">
              <a:buFont typeface="Arial" panose="020B0604020202020204" pitchFamily="34" charset="0"/>
              <a:buChar char="•"/>
            </a:pPr>
            <a:r>
              <a:rPr lang="en-GB" sz="2800" dirty="0"/>
              <a:t>DMAIC approach</a:t>
            </a:r>
          </a:p>
          <a:p>
            <a:pPr marL="457200" indent="-457200">
              <a:buFont typeface="Arial" panose="020B0604020202020204" pitchFamily="34" charset="0"/>
              <a:buChar char="•"/>
            </a:pPr>
            <a:endParaRPr lang="en-GB" sz="2800" dirty="0"/>
          </a:p>
          <a:p>
            <a:pPr marL="457200" indent="-457200">
              <a:buFont typeface="Arial" panose="020B0604020202020204" pitchFamily="34" charset="0"/>
              <a:buChar char="•"/>
            </a:pPr>
            <a:endParaRPr lang="en-GB" sz="2800" dirty="0"/>
          </a:p>
          <a:p>
            <a:pPr marL="457200" indent="-457200">
              <a:buFont typeface="Arial" panose="020B0604020202020204" pitchFamily="34" charset="0"/>
              <a:buChar char="•"/>
            </a:pPr>
            <a:endParaRPr lang="en-GB" sz="2800" dirty="0"/>
          </a:p>
          <a:p>
            <a:pPr marL="457200" indent="-457200">
              <a:buFont typeface="Arial" panose="020B0604020202020204" pitchFamily="34" charset="0"/>
              <a:buChar char="•"/>
            </a:pPr>
            <a:endParaRPr lang="en-GB" sz="2800" dirty="0"/>
          </a:p>
          <a:p>
            <a:pPr marL="457200" indent="-457200">
              <a:buFont typeface="Arial" panose="020B0604020202020204" pitchFamily="34" charset="0"/>
              <a:buChar char="•"/>
            </a:pPr>
            <a:endParaRPr lang="en-GB" sz="2800" dirty="0"/>
          </a:p>
          <a:p>
            <a:pPr marL="457200" indent="-457200">
              <a:buFont typeface="Arial" panose="020B0604020202020204" pitchFamily="34" charset="0"/>
              <a:buChar char="•"/>
            </a:pPr>
            <a:endParaRPr lang="en-GB" sz="2800" dirty="0"/>
          </a:p>
          <a:p>
            <a:pPr marL="457200" indent="-457200">
              <a:buFont typeface="Arial" panose="020B0604020202020204" pitchFamily="34" charset="0"/>
              <a:buChar char="•"/>
            </a:pPr>
            <a:endParaRPr lang="en-GB" sz="2800" dirty="0"/>
          </a:p>
          <a:p>
            <a:pPr marL="457200" indent="-457200">
              <a:buFont typeface="Arial" panose="020B0604020202020204" pitchFamily="34" charset="0"/>
              <a:buChar char="•"/>
            </a:pPr>
            <a:endParaRPr lang="en-GB" sz="2800" dirty="0"/>
          </a:p>
          <a:p>
            <a:pPr marL="457200" indent="-457200">
              <a:buFont typeface="Arial" panose="020B0604020202020204" pitchFamily="34" charset="0"/>
              <a:buChar char="•"/>
            </a:pPr>
            <a:endParaRPr lang="en-GB" sz="2800" dirty="0"/>
          </a:p>
          <a:p>
            <a:pPr marL="457200" indent="-457200">
              <a:buFont typeface="Arial" panose="020B0604020202020204" pitchFamily="34" charset="0"/>
              <a:buChar char="•"/>
            </a:pPr>
            <a:endParaRPr lang="en-GB" sz="2800" dirty="0"/>
          </a:p>
          <a:p>
            <a:pPr marL="457200" indent="-457200">
              <a:buFont typeface="Arial" panose="020B0604020202020204" pitchFamily="34" charset="0"/>
              <a:buChar char="•"/>
            </a:pPr>
            <a:endParaRPr lang="en-GB" sz="2800" dirty="0"/>
          </a:p>
          <a:p>
            <a:pPr marL="457200" indent="-457200">
              <a:buFont typeface="Arial" panose="020B0604020202020204" pitchFamily="34" charset="0"/>
              <a:buChar char="•"/>
            </a:pPr>
            <a:endParaRPr lang="en-GB" sz="2800" dirty="0"/>
          </a:p>
          <a:p>
            <a:pPr marL="457200" indent="-457200">
              <a:buFont typeface="Arial" panose="020B0604020202020204" pitchFamily="34" charset="0"/>
              <a:buChar char="•"/>
            </a:pPr>
            <a:r>
              <a:rPr lang="en-GB" sz="2800" dirty="0"/>
              <a:t>SIPOC – Supplier, Input, Processes, Output, Customer.</a:t>
            </a:r>
          </a:p>
          <a:p>
            <a:pPr marL="457200" indent="-457200">
              <a:buFont typeface="Arial" panose="020B0604020202020204" pitchFamily="34" charset="0"/>
              <a:buChar char="•"/>
            </a:pPr>
            <a:endParaRPr lang="en-GB" sz="2800" dirty="0"/>
          </a:p>
          <a:p>
            <a:pPr marL="457200" indent="-457200">
              <a:buFont typeface="Arial" panose="020B0604020202020204" pitchFamily="34" charset="0"/>
              <a:buChar char="•"/>
            </a:pPr>
            <a:endParaRPr lang="en-GB" sz="2800" dirty="0"/>
          </a:p>
          <a:p>
            <a:pPr marL="457200" indent="-457200">
              <a:buFont typeface="Arial" panose="020B0604020202020204" pitchFamily="34" charset="0"/>
              <a:buChar char="•"/>
            </a:pPr>
            <a:endParaRPr lang="en-GB" sz="2800" dirty="0"/>
          </a:p>
          <a:p>
            <a:pPr marL="457200" indent="-457200">
              <a:buFont typeface="Arial" panose="020B0604020202020204" pitchFamily="34" charset="0"/>
              <a:buChar char="•"/>
            </a:pPr>
            <a:endParaRPr lang="en-GB" sz="2800" dirty="0"/>
          </a:p>
          <a:p>
            <a:pPr marL="457200" indent="-457200">
              <a:buFont typeface="Arial" panose="020B0604020202020204" pitchFamily="34" charset="0"/>
              <a:buChar char="•"/>
            </a:pPr>
            <a:endParaRPr lang="en-GB" sz="2800" dirty="0"/>
          </a:p>
          <a:p>
            <a:pPr marL="457200" indent="-457200">
              <a:buFont typeface="Arial" panose="020B0604020202020204" pitchFamily="34" charset="0"/>
              <a:buChar char="•"/>
            </a:pPr>
            <a:endParaRPr lang="en-GB" sz="2800" dirty="0"/>
          </a:p>
          <a:p>
            <a:pPr marL="457200" indent="-457200">
              <a:buFont typeface="Arial" panose="020B0604020202020204" pitchFamily="34" charset="0"/>
              <a:buChar char="•"/>
            </a:pPr>
            <a:endParaRPr lang="en-GB" sz="2800" dirty="0"/>
          </a:p>
        </p:txBody>
      </p:sp>
      <p:sp>
        <p:nvSpPr>
          <p:cNvPr id="47" name="Text Box 6"/>
          <p:cNvSpPr txBox="1">
            <a:spLocks noChangeArrowheads="1"/>
          </p:cNvSpPr>
          <p:nvPr/>
        </p:nvSpPr>
        <p:spPr bwMode="auto">
          <a:xfrm>
            <a:off x="7484456" y="11703037"/>
            <a:ext cx="6415087" cy="173341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latin typeface="Arial" panose="020B0604020202020204" pitchFamily="34" charset="0"/>
                <a:cs typeface="Arial" panose="020B0604020202020204" pitchFamily="34" charset="0"/>
              </a:rPr>
              <a:t>Results</a:t>
            </a:r>
          </a:p>
          <a:p>
            <a:pPr>
              <a:spcBef>
                <a:spcPct val="50000"/>
              </a:spcBef>
            </a:pPr>
            <a:r>
              <a:rPr lang="en-US" sz="2800" dirty="0"/>
              <a:t>Complex project management (CPM) strives to build a company-wide approach for effectively managing difficult projects so that we can provide high-quality things to our clients on schedule and in full. At the outset of the project, the complexity of the project and the project management route it should take are decided upon. The corporate criteria will be used to generate 10Q (10 questions). Questions like these:</a:t>
            </a:r>
          </a:p>
          <a:p>
            <a:pPr marL="342900" lvl="0" indent="-342900">
              <a:lnSpc>
                <a:spcPct val="150000"/>
              </a:lnSpc>
              <a:buFont typeface="Symbol" panose="05050102010706020507" pitchFamily="18" charset="2"/>
              <a:buChar char=""/>
            </a:pPr>
            <a:r>
              <a:rPr lang="en-GB" sz="1800" dirty="0">
                <a:effectLst/>
                <a:latin typeface="Arial" panose="020B0604020202020204" pitchFamily="34" charset="0"/>
                <a:ea typeface="Calibri" panose="020F0502020204030204" pitchFamily="34" charset="0"/>
                <a:cs typeface="Times New Roman" panose="02020603050405020304" pitchFamily="18" charset="0"/>
              </a:rPr>
              <a:t>Complexity</a:t>
            </a:r>
          </a:p>
          <a:p>
            <a:pPr marL="342900" lvl="0" indent="-342900">
              <a:lnSpc>
                <a:spcPct val="150000"/>
              </a:lnSpc>
              <a:buFont typeface="Symbol" panose="05050102010706020507" pitchFamily="18" charset="2"/>
              <a:buChar char=""/>
            </a:pPr>
            <a:r>
              <a:rPr lang="en-GB" sz="1800" dirty="0">
                <a:effectLst/>
                <a:latin typeface="Arial" panose="020B0604020202020204" pitchFamily="34" charset="0"/>
                <a:ea typeface="Calibri" panose="020F0502020204030204" pitchFamily="34" charset="0"/>
                <a:cs typeface="Times New Roman" panose="02020603050405020304" pitchFamily="18" charset="0"/>
              </a:rPr>
              <a:t>Duration</a:t>
            </a:r>
          </a:p>
          <a:p>
            <a:pPr marL="342900" lvl="0" indent="-342900">
              <a:lnSpc>
                <a:spcPct val="150000"/>
              </a:lnSpc>
              <a:buFont typeface="Symbol" panose="05050102010706020507" pitchFamily="18" charset="2"/>
              <a:buChar char=""/>
            </a:pPr>
            <a:r>
              <a:rPr lang="en-GB" sz="1800" dirty="0">
                <a:effectLst/>
                <a:latin typeface="Arial" panose="020B0604020202020204" pitchFamily="34" charset="0"/>
                <a:ea typeface="Calibri" panose="020F0502020204030204" pitchFamily="34" charset="0"/>
                <a:cs typeface="Times New Roman" panose="02020603050405020304" pitchFamily="18" charset="0"/>
              </a:rPr>
              <a:t>Material</a:t>
            </a:r>
          </a:p>
          <a:p>
            <a:pPr marL="342900" lvl="0" indent="-342900">
              <a:lnSpc>
                <a:spcPct val="150000"/>
              </a:lnSpc>
              <a:buFont typeface="Symbol" panose="05050102010706020507" pitchFamily="18" charset="2"/>
              <a:buChar char=""/>
            </a:pPr>
            <a:r>
              <a:rPr lang="en-GB" sz="1800" dirty="0">
                <a:effectLst/>
                <a:latin typeface="Arial" panose="020B0604020202020204" pitchFamily="34" charset="0"/>
                <a:ea typeface="Calibri" panose="020F0502020204030204" pitchFamily="34" charset="0"/>
                <a:cs typeface="Times New Roman" panose="02020603050405020304" pitchFamily="18" charset="0"/>
              </a:rPr>
              <a:t>Manpower</a:t>
            </a:r>
          </a:p>
          <a:p>
            <a:pPr marL="342900" lvl="0" indent="-342900">
              <a:lnSpc>
                <a:spcPct val="150000"/>
              </a:lnSpc>
              <a:buFont typeface="Symbol" panose="05050102010706020507" pitchFamily="18" charset="2"/>
              <a:buChar char=""/>
            </a:pPr>
            <a:r>
              <a:rPr lang="en-GB" sz="1800" dirty="0">
                <a:effectLst/>
                <a:latin typeface="Arial" panose="020B0604020202020204" pitchFamily="34" charset="0"/>
                <a:ea typeface="Calibri" panose="020F0502020204030204" pitchFamily="34" charset="0"/>
                <a:cs typeface="Times New Roman" panose="02020603050405020304" pitchFamily="18" charset="0"/>
              </a:rPr>
              <a:t>Factory/machine capacity</a:t>
            </a:r>
          </a:p>
          <a:p>
            <a:pPr marL="342900" lvl="0" indent="-342900">
              <a:lnSpc>
                <a:spcPct val="150000"/>
              </a:lnSpc>
              <a:buFont typeface="Symbol" panose="05050102010706020507" pitchFamily="18" charset="2"/>
              <a:buChar char=""/>
            </a:pPr>
            <a:r>
              <a:rPr lang="en-GB" sz="1800" dirty="0">
                <a:effectLst/>
                <a:latin typeface="Arial" panose="020B0604020202020204" pitchFamily="34" charset="0"/>
                <a:ea typeface="Calibri" panose="020F0502020204030204" pitchFamily="34" charset="0"/>
                <a:cs typeface="Times New Roman" panose="02020603050405020304" pitchFamily="18" charset="0"/>
              </a:rPr>
              <a:t>Regulation constraints</a:t>
            </a:r>
          </a:p>
          <a:p>
            <a:pPr marL="342900" lvl="0" indent="-342900">
              <a:lnSpc>
                <a:spcPct val="150000"/>
              </a:lnSpc>
              <a:buFont typeface="Symbol" panose="05050102010706020507" pitchFamily="18" charset="2"/>
              <a:buChar char=""/>
            </a:pPr>
            <a:r>
              <a:rPr lang="en-GB" sz="1800" dirty="0">
                <a:effectLst/>
                <a:latin typeface="Arial" panose="020B0604020202020204" pitchFamily="34" charset="0"/>
                <a:ea typeface="Calibri" panose="020F0502020204030204" pitchFamily="34" charset="0"/>
                <a:cs typeface="Times New Roman" panose="02020603050405020304" pitchFamily="18" charset="0"/>
              </a:rPr>
              <a:t>Financially viable</a:t>
            </a:r>
          </a:p>
          <a:p>
            <a:pPr marL="342900" lvl="0" indent="-342900">
              <a:lnSpc>
                <a:spcPct val="150000"/>
              </a:lnSpc>
              <a:buFont typeface="Symbol" panose="05050102010706020507" pitchFamily="18" charset="2"/>
              <a:buChar char=""/>
            </a:pPr>
            <a:r>
              <a:rPr lang="en-GB" sz="1800" dirty="0">
                <a:effectLst/>
                <a:latin typeface="Arial" panose="020B0604020202020204" pitchFamily="34" charset="0"/>
                <a:ea typeface="Calibri" panose="020F0502020204030204" pitchFamily="34" charset="0"/>
                <a:cs typeface="Times New Roman" panose="02020603050405020304" pitchFamily="18" charset="0"/>
              </a:rPr>
              <a:t>Outsourced work required?</a:t>
            </a:r>
          </a:p>
          <a:p>
            <a:pPr marL="342900" lvl="0" indent="-342900">
              <a:lnSpc>
                <a:spcPct val="150000"/>
              </a:lnSpc>
              <a:spcAft>
                <a:spcPts val="800"/>
              </a:spcAft>
              <a:buFont typeface="Symbol" panose="05050102010706020507" pitchFamily="18" charset="2"/>
              <a:buChar char=""/>
            </a:pPr>
            <a:r>
              <a:rPr lang="en-GB" sz="1800" dirty="0">
                <a:effectLst/>
                <a:latin typeface="Arial" panose="020B0604020202020204" pitchFamily="34" charset="0"/>
                <a:ea typeface="Calibri" panose="020F0502020204030204" pitchFamily="34" charset="0"/>
                <a:cs typeface="Times New Roman" panose="02020603050405020304" pitchFamily="18" charset="0"/>
              </a:rPr>
              <a:t>Special surface finish required?</a:t>
            </a:r>
          </a:p>
          <a:p>
            <a:pPr marL="285750" indent="-285750">
              <a:buFont typeface="Arial" panose="020B0604020202020204" pitchFamily="34" charset="0"/>
              <a:buChar char="•"/>
            </a:pPr>
            <a:r>
              <a:rPr lang="en-GB" sz="1800" dirty="0">
                <a:effectLst/>
                <a:latin typeface="Arial" panose="020B0604020202020204" pitchFamily="34" charset="0"/>
                <a:ea typeface="Calibri" panose="020F0502020204030204" pitchFamily="34" charset="0"/>
                <a:cs typeface="Times New Roman" panose="02020603050405020304" pitchFamily="18" charset="0"/>
              </a:rPr>
              <a:t>Packaging Strategy</a:t>
            </a:r>
          </a:p>
          <a:p>
            <a:pPr marL="285750" indent="-285750">
              <a:buFont typeface="Arial" panose="020B0604020202020204" pitchFamily="34" charset="0"/>
              <a:buChar char="•"/>
            </a:pPr>
            <a:endParaRPr lang="en-GB" altLang="en-US" sz="1800" dirty="0">
              <a:latin typeface="Arial" panose="020B0604020202020204" pitchFamily="34" charset="0"/>
              <a:cs typeface="Times New Roman" panose="02020603050405020304" pitchFamily="18" charset="0"/>
            </a:endParaRPr>
          </a:p>
          <a:p>
            <a:endParaRPr lang="en-US" altLang="en-US" sz="2800" dirty="0"/>
          </a:p>
          <a:p>
            <a:pPr>
              <a:spcBef>
                <a:spcPct val="50000"/>
              </a:spcBef>
            </a:pPr>
            <a:endParaRPr lang="en-US" altLang="en-US" sz="2800" dirty="0"/>
          </a:p>
          <a:p>
            <a:pPr>
              <a:spcBef>
                <a:spcPct val="50000"/>
              </a:spcBef>
            </a:pPr>
            <a:endParaRPr lang="en-US" altLang="en-US" sz="2800" dirty="0"/>
          </a:p>
          <a:p>
            <a:pPr>
              <a:spcBef>
                <a:spcPct val="50000"/>
              </a:spcBef>
            </a:pPr>
            <a:endParaRPr lang="en-US" altLang="en-US" sz="2800" dirty="0"/>
          </a:p>
          <a:p>
            <a:pPr>
              <a:spcBef>
                <a:spcPct val="50000"/>
              </a:spcBef>
            </a:pPr>
            <a:r>
              <a:rPr lang="en-US" altLang="en-US" sz="2800" dirty="0"/>
              <a:t>A project is classified as complicated when it has a high-risk outcome and hence requires more supervision. It is suggested that you employ the 'New Product Introduction' (NPI) strategy. Following this method to the letter will ensure that the ongoing project is fully communicated and visible (s)</a:t>
            </a:r>
          </a:p>
        </p:txBody>
      </p:sp>
      <p:sp>
        <p:nvSpPr>
          <p:cNvPr id="48" name="Text Box 6"/>
          <p:cNvSpPr txBox="1">
            <a:spLocks noChangeArrowheads="1"/>
          </p:cNvSpPr>
          <p:nvPr/>
        </p:nvSpPr>
        <p:spPr bwMode="auto">
          <a:xfrm>
            <a:off x="14625098" y="18769111"/>
            <a:ext cx="6415087" cy="88446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latin typeface="Arial" panose="020B0604020202020204" pitchFamily="34" charset="0"/>
                <a:cs typeface="Arial" panose="020B0604020202020204" pitchFamily="34" charset="0"/>
              </a:rPr>
              <a:t>Conclusion</a:t>
            </a:r>
          </a:p>
          <a:p>
            <a:pPr>
              <a:spcBef>
                <a:spcPct val="50000"/>
              </a:spcBef>
            </a:pPr>
            <a:r>
              <a:rPr lang="en-US" sz="2800" dirty="0"/>
              <a:t>This method is now in use at SAS International, where I served as the Project Manager for its implementation. It was difficult to persuade the board of directors of the probability of a high success rate due to the company's age. From the initial desire to design a better system to the first testing, the entire process took six months. This approach has been used on three projects in three months, two of which were completed on time and in full, and the third is set to be completed in June 2022. All future attempts will follow this exacting technique.</a:t>
            </a:r>
            <a:endParaRPr lang="en-US" altLang="en-US" sz="2800" dirty="0"/>
          </a:p>
        </p:txBody>
      </p:sp>
      <p:sp>
        <p:nvSpPr>
          <p:cNvPr id="49" name="Text Box 6"/>
          <p:cNvSpPr txBox="1">
            <a:spLocks noChangeArrowheads="1"/>
          </p:cNvSpPr>
          <p:nvPr/>
        </p:nvSpPr>
        <p:spPr bwMode="auto">
          <a:xfrm>
            <a:off x="7484455" y="6257121"/>
            <a:ext cx="6415087" cy="48435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marL="457200" indent="-457200">
              <a:buFont typeface="Arial" panose="020B0604020202020204" pitchFamily="34" charset="0"/>
              <a:buChar char="•"/>
            </a:pPr>
            <a:r>
              <a:rPr lang="en-GB" sz="2800" dirty="0"/>
              <a:t>SQCDP – Safety, Quality, Cost, Delivery, People</a:t>
            </a:r>
          </a:p>
          <a:p>
            <a:pPr marL="457200" indent="-457200">
              <a:buFont typeface="Arial" panose="020B0604020202020204" pitchFamily="34" charset="0"/>
              <a:buChar char="•"/>
            </a:pPr>
            <a:endParaRPr lang="en-GB" sz="2800" dirty="0"/>
          </a:p>
          <a:p>
            <a:pPr marL="457200" indent="-457200">
              <a:buFont typeface="Arial" panose="020B0604020202020204" pitchFamily="34" charset="0"/>
              <a:buChar char="•"/>
            </a:pPr>
            <a:endParaRPr lang="en-GB" sz="2800" dirty="0"/>
          </a:p>
          <a:p>
            <a:pPr marL="457200" indent="-457200">
              <a:buFont typeface="Arial" panose="020B0604020202020204" pitchFamily="34" charset="0"/>
              <a:buChar char="•"/>
            </a:pPr>
            <a:endParaRPr lang="en-GB" sz="2800" dirty="0"/>
          </a:p>
          <a:p>
            <a:pPr marL="457200" indent="-457200">
              <a:buFont typeface="Arial" panose="020B0604020202020204" pitchFamily="34" charset="0"/>
              <a:buChar char="•"/>
            </a:pPr>
            <a:endParaRPr lang="en-GB" sz="2800" dirty="0"/>
          </a:p>
          <a:p>
            <a:pPr marL="457200" indent="-457200">
              <a:buFont typeface="Arial" panose="020B0604020202020204" pitchFamily="34" charset="0"/>
              <a:buChar char="•"/>
            </a:pPr>
            <a:endParaRPr lang="en-GB" sz="2800" dirty="0"/>
          </a:p>
          <a:p>
            <a:pPr marL="457200" indent="-457200">
              <a:buFont typeface="Arial" panose="020B0604020202020204" pitchFamily="34" charset="0"/>
              <a:buChar char="•"/>
            </a:pPr>
            <a:endParaRPr lang="en-GB" sz="2800" dirty="0"/>
          </a:p>
          <a:p>
            <a:pPr marL="457200" indent="-457200">
              <a:buFont typeface="Arial" panose="020B0604020202020204" pitchFamily="34" charset="0"/>
              <a:buChar char="•"/>
            </a:pPr>
            <a:endParaRPr lang="en-GB" sz="2800" dirty="0"/>
          </a:p>
          <a:p>
            <a:pPr marL="457200" indent="-457200">
              <a:buFont typeface="Arial" panose="020B0604020202020204" pitchFamily="34" charset="0"/>
              <a:buChar char="•"/>
            </a:pPr>
            <a:endParaRPr lang="en-GB" sz="2800" dirty="0"/>
          </a:p>
        </p:txBody>
      </p:sp>
      <p:pic>
        <p:nvPicPr>
          <p:cNvPr id="35" name="Picture 34">
            <a:extLst>
              <a:ext uri="{FF2B5EF4-FFF2-40B4-BE49-F238E27FC236}">
                <a16:creationId xmlns:a16="http://schemas.microsoft.com/office/drawing/2014/main" id="{003D0EE8-C1EF-F3C6-83E2-102979AEDAB9}"/>
              </a:ext>
            </a:extLst>
          </p:cNvPr>
          <p:cNvPicPr>
            <a:picLocks noChangeAspect="1"/>
          </p:cNvPicPr>
          <p:nvPr/>
        </p:nvPicPr>
        <p:blipFill>
          <a:blip r:embed="rId6"/>
          <a:stretch>
            <a:fillRect/>
          </a:stretch>
        </p:blipFill>
        <p:spPr>
          <a:xfrm>
            <a:off x="440292" y="24644575"/>
            <a:ext cx="6197096" cy="2671296"/>
          </a:xfrm>
          <a:prstGeom prst="rect">
            <a:avLst/>
          </a:prstGeom>
        </p:spPr>
      </p:pic>
      <p:pic>
        <p:nvPicPr>
          <p:cNvPr id="37" name="Picture 36">
            <a:extLst>
              <a:ext uri="{FF2B5EF4-FFF2-40B4-BE49-F238E27FC236}">
                <a16:creationId xmlns:a16="http://schemas.microsoft.com/office/drawing/2014/main" id="{8170B654-44E0-BCBA-DA10-34FEF7C0C3C8}"/>
              </a:ext>
            </a:extLst>
          </p:cNvPr>
          <p:cNvPicPr>
            <a:picLocks noChangeAspect="1"/>
          </p:cNvPicPr>
          <p:nvPr/>
        </p:nvPicPr>
        <p:blipFill>
          <a:blip r:embed="rId7"/>
          <a:stretch>
            <a:fillRect/>
          </a:stretch>
        </p:blipFill>
        <p:spPr>
          <a:xfrm>
            <a:off x="7734046" y="7501852"/>
            <a:ext cx="6058612" cy="3894480"/>
          </a:xfrm>
          <a:prstGeom prst="rect">
            <a:avLst/>
          </a:prstGeom>
        </p:spPr>
      </p:pic>
      <p:pic>
        <p:nvPicPr>
          <p:cNvPr id="11" name="Picture 10">
            <a:extLst>
              <a:ext uri="{FF2B5EF4-FFF2-40B4-BE49-F238E27FC236}">
                <a16:creationId xmlns:a16="http://schemas.microsoft.com/office/drawing/2014/main" id="{44C3BF9C-1392-392E-F8EC-194FEC9AF56D}"/>
              </a:ext>
            </a:extLst>
          </p:cNvPr>
          <p:cNvPicPr>
            <a:picLocks noChangeAspect="1"/>
          </p:cNvPicPr>
          <p:nvPr/>
        </p:nvPicPr>
        <p:blipFill>
          <a:blip r:embed="rId8"/>
          <a:stretch>
            <a:fillRect/>
          </a:stretch>
        </p:blipFill>
        <p:spPr>
          <a:xfrm>
            <a:off x="509901" y="18245990"/>
            <a:ext cx="4759852" cy="4753259"/>
          </a:xfrm>
          <a:prstGeom prst="rect">
            <a:avLst/>
          </a:prstGeom>
        </p:spPr>
      </p:pic>
      <p:pic>
        <p:nvPicPr>
          <p:cNvPr id="39" name="Picture 38" descr="Table&#10;&#10;Description automatically generated">
            <a:extLst>
              <a:ext uri="{FF2B5EF4-FFF2-40B4-BE49-F238E27FC236}">
                <a16:creationId xmlns:a16="http://schemas.microsoft.com/office/drawing/2014/main" id="{72DE84B1-D40E-9F0B-93B2-B62349F4936A}"/>
              </a:ext>
            </a:extLst>
          </p:cNvPr>
          <p:cNvPicPr>
            <a:picLocks noChangeAspect="1"/>
          </p:cNvPicPr>
          <p:nvPr/>
        </p:nvPicPr>
        <p:blipFill>
          <a:blip r:embed="rId9"/>
          <a:stretch>
            <a:fillRect/>
          </a:stretch>
        </p:blipFill>
        <p:spPr>
          <a:xfrm>
            <a:off x="8328317" y="22029490"/>
            <a:ext cx="4726990" cy="2679687"/>
          </a:xfrm>
          <a:prstGeom prst="rect">
            <a:avLst/>
          </a:prstGeom>
        </p:spPr>
      </p:pic>
      <p:sp>
        <p:nvSpPr>
          <p:cNvPr id="41" name="Text Box 6">
            <a:extLst>
              <a:ext uri="{FF2B5EF4-FFF2-40B4-BE49-F238E27FC236}">
                <a16:creationId xmlns:a16="http://schemas.microsoft.com/office/drawing/2014/main" id="{8715C117-4B60-08DB-4117-AE06511CB5A2}"/>
              </a:ext>
            </a:extLst>
          </p:cNvPr>
          <p:cNvSpPr txBox="1">
            <a:spLocks noChangeArrowheads="1"/>
          </p:cNvSpPr>
          <p:nvPr/>
        </p:nvSpPr>
        <p:spPr bwMode="auto">
          <a:xfrm>
            <a:off x="14454314" y="5901538"/>
            <a:ext cx="6415087" cy="13892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US" altLang="en-US" sz="2800" dirty="0">
                <a:latin typeface="Arial" panose="020B0604020202020204" pitchFamily="34" charset="0"/>
                <a:cs typeface="Arial" panose="020B0604020202020204" pitchFamily="34" charset="0"/>
              </a:rPr>
              <a:t>A Responsible, Accountable, Consulted, and Informed (RACI) spreadsheet will be utilised to identify the locations where people are connected to the NPI so that they are aware of their role.</a:t>
            </a:r>
          </a:p>
          <a:p>
            <a:pPr>
              <a:spcBef>
                <a:spcPct val="50000"/>
              </a:spcBef>
            </a:pPr>
            <a:endParaRPr lang="en-US" altLang="en-US" sz="2800" dirty="0">
              <a:latin typeface="Arial" panose="020B0604020202020204" pitchFamily="34" charset="0"/>
              <a:cs typeface="Arial" panose="020B0604020202020204" pitchFamily="34" charset="0"/>
            </a:endParaRPr>
          </a:p>
          <a:p>
            <a:pPr>
              <a:spcBef>
                <a:spcPct val="50000"/>
              </a:spcBef>
            </a:pPr>
            <a:endParaRPr lang="en-US" altLang="en-US" sz="2800" dirty="0">
              <a:latin typeface="Arial" panose="020B0604020202020204" pitchFamily="34" charset="0"/>
              <a:cs typeface="Arial" panose="020B0604020202020204" pitchFamily="34" charset="0"/>
            </a:endParaRPr>
          </a:p>
          <a:p>
            <a:pPr>
              <a:spcBef>
                <a:spcPct val="50000"/>
              </a:spcBef>
            </a:pPr>
            <a:endParaRPr lang="en-US" altLang="en-US" sz="2800" dirty="0">
              <a:latin typeface="Arial" panose="020B0604020202020204" pitchFamily="34" charset="0"/>
              <a:cs typeface="Arial" panose="020B0604020202020204" pitchFamily="34" charset="0"/>
            </a:endParaRPr>
          </a:p>
          <a:p>
            <a:pPr>
              <a:spcBef>
                <a:spcPct val="50000"/>
              </a:spcBef>
            </a:pPr>
            <a:endParaRPr lang="en-US" altLang="en-US" sz="2800" dirty="0">
              <a:latin typeface="Arial" panose="020B0604020202020204" pitchFamily="34" charset="0"/>
              <a:cs typeface="Arial" panose="020B0604020202020204" pitchFamily="34" charset="0"/>
            </a:endParaRPr>
          </a:p>
          <a:p>
            <a:pPr>
              <a:spcBef>
                <a:spcPct val="50000"/>
              </a:spcBef>
            </a:pPr>
            <a:endParaRPr lang="en-US" altLang="en-US" sz="2800" dirty="0">
              <a:latin typeface="Arial" panose="020B0604020202020204" pitchFamily="34" charset="0"/>
              <a:cs typeface="Arial" panose="020B0604020202020204" pitchFamily="34" charset="0"/>
            </a:endParaRPr>
          </a:p>
          <a:p>
            <a:pPr>
              <a:spcBef>
                <a:spcPct val="50000"/>
              </a:spcBef>
            </a:pPr>
            <a:r>
              <a:rPr lang="en-US" altLang="en-US" sz="2800" dirty="0">
                <a:latin typeface="Arial" panose="020B0604020202020204" pitchFamily="34" charset="0"/>
                <a:cs typeface="Arial" panose="020B0604020202020204" pitchFamily="34" charset="0"/>
              </a:rPr>
              <a:t>Project requirements that must be met before going on to the next stage are referred to as "gates." Each gate (stage) will have pre-determined standards that people, and departments must achieve to ensure a smooth transfer to the next phase.</a:t>
            </a:r>
          </a:p>
          <a:p>
            <a:pPr>
              <a:spcBef>
                <a:spcPct val="50000"/>
              </a:spcBef>
            </a:pPr>
            <a:endParaRPr lang="en-US" altLang="en-US" sz="2800" dirty="0">
              <a:latin typeface="Arial" panose="020B0604020202020204" pitchFamily="34" charset="0"/>
              <a:cs typeface="Arial" panose="020B0604020202020204" pitchFamily="34" charset="0"/>
            </a:endParaRPr>
          </a:p>
          <a:p>
            <a:pPr>
              <a:spcBef>
                <a:spcPct val="50000"/>
              </a:spcBef>
            </a:pPr>
            <a:endParaRPr lang="en-US" altLang="en-US" sz="2800" dirty="0">
              <a:latin typeface="Arial" panose="020B0604020202020204" pitchFamily="34" charset="0"/>
              <a:cs typeface="Arial" panose="020B0604020202020204" pitchFamily="34" charset="0"/>
            </a:endParaRPr>
          </a:p>
          <a:p>
            <a:pPr>
              <a:spcBef>
                <a:spcPct val="50000"/>
              </a:spcBef>
            </a:pPr>
            <a:endParaRPr lang="en-US" altLang="en-US" sz="2800" dirty="0">
              <a:latin typeface="Arial" panose="020B0604020202020204" pitchFamily="34" charset="0"/>
              <a:cs typeface="Arial" panose="020B0604020202020204" pitchFamily="34" charset="0"/>
            </a:endParaRPr>
          </a:p>
          <a:p>
            <a:pPr>
              <a:spcBef>
                <a:spcPct val="50000"/>
              </a:spcBef>
            </a:pPr>
            <a:endParaRPr lang="en-US" altLang="en-US" sz="2800" dirty="0">
              <a:latin typeface="Arial" panose="020B0604020202020204" pitchFamily="34" charset="0"/>
              <a:cs typeface="Arial" panose="020B0604020202020204" pitchFamily="34" charset="0"/>
            </a:endParaRPr>
          </a:p>
          <a:p>
            <a:pPr>
              <a:spcBef>
                <a:spcPct val="50000"/>
              </a:spcBef>
            </a:pPr>
            <a:endParaRPr lang="en-US" altLang="en-US" sz="2800" dirty="0">
              <a:latin typeface="Arial" panose="020B0604020202020204" pitchFamily="34" charset="0"/>
              <a:cs typeface="Arial" panose="020B0604020202020204" pitchFamily="34" charset="0"/>
            </a:endParaRPr>
          </a:p>
          <a:p>
            <a:pPr>
              <a:spcBef>
                <a:spcPct val="50000"/>
              </a:spcBef>
            </a:pPr>
            <a:endParaRPr lang="en-US" altLang="en-US" sz="2800" dirty="0"/>
          </a:p>
        </p:txBody>
      </p:sp>
      <p:graphicFrame>
        <p:nvGraphicFramePr>
          <p:cNvPr id="14" name="Object 13">
            <a:extLst>
              <a:ext uri="{FF2B5EF4-FFF2-40B4-BE49-F238E27FC236}">
                <a16:creationId xmlns:a16="http://schemas.microsoft.com/office/drawing/2014/main" id="{15D98957-3B0E-FC70-2BFA-41DEBF6401C2}"/>
              </a:ext>
            </a:extLst>
          </p:cNvPr>
          <p:cNvGraphicFramePr>
            <a:graphicFrameLocks noChangeAspect="1"/>
          </p:cNvGraphicFramePr>
          <p:nvPr>
            <p:extLst>
              <p:ext uri="{D42A27DB-BD31-4B8C-83A1-F6EECF244321}">
                <p14:modId xmlns:p14="http://schemas.microsoft.com/office/powerpoint/2010/main" val="1206667612"/>
              </p:ext>
            </p:extLst>
          </p:nvPr>
        </p:nvGraphicFramePr>
        <p:xfrm>
          <a:off x="14704211" y="8848976"/>
          <a:ext cx="6165190" cy="2955538"/>
        </p:xfrm>
        <a:graphic>
          <a:graphicData uri="http://schemas.openxmlformats.org/presentationml/2006/ole">
            <mc:AlternateContent xmlns:mc="http://schemas.openxmlformats.org/markup-compatibility/2006">
              <mc:Choice xmlns:v="urn:schemas-microsoft-com:vml" Requires="v">
                <p:oleObj spid="_x0000_s2055" name="Worksheet" r:id="rId10" imgW="9762978" imgH="5219734" progId="Excel.Sheet.12">
                  <p:embed/>
                </p:oleObj>
              </mc:Choice>
              <mc:Fallback>
                <p:oleObj name="Worksheet" r:id="rId10" imgW="9762978" imgH="5219734" progId="Excel.Sheet.12">
                  <p:embed/>
                  <p:pic>
                    <p:nvPicPr>
                      <p:cNvPr id="0" name="Object 1"/>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14704211" y="8848976"/>
                        <a:ext cx="6165190" cy="2955538"/>
                      </a:xfrm>
                      <a:prstGeom prst="rect">
                        <a:avLst/>
                      </a:prstGeom>
                      <a:noFill/>
                    </p:spPr>
                  </p:pic>
                </p:oleObj>
              </mc:Fallback>
            </mc:AlternateContent>
          </a:graphicData>
        </a:graphic>
      </p:graphicFrame>
      <p:pic>
        <p:nvPicPr>
          <p:cNvPr id="18" name="Picture 17">
            <a:extLst>
              <a:ext uri="{FF2B5EF4-FFF2-40B4-BE49-F238E27FC236}">
                <a16:creationId xmlns:a16="http://schemas.microsoft.com/office/drawing/2014/main" id="{8EA99C90-288A-1B21-1908-7154C447A1B1}"/>
              </a:ext>
            </a:extLst>
          </p:cNvPr>
          <p:cNvPicPr>
            <a:picLocks noChangeAspect="1"/>
          </p:cNvPicPr>
          <p:nvPr/>
        </p:nvPicPr>
        <p:blipFill>
          <a:blip r:embed="rId12"/>
          <a:stretch>
            <a:fillRect/>
          </a:stretch>
        </p:blipFill>
        <p:spPr>
          <a:xfrm>
            <a:off x="440292" y="2056178"/>
            <a:ext cx="2295525" cy="3438525"/>
          </a:xfrm>
          <a:prstGeom prst="rect">
            <a:avLst/>
          </a:prstGeom>
        </p:spPr>
      </p:pic>
      <p:pic>
        <p:nvPicPr>
          <p:cNvPr id="20" name="Picture 19">
            <a:extLst>
              <a:ext uri="{FF2B5EF4-FFF2-40B4-BE49-F238E27FC236}">
                <a16:creationId xmlns:a16="http://schemas.microsoft.com/office/drawing/2014/main" id="{7C5A8876-4D23-05C2-9969-7619C73B7693}"/>
              </a:ext>
            </a:extLst>
          </p:cNvPr>
          <p:cNvPicPr>
            <a:picLocks noChangeAspect="1"/>
          </p:cNvPicPr>
          <p:nvPr/>
        </p:nvPicPr>
        <p:blipFill>
          <a:blip r:embed="rId13"/>
          <a:stretch>
            <a:fillRect/>
          </a:stretch>
        </p:blipFill>
        <p:spPr>
          <a:xfrm>
            <a:off x="529622" y="28961197"/>
            <a:ext cx="1948518" cy="1234061"/>
          </a:xfrm>
          <a:prstGeom prst="rect">
            <a:avLst/>
          </a:prstGeom>
        </p:spPr>
      </p:pic>
    </p:spTree>
    <p:extLst>
      <p:ext uri="{BB962C8B-B14F-4D97-AF65-F5344CB8AC3E}">
        <p14:creationId xmlns:p14="http://schemas.microsoft.com/office/powerpoint/2010/main" val="392477405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380</TotalTime>
  <Words>548</Words>
  <Application>Microsoft Office PowerPoint</Application>
  <PresentationFormat>Custom</PresentationFormat>
  <Paragraphs>75</Paragraphs>
  <Slides>1</Slides>
  <Notes>0</Notes>
  <HiddenSlides>0</HiddenSlides>
  <MMClips>0</MMClips>
  <ScaleCrop>false</ScaleCrop>
  <HeadingPairs>
    <vt:vector size="8" baseType="variant">
      <vt:variant>
        <vt:lpstr>Fonts Used</vt:lpstr>
      </vt:variant>
      <vt:variant>
        <vt:i4>4</vt:i4>
      </vt:variant>
      <vt:variant>
        <vt:lpstr>Theme</vt:lpstr>
      </vt:variant>
      <vt:variant>
        <vt:i4>1</vt:i4>
      </vt:variant>
      <vt:variant>
        <vt:lpstr>Embedded OLE Servers</vt:lpstr>
      </vt:variant>
      <vt:variant>
        <vt:i4>1</vt:i4>
      </vt:variant>
      <vt:variant>
        <vt:lpstr>Slide Titles</vt:lpstr>
      </vt:variant>
      <vt:variant>
        <vt:i4>1</vt:i4>
      </vt:variant>
    </vt:vector>
  </HeadingPairs>
  <TitlesOfParts>
    <vt:vector size="7" baseType="lpstr">
      <vt:lpstr>Arial</vt:lpstr>
      <vt:lpstr>Calibri</vt:lpstr>
      <vt:lpstr>Georgia</vt:lpstr>
      <vt:lpstr>Symbol</vt:lpstr>
      <vt:lpstr>Office Theme</vt:lpstr>
      <vt:lpstr>Microsoft Excel Worksheet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Graham Howe</dc:creator>
  <cp:lastModifiedBy>Darren Thomas</cp:lastModifiedBy>
  <cp:revision>26</cp:revision>
  <dcterms:created xsi:type="dcterms:W3CDTF">2016-02-25T08:27:32Z</dcterms:created>
  <dcterms:modified xsi:type="dcterms:W3CDTF">2022-05-13T18:12:13Z</dcterms:modified>
</cp:coreProperties>
</file>