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4" r:id="rId6"/>
    <p:sldId id="262" r:id="rId7"/>
    <p:sldId id="265" r:id="rId8"/>
    <p:sldId id="270" r:id="rId9"/>
    <p:sldId id="266" r:id="rId10"/>
    <p:sldId id="272" r:id="rId11"/>
    <p:sldId id="268" r:id="rId12"/>
    <p:sldId id="273" r:id="rId13"/>
    <p:sldId id="271"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8938" autoAdjust="0"/>
    <p:restoredTop sz="94660"/>
  </p:normalViewPr>
  <p:slideViewPr>
    <p:cSldViewPr snapToGrid="0">
      <p:cViewPr varScale="1">
        <p:scale>
          <a:sx n="63" d="100"/>
          <a:sy n="63" d="100"/>
        </p:scale>
        <p:origin x="24" y="60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D47F8A8-4209-4865-9AE8-123E6B119B7C}"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072021-9F27-4214-8FD4-E89533712801}" type="slidenum">
              <a:rPr lang="en-GB" smtClean="0"/>
              <a:t>‹#›</a:t>
            </a:fld>
            <a:endParaRPr lang="en-GB"/>
          </a:p>
        </p:txBody>
      </p:sp>
    </p:spTree>
    <p:extLst>
      <p:ext uri="{BB962C8B-B14F-4D97-AF65-F5344CB8AC3E}">
        <p14:creationId xmlns:p14="http://schemas.microsoft.com/office/powerpoint/2010/main" val="19693059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47F8A8-4209-4865-9AE8-123E6B119B7C}"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072021-9F27-4214-8FD4-E89533712801}" type="slidenum">
              <a:rPr lang="en-GB" smtClean="0"/>
              <a:t>‹#›</a:t>
            </a:fld>
            <a:endParaRPr lang="en-GB"/>
          </a:p>
        </p:txBody>
      </p:sp>
    </p:spTree>
    <p:extLst>
      <p:ext uri="{BB962C8B-B14F-4D97-AF65-F5344CB8AC3E}">
        <p14:creationId xmlns:p14="http://schemas.microsoft.com/office/powerpoint/2010/main" val="2535646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47F8A8-4209-4865-9AE8-123E6B119B7C}"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072021-9F27-4214-8FD4-E89533712801}" type="slidenum">
              <a:rPr lang="en-GB" smtClean="0"/>
              <a:t>‹#›</a:t>
            </a:fld>
            <a:endParaRPr lang="en-GB"/>
          </a:p>
        </p:txBody>
      </p:sp>
    </p:spTree>
    <p:extLst>
      <p:ext uri="{BB962C8B-B14F-4D97-AF65-F5344CB8AC3E}">
        <p14:creationId xmlns:p14="http://schemas.microsoft.com/office/powerpoint/2010/main" val="2577192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D47F8A8-4209-4865-9AE8-123E6B119B7C}" type="datetimeFigureOut">
              <a:rPr lang="en-GB" smtClean="0"/>
              <a:t>16/11/2020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072021-9F27-4214-8FD4-E89533712801}" type="slidenum">
              <a:rPr lang="en-GB" smtClean="0"/>
              <a:t>‹#›</a:t>
            </a:fld>
            <a:endParaRPr lang="en-GB"/>
          </a:p>
        </p:txBody>
      </p:sp>
    </p:spTree>
    <p:extLst>
      <p:ext uri="{BB962C8B-B14F-4D97-AF65-F5344CB8AC3E}">
        <p14:creationId xmlns:p14="http://schemas.microsoft.com/office/powerpoint/2010/main" val="19119373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D47F8A8-4209-4865-9AE8-123E6B119B7C}" type="datetimeFigureOut">
              <a:rPr lang="en-GB" smtClean="0"/>
              <a:t>16/11/2020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072021-9F27-4214-8FD4-E89533712801}" type="slidenum">
              <a:rPr lang="en-GB" smtClean="0"/>
              <a:t>‹#›</a:t>
            </a:fld>
            <a:endParaRPr lang="en-GB"/>
          </a:p>
        </p:txBody>
      </p:sp>
    </p:spTree>
    <p:extLst>
      <p:ext uri="{BB962C8B-B14F-4D97-AF65-F5344CB8AC3E}">
        <p14:creationId xmlns:p14="http://schemas.microsoft.com/office/powerpoint/2010/main" val="2448903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D47F8A8-4209-4865-9AE8-123E6B119B7C}" type="datetimeFigureOut">
              <a:rPr lang="en-GB" smtClean="0"/>
              <a:t>16/11/2020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072021-9F27-4214-8FD4-E89533712801}" type="slidenum">
              <a:rPr lang="en-GB" smtClean="0"/>
              <a:t>‹#›</a:t>
            </a:fld>
            <a:endParaRPr lang="en-GB"/>
          </a:p>
        </p:txBody>
      </p:sp>
    </p:spTree>
    <p:extLst>
      <p:ext uri="{BB962C8B-B14F-4D97-AF65-F5344CB8AC3E}">
        <p14:creationId xmlns:p14="http://schemas.microsoft.com/office/powerpoint/2010/main" val="3756492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47F8A8-4209-4865-9AE8-123E6B119B7C}" type="datetimeFigureOut">
              <a:rPr lang="en-GB" smtClean="0"/>
              <a:t>16/11/2020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072021-9F27-4214-8FD4-E89533712801}" type="slidenum">
              <a:rPr lang="en-GB" smtClean="0"/>
              <a:t>‹#›</a:t>
            </a:fld>
            <a:endParaRPr lang="en-GB"/>
          </a:p>
        </p:txBody>
      </p:sp>
    </p:spTree>
    <p:extLst>
      <p:ext uri="{BB962C8B-B14F-4D97-AF65-F5344CB8AC3E}">
        <p14:creationId xmlns:p14="http://schemas.microsoft.com/office/powerpoint/2010/main" val="22963250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D47F8A8-4209-4865-9AE8-123E6B119B7C}" type="datetimeFigureOut">
              <a:rPr lang="en-GB" smtClean="0"/>
              <a:t>16/11/2020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072021-9F27-4214-8FD4-E89533712801}" type="slidenum">
              <a:rPr lang="en-GB" smtClean="0"/>
              <a:t>‹#›</a:t>
            </a:fld>
            <a:endParaRPr lang="en-GB"/>
          </a:p>
        </p:txBody>
      </p:sp>
    </p:spTree>
    <p:extLst>
      <p:ext uri="{BB962C8B-B14F-4D97-AF65-F5344CB8AC3E}">
        <p14:creationId xmlns:p14="http://schemas.microsoft.com/office/powerpoint/2010/main" val="2395531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D47F8A8-4209-4865-9AE8-123E6B119B7C}" type="datetimeFigureOut">
              <a:rPr lang="en-GB" smtClean="0"/>
              <a:t>16/11/2020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072021-9F27-4214-8FD4-E89533712801}" type="slidenum">
              <a:rPr lang="en-GB" smtClean="0"/>
              <a:t>‹#›</a:t>
            </a:fld>
            <a:endParaRPr lang="en-GB"/>
          </a:p>
        </p:txBody>
      </p:sp>
    </p:spTree>
    <p:extLst>
      <p:ext uri="{BB962C8B-B14F-4D97-AF65-F5344CB8AC3E}">
        <p14:creationId xmlns:p14="http://schemas.microsoft.com/office/powerpoint/2010/main" val="1736086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47F8A8-4209-4865-9AE8-123E6B119B7C}"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072021-9F27-4214-8FD4-E89533712801}" type="slidenum">
              <a:rPr lang="en-GB" smtClean="0"/>
              <a:t>‹#›</a:t>
            </a:fld>
            <a:endParaRPr lang="en-GB"/>
          </a:p>
        </p:txBody>
      </p:sp>
    </p:spTree>
    <p:extLst>
      <p:ext uri="{BB962C8B-B14F-4D97-AF65-F5344CB8AC3E}">
        <p14:creationId xmlns:p14="http://schemas.microsoft.com/office/powerpoint/2010/main" val="138540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47F8A8-4209-4865-9AE8-123E6B119B7C}"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072021-9F27-4214-8FD4-E89533712801}" type="slidenum">
              <a:rPr lang="en-GB" smtClean="0"/>
              <a:t>‹#›</a:t>
            </a:fld>
            <a:endParaRPr lang="en-GB"/>
          </a:p>
        </p:txBody>
      </p:sp>
    </p:spTree>
    <p:extLst>
      <p:ext uri="{BB962C8B-B14F-4D97-AF65-F5344CB8AC3E}">
        <p14:creationId xmlns:p14="http://schemas.microsoft.com/office/powerpoint/2010/main" val="4101671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47F8A8-4209-4865-9AE8-123E6B119B7C}" type="datetimeFigureOut">
              <a:rPr lang="en-GB" smtClean="0"/>
              <a:t>16/11/2020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072021-9F27-4214-8FD4-E89533712801}" type="slidenum">
              <a:rPr lang="en-GB" smtClean="0"/>
              <a:t>‹#›</a:t>
            </a:fld>
            <a:endParaRPr lang="en-GB"/>
          </a:p>
        </p:txBody>
      </p:sp>
    </p:spTree>
    <p:extLst>
      <p:ext uri="{BB962C8B-B14F-4D97-AF65-F5344CB8AC3E}">
        <p14:creationId xmlns:p14="http://schemas.microsoft.com/office/powerpoint/2010/main" val="2057120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coflein.gov.uk/en"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video" Target="https://www.youtube.com/embed/PUg0tMh2uGQ"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video" Target="https://www.youtube.com/embed/5oWK0bspw10"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38445" y="3181201"/>
            <a:ext cx="9144000" cy="2387600"/>
          </a:xfrm>
        </p:spPr>
        <p:txBody>
          <a:bodyPr/>
          <a:lstStyle/>
          <a:p>
            <a:r>
              <a:rPr lang="en-GB" dirty="0" smtClean="0"/>
              <a:t> </a:t>
            </a:r>
            <a:endParaRPr lang="en-GB" dirty="0"/>
          </a:p>
        </p:txBody>
      </p:sp>
      <p:sp>
        <p:nvSpPr>
          <p:cNvPr id="3" name="Subtitle 2"/>
          <p:cNvSpPr>
            <a:spLocks noGrp="1"/>
          </p:cNvSpPr>
          <p:nvPr>
            <p:ph type="subTitle" idx="1"/>
          </p:nvPr>
        </p:nvSpPr>
        <p:spPr/>
        <p:txBody>
          <a:bodyPr/>
          <a:lstStyle/>
          <a:p>
            <a:r>
              <a:rPr lang="en-GB" dirty="0" smtClean="0"/>
              <a:t>An Overview of the Royal Commission and the work of a Commissioner</a:t>
            </a:r>
          </a:p>
          <a:p>
            <a:endParaRPr lang="en-GB" dirty="0"/>
          </a:p>
          <a:p>
            <a:r>
              <a:rPr lang="en-GB" dirty="0" smtClean="0"/>
              <a:t>Dr Louise Emanuel</a:t>
            </a:r>
            <a:endParaRPr lang="en-GB" dirty="0"/>
          </a:p>
        </p:txBody>
      </p:sp>
      <p:pic>
        <p:nvPicPr>
          <p:cNvPr id="1026" name="Picture 2" descr="Royal Commission on the Ancient and Historical Monuments of Wa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937" y="537084"/>
            <a:ext cx="5715000" cy="1704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11732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Background</a:t>
            </a:r>
            <a:endParaRPr lang="en-GB" b="1" dirty="0"/>
          </a:p>
        </p:txBody>
      </p:sp>
      <p:sp>
        <p:nvSpPr>
          <p:cNvPr id="3" name="Content Placeholder 2"/>
          <p:cNvSpPr>
            <a:spLocks noGrp="1"/>
          </p:cNvSpPr>
          <p:nvPr>
            <p:ph idx="1"/>
          </p:nvPr>
        </p:nvSpPr>
        <p:spPr>
          <a:blipFill dpi="0" rotWithShape="1">
            <a:blip r:embed="rId2">
              <a:alphaModFix amt="32000"/>
            </a:blip>
            <a:srcRect/>
            <a:stretch>
              <a:fillRect/>
            </a:stretch>
          </a:blipFill>
        </p:spPr>
        <p:txBody>
          <a:bodyPr/>
          <a:lstStyle/>
          <a:p>
            <a:r>
              <a:rPr lang="en-GB" dirty="0"/>
              <a:t>1908 the administrative frameworks were in place to establish individual Royal Commissions on Ancient Monuments separately in Scotland, England and Wales</a:t>
            </a:r>
            <a:r>
              <a:rPr lang="en-GB" dirty="0" smtClean="0"/>
              <a:t>.</a:t>
            </a:r>
          </a:p>
          <a:p>
            <a:endParaRPr lang="en-GB" dirty="0"/>
          </a:p>
          <a:p>
            <a:r>
              <a:rPr lang="en-GB" dirty="0"/>
              <a:t>On 10 August 1908 a Royal Commission was authorised and appointed by King Edward VII to </a:t>
            </a:r>
            <a:r>
              <a:rPr lang="en-GB" i="1" dirty="0"/>
              <a:t>'make an inventory of the Ancient and Historical Monuments and Constructions connected with or illustrative of the contemporary culture, civilisation and conditions of life of the people in Wales and </a:t>
            </a:r>
            <a:r>
              <a:rPr lang="en-GB" i="1" dirty="0" smtClean="0"/>
              <a:t>Monmouthshire from </a:t>
            </a:r>
            <a:r>
              <a:rPr lang="en-GB" i="1" dirty="0"/>
              <a:t>the earliest times, and to specify those which seem most worthy of preservation'</a:t>
            </a:r>
            <a:r>
              <a:rPr lang="en-GB" dirty="0"/>
              <a:t>.</a:t>
            </a:r>
          </a:p>
        </p:txBody>
      </p:sp>
    </p:spTree>
    <p:extLst>
      <p:ext uri="{BB962C8B-B14F-4D97-AF65-F5344CB8AC3E}">
        <p14:creationId xmlns:p14="http://schemas.microsoft.com/office/powerpoint/2010/main" val="7094033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84362"/>
            <a:ext cx="10515600" cy="5492601"/>
          </a:xfrm>
        </p:spPr>
        <p:txBody>
          <a:bodyPr/>
          <a:lstStyle/>
          <a:p>
            <a:r>
              <a:rPr lang="en-GB" dirty="0" smtClean="0"/>
              <a:t>it </a:t>
            </a:r>
            <a:r>
              <a:rPr lang="en-GB" dirty="0"/>
              <a:t>was felt that an independent and official body was needed to prepare a reliable inventory from which examples could be selected and recommended for statutory </a:t>
            </a:r>
            <a:r>
              <a:rPr lang="en-GB" dirty="0" smtClean="0"/>
              <a:t>protection</a:t>
            </a:r>
          </a:p>
          <a:p>
            <a:endParaRPr lang="en-GB" i="1" dirty="0"/>
          </a:p>
          <a:p>
            <a:r>
              <a:rPr lang="en-GB" i="1" dirty="0" smtClean="0"/>
              <a:t>Originally located in London, now in Aberystwyth</a:t>
            </a:r>
            <a:endParaRPr lang="en-GB" i="1" dirty="0"/>
          </a:p>
        </p:txBody>
      </p:sp>
    </p:spTree>
    <p:extLst>
      <p:ext uri="{BB962C8B-B14F-4D97-AF65-F5344CB8AC3E}">
        <p14:creationId xmlns:p14="http://schemas.microsoft.com/office/powerpoint/2010/main" val="36268966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2000"/>
            <a:lum/>
          </a:blip>
          <a:srcRect/>
          <a:stretch>
            <a:fillRect l="-27000" r="-2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Mission Statement</a:t>
            </a:r>
            <a:endParaRPr lang="en-GB" b="1" dirty="0"/>
          </a:p>
        </p:txBody>
      </p:sp>
      <p:sp>
        <p:nvSpPr>
          <p:cNvPr id="3" name="Content Placeholder 2"/>
          <p:cNvSpPr>
            <a:spLocks noGrp="1"/>
          </p:cNvSpPr>
          <p:nvPr>
            <p:ph idx="1"/>
          </p:nvPr>
        </p:nvSpPr>
        <p:spPr>
          <a:xfrm>
            <a:off x="838200" y="1507786"/>
            <a:ext cx="10515600" cy="5126477"/>
          </a:xfrm>
        </p:spPr>
        <p:txBody>
          <a:bodyPr>
            <a:normAutofit/>
          </a:bodyPr>
          <a:lstStyle/>
          <a:p>
            <a:pPr marL="0" indent="0">
              <a:buNone/>
            </a:pPr>
            <a:r>
              <a:rPr lang="en-GB" b="1" dirty="0"/>
              <a:t>The Royal Commission has a national role in the management of the archaeological, built and maritime heritage of Wales, as an originator, curator and supplier of information for individual, corporate and governmental decision-makers, researchers and the general public. To this end it;</a:t>
            </a:r>
          </a:p>
          <a:p>
            <a:r>
              <a:rPr lang="en-GB" b="1" i="1" dirty="0"/>
              <a:t>Surveys, Interprets and Records the man-made environment of Wales;</a:t>
            </a:r>
          </a:p>
          <a:p>
            <a:r>
              <a:rPr lang="en-GB" b="1" i="1" dirty="0"/>
              <a:t>Compiles, Maintains and Curates the National Monuments Record of Wales;</a:t>
            </a:r>
          </a:p>
          <a:p>
            <a:r>
              <a:rPr lang="en-GB" b="1" i="1" dirty="0"/>
              <a:t>Promotes an understanding of this information by all appropriate means.</a:t>
            </a:r>
          </a:p>
          <a:p>
            <a:pPr marL="0" indent="0">
              <a:buNone/>
            </a:pPr>
            <a:endParaRPr lang="en-GB" dirty="0"/>
          </a:p>
        </p:txBody>
      </p:sp>
    </p:spTree>
    <p:extLst>
      <p:ext uri="{BB962C8B-B14F-4D97-AF65-F5344CB8AC3E}">
        <p14:creationId xmlns:p14="http://schemas.microsoft.com/office/powerpoint/2010/main" val="3774685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660" y="205105"/>
            <a:ext cx="10515600" cy="1325563"/>
          </a:xfrm>
        </p:spPr>
        <p:txBody>
          <a:bodyPr/>
          <a:lstStyle/>
          <a:p>
            <a:r>
              <a:rPr lang="en-GB" b="1" dirty="0" smtClean="0"/>
              <a:t>Staff</a:t>
            </a:r>
            <a:endParaRPr lang="en-GB" b="1" dirty="0"/>
          </a:p>
        </p:txBody>
      </p:sp>
      <p:sp>
        <p:nvSpPr>
          <p:cNvPr id="3" name="Content Placeholder 2"/>
          <p:cNvSpPr>
            <a:spLocks noGrp="1"/>
          </p:cNvSpPr>
          <p:nvPr>
            <p:ph idx="1"/>
          </p:nvPr>
        </p:nvSpPr>
        <p:spPr>
          <a:xfrm>
            <a:off x="838200" y="1341121"/>
            <a:ext cx="10515600" cy="3009899"/>
          </a:xfrm>
        </p:spPr>
        <p:txBody>
          <a:bodyPr>
            <a:normAutofit lnSpcReduction="10000"/>
          </a:bodyPr>
          <a:lstStyle/>
          <a:p>
            <a:r>
              <a:rPr lang="en-GB" dirty="0" smtClean="0"/>
              <a:t>Permanent staff </a:t>
            </a:r>
            <a:r>
              <a:rPr lang="en-GB" dirty="0"/>
              <a:t>of around thirty-five people who work full time or part time at its offices in Aberystwyth</a:t>
            </a:r>
            <a:r>
              <a:rPr lang="en-GB" dirty="0" smtClean="0"/>
              <a:t>.</a:t>
            </a:r>
          </a:p>
          <a:p>
            <a:r>
              <a:rPr lang="en-GB" dirty="0" smtClean="0"/>
              <a:t>Most </a:t>
            </a:r>
            <a:r>
              <a:rPr lang="en-GB" dirty="0"/>
              <a:t>staff fulfil specialist roles, for example in archive administration, archaeology, photography, graphics, education, architectural history or information management. </a:t>
            </a:r>
            <a:endParaRPr lang="en-GB" dirty="0" smtClean="0"/>
          </a:p>
          <a:p>
            <a:r>
              <a:rPr lang="en-GB" dirty="0" smtClean="0"/>
              <a:t>Work </a:t>
            </a:r>
            <a:r>
              <a:rPr lang="en-GB" dirty="0"/>
              <a:t>is guided by the Secretary of the Commission and by its </a:t>
            </a:r>
            <a:r>
              <a:rPr lang="en-GB" dirty="0" smtClean="0"/>
              <a:t>Chairperson </a:t>
            </a:r>
            <a:r>
              <a:rPr lang="en-GB" dirty="0"/>
              <a:t>and Commissioners.</a:t>
            </a:r>
          </a:p>
          <a:p>
            <a:endParaRPr lang="en-GB" dirty="0"/>
          </a:p>
        </p:txBody>
      </p:sp>
      <p:pic>
        <p:nvPicPr>
          <p:cNvPr id="4" name="Picture 3"/>
          <p:cNvPicPr>
            <a:picLocks noChangeAspect="1"/>
          </p:cNvPicPr>
          <p:nvPr/>
        </p:nvPicPr>
        <p:blipFill>
          <a:blip r:embed="rId2"/>
          <a:stretch>
            <a:fillRect/>
          </a:stretch>
        </p:blipFill>
        <p:spPr>
          <a:xfrm>
            <a:off x="1127759" y="4007254"/>
            <a:ext cx="9314497" cy="2711932"/>
          </a:xfrm>
          <a:prstGeom prst="rect">
            <a:avLst/>
          </a:prstGeom>
        </p:spPr>
      </p:pic>
    </p:spTree>
    <p:extLst>
      <p:ext uri="{BB962C8B-B14F-4D97-AF65-F5344CB8AC3E}">
        <p14:creationId xmlns:p14="http://schemas.microsoft.com/office/powerpoint/2010/main" val="22226858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Commissioners</a:t>
            </a:r>
            <a:br>
              <a:rPr lang="en-GB" b="1" dirty="0" smtClean="0"/>
            </a:br>
            <a:r>
              <a:rPr lang="en-GB" b="1" dirty="0"/>
              <a:t/>
            </a:r>
            <a:br>
              <a:rPr lang="en-GB" b="1" dirty="0"/>
            </a:br>
            <a:endParaRPr lang="en-GB" b="1" dirty="0"/>
          </a:p>
        </p:txBody>
      </p:sp>
      <p:sp>
        <p:nvSpPr>
          <p:cNvPr id="3" name="Content Placeholder 2"/>
          <p:cNvSpPr>
            <a:spLocks noGrp="1"/>
          </p:cNvSpPr>
          <p:nvPr>
            <p:ph idx="1"/>
          </p:nvPr>
        </p:nvSpPr>
        <p:spPr>
          <a:xfrm>
            <a:off x="0" y="3947160"/>
            <a:ext cx="11353800" cy="2697480"/>
          </a:xfrm>
        </p:spPr>
        <p:txBody>
          <a:bodyPr>
            <a:normAutofit lnSpcReduction="10000"/>
          </a:bodyPr>
          <a:lstStyle/>
          <a:p>
            <a:r>
              <a:rPr lang="en-GB" dirty="0"/>
              <a:t>Commissioners are appointed by HM The Queen, on the advice of the Welsh Government and the Secretary of State for </a:t>
            </a:r>
            <a:r>
              <a:rPr lang="en-GB" dirty="0" smtClean="0"/>
              <a:t>Wales. </a:t>
            </a:r>
            <a:endParaRPr lang="en-GB" dirty="0"/>
          </a:p>
          <a:p>
            <a:r>
              <a:rPr lang="en-GB" dirty="0" smtClean="0"/>
              <a:t>Appointed under </a:t>
            </a:r>
            <a:r>
              <a:rPr lang="en-GB" dirty="0"/>
              <a:t>a </a:t>
            </a:r>
            <a:r>
              <a:rPr lang="en-GB" dirty="0" smtClean="0"/>
              <a:t>Royal Warrant</a:t>
            </a:r>
            <a:r>
              <a:rPr lang="en-GB" dirty="0"/>
              <a:t> </a:t>
            </a:r>
          </a:p>
          <a:p>
            <a:r>
              <a:rPr lang="en-GB" dirty="0"/>
              <a:t>They have executive oversight of the Royal Commission’s work.</a:t>
            </a:r>
          </a:p>
          <a:p>
            <a:r>
              <a:rPr lang="en-GB" dirty="0"/>
              <a:t>No more than 10 commissioners at any given time</a:t>
            </a:r>
          </a:p>
          <a:p>
            <a:r>
              <a:rPr lang="en-GB" dirty="0"/>
              <a:t>Various specialisms</a:t>
            </a:r>
          </a:p>
        </p:txBody>
      </p:sp>
      <p:pic>
        <p:nvPicPr>
          <p:cNvPr id="4" name="Picture 3"/>
          <p:cNvPicPr>
            <a:picLocks noChangeAspect="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colorTemperature colorTemp="1500"/>
                    </a14:imgEffect>
                    <a14:imgEffect>
                      <a14:saturation sat="85000"/>
                    </a14:imgEffect>
                  </a14:imgLayer>
                </a14:imgProps>
              </a:ext>
            </a:extLst>
          </a:blip>
          <a:stretch>
            <a:fillRect/>
          </a:stretch>
        </p:blipFill>
        <p:spPr>
          <a:xfrm>
            <a:off x="122424" y="726114"/>
            <a:ext cx="11896390" cy="3221046"/>
          </a:xfrm>
          <a:prstGeom prst="rect">
            <a:avLst/>
          </a:prstGeom>
        </p:spPr>
      </p:pic>
    </p:spTree>
    <p:extLst>
      <p:ext uri="{BB962C8B-B14F-4D97-AF65-F5344CB8AC3E}">
        <p14:creationId xmlns:p14="http://schemas.microsoft.com/office/powerpoint/2010/main" val="17510605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2000"/>
            <a:lum/>
          </a:blip>
          <a:srcRect/>
          <a:stretch>
            <a:fillRect l="-26000" r="-2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smtClean="0"/>
              <a:t>The National Monuments Record of Wales (NMRW)</a:t>
            </a:r>
            <a:endParaRPr lang="en-GB" sz="4000" b="1" dirty="0"/>
          </a:p>
        </p:txBody>
      </p:sp>
      <p:sp>
        <p:nvSpPr>
          <p:cNvPr id="3" name="Content Placeholder 2"/>
          <p:cNvSpPr>
            <a:spLocks noGrp="1"/>
          </p:cNvSpPr>
          <p:nvPr>
            <p:ph idx="1"/>
          </p:nvPr>
        </p:nvSpPr>
        <p:spPr>
          <a:xfrm>
            <a:off x="838200" y="1548716"/>
            <a:ext cx="10515600" cy="5164347"/>
          </a:xfrm>
        </p:spPr>
        <p:txBody>
          <a:bodyPr>
            <a:normAutofit lnSpcReduction="10000"/>
          </a:bodyPr>
          <a:lstStyle/>
          <a:p>
            <a:r>
              <a:rPr lang="en-GB" dirty="0"/>
              <a:t>The National Monuments Record of Wales (NMRW) holds the national collection of information about the historic environment of Wales from the earliest times to the present day.</a:t>
            </a:r>
          </a:p>
          <a:p>
            <a:r>
              <a:rPr lang="en-GB" dirty="0"/>
              <a:t>It includes almost 2 million photographs and many thousands of drawings, surveys, reports and maps within the following collections:</a:t>
            </a:r>
          </a:p>
          <a:p>
            <a:r>
              <a:rPr lang="en-GB" b="1" dirty="0">
                <a:solidFill>
                  <a:srgbClr val="C00000"/>
                </a:solidFill>
              </a:rPr>
              <a:t>The main record file series</a:t>
            </a:r>
            <a:r>
              <a:rPr lang="en-GB" dirty="0">
                <a:solidFill>
                  <a:srgbClr val="C00000"/>
                </a:solidFill>
              </a:rPr>
              <a:t>:</a:t>
            </a:r>
            <a:r>
              <a:rPr lang="en-GB" dirty="0"/>
              <a:t> </a:t>
            </a:r>
            <a:r>
              <a:rPr lang="en-GB" b="1" dirty="0">
                <a:solidFill>
                  <a:srgbClr val="C00000"/>
                </a:solidFill>
              </a:rPr>
              <a:t>the records include photographs, drawings, reports, correspondence, etc.</a:t>
            </a:r>
          </a:p>
          <a:p>
            <a:r>
              <a:rPr lang="en-GB" b="1" dirty="0">
                <a:solidFill>
                  <a:srgbClr val="FF33CC"/>
                </a:solidFill>
              </a:rPr>
              <a:t>The drawings collection</a:t>
            </a:r>
            <a:r>
              <a:rPr lang="en-GB" dirty="0">
                <a:solidFill>
                  <a:srgbClr val="FFFF00"/>
                </a:solidFill>
              </a:rPr>
              <a:t>: </a:t>
            </a:r>
            <a:r>
              <a:rPr lang="en-GB" b="1" dirty="0">
                <a:solidFill>
                  <a:srgbClr val="FF33CC"/>
                </a:solidFill>
              </a:rPr>
              <a:t>this collection includes over 11,000 drawings of many types.</a:t>
            </a:r>
          </a:p>
          <a:p>
            <a:r>
              <a:rPr lang="en-GB" b="1" dirty="0">
                <a:solidFill>
                  <a:srgbClr val="0070C0"/>
                </a:solidFill>
              </a:rPr>
              <a:t>The photographic negative collection</a:t>
            </a:r>
            <a:r>
              <a:rPr lang="en-GB" dirty="0">
                <a:solidFill>
                  <a:srgbClr val="0070C0"/>
                </a:solidFill>
              </a:rPr>
              <a:t>: </a:t>
            </a:r>
            <a:r>
              <a:rPr lang="en-GB" b="1" dirty="0">
                <a:solidFill>
                  <a:srgbClr val="0070C0"/>
                </a:solidFill>
              </a:rPr>
              <a:t>the collection comprises about 1.5 million negatives, among them historically important and fragile examples of early photographic techniques.</a:t>
            </a:r>
          </a:p>
          <a:p>
            <a:pPr marL="0" indent="0">
              <a:buNone/>
            </a:pPr>
            <a:endParaRPr lang="en-GB" dirty="0"/>
          </a:p>
        </p:txBody>
      </p:sp>
    </p:spTree>
    <p:extLst>
      <p:ext uri="{BB962C8B-B14F-4D97-AF65-F5344CB8AC3E}">
        <p14:creationId xmlns:p14="http://schemas.microsoft.com/office/powerpoint/2010/main" val="6625320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2000"/>
            <a:lum/>
          </a:blip>
          <a:srcRect/>
          <a:stretch>
            <a:fillRect l="-24000" r="-24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1480"/>
            <a:ext cx="10515600" cy="5797685"/>
          </a:xfrm>
        </p:spPr>
        <p:txBody>
          <a:bodyPr>
            <a:normAutofit fontScale="92500" lnSpcReduction="10000"/>
          </a:bodyPr>
          <a:lstStyle/>
          <a:p>
            <a:r>
              <a:rPr lang="en-GB" b="1" dirty="0" smtClean="0">
                <a:solidFill>
                  <a:srgbClr val="FF0000"/>
                </a:solidFill>
              </a:rPr>
              <a:t>The aerial photographic collections</a:t>
            </a:r>
            <a:r>
              <a:rPr lang="en-GB" b="1" dirty="0" smtClean="0"/>
              <a:t>:</a:t>
            </a:r>
            <a:r>
              <a:rPr lang="en-GB" dirty="0" smtClean="0"/>
              <a:t>  </a:t>
            </a:r>
            <a:r>
              <a:rPr lang="en-GB" b="1" dirty="0">
                <a:solidFill>
                  <a:srgbClr val="FF0000"/>
                </a:solidFill>
              </a:rPr>
              <a:t>over 500,000 photographs, including vertical and oblique photography. Photographs originate from the Royal Commission’s own flying programme and from other major sources, including Ordnance Survey and the Royal Air Force and the </a:t>
            </a:r>
            <a:r>
              <a:rPr lang="en-GB" b="1" dirty="0" err="1">
                <a:solidFill>
                  <a:srgbClr val="FF0000"/>
                </a:solidFill>
              </a:rPr>
              <a:t>Aerofilms</a:t>
            </a:r>
            <a:r>
              <a:rPr lang="en-GB" b="1" dirty="0">
                <a:solidFill>
                  <a:srgbClr val="FF0000"/>
                </a:solidFill>
              </a:rPr>
              <a:t> collection.</a:t>
            </a:r>
          </a:p>
          <a:p>
            <a:r>
              <a:rPr lang="en-GB" b="1" dirty="0" smtClean="0">
                <a:solidFill>
                  <a:schemeClr val="accent1"/>
                </a:solidFill>
              </a:rPr>
              <a:t>Ordnance Survey maps</a:t>
            </a:r>
            <a:r>
              <a:rPr lang="en-GB" b="1" dirty="0" smtClean="0"/>
              <a:t>:</a:t>
            </a:r>
            <a:r>
              <a:rPr lang="en-GB" dirty="0" smtClean="0"/>
              <a:t> </a:t>
            </a:r>
            <a:r>
              <a:rPr lang="en-GB" b="1" dirty="0">
                <a:solidFill>
                  <a:schemeClr val="accent1"/>
                </a:solidFill>
              </a:rPr>
              <a:t>about 30,000 large-scale maps, covering the whole of Wales in several editions and at various scales.</a:t>
            </a:r>
          </a:p>
          <a:p>
            <a:r>
              <a:rPr lang="en-GB" b="1" dirty="0" smtClean="0">
                <a:solidFill>
                  <a:schemeClr val="accent6"/>
                </a:solidFill>
              </a:rPr>
              <a:t>Special collections</a:t>
            </a:r>
            <a:r>
              <a:rPr lang="en-GB" dirty="0" smtClean="0">
                <a:solidFill>
                  <a:schemeClr val="accent6"/>
                </a:solidFill>
              </a:rPr>
              <a:t>:</a:t>
            </a:r>
            <a:r>
              <a:rPr lang="en-GB" dirty="0" smtClean="0"/>
              <a:t> </a:t>
            </a:r>
            <a:r>
              <a:rPr lang="en-GB" b="1" dirty="0">
                <a:solidFill>
                  <a:schemeClr val="accent6"/>
                </a:solidFill>
              </a:rPr>
              <a:t>many special collections donated or loaned by other organisations and individuals, or produced through particular RCAHMW projects.</a:t>
            </a:r>
          </a:p>
          <a:p>
            <a:r>
              <a:rPr lang="en-GB" b="1" dirty="0" smtClean="0">
                <a:solidFill>
                  <a:srgbClr val="7030A0"/>
                </a:solidFill>
              </a:rPr>
              <a:t>Digital archive:</a:t>
            </a:r>
            <a:r>
              <a:rPr lang="en-GB" dirty="0" smtClean="0"/>
              <a:t> </a:t>
            </a:r>
            <a:r>
              <a:rPr lang="en-GB" b="1" dirty="0">
                <a:solidFill>
                  <a:srgbClr val="7030A0"/>
                </a:solidFill>
              </a:rPr>
              <a:t>this is a fast-growing collection of digital photographs, texts and surveys produced by the Royal Commission or external sources. Wherever possible these are made directly accessible through </a:t>
            </a:r>
            <a:r>
              <a:rPr lang="en-GB" b="1" dirty="0" err="1">
                <a:solidFill>
                  <a:srgbClr val="7030A0"/>
                </a:solidFill>
              </a:rPr>
              <a:t>Coflein</a:t>
            </a:r>
            <a:r>
              <a:rPr lang="en-GB" b="1" dirty="0">
                <a:solidFill>
                  <a:srgbClr val="7030A0"/>
                </a:solidFill>
              </a:rPr>
              <a:t>.</a:t>
            </a:r>
          </a:p>
          <a:p>
            <a:r>
              <a:rPr lang="en-GB" b="1" dirty="0" smtClean="0">
                <a:solidFill>
                  <a:schemeClr val="accent2"/>
                </a:solidFill>
              </a:rPr>
              <a:t>The library collections</a:t>
            </a:r>
            <a:r>
              <a:rPr lang="en-GB" dirty="0" smtClean="0">
                <a:solidFill>
                  <a:schemeClr val="accent2"/>
                </a:solidFill>
              </a:rPr>
              <a:t>: </a:t>
            </a:r>
            <a:r>
              <a:rPr lang="en-GB" b="1" dirty="0">
                <a:solidFill>
                  <a:schemeClr val="accent2"/>
                </a:solidFill>
              </a:rPr>
              <a:t>the NMRW also maintains a specialist library which aims to provide published sources to complement the unpublished information available in the archive.</a:t>
            </a:r>
          </a:p>
          <a:p>
            <a:endParaRPr lang="en-GB" dirty="0"/>
          </a:p>
        </p:txBody>
      </p:sp>
    </p:spTree>
    <p:extLst>
      <p:ext uri="{BB962C8B-B14F-4D97-AF65-F5344CB8AC3E}">
        <p14:creationId xmlns:p14="http://schemas.microsoft.com/office/powerpoint/2010/main" val="40081807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Coflein</a:t>
            </a:r>
            <a:r>
              <a:rPr lang="en-GB" dirty="0" smtClean="0"/>
              <a:t> - </a:t>
            </a:r>
            <a:r>
              <a:rPr lang="en-GB" sz="3200" dirty="0" smtClean="0">
                <a:hlinkClick r:id="rId2"/>
              </a:rPr>
              <a:t>https://www.coflein.gov.uk/en</a:t>
            </a:r>
            <a:endParaRPr lang="en-GB" sz="3200" dirty="0"/>
          </a:p>
        </p:txBody>
      </p:sp>
      <p:pic>
        <p:nvPicPr>
          <p:cNvPr id="4" name="Content Placeholder 3"/>
          <p:cNvPicPr>
            <a:picLocks noGrp="1" noChangeAspect="1"/>
          </p:cNvPicPr>
          <p:nvPr>
            <p:ph idx="1"/>
          </p:nvPr>
        </p:nvPicPr>
        <p:blipFill>
          <a:blip r:embed="rId3"/>
          <a:stretch>
            <a:fillRect/>
          </a:stretch>
        </p:blipFill>
        <p:spPr>
          <a:xfrm>
            <a:off x="1350123" y="1469067"/>
            <a:ext cx="8553001" cy="5166964"/>
          </a:xfrm>
          <a:prstGeom prst="rect">
            <a:avLst/>
          </a:prstGeom>
        </p:spPr>
      </p:pic>
    </p:spTree>
    <p:extLst>
      <p:ext uri="{BB962C8B-B14F-4D97-AF65-F5344CB8AC3E}">
        <p14:creationId xmlns:p14="http://schemas.microsoft.com/office/powerpoint/2010/main" val="22222131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 History of Aerial Photography in Wales in Twenty Pictures - David Thomas</a:t>
            </a:r>
            <a:br>
              <a:rPr lang="en-GB" dirty="0"/>
            </a:br>
            <a:endParaRPr lang="en-GB" dirty="0"/>
          </a:p>
        </p:txBody>
      </p:sp>
      <p:pic>
        <p:nvPicPr>
          <p:cNvPr id="4" name="PUg0tMh2uGQ"/>
          <p:cNvPicPr>
            <a:picLocks noGrp="1" noRot="1" noChangeAspect="1"/>
          </p:cNvPicPr>
          <p:nvPr>
            <p:ph idx="1"/>
            <a:videoFile r:link="rId1"/>
          </p:nvPr>
        </p:nvPicPr>
        <p:blipFill>
          <a:blip r:embed="rId3"/>
          <a:stretch>
            <a:fillRect/>
          </a:stretch>
        </p:blipFill>
        <p:spPr>
          <a:xfrm>
            <a:off x="2871894" y="2598420"/>
            <a:ext cx="5716694" cy="3215640"/>
          </a:xfrm>
          <a:prstGeom prst="rect">
            <a:avLst/>
          </a:prstGeom>
        </p:spPr>
      </p:pic>
    </p:spTree>
    <p:extLst>
      <p:ext uri="{BB962C8B-B14F-4D97-AF65-F5344CB8AC3E}">
        <p14:creationId xmlns:p14="http://schemas.microsoft.com/office/powerpoint/2010/main" val="19954126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34101"/>
          </a:xfrm>
        </p:spPr>
        <p:txBody>
          <a:bodyPr/>
          <a:lstStyle/>
          <a:p>
            <a:r>
              <a:rPr lang="en-GB" b="1" dirty="0" smtClean="0"/>
              <a:t>Projects</a:t>
            </a:r>
            <a:endParaRPr lang="en-GB" b="1" dirty="0"/>
          </a:p>
        </p:txBody>
      </p:sp>
      <p:sp>
        <p:nvSpPr>
          <p:cNvPr id="3" name="Content Placeholder 2"/>
          <p:cNvSpPr>
            <a:spLocks noGrp="1"/>
          </p:cNvSpPr>
          <p:nvPr>
            <p:ph idx="1"/>
          </p:nvPr>
        </p:nvSpPr>
        <p:spPr>
          <a:xfrm>
            <a:off x="838200" y="1099226"/>
            <a:ext cx="10515600" cy="5379395"/>
          </a:xfrm>
        </p:spPr>
        <p:txBody>
          <a:bodyPr>
            <a:normAutofit fontScale="92500" lnSpcReduction="10000"/>
          </a:bodyPr>
          <a:lstStyle/>
          <a:p>
            <a:r>
              <a:rPr lang="en-GB" b="1" dirty="0"/>
              <a:t>Wales Slate World Heritage Site bid: </a:t>
            </a:r>
            <a:r>
              <a:rPr lang="en-GB" dirty="0" smtClean="0"/>
              <a:t> </a:t>
            </a:r>
            <a:r>
              <a:rPr lang="en-GB" dirty="0"/>
              <a:t>work to compile a persuasive dossier of evidence to inform the bid for UNESCO World Heritage Site </a:t>
            </a:r>
            <a:r>
              <a:rPr lang="en-GB" dirty="0" smtClean="0"/>
              <a:t>status. </a:t>
            </a:r>
          </a:p>
          <a:p>
            <a:r>
              <a:rPr lang="en-GB" b="1" dirty="0" smtClean="0"/>
              <a:t>Commemorating </a:t>
            </a:r>
            <a:r>
              <a:rPr lang="en-GB" b="1" dirty="0"/>
              <a:t>the Forgotten U-boat War:</a:t>
            </a:r>
            <a:r>
              <a:rPr lang="en-GB" dirty="0"/>
              <a:t> our project to commemorate the First World War at sea around the Welsh coast, partly funded by the National Lottery Heritage Fund (NLHF), in partnership with Bangor University and the Nautical Archaeology Society, </a:t>
            </a:r>
            <a:r>
              <a:rPr lang="en-GB" dirty="0" smtClean="0"/>
              <a:t>marine </a:t>
            </a:r>
            <a:r>
              <a:rPr lang="en-GB" dirty="0"/>
              <a:t>geophysical surveys to capture high-resolution data of 17 </a:t>
            </a:r>
            <a:r>
              <a:rPr lang="en-GB" dirty="0" smtClean="0"/>
              <a:t>wrecks.</a:t>
            </a:r>
            <a:endParaRPr lang="en-GB" dirty="0"/>
          </a:p>
          <a:p>
            <a:r>
              <a:rPr lang="en-GB" b="1" dirty="0"/>
              <a:t>Unloved Heritage: Ceredigion Off-limits?:</a:t>
            </a:r>
            <a:r>
              <a:rPr lang="en-GB" dirty="0"/>
              <a:t> </a:t>
            </a:r>
            <a:r>
              <a:rPr lang="en-GB" dirty="0" smtClean="0"/>
              <a:t>to </a:t>
            </a:r>
            <a:r>
              <a:rPr lang="en-GB" dirty="0"/>
              <a:t>empower young people to define what aspects of the heritage they value and why, and to help them acquire the skills to research and record that heritage and tell compelling stories about </a:t>
            </a:r>
            <a:r>
              <a:rPr lang="en-GB" dirty="0" smtClean="0"/>
              <a:t>it.</a:t>
            </a:r>
          </a:p>
          <a:p>
            <a:r>
              <a:rPr lang="en-GB" b="1" dirty="0" smtClean="0"/>
              <a:t>CHERISH:</a:t>
            </a:r>
            <a:r>
              <a:rPr lang="en-GB" dirty="0" smtClean="0"/>
              <a:t> five-year project, which runs until 31 December 2021, funded by the EU </a:t>
            </a:r>
            <a:r>
              <a:rPr lang="en-GB" dirty="0" err="1" smtClean="0"/>
              <a:t>Interreg</a:t>
            </a:r>
            <a:r>
              <a:rPr lang="en-GB" dirty="0" smtClean="0"/>
              <a:t> fund, in partnership with Aberystwyth University, Geological Survey Ireland and The Discovery Programme Ireland. </a:t>
            </a:r>
          </a:p>
          <a:p>
            <a:pPr marL="0" indent="0">
              <a:buNone/>
            </a:pPr>
            <a:endParaRPr lang="en-GB" dirty="0"/>
          </a:p>
        </p:txBody>
      </p:sp>
    </p:spTree>
    <p:extLst>
      <p:ext uri="{BB962C8B-B14F-4D97-AF65-F5344CB8AC3E}">
        <p14:creationId xmlns:p14="http://schemas.microsoft.com/office/powerpoint/2010/main" val="14342987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Joining forces: The Cherish project - Understanding climate change and coastal heritage in Wales – Toby Driver</a:t>
            </a:r>
            <a:endParaRPr lang="en-GB" dirty="0"/>
          </a:p>
        </p:txBody>
      </p:sp>
      <p:pic>
        <p:nvPicPr>
          <p:cNvPr id="4" name="5oWK0bspw10"/>
          <p:cNvPicPr>
            <a:picLocks noGrp="1" noRot="1" noChangeAspect="1"/>
          </p:cNvPicPr>
          <p:nvPr>
            <p:ph idx="1"/>
            <a:videoFile r:link="rId1"/>
          </p:nvPr>
        </p:nvPicPr>
        <p:blipFill>
          <a:blip r:embed="rId3"/>
          <a:stretch>
            <a:fillRect/>
          </a:stretch>
        </p:blipFill>
        <p:spPr>
          <a:xfrm>
            <a:off x="3400215" y="2400300"/>
            <a:ext cx="5540585" cy="3116580"/>
          </a:xfrm>
          <a:prstGeom prst="rect">
            <a:avLst/>
          </a:prstGeom>
        </p:spPr>
      </p:pic>
    </p:spTree>
    <p:extLst>
      <p:ext uri="{BB962C8B-B14F-4D97-AF65-F5344CB8AC3E}">
        <p14:creationId xmlns:p14="http://schemas.microsoft.com/office/powerpoint/2010/main" val="9507800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79378" y="77821"/>
            <a:ext cx="11077170" cy="2504845"/>
          </a:xfrm>
          <a:prstGeom prst="rect">
            <a:avLst/>
          </a:prstGeom>
        </p:spPr>
      </p:pic>
      <p:sp>
        <p:nvSpPr>
          <p:cNvPr id="3" name="Content Placeholder 2"/>
          <p:cNvSpPr>
            <a:spLocks noGrp="1"/>
          </p:cNvSpPr>
          <p:nvPr>
            <p:ph idx="1"/>
          </p:nvPr>
        </p:nvSpPr>
        <p:spPr>
          <a:xfrm>
            <a:off x="838200" y="2431915"/>
            <a:ext cx="10515600" cy="3745048"/>
          </a:xfrm>
        </p:spPr>
        <p:txBody>
          <a:bodyPr/>
          <a:lstStyle/>
          <a:p>
            <a:pPr marL="0" indent="0" algn="ctr">
              <a:buNone/>
            </a:pPr>
            <a:endParaRPr lang="en-GB" dirty="0" smtClean="0"/>
          </a:p>
          <a:p>
            <a:pPr marL="0" indent="0" algn="ctr">
              <a:buNone/>
            </a:pPr>
            <a:endParaRPr lang="en-GB" b="1" dirty="0" smtClean="0"/>
          </a:p>
          <a:p>
            <a:pPr marL="0" indent="0" algn="ctr">
              <a:buNone/>
            </a:pPr>
            <a:r>
              <a:rPr lang="en-GB" b="1" dirty="0" smtClean="0"/>
              <a:t>New </a:t>
            </a:r>
            <a:r>
              <a:rPr lang="en-GB" b="1" dirty="0"/>
              <a:t>technologies in heritage, interpretation and outreach</a:t>
            </a:r>
          </a:p>
          <a:p>
            <a:pPr marL="0" indent="0" algn="ctr">
              <a:buNone/>
            </a:pPr>
            <a:endParaRPr lang="en-GB" b="1" dirty="0" smtClean="0"/>
          </a:p>
          <a:p>
            <a:pPr marL="0" indent="0" algn="ctr">
              <a:buNone/>
            </a:pPr>
            <a:r>
              <a:rPr lang="en-GB" b="1" dirty="0" smtClean="0"/>
              <a:t>Wednesday </a:t>
            </a:r>
            <a:r>
              <a:rPr lang="en-GB" b="1" dirty="0"/>
              <a:t>10 February 2021: Conference</a:t>
            </a:r>
            <a:r>
              <a:rPr lang="en-GB" dirty="0"/>
              <a:t/>
            </a:r>
            <a:br>
              <a:rPr lang="en-GB" dirty="0"/>
            </a:br>
            <a:r>
              <a:rPr lang="en-GB" b="1" dirty="0"/>
              <a:t>8-12 February 2021: Workshops</a:t>
            </a:r>
            <a:r>
              <a:rPr lang="en-GB" dirty="0"/>
              <a:t/>
            </a:r>
            <a:br>
              <a:rPr lang="en-GB" dirty="0"/>
            </a:br>
            <a:r>
              <a:rPr lang="en-GB" b="1" dirty="0"/>
              <a:t>Online via Zoom</a:t>
            </a:r>
            <a:endParaRPr lang="en-GB" dirty="0"/>
          </a:p>
          <a:p>
            <a:pPr marL="0" indent="0">
              <a:buNone/>
            </a:pPr>
            <a:endParaRPr lang="en-GB" dirty="0"/>
          </a:p>
        </p:txBody>
      </p:sp>
    </p:spTree>
    <p:extLst>
      <p:ext uri="{BB962C8B-B14F-4D97-AF65-F5344CB8AC3E}">
        <p14:creationId xmlns:p14="http://schemas.microsoft.com/office/powerpoint/2010/main" val="384692890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4487</TotalTime>
  <Words>839</Words>
  <Application>Microsoft Office PowerPoint</Application>
  <PresentationFormat>Widescreen</PresentationFormat>
  <Paragraphs>50</Paragraphs>
  <Slides>13</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 </vt:lpstr>
      <vt:lpstr>Background</vt:lpstr>
      <vt:lpstr>PowerPoint Presentation</vt:lpstr>
      <vt:lpstr>Mission Statement</vt:lpstr>
      <vt:lpstr>Staff</vt:lpstr>
      <vt:lpstr>Commissioners  </vt:lpstr>
      <vt:lpstr>The National Monuments Record of Wales (NMRW)</vt:lpstr>
      <vt:lpstr>PowerPoint Presentation</vt:lpstr>
      <vt:lpstr>Coflein - https://www.coflein.gov.uk/en</vt:lpstr>
      <vt:lpstr>A History of Aerial Photography in Wales in Twenty Pictures - David Thomas </vt:lpstr>
      <vt:lpstr>Projects</vt:lpstr>
      <vt:lpstr>Joining forces: The Cherish project - Understanding climate change and coastal heritage in Wales – Toby Driver</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Louise Emanuel</dc:creator>
  <cp:lastModifiedBy>Louise Emanuel</cp:lastModifiedBy>
  <cp:revision>27</cp:revision>
  <dcterms:created xsi:type="dcterms:W3CDTF">2020-11-13T10:11:41Z</dcterms:created>
  <dcterms:modified xsi:type="dcterms:W3CDTF">2020-11-17T11:58:18Z</dcterms:modified>
</cp:coreProperties>
</file>