
<file path=[Content_Types].xml><?xml version="1.0" encoding="utf-8"?>
<Types xmlns="http://schemas.openxmlformats.org/package/2006/content-types">
  <Default Extension="jpg" ContentType="image/jp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5999"/>
    <p:restoredTop sz="94590"/>
  </p:normalViewPr>
  <p:slideViewPr>
    <p:cSldViewPr snapToGrid="0" snapToObjects="1">
      <p:cViewPr varScale="1">
        <p:scale>
          <a:sx n="305" d="100"/>
          <a:sy n="305" d="100"/>
        </p:scale>
        <p:origin x="2736" y="496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51689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MASTER">
    <p:bg>
      <p:bgPr>
        <a:solidFill>
          <a:srgbClr val="F6F6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6F6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" cy="6858000"/>
          </a:xfrm>
          <a:prstGeom prst="chevron">
            <a:avLst/>
          </a:prstGeom>
          <a:solidFill>
            <a:srgbClr val="9FBA45"/>
          </a:solidFill>
          <a:ln w="12700">
            <a:solidFill>
              <a:srgbClr val="9FBA45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228600" y="0"/>
            <a:ext cx="594360" cy="6858000"/>
          </a:xfrm>
          <a:prstGeom prst="chevron">
            <a:avLst/>
          </a:prstGeom>
          <a:solidFill>
            <a:srgbClr val="7E9C45"/>
          </a:solidFill>
          <a:ln w="12700">
            <a:solidFill>
              <a:srgbClr val="7E9C45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" name="Shape 2"/>
          <p:cNvSpPr/>
          <p:nvPr/>
        </p:nvSpPr>
        <p:spPr>
          <a:xfrm>
            <a:off x="11201400" y="0"/>
            <a:ext cx="987552" cy="6858000"/>
          </a:xfrm>
          <a:prstGeom prst="chevron">
            <a:avLst/>
          </a:prstGeom>
          <a:solidFill>
            <a:srgbClr val="D6E1B3"/>
          </a:solidFill>
          <a:ln w="12700">
            <a:solidFill>
              <a:srgbClr val="D6E1B3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11430000" y="0"/>
            <a:ext cx="758952" cy="6858000"/>
          </a:xfrm>
          <a:prstGeom prst="chevron">
            <a:avLst/>
          </a:prstGeom>
          <a:solidFill>
            <a:srgbClr val="9FBA45"/>
          </a:solidFill>
          <a:ln w="12700">
            <a:solidFill>
              <a:srgbClr val="9FBA45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" name="Shape 4"/>
          <p:cNvSpPr/>
          <p:nvPr/>
        </p:nvSpPr>
        <p:spPr>
          <a:xfrm>
            <a:off x="11640312" y="0"/>
            <a:ext cx="548640" cy="6858000"/>
          </a:xfrm>
          <a:prstGeom prst="chevron">
            <a:avLst/>
          </a:prstGeom>
          <a:solidFill>
            <a:srgbClr val="7E9C45"/>
          </a:solidFill>
          <a:ln w="12700">
            <a:solidFill>
              <a:srgbClr val="7E9C45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7" name="Text 5"/>
          <p:cNvSpPr/>
          <p:nvPr/>
        </p:nvSpPr>
        <p:spPr>
          <a:xfrm>
            <a:off x="4007337" y="2014394"/>
            <a:ext cx="4177324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50000"/>
              </a:lnSpc>
              <a:buNone/>
            </a:pPr>
            <a:r>
              <a:rPr lang="en-US" sz="3200" b="1" dirty="0">
                <a:solidFill>
                  <a:srgbClr val="9FBA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Romania-by-the-Sea</a:t>
            </a:r>
            <a:endParaRPr lang="en-US" sz="3200" b="1" dirty="0"/>
          </a:p>
          <a:p>
            <a:pPr marL="0" indent="0" algn="ctr">
              <a:lnSpc>
                <a:spcPct val="150000"/>
              </a:lnSpc>
              <a:buNone/>
            </a:pPr>
            <a:r>
              <a:rPr lang="en-US" sz="2800" b="1" dirty="0">
                <a:solidFill>
                  <a:srgbClr val="9FBA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Bio &amp; Vegan Bakery</a:t>
            </a:r>
            <a:endParaRPr lang="en-US" sz="2800" b="1" dirty="0"/>
          </a:p>
        </p:txBody>
      </p:sp>
      <p:sp>
        <p:nvSpPr>
          <p:cNvPr id="8" name="Text 6"/>
          <p:cNvSpPr/>
          <p:nvPr/>
        </p:nvSpPr>
        <p:spPr>
          <a:xfrm>
            <a:off x="4691101" y="3429000"/>
            <a:ext cx="2809797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i="1" dirty="0">
                <a:solidFill>
                  <a:srgbClr val="6C6C6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Task 2 – Business Plan Presentation</a:t>
            </a:r>
            <a:endParaRPr lang="en-US" sz="1300" dirty="0"/>
          </a:p>
        </p:txBody>
      </p:sp>
      <p:sp>
        <p:nvSpPr>
          <p:cNvPr id="9" name="Text 7"/>
          <p:cNvSpPr/>
          <p:nvPr/>
        </p:nvSpPr>
        <p:spPr>
          <a:xfrm>
            <a:off x="5869068" y="6177419"/>
            <a:ext cx="664411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Irina Huides</a:t>
            </a:r>
            <a:endParaRPr lang="en-US" sz="9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0" name="Text 8"/>
          <p:cNvSpPr/>
          <p:nvPr/>
        </p:nvSpPr>
        <p:spPr>
          <a:xfrm>
            <a:off x="4523463" y="6360299"/>
            <a:ext cx="3355619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50" dirty="0">
                <a:solidFill>
                  <a:srgbClr val="7E7E7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 (Hons) Business Management | Entrepreneurship LCBB5013</a:t>
            </a:r>
            <a:endParaRPr lang="en-US" sz="85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6F6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" cy="6858000"/>
          </a:xfrm>
          <a:prstGeom prst="chevron">
            <a:avLst/>
          </a:prstGeom>
          <a:solidFill>
            <a:srgbClr val="9FBA45"/>
          </a:solidFill>
          <a:ln w="12700">
            <a:solidFill>
              <a:srgbClr val="9FBA45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228600" y="0"/>
            <a:ext cx="594360" cy="6858000"/>
          </a:xfrm>
          <a:prstGeom prst="chevron">
            <a:avLst/>
          </a:prstGeom>
          <a:solidFill>
            <a:srgbClr val="7E9C45"/>
          </a:solidFill>
          <a:ln w="12700">
            <a:solidFill>
              <a:srgbClr val="7E9C45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" name="Shape 2"/>
          <p:cNvSpPr/>
          <p:nvPr/>
        </p:nvSpPr>
        <p:spPr>
          <a:xfrm>
            <a:off x="11201400" y="0"/>
            <a:ext cx="987552" cy="6858000"/>
          </a:xfrm>
          <a:prstGeom prst="chevron">
            <a:avLst/>
          </a:prstGeom>
          <a:solidFill>
            <a:srgbClr val="D6E1B3"/>
          </a:solidFill>
          <a:ln w="12700">
            <a:solidFill>
              <a:srgbClr val="D6E1B3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11430000" y="0"/>
            <a:ext cx="758952" cy="6858000"/>
          </a:xfrm>
          <a:prstGeom prst="chevron">
            <a:avLst/>
          </a:prstGeom>
          <a:solidFill>
            <a:srgbClr val="9FBA45"/>
          </a:solidFill>
          <a:ln w="12700">
            <a:solidFill>
              <a:srgbClr val="9FBA45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" name="Shape 4"/>
          <p:cNvSpPr/>
          <p:nvPr/>
        </p:nvSpPr>
        <p:spPr>
          <a:xfrm>
            <a:off x="11640312" y="0"/>
            <a:ext cx="548640" cy="6858000"/>
          </a:xfrm>
          <a:prstGeom prst="chevron">
            <a:avLst/>
          </a:prstGeom>
          <a:solidFill>
            <a:srgbClr val="7E9C45"/>
          </a:solidFill>
          <a:ln w="12700">
            <a:solidFill>
              <a:srgbClr val="7E9C45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7" name="Text 5"/>
          <p:cNvSpPr/>
          <p:nvPr/>
        </p:nvSpPr>
        <p:spPr>
          <a:xfrm>
            <a:off x="1325880" y="438912"/>
            <a:ext cx="76809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9FBA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Business Overview</a:t>
            </a:r>
            <a:endParaRPr lang="en-US" sz="2200" b="1" dirty="0"/>
          </a:p>
        </p:txBody>
      </p:sp>
      <p:sp>
        <p:nvSpPr>
          <p:cNvPr id="8" name="Text 6"/>
          <p:cNvSpPr/>
          <p:nvPr/>
        </p:nvSpPr>
        <p:spPr>
          <a:xfrm>
            <a:off x="1325880" y="868680"/>
            <a:ext cx="74980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75756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the business is and what it offers</a:t>
            </a:r>
            <a:endParaRPr lang="en-US" sz="1000" dirty="0"/>
          </a:p>
        </p:txBody>
      </p:sp>
      <p:sp>
        <p:nvSpPr>
          <p:cNvPr id="9" name="Text 7"/>
          <p:cNvSpPr/>
          <p:nvPr/>
        </p:nvSpPr>
        <p:spPr>
          <a:xfrm>
            <a:off x="1325880" y="1755940"/>
            <a:ext cx="5212080" cy="3133386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/>
          <a:lstStyle/>
          <a:p>
            <a:pPr marL="177165" indent="-177165">
              <a:buSzPct val="100000"/>
              <a:buChar char="•"/>
            </a:pPr>
            <a:r>
              <a:rPr lang="en-US" sz="1550" dirty="0">
                <a:solidFill>
                  <a:srgbClr val="4040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Vegan and organic bakery café planned for the Worthing seaside</a:t>
            </a:r>
          </a:p>
          <a:p>
            <a:pPr>
              <a:buSzPct val="100000"/>
            </a:pPr>
            <a:endParaRPr lang="en-US" sz="1550" dirty="0"/>
          </a:p>
          <a:p>
            <a:pPr marL="177165" indent="-177165">
              <a:buSzPct val="100000"/>
              <a:buChar char="•"/>
            </a:pPr>
            <a:r>
              <a:rPr lang="en-US" sz="1550" dirty="0">
                <a:solidFill>
                  <a:srgbClr val="4040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Romanian-inspired breads, pastries and desserts</a:t>
            </a:r>
          </a:p>
          <a:p>
            <a:pPr>
              <a:buSzPct val="100000"/>
            </a:pPr>
            <a:endParaRPr lang="en-US" sz="1550" dirty="0"/>
          </a:p>
          <a:p>
            <a:pPr marL="177165" indent="-177165">
              <a:buSzPct val="100000"/>
              <a:buChar char="•"/>
            </a:pPr>
            <a:r>
              <a:rPr lang="en-US" sz="1550" dirty="0">
                <a:solidFill>
                  <a:srgbClr val="4040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Smaller curated menu to keep quality and authenticity high</a:t>
            </a:r>
          </a:p>
          <a:p>
            <a:pPr>
              <a:buSzPct val="100000"/>
            </a:pPr>
            <a:endParaRPr lang="en-US" sz="1550" dirty="0"/>
          </a:p>
          <a:p>
            <a:pPr marL="177165" indent="-177165">
              <a:buSzPct val="100000"/>
              <a:buChar char="•"/>
            </a:pPr>
            <a:r>
              <a:rPr lang="en-US" sz="1550" dirty="0">
                <a:solidFill>
                  <a:srgbClr val="4040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Fresh products, frozen take-home options and café seating</a:t>
            </a:r>
          </a:p>
          <a:p>
            <a:pPr>
              <a:buSzPct val="100000"/>
            </a:pPr>
            <a:endParaRPr lang="en-US" sz="1550" dirty="0"/>
          </a:p>
          <a:p>
            <a:pPr marL="177165" indent="-177165">
              <a:buSzPct val="100000"/>
              <a:buChar char="•"/>
            </a:pPr>
            <a:r>
              <a:rPr lang="en-US" sz="1550" dirty="0">
                <a:solidFill>
                  <a:srgbClr val="4040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Family-friendly customer experience with a small play area</a:t>
            </a:r>
            <a:endParaRPr lang="en-US" sz="1550" dirty="0"/>
          </a:p>
        </p:txBody>
      </p:sp>
      <p:pic>
        <p:nvPicPr>
          <p:cNvPr id="10" name="Image 0" descr="/mnt/data/bakery_interior.jpg"/>
          <p:cNvPicPr>
            <a:picLocks noChangeAspect="1"/>
          </p:cNvPicPr>
          <p:nvPr/>
        </p:nvPicPr>
        <p:blipFill>
          <a:blip r:embed="rId3"/>
          <a:srcRect l="25269" r="25269"/>
          <a:stretch/>
        </p:blipFill>
        <p:spPr>
          <a:xfrm>
            <a:off x="7452360" y="1398740"/>
            <a:ext cx="3154680" cy="3979101"/>
          </a:xfrm>
          <a:prstGeom prst="rect">
            <a:avLst/>
          </a:prstGeom>
          <a:effectLst>
            <a:outerShdw blurRad="25400" dist="19050" dir="2700000" algn="bl" rotWithShape="0">
              <a:srgbClr val="000000">
                <a:alpha val="22000"/>
              </a:srgbClr>
            </a:outerShdw>
          </a:effec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6F6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" cy="6858000"/>
          </a:xfrm>
          <a:prstGeom prst="chevron">
            <a:avLst/>
          </a:prstGeom>
          <a:solidFill>
            <a:srgbClr val="9FBA45"/>
          </a:solidFill>
          <a:ln w="12700">
            <a:solidFill>
              <a:srgbClr val="9FBA45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228600" y="0"/>
            <a:ext cx="594360" cy="6858000"/>
          </a:xfrm>
          <a:prstGeom prst="chevron">
            <a:avLst/>
          </a:prstGeom>
          <a:solidFill>
            <a:srgbClr val="7E9C45"/>
          </a:solidFill>
          <a:ln w="12700">
            <a:solidFill>
              <a:srgbClr val="7E9C45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" name="Shape 2"/>
          <p:cNvSpPr/>
          <p:nvPr/>
        </p:nvSpPr>
        <p:spPr>
          <a:xfrm>
            <a:off x="11201400" y="0"/>
            <a:ext cx="987552" cy="6858000"/>
          </a:xfrm>
          <a:prstGeom prst="chevron">
            <a:avLst/>
          </a:prstGeom>
          <a:solidFill>
            <a:srgbClr val="D6E1B3"/>
          </a:solidFill>
          <a:ln w="12700">
            <a:solidFill>
              <a:srgbClr val="D6E1B3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11430000" y="0"/>
            <a:ext cx="758952" cy="6858000"/>
          </a:xfrm>
          <a:prstGeom prst="chevron">
            <a:avLst/>
          </a:prstGeom>
          <a:solidFill>
            <a:srgbClr val="9FBA45"/>
          </a:solidFill>
          <a:ln w="12700">
            <a:solidFill>
              <a:srgbClr val="9FBA45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" name="Shape 4"/>
          <p:cNvSpPr/>
          <p:nvPr/>
        </p:nvSpPr>
        <p:spPr>
          <a:xfrm>
            <a:off x="11640312" y="0"/>
            <a:ext cx="548640" cy="6858000"/>
          </a:xfrm>
          <a:prstGeom prst="chevron">
            <a:avLst/>
          </a:prstGeom>
          <a:solidFill>
            <a:srgbClr val="7E9C45"/>
          </a:solidFill>
          <a:ln w="12700">
            <a:solidFill>
              <a:srgbClr val="7E9C45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7" name="Text 5"/>
          <p:cNvSpPr/>
          <p:nvPr/>
        </p:nvSpPr>
        <p:spPr>
          <a:xfrm>
            <a:off x="1325880" y="438912"/>
            <a:ext cx="76809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9FBA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Objectives</a:t>
            </a:r>
            <a:endParaRPr lang="en-US" sz="2200" b="1" dirty="0"/>
          </a:p>
        </p:txBody>
      </p:sp>
      <p:sp>
        <p:nvSpPr>
          <p:cNvPr id="8" name="Text 6"/>
          <p:cNvSpPr/>
          <p:nvPr/>
        </p:nvSpPr>
        <p:spPr>
          <a:xfrm>
            <a:off x="1325880" y="868680"/>
            <a:ext cx="74980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75756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Short-term and long-term aims</a:t>
            </a:r>
            <a:endParaRPr lang="en-US" sz="1000" dirty="0"/>
          </a:p>
        </p:txBody>
      </p:sp>
      <p:sp>
        <p:nvSpPr>
          <p:cNvPr id="9" name="Text 7"/>
          <p:cNvSpPr/>
          <p:nvPr/>
        </p:nvSpPr>
        <p:spPr>
          <a:xfrm>
            <a:off x="2194560" y="1754824"/>
            <a:ext cx="292608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7E9C45"/>
                </a:solidFill>
              </a:rPr>
              <a:t>Short-Term (1–2 years)</a:t>
            </a:r>
            <a:endParaRPr lang="en-US" sz="1600" dirty="0"/>
          </a:p>
        </p:txBody>
      </p:sp>
      <p:sp>
        <p:nvSpPr>
          <p:cNvPr id="10" name="Text 8"/>
          <p:cNvSpPr/>
          <p:nvPr/>
        </p:nvSpPr>
        <p:spPr>
          <a:xfrm>
            <a:off x="1508761" y="2665888"/>
            <a:ext cx="4297680" cy="418795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/>
          <a:lstStyle/>
          <a:p>
            <a:pPr marL="171450" indent="-171450">
              <a:buSzPct val="100000"/>
              <a:buChar char="•"/>
            </a:pPr>
            <a:r>
              <a:rPr lang="en-US" sz="1500" dirty="0">
                <a:solidFill>
                  <a:srgbClr val="4040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Build brand awareness in the Worthing area</a:t>
            </a:r>
          </a:p>
          <a:p>
            <a:pPr>
              <a:buSzPct val="100000"/>
            </a:pPr>
            <a:endParaRPr lang="en-US" sz="1500" dirty="0"/>
          </a:p>
          <a:p>
            <a:pPr marL="171450" indent="-171450">
              <a:buSzPct val="100000"/>
              <a:buChar char="•"/>
            </a:pPr>
            <a:r>
              <a:rPr lang="en-US" sz="1500" dirty="0">
                <a:solidFill>
                  <a:srgbClr val="4040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Develop a loyal local customer base</a:t>
            </a:r>
          </a:p>
          <a:p>
            <a:pPr>
              <a:buSzPct val="100000"/>
            </a:pPr>
            <a:endParaRPr lang="en-US" sz="1500" dirty="0"/>
          </a:p>
          <a:p>
            <a:pPr marL="171450" indent="-171450">
              <a:buSzPct val="100000"/>
              <a:buChar char="•"/>
            </a:pPr>
            <a:r>
              <a:rPr lang="en-US" sz="1500" dirty="0">
                <a:solidFill>
                  <a:srgbClr val="4040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Deliver consistent product quality and service</a:t>
            </a:r>
          </a:p>
          <a:p>
            <a:pPr>
              <a:buSzPct val="100000"/>
            </a:pPr>
            <a:endParaRPr lang="en-US" sz="1500" dirty="0"/>
          </a:p>
          <a:p>
            <a:pPr marL="171450" indent="-171450">
              <a:buSzPct val="100000"/>
              <a:buChar char="•"/>
            </a:pPr>
            <a:r>
              <a:rPr lang="en-US" sz="1500" dirty="0">
                <a:solidFill>
                  <a:srgbClr val="4040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Work with local organic suppliers</a:t>
            </a:r>
            <a:endParaRPr lang="en-US" sz="1500" dirty="0"/>
          </a:p>
        </p:txBody>
      </p:sp>
      <p:sp>
        <p:nvSpPr>
          <p:cNvPr id="11" name="Text 9"/>
          <p:cNvSpPr/>
          <p:nvPr/>
        </p:nvSpPr>
        <p:spPr>
          <a:xfrm>
            <a:off x="6835140" y="1754824"/>
            <a:ext cx="292608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7E9C45"/>
                </a:solidFill>
              </a:rPr>
              <a:t>Long-Term (3–5 years)</a:t>
            </a:r>
            <a:endParaRPr lang="en-US" sz="1600" dirty="0"/>
          </a:p>
        </p:txBody>
      </p:sp>
      <p:sp>
        <p:nvSpPr>
          <p:cNvPr id="12" name="Text 10"/>
          <p:cNvSpPr/>
          <p:nvPr/>
        </p:nvSpPr>
        <p:spPr>
          <a:xfrm>
            <a:off x="6309360" y="2505220"/>
            <a:ext cx="3977640" cy="418795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/>
          <a:lstStyle/>
          <a:p>
            <a:pPr marL="171450" indent="-171450">
              <a:buSzPct val="100000"/>
              <a:buChar char="•"/>
            </a:pPr>
            <a:r>
              <a:rPr lang="en-US" sz="1500" dirty="0">
                <a:solidFill>
                  <a:srgbClr val="4040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Launch packaged products for retail or online sales</a:t>
            </a:r>
          </a:p>
          <a:p>
            <a:pPr>
              <a:buSzPct val="100000"/>
            </a:pPr>
            <a:endParaRPr lang="en-US" sz="1500" dirty="0"/>
          </a:p>
          <a:p>
            <a:pPr marL="171450" indent="-171450">
              <a:buSzPct val="100000"/>
              <a:buChar char="•"/>
            </a:pPr>
            <a:r>
              <a:rPr lang="en-US" sz="1500" dirty="0">
                <a:solidFill>
                  <a:srgbClr val="4040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Expand the range with seasonal variations</a:t>
            </a:r>
          </a:p>
          <a:p>
            <a:pPr>
              <a:buSzPct val="100000"/>
            </a:pPr>
            <a:endParaRPr lang="en-US" sz="1500" dirty="0"/>
          </a:p>
          <a:p>
            <a:pPr marL="171450" indent="-171450">
              <a:buSzPct val="100000"/>
              <a:buChar char="•"/>
            </a:pPr>
            <a:r>
              <a:rPr lang="en-US" sz="1500" dirty="0">
                <a:solidFill>
                  <a:srgbClr val="4040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Become a recognised vegan bakery destination on the south coast</a:t>
            </a:r>
          </a:p>
          <a:p>
            <a:pPr>
              <a:buSzPct val="100000"/>
            </a:pPr>
            <a:endParaRPr lang="en-US" sz="1500" dirty="0"/>
          </a:p>
          <a:p>
            <a:pPr marL="171450" indent="-171450">
              <a:buSzPct val="100000"/>
              <a:buChar char="•"/>
            </a:pPr>
            <a:r>
              <a:rPr lang="en-US" sz="1500" dirty="0">
                <a:solidFill>
                  <a:srgbClr val="4040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Create a base for future expansion</a:t>
            </a:r>
            <a:endParaRPr lang="en-US" sz="1500" dirty="0"/>
          </a:p>
        </p:txBody>
      </p:sp>
      <p:sp>
        <p:nvSpPr>
          <p:cNvPr id="13" name="Shape 11"/>
          <p:cNvSpPr/>
          <p:nvPr/>
        </p:nvSpPr>
        <p:spPr>
          <a:xfrm>
            <a:off x="5897880" y="1600200"/>
            <a:ext cx="0" cy="3383280"/>
          </a:xfrm>
          <a:prstGeom prst="line">
            <a:avLst/>
          </a:prstGeom>
          <a:noFill/>
          <a:ln w="12700">
            <a:solidFill>
              <a:srgbClr val="D9DFC8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6F6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" cy="6858000"/>
          </a:xfrm>
          <a:prstGeom prst="chevron">
            <a:avLst/>
          </a:prstGeom>
          <a:solidFill>
            <a:srgbClr val="9FBA45"/>
          </a:solidFill>
          <a:ln w="12700">
            <a:solidFill>
              <a:srgbClr val="9FBA45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228600" y="0"/>
            <a:ext cx="594360" cy="6858000"/>
          </a:xfrm>
          <a:prstGeom prst="chevron">
            <a:avLst/>
          </a:prstGeom>
          <a:solidFill>
            <a:srgbClr val="7E9C45"/>
          </a:solidFill>
          <a:ln w="12700">
            <a:solidFill>
              <a:srgbClr val="7E9C45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" name="Shape 2"/>
          <p:cNvSpPr/>
          <p:nvPr/>
        </p:nvSpPr>
        <p:spPr>
          <a:xfrm>
            <a:off x="11201400" y="0"/>
            <a:ext cx="987552" cy="6858000"/>
          </a:xfrm>
          <a:prstGeom prst="chevron">
            <a:avLst/>
          </a:prstGeom>
          <a:solidFill>
            <a:srgbClr val="D6E1B3"/>
          </a:solidFill>
          <a:ln w="12700">
            <a:solidFill>
              <a:srgbClr val="D6E1B3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11430000" y="0"/>
            <a:ext cx="758952" cy="6858000"/>
          </a:xfrm>
          <a:prstGeom prst="chevron">
            <a:avLst/>
          </a:prstGeom>
          <a:solidFill>
            <a:srgbClr val="9FBA45"/>
          </a:solidFill>
          <a:ln w="12700">
            <a:solidFill>
              <a:srgbClr val="9FBA45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" name="Shape 4"/>
          <p:cNvSpPr/>
          <p:nvPr/>
        </p:nvSpPr>
        <p:spPr>
          <a:xfrm>
            <a:off x="11640312" y="0"/>
            <a:ext cx="548640" cy="6858000"/>
          </a:xfrm>
          <a:prstGeom prst="chevron">
            <a:avLst/>
          </a:prstGeom>
          <a:solidFill>
            <a:srgbClr val="7E9C45"/>
          </a:solidFill>
          <a:ln w="12700">
            <a:solidFill>
              <a:srgbClr val="7E9C45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7" name="Text 5"/>
          <p:cNvSpPr/>
          <p:nvPr/>
        </p:nvSpPr>
        <p:spPr>
          <a:xfrm>
            <a:off x="1325880" y="438912"/>
            <a:ext cx="76809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9FBA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Market Opportunity</a:t>
            </a:r>
            <a:endParaRPr lang="en-US" sz="2200" b="1" dirty="0"/>
          </a:p>
        </p:txBody>
      </p:sp>
      <p:sp>
        <p:nvSpPr>
          <p:cNvPr id="8" name="Text 6"/>
          <p:cNvSpPr/>
          <p:nvPr/>
        </p:nvSpPr>
        <p:spPr>
          <a:xfrm>
            <a:off x="1325880" y="868680"/>
            <a:ext cx="74980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75756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Who the business targets and why demand exists</a:t>
            </a:r>
            <a:endParaRPr lang="en-US" sz="1000" dirty="0"/>
          </a:p>
        </p:txBody>
      </p:sp>
      <p:sp>
        <p:nvSpPr>
          <p:cNvPr id="9" name="Text 7"/>
          <p:cNvSpPr/>
          <p:nvPr/>
        </p:nvSpPr>
        <p:spPr>
          <a:xfrm>
            <a:off x="1325880" y="1371600"/>
            <a:ext cx="5303520" cy="268265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/>
          <a:lstStyle/>
          <a:p>
            <a:pPr marL="188595" indent="-188595">
              <a:buSzPct val="100000"/>
              <a:buChar char="•"/>
            </a:pPr>
            <a:r>
              <a:rPr lang="en-US" sz="1600" dirty="0">
                <a:solidFill>
                  <a:srgbClr val="4040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Main customers: working professionals, young families and middle- to higher-income consumers</a:t>
            </a:r>
          </a:p>
          <a:p>
            <a:pPr>
              <a:buSzPct val="100000"/>
            </a:pPr>
            <a:endParaRPr lang="en-US" sz="1600" dirty="0"/>
          </a:p>
          <a:p>
            <a:pPr marL="188595" indent="-188595">
              <a:buSzPct val="100000"/>
              <a:buChar char="•"/>
            </a:pPr>
            <a:r>
              <a:rPr lang="en-US" sz="1600" dirty="0">
                <a:solidFill>
                  <a:srgbClr val="4040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Coastal location helps attract both local residents and visitors</a:t>
            </a:r>
          </a:p>
          <a:p>
            <a:pPr>
              <a:buSzPct val="100000"/>
            </a:pPr>
            <a:endParaRPr lang="en-US" sz="1600" dirty="0"/>
          </a:p>
          <a:p>
            <a:pPr marL="188595" indent="-188595">
              <a:buSzPct val="100000"/>
              <a:buChar char="•"/>
            </a:pPr>
            <a:r>
              <a:rPr lang="en-US" sz="1600" dirty="0">
                <a:solidFill>
                  <a:srgbClr val="4040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Growing interest in vegan food, health and sustainability</a:t>
            </a:r>
          </a:p>
          <a:p>
            <a:pPr>
              <a:buSzPct val="100000"/>
            </a:pPr>
            <a:endParaRPr lang="en-US" sz="1600" dirty="0"/>
          </a:p>
          <a:p>
            <a:pPr marL="188595" indent="-188595">
              <a:buSzPct val="100000"/>
              <a:buChar char="•"/>
            </a:pPr>
            <a:r>
              <a:rPr lang="en-US" sz="1600" dirty="0">
                <a:solidFill>
                  <a:srgbClr val="4040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Customers increasingly value quality, convenience and experience</a:t>
            </a:r>
            <a:endParaRPr lang="en-US" sz="1600" dirty="0"/>
          </a:p>
        </p:txBody>
      </p:sp>
      <p:pic>
        <p:nvPicPr>
          <p:cNvPr id="10" name="Image 0" descr="/mnt/data/family_cafe.jpg"/>
          <p:cNvPicPr>
            <a:picLocks noChangeAspect="1"/>
          </p:cNvPicPr>
          <p:nvPr/>
        </p:nvPicPr>
        <p:blipFill>
          <a:blip r:embed="rId3"/>
          <a:srcRect t="2974" b="2974"/>
          <a:stretch/>
        </p:blipFill>
        <p:spPr>
          <a:xfrm>
            <a:off x="7452360" y="1371600"/>
            <a:ext cx="3063240" cy="1920240"/>
          </a:xfrm>
          <a:prstGeom prst="rect">
            <a:avLst/>
          </a:prstGeom>
          <a:effectLst>
            <a:outerShdw blurRad="19050" dist="12700" dir="2700000" algn="bl" rotWithShape="0">
              <a:srgbClr val="000000">
                <a:alpha val="15000"/>
              </a:srgbClr>
            </a:outerShdw>
          </a:effectLst>
        </p:spPr>
      </p:pic>
      <p:sp>
        <p:nvSpPr>
          <p:cNvPr id="11" name="Text 8"/>
          <p:cNvSpPr/>
          <p:nvPr/>
        </p:nvSpPr>
        <p:spPr>
          <a:xfrm>
            <a:off x="8059442" y="3941154"/>
            <a:ext cx="201168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7E9C45"/>
                </a:solidFill>
              </a:rPr>
              <a:t>Why this market?</a:t>
            </a:r>
            <a:endParaRPr lang="en-US" sz="1500" dirty="0"/>
          </a:p>
        </p:txBody>
      </p:sp>
      <p:sp>
        <p:nvSpPr>
          <p:cNvPr id="12" name="Text 9"/>
          <p:cNvSpPr/>
          <p:nvPr/>
        </p:nvSpPr>
        <p:spPr>
          <a:xfrm>
            <a:off x="8122920" y="4353246"/>
            <a:ext cx="2743200" cy="286755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/>
          <a:lstStyle/>
          <a:p>
            <a:pPr marL="150876" indent="-150876">
              <a:buSzPct val="100000"/>
              <a:buChar char="•"/>
            </a:pPr>
            <a:r>
              <a:rPr lang="en-US" sz="1320" dirty="0">
                <a:solidFill>
                  <a:srgbClr val="4040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Plant-based trend</a:t>
            </a:r>
          </a:p>
          <a:p>
            <a:pPr>
              <a:buSzPct val="100000"/>
            </a:pPr>
            <a:endParaRPr lang="en-US" sz="1320" dirty="0"/>
          </a:p>
          <a:p>
            <a:pPr marL="150876" indent="-150876">
              <a:buSzPct val="100000"/>
              <a:buChar char="•"/>
            </a:pPr>
            <a:r>
              <a:rPr lang="en-US" sz="1320" dirty="0">
                <a:solidFill>
                  <a:srgbClr val="4040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Premium food interest</a:t>
            </a:r>
          </a:p>
          <a:p>
            <a:pPr>
              <a:buSzPct val="100000"/>
            </a:pPr>
            <a:endParaRPr lang="en-US" sz="1320" dirty="0"/>
          </a:p>
          <a:p>
            <a:pPr marL="150876" indent="-150876">
              <a:buSzPct val="100000"/>
              <a:buChar char="•"/>
            </a:pPr>
            <a:r>
              <a:rPr lang="en-US" sz="1320" dirty="0">
                <a:solidFill>
                  <a:srgbClr val="4040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Family-friendly appeal</a:t>
            </a:r>
            <a:endParaRPr lang="en-US" sz="132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6F6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" cy="6858000"/>
          </a:xfrm>
          <a:prstGeom prst="chevron">
            <a:avLst/>
          </a:prstGeom>
          <a:solidFill>
            <a:srgbClr val="9FBA45"/>
          </a:solidFill>
          <a:ln w="12700">
            <a:solidFill>
              <a:srgbClr val="9FBA45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228600" y="0"/>
            <a:ext cx="594360" cy="6858000"/>
          </a:xfrm>
          <a:prstGeom prst="chevron">
            <a:avLst/>
          </a:prstGeom>
          <a:solidFill>
            <a:srgbClr val="7E9C45"/>
          </a:solidFill>
          <a:ln w="12700">
            <a:solidFill>
              <a:srgbClr val="7E9C45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" name="Shape 2"/>
          <p:cNvSpPr/>
          <p:nvPr/>
        </p:nvSpPr>
        <p:spPr>
          <a:xfrm>
            <a:off x="11201400" y="0"/>
            <a:ext cx="987552" cy="6858000"/>
          </a:xfrm>
          <a:prstGeom prst="chevron">
            <a:avLst/>
          </a:prstGeom>
          <a:solidFill>
            <a:srgbClr val="D6E1B3"/>
          </a:solidFill>
          <a:ln w="12700">
            <a:solidFill>
              <a:srgbClr val="D6E1B3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11430000" y="0"/>
            <a:ext cx="758952" cy="6858000"/>
          </a:xfrm>
          <a:prstGeom prst="chevron">
            <a:avLst/>
          </a:prstGeom>
          <a:solidFill>
            <a:srgbClr val="9FBA45"/>
          </a:solidFill>
          <a:ln w="12700">
            <a:solidFill>
              <a:srgbClr val="9FBA45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" name="Shape 4"/>
          <p:cNvSpPr/>
          <p:nvPr/>
        </p:nvSpPr>
        <p:spPr>
          <a:xfrm>
            <a:off x="11640312" y="0"/>
            <a:ext cx="548640" cy="6858000"/>
          </a:xfrm>
          <a:prstGeom prst="chevron">
            <a:avLst/>
          </a:prstGeom>
          <a:solidFill>
            <a:srgbClr val="7E9C45"/>
          </a:solidFill>
          <a:ln w="12700">
            <a:solidFill>
              <a:srgbClr val="7E9C45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7" name="Text 5"/>
          <p:cNvSpPr/>
          <p:nvPr/>
        </p:nvSpPr>
        <p:spPr>
          <a:xfrm>
            <a:off x="1325880" y="438912"/>
            <a:ext cx="76809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9FBA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Business Environment</a:t>
            </a:r>
            <a:endParaRPr lang="en-US" sz="2200" b="1" dirty="0"/>
          </a:p>
        </p:txBody>
      </p:sp>
      <p:sp>
        <p:nvSpPr>
          <p:cNvPr id="8" name="Text 6"/>
          <p:cNvSpPr/>
          <p:nvPr/>
        </p:nvSpPr>
        <p:spPr>
          <a:xfrm>
            <a:off x="1325880" y="868680"/>
            <a:ext cx="74980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75756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Key points from PESTEL and SWOT</a:t>
            </a:r>
            <a:endParaRPr lang="en-US" sz="1000" dirty="0"/>
          </a:p>
        </p:txBody>
      </p:sp>
      <p:sp>
        <p:nvSpPr>
          <p:cNvPr id="9" name="Text 7"/>
          <p:cNvSpPr/>
          <p:nvPr/>
        </p:nvSpPr>
        <p:spPr>
          <a:xfrm>
            <a:off x="2286000" y="1397967"/>
            <a:ext cx="301752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7E9C45"/>
                </a:solidFill>
              </a:rPr>
              <a:t>PESTEL Highlights</a:t>
            </a:r>
            <a:endParaRPr lang="en-US" sz="1600" dirty="0"/>
          </a:p>
        </p:txBody>
      </p:sp>
      <p:sp>
        <p:nvSpPr>
          <p:cNvPr id="10" name="Text 8"/>
          <p:cNvSpPr/>
          <p:nvPr/>
        </p:nvSpPr>
        <p:spPr>
          <a:xfrm>
            <a:off x="1331517" y="2002411"/>
            <a:ext cx="4389120" cy="2456855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/>
          <a:lstStyle/>
          <a:p>
            <a:pPr marL="171450" indent="-171450">
              <a:buSzPct val="100000"/>
              <a:buChar char="•"/>
            </a:pPr>
            <a:r>
              <a:rPr lang="en-US" sz="1500" dirty="0">
                <a:solidFill>
                  <a:srgbClr val="4040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Food safety, labelling and employment rules must be followed</a:t>
            </a:r>
          </a:p>
          <a:p>
            <a:pPr>
              <a:buSzPct val="100000"/>
            </a:pPr>
            <a:endParaRPr lang="en-US" sz="1500" dirty="0"/>
          </a:p>
          <a:p>
            <a:pPr marL="171450" indent="-171450">
              <a:buSzPct val="100000"/>
              <a:buChar char="•"/>
            </a:pPr>
            <a:r>
              <a:rPr lang="en-US" sz="1500" dirty="0">
                <a:solidFill>
                  <a:srgbClr val="4040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Organic ingredients may increase costs</a:t>
            </a:r>
          </a:p>
          <a:p>
            <a:pPr>
              <a:buSzPct val="100000"/>
            </a:pPr>
            <a:endParaRPr lang="en-US" sz="1500" dirty="0"/>
          </a:p>
          <a:p>
            <a:pPr marL="171450" indent="-171450">
              <a:buSzPct val="100000"/>
              <a:buChar char="•"/>
            </a:pPr>
            <a:r>
              <a:rPr lang="en-US" sz="1500" dirty="0">
                <a:solidFill>
                  <a:srgbClr val="4040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Social trends support vegan, ethical and healthy choices</a:t>
            </a:r>
          </a:p>
          <a:p>
            <a:pPr>
              <a:buSzPct val="100000"/>
            </a:pPr>
            <a:endParaRPr lang="en-US" sz="1500" dirty="0"/>
          </a:p>
          <a:p>
            <a:pPr marL="171450" indent="-171450">
              <a:buSzPct val="100000"/>
              <a:buChar char="•"/>
            </a:pPr>
            <a:r>
              <a:rPr lang="en-US" sz="1500" dirty="0">
                <a:solidFill>
                  <a:srgbClr val="4040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Digital tools help with ordering, promotion and customer contact</a:t>
            </a:r>
            <a:endParaRPr lang="en-US" sz="1500" dirty="0"/>
          </a:p>
        </p:txBody>
      </p:sp>
      <p:sp>
        <p:nvSpPr>
          <p:cNvPr id="11" name="Text 9"/>
          <p:cNvSpPr/>
          <p:nvPr/>
        </p:nvSpPr>
        <p:spPr>
          <a:xfrm>
            <a:off x="7420210" y="1397967"/>
            <a:ext cx="301752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7E9C45"/>
                </a:solidFill>
              </a:rPr>
              <a:t>SWOT Summary</a:t>
            </a:r>
            <a:endParaRPr lang="en-US" sz="1600" dirty="0"/>
          </a:p>
        </p:txBody>
      </p:sp>
      <p:sp>
        <p:nvSpPr>
          <p:cNvPr id="12" name="Text 10"/>
          <p:cNvSpPr/>
          <p:nvPr/>
        </p:nvSpPr>
        <p:spPr>
          <a:xfrm>
            <a:off x="6376374" y="2002411"/>
            <a:ext cx="4023360" cy="266562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/>
          <a:lstStyle/>
          <a:p>
            <a:pPr marL="171450" indent="-171450">
              <a:buSzPct val="100000"/>
              <a:buChar char="•"/>
            </a:pPr>
            <a:r>
              <a:rPr lang="en-US" sz="1500" dirty="0">
                <a:solidFill>
                  <a:srgbClr val="4040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Strengths: unique concept, seaside location, family focus</a:t>
            </a:r>
          </a:p>
          <a:p>
            <a:pPr>
              <a:buSzPct val="100000"/>
            </a:pPr>
            <a:endParaRPr lang="en-US" sz="1500" dirty="0"/>
          </a:p>
          <a:p>
            <a:pPr marL="171450" indent="-171450">
              <a:buSzPct val="100000"/>
              <a:buChar char="•"/>
            </a:pPr>
            <a:r>
              <a:rPr lang="en-US" sz="1500" dirty="0">
                <a:solidFill>
                  <a:srgbClr val="4040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Weaknesses: higher costs and low starting brand awareness</a:t>
            </a:r>
          </a:p>
          <a:p>
            <a:pPr>
              <a:buSzPct val="100000"/>
            </a:pPr>
            <a:endParaRPr lang="en-US" sz="1500" dirty="0"/>
          </a:p>
          <a:p>
            <a:pPr marL="171450" indent="-171450">
              <a:buSzPct val="100000"/>
              <a:buChar char="•"/>
            </a:pPr>
            <a:r>
              <a:rPr lang="en-US" sz="1500" dirty="0">
                <a:solidFill>
                  <a:srgbClr val="4040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Opportunities: tourism, online sales and market growth</a:t>
            </a:r>
          </a:p>
          <a:p>
            <a:pPr>
              <a:buSzPct val="100000"/>
            </a:pPr>
            <a:endParaRPr lang="en-US" sz="1500" dirty="0"/>
          </a:p>
          <a:p>
            <a:pPr marL="171450" indent="-171450">
              <a:buSzPct val="100000"/>
              <a:buChar char="•"/>
            </a:pPr>
            <a:r>
              <a:rPr lang="en-US" sz="1500" dirty="0">
                <a:solidFill>
                  <a:srgbClr val="4040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Threats: competition and supply chain pressure</a:t>
            </a:r>
            <a:endParaRPr lang="en-US" sz="1500" dirty="0"/>
          </a:p>
        </p:txBody>
      </p:sp>
      <p:sp>
        <p:nvSpPr>
          <p:cNvPr id="13" name="Shape 11"/>
          <p:cNvSpPr/>
          <p:nvPr/>
        </p:nvSpPr>
        <p:spPr>
          <a:xfrm>
            <a:off x="5897880" y="1600200"/>
            <a:ext cx="0" cy="3566160"/>
          </a:xfrm>
          <a:prstGeom prst="line">
            <a:avLst/>
          </a:prstGeom>
          <a:noFill/>
          <a:ln w="12700">
            <a:solidFill>
              <a:srgbClr val="D9DFC8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6F6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" cy="6858000"/>
          </a:xfrm>
          <a:prstGeom prst="chevron">
            <a:avLst/>
          </a:prstGeom>
          <a:solidFill>
            <a:srgbClr val="9FBA45"/>
          </a:solidFill>
          <a:ln w="12700">
            <a:solidFill>
              <a:srgbClr val="9FBA45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228600" y="0"/>
            <a:ext cx="594360" cy="6858000"/>
          </a:xfrm>
          <a:prstGeom prst="chevron">
            <a:avLst/>
          </a:prstGeom>
          <a:solidFill>
            <a:srgbClr val="7E9C45"/>
          </a:solidFill>
          <a:ln w="12700">
            <a:solidFill>
              <a:srgbClr val="7E9C45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" name="Shape 2"/>
          <p:cNvSpPr/>
          <p:nvPr/>
        </p:nvSpPr>
        <p:spPr>
          <a:xfrm>
            <a:off x="11201400" y="0"/>
            <a:ext cx="987552" cy="6858000"/>
          </a:xfrm>
          <a:prstGeom prst="chevron">
            <a:avLst/>
          </a:prstGeom>
          <a:solidFill>
            <a:srgbClr val="D6E1B3"/>
          </a:solidFill>
          <a:ln w="12700">
            <a:solidFill>
              <a:srgbClr val="D6E1B3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11430000" y="0"/>
            <a:ext cx="758952" cy="6858000"/>
          </a:xfrm>
          <a:prstGeom prst="chevron">
            <a:avLst/>
          </a:prstGeom>
          <a:solidFill>
            <a:srgbClr val="9FBA45"/>
          </a:solidFill>
          <a:ln w="12700">
            <a:solidFill>
              <a:srgbClr val="9FBA45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" name="Shape 4"/>
          <p:cNvSpPr/>
          <p:nvPr/>
        </p:nvSpPr>
        <p:spPr>
          <a:xfrm>
            <a:off x="11640312" y="0"/>
            <a:ext cx="548640" cy="6858000"/>
          </a:xfrm>
          <a:prstGeom prst="chevron">
            <a:avLst/>
          </a:prstGeom>
          <a:solidFill>
            <a:srgbClr val="7E9C45"/>
          </a:solidFill>
          <a:ln w="12700">
            <a:solidFill>
              <a:srgbClr val="7E9C45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7" name="Text 5"/>
          <p:cNvSpPr/>
          <p:nvPr/>
        </p:nvSpPr>
        <p:spPr>
          <a:xfrm>
            <a:off x="1325880" y="438912"/>
            <a:ext cx="76809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9FBA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Marketing Strategy (4Ps)</a:t>
            </a:r>
            <a:endParaRPr lang="en-US" sz="2200" b="1" dirty="0"/>
          </a:p>
        </p:txBody>
      </p:sp>
      <p:sp>
        <p:nvSpPr>
          <p:cNvPr id="8" name="Text 6"/>
          <p:cNvSpPr/>
          <p:nvPr/>
        </p:nvSpPr>
        <p:spPr>
          <a:xfrm>
            <a:off x="1325880" y="868680"/>
            <a:ext cx="74980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75756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the business will attract and serve customers</a:t>
            </a:r>
            <a:endParaRPr lang="en-US" sz="1000" dirty="0"/>
          </a:p>
        </p:txBody>
      </p:sp>
      <p:sp>
        <p:nvSpPr>
          <p:cNvPr id="9" name="Text 7"/>
          <p:cNvSpPr/>
          <p:nvPr/>
        </p:nvSpPr>
        <p:spPr>
          <a:xfrm>
            <a:off x="2896744" y="2043880"/>
            <a:ext cx="109728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7E9C45"/>
                </a:solidFill>
              </a:rPr>
              <a:t>Product</a:t>
            </a:r>
            <a:endParaRPr lang="en-US" sz="1600" dirty="0"/>
          </a:p>
        </p:txBody>
      </p:sp>
      <p:sp>
        <p:nvSpPr>
          <p:cNvPr id="10" name="Text 8"/>
          <p:cNvSpPr/>
          <p:nvPr/>
        </p:nvSpPr>
        <p:spPr>
          <a:xfrm>
            <a:off x="1548004" y="2265082"/>
            <a:ext cx="3794760" cy="8465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dirty="0">
                <a:solidFill>
                  <a:srgbClr val="40403A"/>
                </a:solidFill>
              </a:rPr>
              <a:t>Romanian-inspired vegan and organic bakery goods plus café experience.</a:t>
            </a:r>
            <a:endParaRPr lang="en-US" sz="1300" dirty="0"/>
          </a:p>
        </p:txBody>
      </p:sp>
      <p:sp>
        <p:nvSpPr>
          <p:cNvPr id="11" name="Text 9"/>
          <p:cNvSpPr/>
          <p:nvPr/>
        </p:nvSpPr>
        <p:spPr>
          <a:xfrm>
            <a:off x="7332496" y="2050193"/>
            <a:ext cx="69104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7E9C45"/>
                </a:solidFill>
              </a:rPr>
              <a:t>Price</a:t>
            </a:r>
            <a:endParaRPr lang="en-US" sz="1600" dirty="0"/>
          </a:p>
        </p:txBody>
      </p:sp>
      <p:sp>
        <p:nvSpPr>
          <p:cNvPr id="12" name="Text 10"/>
          <p:cNvSpPr/>
          <p:nvPr/>
        </p:nvSpPr>
        <p:spPr>
          <a:xfrm>
            <a:off x="5891404" y="2368296"/>
            <a:ext cx="379476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dirty="0">
                <a:solidFill>
                  <a:srgbClr val="40403A"/>
                </a:solidFill>
              </a:rPr>
              <a:t>Value-based pricing with takeaway, café items and loyalty offers.</a:t>
            </a:r>
            <a:endParaRPr lang="en-US" sz="1300" dirty="0"/>
          </a:p>
        </p:txBody>
      </p:sp>
      <p:sp>
        <p:nvSpPr>
          <p:cNvPr id="13" name="Text 11"/>
          <p:cNvSpPr/>
          <p:nvPr/>
        </p:nvSpPr>
        <p:spPr>
          <a:xfrm>
            <a:off x="2957867" y="4202431"/>
            <a:ext cx="752909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7E9C45"/>
                </a:solidFill>
              </a:rPr>
              <a:t>Place</a:t>
            </a:r>
            <a:endParaRPr lang="en-US" sz="1600" dirty="0"/>
          </a:p>
        </p:txBody>
      </p:sp>
      <p:sp>
        <p:nvSpPr>
          <p:cNvPr id="14" name="Text 12"/>
          <p:cNvSpPr/>
          <p:nvPr/>
        </p:nvSpPr>
        <p:spPr>
          <a:xfrm>
            <a:off x="1548004" y="4543610"/>
            <a:ext cx="379476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dirty="0">
                <a:solidFill>
                  <a:srgbClr val="40403A"/>
                </a:solidFill>
              </a:rPr>
              <a:t>Worthing seaside location with online ordering and delivery potential.</a:t>
            </a:r>
            <a:endParaRPr lang="en-US" sz="1300" dirty="0"/>
          </a:p>
        </p:txBody>
      </p:sp>
      <p:sp>
        <p:nvSpPr>
          <p:cNvPr id="15" name="Text 13"/>
          <p:cNvSpPr/>
          <p:nvPr/>
        </p:nvSpPr>
        <p:spPr>
          <a:xfrm>
            <a:off x="7016548" y="4201413"/>
            <a:ext cx="1322937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7E9C45"/>
                </a:solidFill>
              </a:rPr>
              <a:t>Promotion</a:t>
            </a:r>
            <a:endParaRPr lang="en-US" sz="1600" dirty="0"/>
          </a:p>
        </p:txBody>
      </p:sp>
      <p:sp>
        <p:nvSpPr>
          <p:cNvPr id="16" name="Text 14"/>
          <p:cNvSpPr/>
          <p:nvPr/>
        </p:nvSpPr>
        <p:spPr>
          <a:xfrm>
            <a:off x="5891404" y="4543610"/>
            <a:ext cx="379476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dirty="0">
                <a:solidFill>
                  <a:srgbClr val="40403A"/>
                </a:solidFill>
              </a:rPr>
              <a:t>Social media, local partnerships, events and community engagement.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6F6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" cy="6858000"/>
          </a:xfrm>
          <a:prstGeom prst="chevron">
            <a:avLst/>
          </a:prstGeom>
          <a:solidFill>
            <a:srgbClr val="9FBA45"/>
          </a:solidFill>
          <a:ln w="12700">
            <a:solidFill>
              <a:srgbClr val="9FBA45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228600" y="0"/>
            <a:ext cx="594360" cy="6858000"/>
          </a:xfrm>
          <a:prstGeom prst="chevron">
            <a:avLst/>
          </a:prstGeom>
          <a:solidFill>
            <a:srgbClr val="7E9C45"/>
          </a:solidFill>
          <a:ln w="12700">
            <a:solidFill>
              <a:srgbClr val="7E9C45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" name="Shape 2"/>
          <p:cNvSpPr/>
          <p:nvPr/>
        </p:nvSpPr>
        <p:spPr>
          <a:xfrm>
            <a:off x="11201400" y="0"/>
            <a:ext cx="987552" cy="6858000"/>
          </a:xfrm>
          <a:prstGeom prst="chevron">
            <a:avLst/>
          </a:prstGeom>
          <a:solidFill>
            <a:srgbClr val="D6E1B3"/>
          </a:solidFill>
          <a:ln w="12700">
            <a:solidFill>
              <a:srgbClr val="D6E1B3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11430000" y="0"/>
            <a:ext cx="758952" cy="6858000"/>
          </a:xfrm>
          <a:prstGeom prst="chevron">
            <a:avLst/>
          </a:prstGeom>
          <a:solidFill>
            <a:srgbClr val="9FBA45"/>
          </a:solidFill>
          <a:ln w="12700">
            <a:solidFill>
              <a:srgbClr val="9FBA45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" name="Shape 4"/>
          <p:cNvSpPr/>
          <p:nvPr/>
        </p:nvSpPr>
        <p:spPr>
          <a:xfrm>
            <a:off x="11640312" y="0"/>
            <a:ext cx="548640" cy="6858000"/>
          </a:xfrm>
          <a:prstGeom prst="chevron">
            <a:avLst/>
          </a:prstGeom>
          <a:solidFill>
            <a:srgbClr val="7E9C45"/>
          </a:solidFill>
          <a:ln w="12700">
            <a:solidFill>
              <a:srgbClr val="7E9C45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7" name="Text 5"/>
          <p:cNvSpPr/>
          <p:nvPr/>
        </p:nvSpPr>
        <p:spPr>
          <a:xfrm>
            <a:off x="1325880" y="438912"/>
            <a:ext cx="76809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9FBA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USP and Online Marketing</a:t>
            </a:r>
            <a:endParaRPr lang="en-US" sz="2200" b="1" dirty="0"/>
          </a:p>
        </p:txBody>
      </p:sp>
      <p:sp>
        <p:nvSpPr>
          <p:cNvPr id="8" name="Text 6"/>
          <p:cNvSpPr/>
          <p:nvPr/>
        </p:nvSpPr>
        <p:spPr>
          <a:xfrm>
            <a:off x="1325880" y="868680"/>
            <a:ext cx="74980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75756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customers would choose Romania-by-the-Sea</a:t>
            </a:r>
            <a:endParaRPr lang="en-US" sz="1000" dirty="0"/>
          </a:p>
        </p:txBody>
      </p:sp>
      <p:sp>
        <p:nvSpPr>
          <p:cNvPr id="9" name="Text 7"/>
          <p:cNvSpPr/>
          <p:nvPr/>
        </p:nvSpPr>
        <p:spPr>
          <a:xfrm>
            <a:off x="1325880" y="2194364"/>
            <a:ext cx="5394960" cy="4407408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/>
          <a:lstStyle/>
          <a:p>
            <a:pPr marL="182880" indent="-182880">
              <a:buSzPct val="100000"/>
              <a:buChar char="•"/>
            </a:pPr>
            <a:r>
              <a:rPr lang="en-US" sz="1600" b="1" dirty="0">
                <a:solidFill>
                  <a:srgbClr val="4040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Clear USP</a:t>
            </a:r>
            <a:r>
              <a:rPr lang="en-US" sz="1600" dirty="0">
                <a:solidFill>
                  <a:srgbClr val="4040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: Romanian-inspired products + vegan and organic ingredients + family-friendly café experience</a:t>
            </a:r>
          </a:p>
          <a:p>
            <a:pPr>
              <a:buSzPct val="100000"/>
            </a:pPr>
            <a:endParaRPr lang="en-US" sz="1600" dirty="0"/>
          </a:p>
          <a:p>
            <a:pPr marL="182880" indent="-182880">
              <a:buSzPct val="100000"/>
              <a:buChar char="•"/>
            </a:pPr>
            <a:r>
              <a:rPr lang="en-US" sz="1600" b="1" dirty="0">
                <a:solidFill>
                  <a:srgbClr val="4040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Instagram</a:t>
            </a:r>
            <a:r>
              <a:rPr lang="en-US" sz="1600" dirty="0">
                <a:solidFill>
                  <a:srgbClr val="4040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and </a:t>
            </a:r>
            <a:r>
              <a:rPr lang="en-US" sz="1600" b="1" dirty="0">
                <a:solidFill>
                  <a:srgbClr val="4040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Facebook</a:t>
            </a:r>
            <a:r>
              <a:rPr lang="en-US" sz="1600" dirty="0">
                <a:solidFill>
                  <a:srgbClr val="4040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used to show products and the brand story</a:t>
            </a:r>
          </a:p>
          <a:p>
            <a:pPr>
              <a:buSzPct val="100000"/>
            </a:pPr>
            <a:endParaRPr lang="en-US" sz="1600" dirty="0"/>
          </a:p>
          <a:p>
            <a:pPr marL="182880" indent="-182880">
              <a:buSzPct val="100000"/>
              <a:buChar char="•"/>
            </a:pPr>
            <a:r>
              <a:rPr lang="en-US" sz="1600" b="1" dirty="0">
                <a:solidFill>
                  <a:srgbClr val="4040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SEO</a:t>
            </a:r>
            <a:r>
              <a:rPr lang="en-US" sz="1600" dirty="0">
                <a:solidFill>
                  <a:srgbClr val="4040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supports searches such as “vegan bakery in Worthing”</a:t>
            </a:r>
          </a:p>
          <a:p>
            <a:pPr>
              <a:buSzPct val="100000"/>
            </a:pPr>
            <a:endParaRPr lang="en-US" sz="1600" dirty="0"/>
          </a:p>
          <a:p>
            <a:pPr marL="182880" indent="-182880">
              <a:buSzPct val="100000"/>
              <a:buChar char="•"/>
            </a:pPr>
            <a:r>
              <a:rPr lang="en-US" sz="1600" b="1" dirty="0">
                <a:solidFill>
                  <a:srgbClr val="4040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Email offers</a:t>
            </a:r>
            <a:r>
              <a:rPr lang="en-US" sz="1600" dirty="0">
                <a:solidFill>
                  <a:srgbClr val="4040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and </a:t>
            </a:r>
            <a:r>
              <a:rPr lang="en-US" sz="1600" b="1" dirty="0">
                <a:solidFill>
                  <a:srgbClr val="4040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loyalty rewards </a:t>
            </a:r>
            <a:r>
              <a:rPr lang="en-US" sz="1600" dirty="0">
                <a:solidFill>
                  <a:srgbClr val="4040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help customer retention</a:t>
            </a:r>
            <a:endParaRPr lang="en-US" sz="1600" dirty="0"/>
          </a:p>
        </p:txBody>
      </p:sp>
      <p:pic>
        <p:nvPicPr>
          <p:cNvPr id="10" name="Image 0" descr="/mnt/data/bakery_display.jpg"/>
          <p:cNvPicPr>
            <a:picLocks noChangeAspect="1"/>
          </p:cNvPicPr>
          <p:nvPr/>
        </p:nvPicPr>
        <p:blipFill>
          <a:blip r:embed="rId3"/>
          <a:srcRect l="23105" r="23105"/>
          <a:stretch/>
        </p:blipFill>
        <p:spPr>
          <a:xfrm>
            <a:off x="7452360" y="1325880"/>
            <a:ext cx="3063240" cy="4297680"/>
          </a:xfrm>
          <a:prstGeom prst="rect">
            <a:avLst/>
          </a:prstGeom>
          <a:effectLst>
            <a:outerShdw blurRad="25400" dist="19050" dir="2700000" algn="bl" rotWithShape="0">
              <a:srgbClr val="000000">
                <a:alpha val="20000"/>
              </a:srgbClr>
            </a:outerShdw>
          </a:effec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6F6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" cy="6858000"/>
          </a:xfrm>
          <a:prstGeom prst="chevron">
            <a:avLst/>
          </a:prstGeom>
          <a:solidFill>
            <a:srgbClr val="9FBA45"/>
          </a:solidFill>
          <a:ln w="12700">
            <a:solidFill>
              <a:srgbClr val="9FBA45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228600" y="0"/>
            <a:ext cx="594360" cy="6858000"/>
          </a:xfrm>
          <a:prstGeom prst="chevron">
            <a:avLst/>
          </a:prstGeom>
          <a:solidFill>
            <a:srgbClr val="7E9C45"/>
          </a:solidFill>
          <a:ln w="12700">
            <a:solidFill>
              <a:srgbClr val="7E9C45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" name="Shape 2"/>
          <p:cNvSpPr/>
          <p:nvPr/>
        </p:nvSpPr>
        <p:spPr>
          <a:xfrm>
            <a:off x="11201400" y="0"/>
            <a:ext cx="987552" cy="6858000"/>
          </a:xfrm>
          <a:prstGeom prst="chevron">
            <a:avLst/>
          </a:prstGeom>
          <a:solidFill>
            <a:srgbClr val="D6E1B3"/>
          </a:solidFill>
          <a:ln w="12700">
            <a:solidFill>
              <a:srgbClr val="D6E1B3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11430000" y="0"/>
            <a:ext cx="758952" cy="6858000"/>
          </a:xfrm>
          <a:prstGeom prst="chevron">
            <a:avLst/>
          </a:prstGeom>
          <a:solidFill>
            <a:srgbClr val="9FBA45"/>
          </a:solidFill>
          <a:ln w="12700">
            <a:solidFill>
              <a:srgbClr val="9FBA45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" name="Shape 4"/>
          <p:cNvSpPr/>
          <p:nvPr/>
        </p:nvSpPr>
        <p:spPr>
          <a:xfrm>
            <a:off x="11640312" y="0"/>
            <a:ext cx="548640" cy="6858000"/>
          </a:xfrm>
          <a:prstGeom prst="chevron">
            <a:avLst/>
          </a:prstGeom>
          <a:solidFill>
            <a:srgbClr val="7E9C45"/>
          </a:solidFill>
          <a:ln w="12700">
            <a:solidFill>
              <a:srgbClr val="7E9C45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7" name="Text 5"/>
          <p:cNvSpPr/>
          <p:nvPr/>
        </p:nvSpPr>
        <p:spPr>
          <a:xfrm>
            <a:off x="1325880" y="438912"/>
            <a:ext cx="76809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9FBA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Legal Structure, Team and Finance</a:t>
            </a:r>
            <a:endParaRPr lang="en-US" sz="2200" b="1" dirty="0"/>
          </a:p>
        </p:txBody>
      </p:sp>
      <p:sp>
        <p:nvSpPr>
          <p:cNvPr id="8" name="Text 6"/>
          <p:cNvSpPr/>
          <p:nvPr/>
        </p:nvSpPr>
        <p:spPr>
          <a:xfrm>
            <a:off x="1325880" y="868680"/>
            <a:ext cx="74980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75756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the business would be organised and funded</a:t>
            </a:r>
            <a:endParaRPr lang="en-US" sz="1000" dirty="0"/>
          </a:p>
        </p:txBody>
      </p:sp>
      <p:sp>
        <p:nvSpPr>
          <p:cNvPr id="9" name="Text 7"/>
          <p:cNvSpPr/>
          <p:nvPr/>
        </p:nvSpPr>
        <p:spPr>
          <a:xfrm>
            <a:off x="1024128" y="1362290"/>
            <a:ext cx="150876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7E9C45"/>
                </a:solidFill>
              </a:rPr>
              <a:t>LTD structure</a:t>
            </a:r>
            <a:endParaRPr lang="en-US" sz="1600" dirty="0"/>
          </a:p>
        </p:txBody>
      </p:sp>
      <p:sp>
        <p:nvSpPr>
          <p:cNvPr id="10" name="Text 8"/>
          <p:cNvSpPr/>
          <p:nvPr/>
        </p:nvSpPr>
        <p:spPr>
          <a:xfrm>
            <a:off x="1051560" y="1682330"/>
            <a:ext cx="3017520" cy="303215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/>
          <a:lstStyle/>
          <a:p>
            <a:pPr marL="162306" indent="-162306">
              <a:buSzPct val="100000"/>
              <a:buChar char="•"/>
            </a:pPr>
            <a:r>
              <a:rPr lang="en-US" sz="1420" dirty="0">
                <a:solidFill>
                  <a:srgbClr val="4040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Private limited company</a:t>
            </a:r>
          </a:p>
          <a:p>
            <a:pPr>
              <a:buSzPct val="100000"/>
            </a:pPr>
            <a:endParaRPr lang="en-US" sz="1420" dirty="0"/>
          </a:p>
          <a:p>
            <a:pPr marL="162306" indent="-162306">
              <a:buSzPct val="100000"/>
              <a:buChar char="•"/>
            </a:pPr>
            <a:r>
              <a:rPr lang="en-US" sz="1420" dirty="0">
                <a:solidFill>
                  <a:srgbClr val="4040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Protects owners through limited liability</a:t>
            </a:r>
          </a:p>
          <a:p>
            <a:pPr>
              <a:buSzPct val="100000"/>
            </a:pPr>
            <a:endParaRPr lang="en-US" sz="1420" dirty="0"/>
          </a:p>
          <a:p>
            <a:pPr marL="162306" indent="-162306">
              <a:buSzPct val="100000"/>
              <a:buChar char="•"/>
            </a:pPr>
            <a:r>
              <a:rPr lang="en-US" sz="1420" dirty="0">
                <a:solidFill>
                  <a:srgbClr val="4040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Suitable for growth and external finance</a:t>
            </a:r>
            <a:endParaRPr lang="en-US" sz="1420" dirty="0"/>
          </a:p>
        </p:txBody>
      </p:sp>
      <p:sp>
        <p:nvSpPr>
          <p:cNvPr id="11" name="Text 9"/>
          <p:cNvSpPr/>
          <p:nvPr/>
        </p:nvSpPr>
        <p:spPr>
          <a:xfrm>
            <a:off x="5546201" y="1363418"/>
            <a:ext cx="1681766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7E9C45"/>
                </a:solidFill>
              </a:rPr>
              <a:t>Team Structure</a:t>
            </a:r>
            <a:endParaRPr lang="en-US" sz="1600" dirty="0"/>
          </a:p>
        </p:txBody>
      </p:sp>
      <p:sp>
        <p:nvSpPr>
          <p:cNvPr id="12" name="Text 10"/>
          <p:cNvSpPr/>
          <p:nvPr/>
        </p:nvSpPr>
        <p:spPr>
          <a:xfrm>
            <a:off x="5198364" y="1719072"/>
            <a:ext cx="237744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50" b="1" dirty="0">
                <a:solidFill>
                  <a:srgbClr val="40403A"/>
                </a:solidFill>
              </a:rPr>
              <a:t>Managing Director</a:t>
            </a:r>
            <a:endParaRPr lang="en-US" sz="1250" dirty="0"/>
          </a:p>
        </p:txBody>
      </p:sp>
      <p:sp>
        <p:nvSpPr>
          <p:cNvPr id="13" name="Shape 11"/>
          <p:cNvSpPr/>
          <p:nvPr/>
        </p:nvSpPr>
        <p:spPr>
          <a:xfrm>
            <a:off x="6387084" y="1947672"/>
            <a:ext cx="0" cy="365760"/>
          </a:xfrm>
          <a:prstGeom prst="line">
            <a:avLst/>
          </a:prstGeom>
          <a:noFill/>
          <a:ln w="12700">
            <a:solidFill>
              <a:srgbClr val="D9DFC8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4" name="Shape 12"/>
          <p:cNvSpPr/>
          <p:nvPr/>
        </p:nvSpPr>
        <p:spPr>
          <a:xfrm>
            <a:off x="5244084" y="2313432"/>
            <a:ext cx="2331720" cy="0"/>
          </a:xfrm>
          <a:prstGeom prst="line">
            <a:avLst/>
          </a:prstGeom>
          <a:noFill/>
          <a:ln w="12700">
            <a:solidFill>
              <a:srgbClr val="D9DFC8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5" name="Text 13"/>
          <p:cNvSpPr/>
          <p:nvPr/>
        </p:nvSpPr>
        <p:spPr>
          <a:xfrm>
            <a:off x="5015483" y="2450592"/>
            <a:ext cx="596169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70" b="1" dirty="0">
                <a:solidFill>
                  <a:srgbClr val="40403A"/>
                </a:solidFill>
              </a:rPr>
              <a:t>Operations</a:t>
            </a:r>
            <a:endParaRPr lang="en-US" sz="870" dirty="0"/>
          </a:p>
          <a:p>
            <a:pPr marL="0" indent="0" algn="ctr">
              <a:buNone/>
            </a:pPr>
            <a:r>
              <a:rPr lang="en-US" sz="870" b="1" dirty="0">
                <a:solidFill>
                  <a:srgbClr val="40403A"/>
                </a:solidFill>
              </a:rPr>
              <a:t>Manager</a:t>
            </a:r>
            <a:endParaRPr lang="en-US" sz="870" dirty="0"/>
          </a:p>
        </p:txBody>
      </p:sp>
      <p:sp>
        <p:nvSpPr>
          <p:cNvPr id="16" name="Shape 14"/>
          <p:cNvSpPr/>
          <p:nvPr/>
        </p:nvSpPr>
        <p:spPr>
          <a:xfrm>
            <a:off x="5298948" y="2313432"/>
            <a:ext cx="0" cy="137160"/>
          </a:xfrm>
          <a:prstGeom prst="line">
            <a:avLst/>
          </a:prstGeom>
          <a:noFill/>
          <a:ln w="12700">
            <a:solidFill>
              <a:srgbClr val="D9DFC8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7" name="Text 15"/>
          <p:cNvSpPr/>
          <p:nvPr/>
        </p:nvSpPr>
        <p:spPr>
          <a:xfrm>
            <a:off x="5820156" y="2450592"/>
            <a:ext cx="566928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70" b="1" dirty="0">
                <a:solidFill>
                  <a:srgbClr val="40403A"/>
                </a:solidFill>
              </a:rPr>
              <a:t>Marketing</a:t>
            </a:r>
            <a:endParaRPr lang="en-US" sz="870" dirty="0"/>
          </a:p>
          <a:p>
            <a:pPr marL="0" indent="0" algn="ctr">
              <a:buNone/>
            </a:pPr>
            <a:r>
              <a:rPr lang="en-US" sz="870" b="1" dirty="0">
                <a:solidFill>
                  <a:srgbClr val="40403A"/>
                </a:solidFill>
              </a:rPr>
              <a:t>Manager</a:t>
            </a:r>
            <a:endParaRPr lang="en-US" sz="870" dirty="0"/>
          </a:p>
        </p:txBody>
      </p:sp>
      <p:sp>
        <p:nvSpPr>
          <p:cNvPr id="18" name="Shape 16"/>
          <p:cNvSpPr/>
          <p:nvPr/>
        </p:nvSpPr>
        <p:spPr>
          <a:xfrm>
            <a:off x="6103620" y="2313432"/>
            <a:ext cx="0" cy="137160"/>
          </a:xfrm>
          <a:prstGeom prst="line">
            <a:avLst/>
          </a:prstGeom>
          <a:noFill/>
          <a:ln w="12700">
            <a:solidFill>
              <a:srgbClr val="D9DFC8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9" name="Text 17"/>
          <p:cNvSpPr/>
          <p:nvPr/>
        </p:nvSpPr>
        <p:spPr>
          <a:xfrm>
            <a:off x="6624828" y="2450592"/>
            <a:ext cx="566928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70" b="1" dirty="0">
                <a:solidFill>
                  <a:srgbClr val="40403A"/>
                </a:solidFill>
              </a:rPr>
              <a:t>Finance</a:t>
            </a:r>
            <a:endParaRPr lang="en-US" sz="870" dirty="0"/>
          </a:p>
          <a:p>
            <a:pPr marL="0" indent="0" algn="ctr">
              <a:buNone/>
            </a:pPr>
            <a:r>
              <a:rPr lang="en-US" sz="870" b="1" dirty="0">
                <a:solidFill>
                  <a:srgbClr val="40403A"/>
                </a:solidFill>
              </a:rPr>
              <a:t>Manager</a:t>
            </a:r>
            <a:endParaRPr lang="en-US" sz="870" dirty="0"/>
          </a:p>
        </p:txBody>
      </p:sp>
      <p:sp>
        <p:nvSpPr>
          <p:cNvPr id="20" name="Shape 18"/>
          <p:cNvSpPr/>
          <p:nvPr/>
        </p:nvSpPr>
        <p:spPr>
          <a:xfrm>
            <a:off x="6908292" y="2313432"/>
            <a:ext cx="0" cy="137160"/>
          </a:xfrm>
          <a:prstGeom prst="line">
            <a:avLst/>
          </a:prstGeom>
          <a:noFill/>
          <a:ln w="12700">
            <a:solidFill>
              <a:srgbClr val="D9DFC8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1" name="Text 19"/>
          <p:cNvSpPr/>
          <p:nvPr/>
        </p:nvSpPr>
        <p:spPr>
          <a:xfrm>
            <a:off x="7429499" y="2450592"/>
            <a:ext cx="653793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70" b="1" dirty="0">
                <a:solidFill>
                  <a:srgbClr val="40403A"/>
                </a:solidFill>
              </a:rPr>
              <a:t>HR</a:t>
            </a:r>
            <a:endParaRPr lang="en-US" sz="870" dirty="0"/>
          </a:p>
          <a:p>
            <a:pPr marL="0" indent="0" algn="ctr">
              <a:buNone/>
            </a:pPr>
            <a:r>
              <a:rPr lang="en-US" sz="870" b="1" dirty="0">
                <a:solidFill>
                  <a:srgbClr val="40403A"/>
                </a:solidFill>
              </a:rPr>
              <a:t>Coordinator</a:t>
            </a:r>
            <a:endParaRPr lang="en-US" sz="870" dirty="0"/>
          </a:p>
        </p:txBody>
      </p:sp>
      <p:sp>
        <p:nvSpPr>
          <p:cNvPr id="22" name="Shape 20"/>
          <p:cNvSpPr/>
          <p:nvPr/>
        </p:nvSpPr>
        <p:spPr>
          <a:xfrm>
            <a:off x="7712964" y="2313432"/>
            <a:ext cx="0" cy="137160"/>
          </a:xfrm>
          <a:prstGeom prst="line">
            <a:avLst/>
          </a:prstGeom>
          <a:noFill/>
          <a:ln w="12700">
            <a:solidFill>
              <a:srgbClr val="D9DFC8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3" name="Shape 21"/>
          <p:cNvSpPr/>
          <p:nvPr/>
        </p:nvSpPr>
        <p:spPr>
          <a:xfrm>
            <a:off x="5298948" y="2907792"/>
            <a:ext cx="0" cy="411480"/>
          </a:xfrm>
          <a:prstGeom prst="line">
            <a:avLst/>
          </a:prstGeom>
          <a:noFill/>
          <a:ln w="12700">
            <a:solidFill>
              <a:srgbClr val="D9DFC8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4" name="Shape 22"/>
          <p:cNvSpPr/>
          <p:nvPr/>
        </p:nvSpPr>
        <p:spPr>
          <a:xfrm>
            <a:off x="5298948" y="3319272"/>
            <a:ext cx="1828800" cy="0"/>
          </a:xfrm>
          <a:prstGeom prst="line">
            <a:avLst/>
          </a:prstGeom>
          <a:noFill/>
          <a:ln w="12700">
            <a:solidFill>
              <a:srgbClr val="D9DFC8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5" name="Text 23"/>
          <p:cNvSpPr/>
          <p:nvPr/>
        </p:nvSpPr>
        <p:spPr>
          <a:xfrm>
            <a:off x="5015484" y="3456432"/>
            <a:ext cx="8686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40403A"/>
                </a:solidFill>
              </a:rPr>
              <a:t>Bakers /</a:t>
            </a:r>
            <a:endParaRPr lang="en-US" sz="900" dirty="0"/>
          </a:p>
          <a:p>
            <a:pPr marL="0" indent="0" algn="ctr">
              <a:buNone/>
            </a:pPr>
            <a:r>
              <a:rPr lang="en-US" sz="900" b="1" dirty="0">
                <a:solidFill>
                  <a:srgbClr val="40403A"/>
                </a:solidFill>
              </a:rPr>
              <a:t>Chefs</a:t>
            </a:r>
            <a:endParaRPr lang="en-US" sz="900" dirty="0"/>
          </a:p>
        </p:txBody>
      </p:sp>
      <p:sp>
        <p:nvSpPr>
          <p:cNvPr id="26" name="Text 24"/>
          <p:cNvSpPr/>
          <p:nvPr/>
        </p:nvSpPr>
        <p:spPr>
          <a:xfrm>
            <a:off x="6204204" y="3456432"/>
            <a:ext cx="15544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40403A"/>
                </a:solidFill>
              </a:rPr>
              <a:t>Café Assistants /</a:t>
            </a:r>
            <a:endParaRPr lang="en-US" sz="900" dirty="0"/>
          </a:p>
          <a:p>
            <a:pPr marL="0" indent="0" algn="ctr">
              <a:buNone/>
            </a:pPr>
            <a:r>
              <a:rPr lang="en-US" sz="900" b="1" dirty="0">
                <a:solidFill>
                  <a:srgbClr val="40403A"/>
                </a:solidFill>
              </a:rPr>
              <a:t>Service Staff</a:t>
            </a:r>
            <a:endParaRPr lang="en-US" sz="900" dirty="0"/>
          </a:p>
        </p:txBody>
      </p:sp>
      <p:sp>
        <p:nvSpPr>
          <p:cNvPr id="27" name="Text 25"/>
          <p:cNvSpPr/>
          <p:nvPr/>
        </p:nvSpPr>
        <p:spPr>
          <a:xfrm>
            <a:off x="8626050" y="1363418"/>
            <a:ext cx="2956141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7E9C45"/>
                </a:solidFill>
              </a:rPr>
              <a:t>Estimated Start-up Funding</a:t>
            </a:r>
            <a:endParaRPr lang="en-US" sz="1600" dirty="0"/>
          </a:p>
        </p:txBody>
      </p:sp>
      <p:sp>
        <p:nvSpPr>
          <p:cNvPr id="28" name="Text 26"/>
          <p:cNvSpPr/>
          <p:nvPr/>
        </p:nvSpPr>
        <p:spPr>
          <a:xfrm>
            <a:off x="8705091" y="1801368"/>
            <a:ext cx="2724908" cy="3979352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/>
          <a:lstStyle/>
          <a:p>
            <a:pPr marL="162306" indent="-162306">
              <a:buSzPct val="100000"/>
              <a:buChar char="•"/>
            </a:pPr>
            <a:r>
              <a:rPr lang="en-US" sz="1420" dirty="0">
                <a:solidFill>
                  <a:srgbClr val="4040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£120,000–£180,000</a:t>
            </a:r>
          </a:p>
          <a:p>
            <a:pPr>
              <a:buSzPct val="100000"/>
            </a:pPr>
            <a:endParaRPr lang="en-US" sz="1420" dirty="0"/>
          </a:p>
          <a:p>
            <a:pPr marL="162306" indent="-162306">
              <a:buSzPct val="100000"/>
              <a:buChar char="•"/>
            </a:pPr>
            <a:r>
              <a:rPr lang="en-US" sz="1420" dirty="0">
                <a:solidFill>
                  <a:srgbClr val="4040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Personal savings</a:t>
            </a:r>
          </a:p>
          <a:p>
            <a:pPr>
              <a:buSzPct val="100000"/>
            </a:pPr>
            <a:endParaRPr lang="en-US" sz="1420" dirty="0"/>
          </a:p>
          <a:p>
            <a:pPr marL="162306" indent="-162306">
              <a:buSzPct val="100000"/>
              <a:buChar char="•"/>
            </a:pPr>
            <a:r>
              <a:rPr lang="en-US" sz="1420" dirty="0">
                <a:solidFill>
                  <a:srgbClr val="4040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Bank loan</a:t>
            </a:r>
          </a:p>
          <a:p>
            <a:pPr>
              <a:buSzPct val="100000"/>
            </a:pPr>
            <a:endParaRPr lang="en-US" sz="1420" dirty="0"/>
          </a:p>
          <a:p>
            <a:pPr marL="162306" indent="-162306">
              <a:buSzPct val="100000"/>
              <a:buChar char="•"/>
            </a:pPr>
            <a:r>
              <a:rPr lang="en-US" sz="1420" dirty="0">
                <a:solidFill>
                  <a:srgbClr val="4040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Grants, angel investment or crowdfunding</a:t>
            </a:r>
            <a:endParaRPr lang="en-US" sz="142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6F6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" cy="6858000"/>
          </a:xfrm>
          <a:prstGeom prst="chevron">
            <a:avLst/>
          </a:prstGeom>
          <a:solidFill>
            <a:srgbClr val="9FBA45"/>
          </a:solidFill>
          <a:ln w="12700">
            <a:solidFill>
              <a:srgbClr val="9FBA45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228600" y="0"/>
            <a:ext cx="594360" cy="6858000"/>
          </a:xfrm>
          <a:prstGeom prst="chevron">
            <a:avLst/>
          </a:prstGeom>
          <a:solidFill>
            <a:srgbClr val="7E9C45"/>
          </a:solidFill>
          <a:ln w="12700">
            <a:solidFill>
              <a:srgbClr val="7E9C45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" name="Shape 2"/>
          <p:cNvSpPr/>
          <p:nvPr/>
        </p:nvSpPr>
        <p:spPr>
          <a:xfrm>
            <a:off x="11201400" y="0"/>
            <a:ext cx="987552" cy="6858000"/>
          </a:xfrm>
          <a:prstGeom prst="chevron">
            <a:avLst/>
          </a:prstGeom>
          <a:solidFill>
            <a:srgbClr val="D6E1B3"/>
          </a:solidFill>
          <a:ln w="12700">
            <a:solidFill>
              <a:srgbClr val="D6E1B3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11430000" y="0"/>
            <a:ext cx="758952" cy="6858000"/>
          </a:xfrm>
          <a:prstGeom prst="chevron">
            <a:avLst/>
          </a:prstGeom>
          <a:solidFill>
            <a:srgbClr val="9FBA45"/>
          </a:solidFill>
          <a:ln w="12700">
            <a:solidFill>
              <a:srgbClr val="9FBA45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" name="Shape 4"/>
          <p:cNvSpPr/>
          <p:nvPr/>
        </p:nvSpPr>
        <p:spPr>
          <a:xfrm>
            <a:off x="11640312" y="0"/>
            <a:ext cx="548640" cy="6858000"/>
          </a:xfrm>
          <a:prstGeom prst="chevron">
            <a:avLst/>
          </a:prstGeom>
          <a:solidFill>
            <a:srgbClr val="7E9C45"/>
          </a:solidFill>
          <a:ln w="12700">
            <a:solidFill>
              <a:srgbClr val="7E9C45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7" name="Text 5"/>
          <p:cNvSpPr/>
          <p:nvPr/>
        </p:nvSpPr>
        <p:spPr>
          <a:xfrm>
            <a:off x="1325880" y="438912"/>
            <a:ext cx="76809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9FBA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Conclusion</a:t>
            </a:r>
            <a:endParaRPr lang="en-US" sz="2200" b="1" dirty="0"/>
          </a:p>
        </p:txBody>
      </p:sp>
      <p:sp>
        <p:nvSpPr>
          <p:cNvPr id="8" name="Text 6"/>
          <p:cNvSpPr/>
          <p:nvPr/>
        </p:nvSpPr>
        <p:spPr>
          <a:xfrm>
            <a:off x="1325880" y="868680"/>
            <a:ext cx="74980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75756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this idea has potential</a:t>
            </a:r>
            <a:endParaRPr lang="en-US" sz="1000" dirty="0"/>
          </a:p>
        </p:txBody>
      </p:sp>
      <p:sp>
        <p:nvSpPr>
          <p:cNvPr id="9" name="Text 7"/>
          <p:cNvSpPr/>
          <p:nvPr/>
        </p:nvSpPr>
        <p:spPr>
          <a:xfrm>
            <a:off x="1310640" y="1884749"/>
            <a:ext cx="8046720" cy="5266944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/>
          <a:lstStyle/>
          <a:p>
            <a:pPr marL="173736" indent="-173736">
              <a:buSzPct val="100000"/>
              <a:buChar char="•"/>
            </a:pPr>
            <a:r>
              <a:rPr lang="en-US" sz="1520" dirty="0">
                <a:solidFill>
                  <a:srgbClr val="4040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Clear difference in the local market</a:t>
            </a:r>
          </a:p>
          <a:p>
            <a:pPr>
              <a:buSzPct val="100000"/>
            </a:pPr>
            <a:endParaRPr lang="en-US" sz="1520" dirty="0"/>
          </a:p>
          <a:p>
            <a:pPr marL="173736" indent="-173736">
              <a:buSzPct val="100000"/>
              <a:buChar char="•"/>
            </a:pPr>
            <a:r>
              <a:rPr lang="en-US" sz="1520" dirty="0">
                <a:solidFill>
                  <a:srgbClr val="4040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Matches demand for vegan, organic and experience-based food</a:t>
            </a:r>
          </a:p>
          <a:p>
            <a:pPr>
              <a:buSzPct val="100000"/>
            </a:pPr>
            <a:endParaRPr lang="en-US" sz="1520" dirty="0"/>
          </a:p>
          <a:p>
            <a:pPr marL="173736" indent="-173736">
              <a:buSzPct val="100000"/>
              <a:buChar char="•"/>
            </a:pPr>
            <a:r>
              <a:rPr lang="en-US" sz="1520" dirty="0">
                <a:solidFill>
                  <a:srgbClr val="4040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Seaside location and family focus support customer appeal</a:t>
            </a:r>
          </a:p>
          <a:p>
            <a:pPr>
              <a:buSzPct val="100000"/>
            </a:pPr>
            <a:endParaRPr lang="en-US" sz="1520" dirty="0"/>
          </a:p>
          <a:p>
            <a:pPr marL="173736" indent="-173736">
              <a:buSzPct val="100000"/>
              <a:buChar char="•"/>
            </a:pPr>
            <a:r>
              <a:rPr lang="en-US" sz="1520" dirty="0">
                <a:solidFill>
                  <a:srgbClr val="4040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Needs careful cost control, marketing and supplier management</a:t>
            </a:r>
          </a:p>
          <a:p>
            <a:pPr>
              <a:buSzPct val="100000"/>
            </a:pPr>
            <a:endParaRPr lang="en-US" sz="1520" dirty="0"/>
          </a:p>
          <a:p>
            <a:pPr marL="173736" indent="-173736">
              <a:buSzPct val="100000"/>
              <a:buChar char="•"/>
            </a:pPr>
            <a:r>
              <a:rPr lang="en-US" sz="1520" dirty="0">
                <a:solidFill>
                  <a:srgbClr val="4040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Strong potential for sustainable growth</a:t>
            </a:r>
            <a:endParaRPr lang="en-US" sz="1520" dirty="0"/>
          </a:p>
        </p:txBody>
      </p:sp>
      <p:sp>
        <p:nvSpPr>
          <p:cNvPr id="10" name="Text 8"/>
          <p:cNvSpPr/>
          <p:nvPr/>
        </p:nvSpPr>
        <p:spPr>
          <a:xfrm>
            <a:off x="5025024" y="4939930"/>
            <a:ext cx="2141951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7E9C45"/>
                </a:solidFill>
              </a:rPr>
              <a:t>Thank you!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6F6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" cy="6858000"/>
          </a:xfrm>
          <a:prstGeom prst="chevron">
            <a:avLst/>
          </a:prstGeom>
          <a:solidFill>
            <a:srgbClr val="9FBA45"/>
          </a:solidFill>
          <a:ln w="12700">
            <a:solidFill>
              <a:srgbClr val="9FBA45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228600" y="0"/>
            <a:ext cx="594360" cy="6858000"/>
          </a:xfrm>
          <a:prstGeom prst="chevron">
            <a:avLst/>
          </a:prstGeom>
          <a:solidFill>
            <a:srgbClr val="7E9C45"/>
          </a:solidFill>
          <a:ln w="12700">
            <a:solidFill>
              <a:srgbClr val="7E9C45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" name="Shape 2"/>
          <p:cNvSpPr/>
          <p:nvPr/>
        </p:nvSpPr>
        <p:spPr>
          <a:xfrm>
            <a:off x="11201400" y="0"/>
            <a:ext cx="987552" cy="6858000"/>
          </a:xfrm>
          <a:prstGeom prst="chevron">
            <a:avLst/>
          </a:prstGeom>
          <a:solidFill>
            <a:srgbClr val="D6E1B3"/>
          </a:solidFill>
          <a:ln w="12700">
            <a:solidFill>
              <a:srgbClr val="D6E1B3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11430000" y="0"/>
            <a:ext cx="758952" cy="6858000"/>
          </a:xfrm>
          <a:prstGeom prst="chevron">
            <a:avLst/>
          </a:prstGeom>
          <a:solidFill>
            <a:srgbClr val="9FBA45"/>
          </a:solidFill>
          <a:ln w="12700">
            <a:solidFill>
              <a:srgbClr val="9FBA45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" name="Shape 4"/>
          <p:cNvSpPr/>
          <p:nvPr/>
        </p:nvSpPr>
        <p:spPr>
          <a:xfrm>
            <a:off x="11640312" y="0"/>
            <a:ext cx="548640" cy="6858000"/>
          </a:xfrm>
          <a:prstGeom prst="chevron">
            <a:avLst/>
          </a:prstGeom>
          <a:solidFill>
            <a:srgbClr val="7E9C45"/>
          </a:solidFill>
          <a:ln w="12700">
            <a:solidFill>
              <a:srgbClr val="7E9C45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7" name="Text 5"/>
          <p:cNvSpPr/>
          <p:nvPr/>
        </p:nvSpPr>
        <p:spPr>
          <a:xfrm>
            <a:off x="1325880" y="438912"/>
            <a:ext cx="76809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9FBA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References</a:t>
            </a:r>
            <a:endParaRPr lang="en-US" sz="2200" b="1" dirty="0"/>
          </a:p>
        </p:txBody>
      </p:sp>
      <p:sp>
        <p:nvSpPr>
          <p:cNvPr id="8" name="Text 6"/>
          <p:cNvSpPr/>
          <p:nvPr/>
        </p:nvSpPr>
        <p:spPr>
          <a:xfrm>
            <a:off x="1325880" y="868680"/>
            <a:ext cx="74980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75756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Main academic sources used in the presentation</a:t>
            </a:r>
            <a:endParaRPr lang="en-US" sz="1000" dirty="0"/>
          </a:p>
        </p:txBody>
      </p:sp>
      <p:sp>
        <p:nvSpPr>
          <p:cNvPr id="9" name="Text 7"/>
          <p:cNvSpPr/>
          <p:nvPr/>
        </p:nvSpPr>
        <p:spPr>
          <a:xfrm>
            <a:off x="1325880" y="1636735"/>
            <a:ext cx="8412480" cy="286775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/>
          <a:lstStyle/>
          <a:p>
            <a:pPr marL="0" indent="0">
              <a:lnSpc>
                <a:spcPct val="200000"/>
              </a:lnSpc>
              <a:buNone/>
            </a:pPr>
            <a:r>
              <a:rPr lang="en-US" sz="1420" dirty="0">
                <a:solidFill>
                  <a:srgbClr val="4040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Aschemann-Witzel, J., Giménez, A., &amp; Ares, G. (2019). Food Quality and Preference.</a:t>
            </a:r>
            <a:endParaRPr lang="en-US" sz="1420" dirty="0"/>
          </a:p>
          <a:p>
            <a:pPr marL="0" indent="0">
              <a:lnSpc>
                <a:spcPct val="200000"/>
              </a:lnSpc>
              <a:buNone/>
            </a:pPr>
            <a:r>
              <a:rPr lang="en-US" sz="1420" dirty="0">
                <a:solidFill>
                  <a:srgbClr val="4040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Bryant, C. (2019). Sustainability.</a:t>
            </a:r>
            <a:endParaRPr lang="en-US" sz="1420" dirty="0"/>
          </a:p>
          <a:p>
            <a:pPr marL="0" indent="0">
              <a:lnSpc>
                <a:spcPct val="200000"/>
              </a:lnSpc>
              <a:buNone/>
            </a:pPr>
            <a:r>
              <a:rPr lang="en-US" sz="1420" dirty="0">
                <a:solidFill>
                  <a:srgbClr val="4040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Burns, P. (2020). Entrepreneurship and Small Business.</a:t>
            </a:r>
            <a:endParaRPr lang="en-US" sz="1420" dirty="0"/>
          </a:p>
          <a:p>
            <a:pPr marL="0" indent="0">
              <a:lnSpc>
                <a:spcPct val="200000"/>
              </a:lnSpc>
              <a:buNone/>
            </a:pPr>
            <a:r>
              <a:rPr lang="en-US" sz="1420" dirty="0">
                <a:solidFill>
                  <a:srgbClr val="4040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Chaffey, D., &amp; Ellis-Chadwick, F. (2019). Digital Marketing.</a:t>
            </a:r>
            <a:endParaRPr lang="en-US" sz="1420" dirty="0"/>
          </a:p>
          <a:p>
            <a:pPr marL="0" indent="0">
              <a:lnSpc>
                <a:spcPct val="200000"/>
              </a:lnSpc>
              <a:buNone/>
            </a:pPr>
            <a:r>
              <a:rPr lang="en-US" sz="1420" dirty="0">
                <a:solidFill>
                  <a:srgbClr val="4040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Hisrich, R. D., &amp; Peters, M. P. (2002). Entrepreneurship.</a:t>
            </a:r>
            <a:endParaRPr lang="en-US" sz="1420" dirty="0"/>
          </a:p>
          <a:p>
            <a:pPr marL="0" indent="0">
              <a:lnSpc>
                <a:spcPct val="200000"/>
              </a:lnSpc>
              <a:buNone/>
            </a:pPr>
            <a:r>
              <a:rPr lang="en-US" sz="1420" dirty="0">
                <a:solidFill>
                  <a:srgbClr val="4040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Kaplan, A. M., &amp; Haenlein, M. (2010). Business Horizons.</a:t>
            </a:r>
            <a:endParaRPr lang="en-US" sz="1420" dirty="0"/>
          </a:p>
          <a:p>
            <a:pPr marL="0" indent="0">
              <a:lnSpc>
                <a:spcPct val="200000"/>
              </a:lnSpc>
              <a:buNone/>
            </a:pPr>
            <a:r>
              <a:rPr lang="en-US" sz="1420" dirty="0">
                <a:solidFill>
                  <a:srgbClr val="4040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Kotler, P., Keller, K. L., &amp; Chernev, A. (2019). Marketing Management.</a:t>
            </a:r>
            <a:endParaRPr lang="en-US" sz="1420" dirty="0"/>
          </a:p>
          <a:p>
            <a:pPr marL="0" indent="0">
              <a:lnSpc>
                <a:spcPct val="200000"/>
              </a:lnSpc>
              <a:buNone/>
            </a:pPr>
            <a:r>
              <a:rPr lang="en-US" sz="1420" dirty="0">
                <a:solidFill>
                  <a:srgbClr val="4040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Mintel. (2023). UK Vegan Food Market Report.</a:t>
            </a:r>
            <a:endParaRPr lang="en-US" sz="1420" dirty="0"/>
          </a:p>
          <a:p>
            <a:pPr marL="0" indent="0">
              <a:lnSpc>
                <a:spcPct val="200000"/>
              </a:lnSpc>
              <a:buNone/>
            </a:pPr>
            <a:r>
              <a:rPr lang="en-US" sz="1420" dirty="0">
                <a:solidFill>
                  <a:srgbClr val="4040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Pine, B. J., &amp; Gilmore, J. H. (1999). The Experience Economy.</a:t>
            </a:r>
            <a:endParaRPr lang="en-US" sz="142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rial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</TotalTime>
  <Words>671</Words>
  <Application>Microsoft Macintosh PowerPoint</Application>
  <PresentationFormat>Widescreen</PresentationFormat>
  <Paragraphs>149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2" baseType="lpstr"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Romania-by-the-Sea Bio &amp; Vegan Bakery</dc:title>
  <dc:subject>Task 2 Business Plan Presentation</dc:subject>
  <dc:creator>OpenAI</dc:creator>
  <cp:lastModifiedBy>Cosmin Rotaru</cp:lastModifiedBy>
  <cp:revision>2</cp:revision>
  <dcterms:created xsi:type="dcterms:W3CDTF">2026-04-13T16:49:44Z</dcterms:created>
  <dcterms:modified xsi:type="dcterms:W3CDTF">2026-04-13T17:17:14Z</dcterms:modified>
</cp:coreProperties>
</file>