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10693400"/>
  <p:notesSz cx="6858000" cy="9144000"/>
  <p:embeddedFontLst>
    <p:embeddedFont>
      <p:font typeface="Glacial Indifference Bold" charset="1" panose="00000800000000000000"/>
      <p:regular r:id="rId7"/>
    </p:embeddedFont>
    <p:embeddedFont>
      <p:font typeface="Arial Bold" charset="1" panose="020B0704020202020204"/>
      <p:regular r:id="rId8"/>
    </p:embeddedFont>
    <p:embeddedFont>
      <p:font typeface="Arial" charset="1" panose="020B0604020202020204"/>
      <p:regular r:id="rId9"/>
    </p:embeddedFont>
    <p:embeddedFont>
      <p:font typeface="Calps Sans" charset="1" panose="0200000000000000000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13" Target="../media/image12.pn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693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4300" y="0"/>
            <a:ext cx="15005700" cy="12549682"/>
            <a:chOff x="0" y="0"/>
            <a:chExt cx="3802417" cy="318006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802417" cy="3180067"/>
            </a:xfrm>
            <a:custGeom>
              <a:avLst/>
              <a:gdLst/>
              <a:ahLst/>
              <a:cxnLst/>
              <a:rect r="r" b="b" t="t" l="l"/>
              <a:pathLst>
                <a:path h="3180067" w="3802417">
                  <a:moveTo>
                    <a:pt x="15994" y="0"/>
                  </a:moveTo>
                  <a:lnTo>
                    <a:pt x="3786423" y="0"/>
                  </a:lnTo>
                  <a:cubicBezTo>
                    <a:pt x="3795256" y="0"/>
                    <a:pt x="3802417" y="7161"/>
                    <a:pt x="3802417" y="15994"/>
                  </a:cubicBezTo>
                  <a:lnTo>
                    <a:pt x="3802417" y="3164073"/>
                  </a:lnTo>
                  <a:cubicBezTo>
                    <a:pt x="3802417" y="3168315"/>
                    <a:pt x="3800732" y="3172383"/>
                    <a:pt x="3797733" y="3175382"/>
                  </a:cubicBezTo>
                  <a:cubicBezTo>
                    <a:pt x="3794733" y="3178382"/>
                    <a:pt x="3790665" y="3180067"/>
                    <a:pt x="3786423" y="3180067"/>
                  </a:cubicBezTo>
                  <a:lnTo>
                    <a:pt x="15994" y="3180067"/>
                  </a:lnTo>
                  <a:cubicBezTo>
                    <a:pt x="11752" y="3180067"/>
                    <a:pt x="7684" y="3178382"/>
                    <a:pt x="4685" y="3175382"/>
                  </a:cubicBezTo>
                  <a:cubicBezTo>
                    <a:pt x="1685" y="3172383"/>
                    <a:pt x="0" y="3168315"/>
                    <a:pt x="0" y="3164073"/>
                  </a:cubicBezTo>
                  <a:lnTo>
                    <a:pt x="0" y="15994"/>
                  </a:lnTo>
                  <a:cubicBezTo>
                    <a:pt x="0" y="11752"/>
                    <a:pt x="1685" y="7684"/>
                    <a:pt x="4685" y="4685"/>
                  </a:cubicBezTo>
                  <a:cubicBezTo>
                    <a:pt x="7684" y="1685"/>
                    <a:pt x="11752" y="0"/>
                    <a:pt x="15994" y="0"/>
                  </a:cubicBezTo>
                  <a:close/>
                </a:path>
              </a:pathLst>
            </a:custGeom>
            <a:solidFill>
              <a:srgbClr val="FFA9A9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802417" cy="321816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98"/>
                </a:lnSpc>
              </a:pPr>
            </a:p>
            <a:p>
              <a:pPr algn="ctr">
                <a:lnSpc>
                  <a:spcPts val="2598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887448" y="-98089"/>
            <a:ext cx="8349538" cy="1069200"/>
            <a:chOff x="0" y="0"/>
            <a:chExt cx="2115758" cy="27093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115758" cy="270933"/>
            </a:xfrm>
            <a:custGeom>
              <a:avLst/>
              <a:gdLst/>
              <a:ahLst/>
              <a:cxnLst/>
              <a:rect r="r" b="b" t="t" l="l"/>
              <a:pathLst>
                <a:path h="270933" w="2115758">
                  <a:moveTo>
                    <a:pt x="28744" y="0"/>
                  </a:moveTo>
                  <a:lnTo>
                    <a:pt x="2087014" y="0"/>
                  </a:lnTo>
                  <a:cubicBezTo>
                    <a:pt x="2094637" y="0"/>
                    <a:pt x="2101948" y="3028"/>
                    <a:pt x="2107339" y="8419"/>
                  </a:cubicBezTo>
                  <a:cubicBezTo>
                    <a:pt x="2112729" y="13809"/>
                    <a:pt x="2115758" y="21121"/>
                    <a:pt x="2115758" y="28744"/>
                  </a:cubicBezTo>
                  <a:lnTo>
                    <a:pt x="2115758" y="242189"/>
                  </a:lnTo>
                  <a:cubicBezTo>
                    <a:pt x="2115758" y="249813"/>
                    <a:pt x="2112729" y="257124"/>
                    <a:pt x="2107339" y="262514"/>
                  </a:cubicBezTo>
                  <a:cubicBezTo>
                    <a:pt x="2101948" y="267905"/>
                    <a:pt x="2094637" y="270933"/>
                    <a:pt x="2087014" y="270933"/>
                  </a:cubicBezTo>
                  <a:lnTo>
                    <a:pt x="28744" y="270933"/>
                  </a:lnTo>
                  <a:cubicBezTo>
                    <a:pt x="21121" y="270933"/>
                    <a:pt x="13809" y="267905"/>
                    <a:pt x="8419" y="262514"/>
                  </a:cubicBezTo>
                  <a:cubicBezTo>
                    <a:pt x="3028" y="257124"/>
                    <a:pt x="0" y="249813"/>
                    <a:pt x="0" y="242189"/>
                  </a:cubicBezTo>
                  <a:lnTo>
                    <a:pt x="0" y="28744"/>
                  </a:lnTo>
                  <a:cubicBezTo>
                    <a:pt x="0" y="21121"/>
                    <a:pt x="3028" y="13809"/>
                    <a:pt x="8419" y="8419"/>
                  </a:cubicBezTo>
                  <a:cubicBezTo>
                    <a:pt x="13809" y="3028"/>
                    <a:pt x="21121" y="0"/>
                    <a:pt x="28744" y="0"/>
                  </a:cubicBez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57150"/>
              <a:ext cx="2115758" cy="32808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718"/>
                </a:lnSpc>
              </a:pPr>
              <a:r>
                <a:rPr lang="en-US" b="true" sz="2655">
                  <a:solidFill>
                    <a:srgbClr val="000000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LEADING GROUP PROJECTS WITH EMOTIONAL INTELLIGENCE </a:t>
              </a: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246752" y="634190"/>
            <a:ext cx="1430113" cy="1705053"/>
          </a:xfrm>
          <a:custGeom>
            <a:avLst/>
            <a:gdLst/>
            <a:ahLst/>
            <a:cxnLst/>
            <a:rect r="r" b="b" t="t" l="l"/>
            <a:pathLst>
              <a:path h="1705053" w="1430113">
                <a:moveTo>
                  <a:pt x="0" y="0"/>
                </a:moveTo>
                <a:lnTo>
                  <a:pt x="1430114" y="0"/>
                </a:lnTo>
                <a:lnTo>
                  <a:pt x="1430114" y="1705053"/>
                </a:lnTo>
                <a:lnTo>
                  <a:pt x="0" y="17050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5617297" y="3501492"/>
            <a:ext cx="4413364" cy="2952696"/>
            <a:chOff x="0" y="0"/>
            <a:chExt cx="857432" cy="57365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57432" cy="573652"/>
            </a:xfrm>
            <a:custGeom>
              <a:avLst/>
              <a:gdLst/>
              <a:ahLst/>
              <a:cxnLst/>
              <a:rect r="r" b="b" t="t" l="l"/>
              <a:pathLst>
                <a:path h="573652" w="857432">
                  <a:moveTo>
                    <a:pt x="35632" y="0"/>
                  </a:moveTo>
                  <a:lnTo>
                    <a:pt x="821800" y="0"/>
                  </a:lnTo>
                  <a:cubicBezTo>
                    <a:pt x="841479" y="0"/>
                    <a:pt x="857432" y="15953"/>
                    <a:pt x="857432" y="35632"/>
                  </a:cubicBezTo>
                  <a:lnTo>
                    <a:pt x="857432" y="538020"/>
                  </a:lnTo>
                  <a:cubicBezTo>
                    <a:pt x="857432" y="547470"/>
                    <a:pt x="853678" y="556534"/>
                    <a:pt x="846996" y="563216"/>
                  </a:cubicBezTo>
                  <a:cubicBezTo>
                    <a:pt x="840314" y="569898"/>
                    <a:pt x="831250" y="573652"/>
                    <a:pt x="821800" y="573652"/>
                  </a:cubicBezTo>
                  <a:lnTo>
                    <a:pt x="35632" y="573652"/>
                  </a:lnTo>
                  <a:cubicBezTo>
                    <a:pt x="15953" y="573652"/>
                    <a:pt x="0" y="557699"/>
                    <a:pt x="0" y="538020"/>
                  </a:cubicBezTo>
                  <a:lnTo>
                    <a:pt x="0" y="35632"/>
                  </a:lnTo>
                  <a:cubicBezTo>
                    <a:pt x="0" y="15953"/>
                    <a:pt x="15953" y="0"/>
                    <a:pt x="35632" y="0"/>
                  </a:cubicBez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38100"/>
              <a:ext cx="857432" cy="611752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ctr" marL="335936" indent="-167968" lvl="1">
                <a:lnSpc>
                  <a:spcPts val="2178"/>
                </a:lnSpc>
                <a:buAutoNum type="arabicPeriod" startAt="1"/>
              </a:pPr>
              <a:r>
                <a:rPr lang="en-US" b="true" sz="1555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MANAGING YOUR EMOTIONS</a:t>
              </a:r>
              <a:r>
                <a:rPr lang="en-US" sz="15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How to stay productive and reduce stress  during group projects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practice or pray before anything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Pause before reacting emotionally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reflect on feedback positively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Plan tasks and manage time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Ask for support when needed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Maintain a healthy study-life balance 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14300" y="3371385"/>
            <a:ext cx="5381517" cy="3352367"/>
            <a:chOff x="0" y="0"/>
            <a:chExt cx="957514" cy="596475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957514" cy="596475"/>
            </a:xfrm>
            <a:custGeom>
              <a:avLst/>
              <a:gdLst/>
              <a:ahLst/>
              <a:cxnLst/>
              <a:rect r="r" b="b" t="t" l="l"/>
              <a:pathLst>
                <a:path h="596475" w="957514">
                  <a:moveTo>
                    <a:pt x="29222" y="0"/>
                  </a:moveTo>
                  <a:lnTo>
                    <a:pt x="928293" y="0"/>
                  </a:lnTo>
                  <a:cubicBezTo>
                    <a:pt x="936043" y="0"/>
                    <a:pt x="943475" y="3079"/>
                    <a:pt x="948956" y="8559"/>
                  </a:cubicBezTo>
                  <a:cubicBezTo>
                    <a:pt x="954436" y="14039"/>
                    <a:pt x="957514" y="21472"/>
                    <a:pt x="957514" y="29222"/>
                  </a:cubicBezTo>
                  <a:lnTo>
                    <a:pt x="957514" y="567253"/>
                  </a:lnTo>
                  <a:cubicBezTo>
                    <a:pt x="957514" y="583392"/>
                    <a:pt x="944431" y="596475"/>
                    <a:pt x="928293" y="596475"/>
                  </a:cubicBezTo>
                  <a:lnTo>
                    <a:pt x="29222" y="596475"/>
                  </a:lnTo>
                  <a:cubicBezTo>
                    <a:pt x="13083" y="596475"/>
                    <a:pt x="0" y="583392"/>
                    <a:pt x="0" y="567253"/>
                  </a:cubicBezTo>
                  <a:lnTo>
                    <a:pt x="0" y="29222"/>
                  </a:lnTo>
                  <a:cubicBezTo>
                    <a:pt x="0" y="13083"/>
                    <a:pt x="13083" y="0"/>
                    <a:pt x="29222" y="0"/>
                  </a:cubicBez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957514" cy="634575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ctr">
                <a:lnSpc>
                  <a:spcPts val="2178"/>
                </a:lnSpc>
              </a:pPr>
              <a:r>
                <a:rPr lang="en-US" sz="15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1.</a:t>
              </a:r>
              <a:r>
                <a:rPr lang="en-US" sz="1555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EI IN TEAM WORK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SELF- AWARENESS 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Understand your emotions and how they affect others.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SELF REGULATION 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stay calm, think before reacting and manage your own impulses.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MOTIVATION 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Stay positive, set goals and remain committed.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EMPATHY 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Understand others feelings and perspectives.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SOCIAL SKILLS 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communicate clearly, listen actively and solve problems together </a:t>
              </a: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0571560" y="3501492"/>
            <a:ext cx="4347838" cy="2830499"/>
            <a:chOff x="0" y="0"/>
            <a:chExt cx="1094172" cy="71232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94172" cy="712320"/>
            </a:xfrm>
            <a:custGeom>
              <a:avLst/>
              <a:gdLst/>
              <a:ahLst/>
              <a:cxnLst/>
              <a:rect r="r" b="b" t="t" l="l"/>
              <a:pathLst>
                <a:path h="712320" w="1094172">
                  <a:moveTo>
                    <a:pt x="36169" y="0"/>
                  </a:moveTo>
                  <a:lnTo>
                    <a:pt x="1058002" y="0"/>
                  </a:lnTo>
                  <a:cubicBezTo>
                    <a:pt x="1077978" y="0"/>
                    <a:pt x="1094172" y="16193"/>
                    <a:pt x="1094172" y="36169"/>
                  </a:cubicBezTo>
                  <a:lnTo>
                    <a:pt x="1094172" y="676151"/>
                  </a:lnTo>
                  <a:cubicBezTo>
                    <a:pt x="1094172" y="696126"/>
                    <a:pt x="1077978" y="712320"/>
                    <a:pt x="1058002" y="712320"/>
                  </a:cubicBezTo>
                  <a:lnTo>
                    <a:pt x="36169" y="712320"/>
                  </a:lnTo>
                  <a:cubicBezTo>
                    <a:pt x="16193" y="712320"/>
                    <a:pt x="0" y="696126"/>
                    <a:pt x="0" y="676151"/>
                  </a:cubicBezTo>
                  <a:lnTo>
                    <a:pt x="0" y="36169"/>
                  </a:lnTo>
                  <a:cubicBezTo>
                    <a:pt x="0" y="16193"/>
                    <a:pt x="16193" y="0"/>
                    <a:pt x="36169" y="0"/>
                  </a:cubicBez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28575"/>
              <a:ext cx="1094172" cy="740895"/>
            </a:xfrm>
            <a:prstGeom prst="rect">
              <a:avLst/>
            </a:prstGeom>
          </p:spPr>
          <p:txBody>
            <a:bodyPr anchor="t" rtlCol="false" tIns="50800" lIns="50800" bIns="50800" rIns="50800"/>
            <a:lstStyle/>
            <a:p>
              <a:pPr algn="ctr" marL="227989" indent="-113994" lvl="1">
                <a:lnSpc>
                  <a:spcPts val="1478"/>
                </a:lnSpc>
                <a:buAutoNum type="arabicPeriod" startAt="1"/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U</a:t>
              </a:r>
              <a:r>
                <a:rPr lang="en-US" b="true" sz="1055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NDERSTANDING OTHER´S EMOTIONS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Empathy improves communication,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collaboration  and team success 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                                                                                                           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listen actively to understand.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Respect different opinions and ideas. 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Give and receive constructive feedback.</a:t>
              </a:r>
            </a:p>
            <a:p>
              <a:pPr algn="ctr">
                <a:lnSpc>
                  <a:spcPts val="1478"/>
                </a:lnSpc>
              </a:pP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support and encourage each other.</a:t>
              </a:r>
            </a:p>
          </p:txBody>
        </p:sp>
      </p:grpSp>
      <p:sp>
        <p:nvSpPr>
          <p:cNvPr name="Freeform 18" id="18"/>
          <p:cNvSpPr/>
          <p:nvPr/>
        </p:nvSpPr>
        <p:spPr>
          <a:xfrm flipH="false" flipV="false" rot="0">
            <a:off x="349939" y="3501492"/>
            <a:ext cx="445177" cy="557738"/>
          </a:xfrm>
          <a:custGeom>
            <a:avLst/>
            <a:gdLst/>
            <a:ahLst/>
            <a:cxnLst/>
            <a:rect r="r" b="b" t="t" l="l"/>
            <a:pathLst>
              <a:path h="557738" w="445177">
                <a:moveTo>
                  <a:pt x="0" y="0"/>
                </a:moveTo>
                <a:lnTo>
                  <a:pt x="445177" y="0"/>
                </a:lnTo>
                <a:lnTo>
                  <a:pt x="445177" y="557738"/>
                </a:lnTo>
                <a:lnTo>
                  <a:pt x="0" y="5577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246752" y="4222377"/>
            <a:ext cx="416215" cy="459272"/>
          </a:xfrm>
          <a:custGeom>
            <a:avLst/>
            <a:gdLst/>
            <a:ahLst/>
            <a:cxnLst/>
            <a:rect r="r" b="b" t="t" l="l"/>
            <a:pathLst>
              <a:path h="459272" w="416215">
                <a:moveTo>
                  <a:pt x="0" y="0"/>
                </a:moveTo>
                <a:lnTo>
                  <a:pt x="416215" y="0"/>
                </a:lnTo>
                <a:lnTo>
                  <a:pt x="416215" y="459271"/>
                </a:lnTo>
                <a:lnTo>
                  <a:pt x="0" y="4592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146563" y="4854354"/>
            <a:ext cx="762023" cy="491646"/>
          </a:xfrm>
          <a:custGeom>
            <a:avLst/>
            <a:gdLst/>
            <a:ahLst/>
            <a:cxnLst/>
            <a:rect r="r" b="b" t="t" l="l"/>
            <a:pathLst>
              <a:path h="491646" w="762023">
                <a:moveTo>
                  <a:pt x="0" y="0"/>
                </a:moveTo>
                <a:lnTo>
                  <a:pt x="762023" y="0"/>
                </a:lnTo>
                <a:lnTo>
                  <a:pt x="762023" y="491646"/>
                </a:lnTo>
                <a:lnTo>
                  <a:pt x="0" y="4916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-19539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199985" y="5346000"/>
            <a:ext cx="655178" cy="565910"/>
          </a:xfrm>
          <a:custGeom>
            <a:avLst/>
            <a:gdLst/>
            <a:ahLst/>
            <a:cxnLst/>
            <a:rect r="r" b="b" t="t" l="l"/>
            <a:pathLst>
              <a:path h="565910" w="655178">
                <a:moveTo>
                  <a:pt x="0" y="0"/>
                </a:moveTo>
                <a:lnTo>
                  <a:pt x="655179" y="0"/>
                </a:lnTo>
                <a:lnTo>
                  <a:pt x="655179" y="565910"/>
                </a:lnTo>
                <a:lnTo>
                  <a:pt x="0" y="56591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0">
            <a:off x="293204" y="5911910"/>
            <a:ext cx="558647" cy="631239"/>
          </a:xfrm>
          <a:custGeom>
            <a:avLst/>
            <a:gdLst/>
            <a:ahLst/>
            <a:cxnLst/>
            <a:rect r="r" b="b" t="t" l="l"/>
            <a:pathLst>
              <a:path h="631239" w="558647">
                <a:moveTo>
                  <a:pt x="0" y="0"/>
                </a:moveTo>
                <a:lnTo>
                  <a:pt x="558647" y="0"/>
                </a:lnTo>
                <a:lnTo>
                  <a:pt x="558647" y="631240"/>
                </a:lnTo>
                <a:lnTo>
                  <a:pt x="0" y="63124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3" id="23"/>
          <p:cNvGrpSpPr/>
          <p:nvPr/>
        </p:nvGrpSpPr>
        <p:grpSpPr>
          <a:xfrm rot="0">
            <a:off x="8062217" y="915623"/>
            <a:ext cx="4341216" cy="2096233"/>
            <a:chOff x="0" y="0"/>
            <a:chExt cx="1100056" cy="531182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100056" cy="531182"/>
            </a:xfrm>
            <a:custGeom>
              <a:avLst/>
              <a:gdLst/>
              <a:ahLst/>
              <a:cxnLst/>
              <a:rect r="r" b="b" t="t" l="l"/>
              <a:pathLst>
                <a:path h="531182" w="1100056">
                  <a:moveTo>
                    <a:pt x="0" y="0"/>
                  </a:moveTo>
                  <a:lnTo>
                    <a:pt x="1100056" y="0"/>
                  </a:lnTo>
                  <a:lnTo>
                    <a:pt x="1100056" y="531182"/>
                  </a:lnTo>
                  <a:lnTo>
                    <a:pt x="0" y="531182"/>
                  </a:ln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0" y="-38100"/>
              <a:ext cx="1100056" cy="56928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78"/>
                </a:lnSpc>
              </a:pPr>
              <a:r>
                <a:rPr lang="en-US" sz="1555" b="true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why  EI is important  in  group projects ?</a:t>
              </a:r>
              <a:r>
                <a:rPr lang="en-US" sz="15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</a:p>
            <a:p>
              <a:pPr algn="l" marL="227989" indent="-113994" lvl="1">
                <a:lnSpc>
                  <a:spcPts val="1478"/>
                </a:lnSpc>
                <a:buAutoNum type="arabicPeriod" startAt="1"/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 Encourages teamwork and cooperation </a:t>
              </a:r>
            </a:p>
            <a:p>
              <a:pPr algn="l" marL="227989" indent="-113994" lvl="1">
                <a:lnSpc>
                  <a:spcPts val="1478"/>
                </a:lnSpc>
                <a:buAutoNum type="arabicPeriod" startAt="1"/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Reduces misunderstadings and conflicts </a:t>
              </a:r>
            </a:p>
            <a:p>
              <a:pPr algn="l" marL="227989" indent="-113994" lvl="1">
                <a:lnSpc>
                  <a:spcPts val="1478"/>
                </a:lnSpc>
                <a:buAutoNum type="arabicPeriod" startAt="1"/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Increases motivation and engagement</a:t>
              </a:r>
            </a:p>
            <a:p>
              <a:pPr algn="l" marL="227989" indent="-113994" lvl="1">
                <a:lnSpc>
                  <a:spcPts val="1478"/>
                </a:lnSpc>
                <a:buAutoNum type="arabicPeriod" startAt="1"/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Improves overall project success</a:t>
              </a:r>
            </a:p>
            <a:p>
              <a:pPr algn="l">
                <a:lnSpc>
                  <a:spcPts val="1478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74819" y="6929854"/>
            <a:ext cx="5186154" cy="3076542"/>
            <a:chOff x="0" y="0"/>
            <a:chExt cx="1314162" cy="77959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1314162" cy="779590"/>
            </a:xfrm>
            <a:custGeom>
              <a:avLst/>
              <a:gdLst/>
              <a:ahLst/>
              <a:cxnLst/>
              <a:rect r="r" b="b" t="t" l="l"/>
              <a:pathLst>
                <a:path h="779590" w="1314162">
                  <a:moveTo>
                    <a:pt x="79119" y="0"/>
                  </a:moveTo>
                  <a:lnTo>
                    <a:pt x="1235043" y="0"/>
                  </a:lnTo>
                  <a:cubicBezTo>
                    <a:pt x="1256027" y="0"/>
                    <a:pt x="1276151" y="8336"/>
                    <a:pt x="1290989" y="23173"/>
                  </a:cubicBezTo>
                  <a:cubicBezTo>
                    <a:pt x="1305826" y="38011"/>
                    <a:pt x="1314162" y="58135"/>
                    <a:pt x="1314162" y="79119"/>
                  </a:cubicBezTo>
                  <a:lnTo>
                    <a:pt x="1314162" y="700471"/>
                  </a:lnTo>
                  <a:cubicBezTo>
                    <a:pt x="1314162" y="744167"/>
                    <a:pt x="1278739" y="779590"/>
                    <a:pt x="1235043" y="779590"/>
                  </a:cubicBezTo>
                  <a:lnTo>
                    <a:pt x="79119" y="779590"/>
                  </a:lnTo>
                  <a:cubicBezTo>
                    <a:pt x="58135" y="779590"/>
                    <a:pt x="38011" y="771254"/>
                    <a:pt x="23173" y="756417"/>
                  </a:cubicBezTo>
                  <a:cubicBezTo>
                    <a:pt x="8336" y="741579"/>
                    <a:pt x="0" y="721455"/>
                    <a:pt x="0" y="700471"/>
                  </a:cubicBezTo>
                  <a:lnTo>
                    <a:pt x="0" y="79119"/>
                  </a:lnTo>
                  <a:cubicBezTo>
                    <a:pt x="0" y="35423"/>
                    <a:pt x="35423" y="0"/>
                    <a:pt x="79119" y="0"/>
                  </a:cubicBez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38100"/>
              <a:ext cx="1314162" cy="8176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898"/>
                </a:lnSpc>
              </a:pPr>
              <a:r>
                <a:rPr lang="en-US" sz="13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UNDERSTANDING GENERATIONAL</a:t>
              </a:r>
            </a:p>
            <a:p>
              <a:pPr algn="ctr">
                <a:lnSpc>
                  <a:spcPts val="1898"/>
                </a:lnSpc>
              </a:pPr>
              <a:r>
                <a:rPr lang="en-US" sz="13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DIFFERENCES</a:t>
              </a:r>
            </a:p>
            <a:p>
              <a:pPr algn="ctr">
                <a:lnSpc>
                  <a:spcPts val="1898"/>
                </a:lnSpc>
              </a:pPr>
            </a:p>
            <a:p>
              <a:pPr algn="ctr">
                <a:lnSpc>
                  <a:spcPts val="1898"/>
                </a:lnSpc>
              </a:pPr>
              <a:r>
                <a:rPr lang="en-US" sz="13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Students come from different generations and backgrounds with unique experiences, values, and communication styles.</a:t>
              </a:r>
            </a:p>
            <a:p>
              <a:pPr algn="ctr" marL="292757" indent="-146379" lvl="1">
                <a:lnSpc>
                  <a:spcPts val="1898"/>
                </a:lnSpc>
                <a:buFont typeface="Arial"/>
                <a:buChar char="•"/>
              </a:pPr>
              <a:r>
                <a:rPr lang="en-US" sz="13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Listen with an open mind.</a:t>
              </a:r>
            </a:p>
            <a:p>
              <a:pPr algn="ctr" marL="292757" indent="-146379" lvl="1">
                <a:lnSpc>
                  <a:spcPts val="1898"/>
                </a:lnSpc>
                <a:buFont typeface="Arial"/>
                <a:buChar char="•"/>
              </a:pPr>
              <a:r>
                <a:rPr lang="en-US" sz="13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Respect different perspectives.</a:t>
              </a:r>
            </a:p>
            <a:p>
              <a:pPr algn="ctr" marL="292757" indent="-146379" lvl="1">
                <a:lnSpc>
                  <a:spcPts val="1898"/>
                </a:lnSpc>
                <a:buFont typeface="Arial"/>
                <a:buChar char="•"/>
              </a:pPr>
              <a:r>
                <a:rPr lang="en-US" sz="13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Adapt your communication.</a:t>
              </a:r>
            </a:p>
            <a:p>
              <a:pPr algn="ctr" marL="292757" indent="-146379" lvl="1">
                <a:lnSpc>
                  <a:spcPts val="1898"/>
                </a:lnSpc>
                <a:buFont typeface="Arial"/>
                <a:buChar char="•"/>
              </a:pPr>
              <a:r>
                <a:rPr lang="en-US" sz="13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Build inclusive and supportive teams.</a:t>
              </a:r>
            </a:p>
            <a:p>
              <a:pPr algn="ctr">
                <a:lnSpc>
                  <a:spcPts val="1898"/>
                </a:lnSpc>
              </a:pPr>
              <a:r>
                <a:rPr lang="en-US" sz="13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El helps bridge generational gaps and creates a positive, respectful team environment.</a:t>
              </a:r>
            </a:p>
            <a:p>
              <a:pPr algn="ctr">
                <a:lnSpc>
                  <a:spcPts val="1898"/>
                </a:lnSpc>
              </a:pP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10200780" y="9320792"/>
            <a:ext cx="4928939" cy="1371208"/>
            <a:chOff x="0" y="0"/>
            <a:chExt cx="1248984" cy="347462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248984" cy="347462"/>
            </a:xfrm>
            <a:custGeom>
              <a:avLst/>
              <a:gdLst/>
              <a:ahLst/>
              <a:cxnLst/>
              <a:rect r="r" b="b" t="t" l="l"/>
              <a:pathLst>
                <a:path h="347462" w="1248984">
                  <a:moveTo>
                    <a:pt x="83247" y="0"/>
                  </a:moveTo>
                  <a:lnTo>
                    <a:pt x="1165737" y="0"/>
                  </a:lnTo>
                  <a:cubicBezTo>
                    <a:pt x="1211713" y="0"/>
                    <a:pt x="1248984" y="37271"/>
                    <a:pt x="1248984" y="83247"/>
                  </a:cubicBezTo>
                  <a:lnTo>
                    <a:pt x="1248984" y="264214"/>
                  </a:lnTo>
                  <a:cubicBezTo>
                    <a:pt x="1248984" y="286293"/>
                    <a:pt x="1240213" y="307467"/>
                    <a:pt x="1224602" y="323079"/>
                  </a:cubicBezTo>
                  <a:cubicBezTo>
                    <a:pt x="1208990" y="338691"/>
                    <a:pt x="1187815" y="347462"/>
                    <a:pt x="1165737" y="347462"/>
                  </a:cubicBezTo>
                  <a:lnTo>
                    <a:pt x="83247" y="347462"/>
                  </a:lnTo>
                  <a:cubicBezTo>
                    <a:pt x="61169" y="347462"/>
                    <a:pt x="39995" y="338691"/>
                    <a:pt x="24383" y="323079"/>
                  </a:cubicBezTo>
                  <a:cubicBezTo>
                    <a:pt x="8771" y="307467"/>
                    <a:pt x="0" y="286293"/>
                    <a:pt x="0" y="264214"/>
                  </a:cubicBezTo>
                  <a:lnTo>
                    <a:pt x="0" y="83247"/>
                  </a:lnTo>
                  <a:cubicBezTo>
                    <a:pt x="0" y="61169"/>
                    <a:pt x="8771" y="39995"/>
                    <a:pt x="24383" y="24383"/>
                  </a:cubicBezTo>
                  <a:cubicBezTo>
                    <a:pt x="39995" y="8771"/>
                    <a:pt x="61169" y="0"/>
                    <a:pt x="83247" y="0"/>
                  </a:cubicBez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31" id="31"/>
            <p:cNvSpPr txBox="true"/>
            <p:nvPr/>
          </p:nvSpPr>
          <p:spPr>
            <a:xfrm>
              <a:off x="0" y="-28575"/>
              <a:ext cx="1248984" cy="37603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references 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REFERENCES (HARVARD STYLE)</a:t>
              </a:r>
            </a:p>
            <a:p>
              <a:pPr algn="ctr">
                <a:lnSpc>
                  <a:spcPts val="918"/>
                </a:lnSpc>
              </a:pPr>
              <a:r>
                <a:rPr lang="en-US" sz="656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Goleman, D. (1998) Working with Emotional Intelligence. New York: Bantam Books</a:t>
              </a:r>
            </a:p>
            <a:p>
              <a:pPr algn="ctr" marL="227989" indent="-113994" lvl="1">
                <a:lnSpc>
                  <a:spcPts val="1478"/>
                </a:lnSpc>
                <a:buFont typeface="Arial"/>
                <a:buChar char="•"/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Mayer, J.D., Salovey, P. and Caruso, D.R. (2004) 'Emotional Intelligence: Theory, Findings and Implications', Psychological Inquiry, 15(3), pp. 197-215.</a:t>
              </a:r>
            </a:p>
            <a:p>
              <a:pPr algn="ctr" marL="184810" indent="-92405" lvl="1">
                <a:lnSpc>
                  <a:spcPts val="1198"/>
                </a:lnSpc>
                <a:buFont typeface="Arial"/>
                <a:buChar char="•"/>
              </a:pPr>
              <a:r>
                <a:rPr lang="en-US" sz="8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Salovey, P. and Mayer, J.D. (1990) 'Emotional Intelligence', Imagination, Cognition and Personality, 9(3), pp. 185-211.</a:t>
              </a:r>
            </a:p>
            <a:p>
              <a:pPr algn="ctr">
                <a:lnSpc>
                  <a:spcPts val="1198"/>
                </a:lnSpc>
              </a:pP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5739550" y="6605570"/>
            <a:ext cx="4312441" cy="3400826"/>
            <a:chOff x="0" y="0"/>
            <a:chExt cx="1092765" cy="861763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1092765" cy="861763"/>
            </a:xfrm>
            <a:custGeom>
              <a:avLst/>
              <a:gdLst/>
              <a:ahLst/>
              <a:cxnLst/>
              <a:rect r="r" b="b" t="t" l="l"/>
              <a:pathLst>
                <a:path h="861763" w="1092765">
                  <a:moveTo>
                    <a:pt x="95148" y="0"/>
                  </a:moveTo>
                  <a:lnTo>
                    <a:pt x="997616" y="0"/>
                  </a:lnTo>
                  <a:cubicBezTo>
                    <a:pt x="1050165" y="0"/>
                    <a:pt x="1092765" y="42599"/>
                    <a:pt x="1092765" y="95148"/>
                  </a:cubicBezTo>
                  <a:lnTo>
                    <a:pt x="1092765" y="766615"/>
                  </a:lnTo>
                  <a:cubicBezTo>
                    <a:pt x="1092765" y="791850"/>
                    <a:pt x="1082740" y="816051"/>
                    <a:pt x="1064896" y="833895"/>
                  </a:cubicBezTo>
                  <a:cubicBezTo>
                    <a:pt x="1047053" y="851739"/>
                    <a:pt x="1022851" y="861763"/>
                    <a:pt x="997616" y="861763"/>
                  </a:cubicBezTo>
                  <a:lnTo>
                    <a:pt x="95148" y="861763"/>
                  </a:lnTo>
                  <a:cubicBezTo>
                    <a:pt x="42599" y="861763"/>
                    <a:pt x="0" y="819164"/>
                    <a:pt x="0" y="766615"/>
                  </a:cubicBezTo>
                  <a:lnTo>
                    <a:pt x="0" y="95148"/>
                  </a:lnTo>
                  <a:cubicBezTo>
                    <a:pt x="0" y="42599"/>
                    <a:pt x="42599" y="0"/>
                    <a:pt x="95148" y="0"/>
                  </a:cubicBez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38100"/>
              <a:ext cx="1092765" cy="89986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78"/>
                </a:lnSpc>
              </a:pPr>
              <a:r>
                <a:rPr lang="en-US" sz="15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Conclusion and recommendations </a:t>
              </a:r>
            </a:p>
            <a:p>
              <a:pPr algn="ctr" marL="271168" indent="-135584" lvl="1">
                <a:lnSpc>
                  <a:spcPts val="1758"/>
                </a:lnSpc>
                <a:buFont typeface="Arial"/>
                <a:buChar char="•"/>
              </a:pPr>
              <a:r>
                <a:rPr lang="en-US" sz="12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Practice self-awareness every day.</a:t>
              </a:r>
            </a:p>
            <a:p>
              <a:pPr algn="ctr" marL="271168" indent="-135584" lvl="1">
                <a:lnSpc>
                  <a:spcPts val="1758"/>
                </a:lnSpc>
                <a:buFont typeface="Arial"/>
                <a:buChar char="•"/>
              </a:pPr>
              <a:r>
                <a:rPr lang="en-US" sz="12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Manage emotions before reacting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★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Show empathy through active listening.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Social skills: Communicate clearly, build relationships, and work collaboratively.</a:t>
              </a:r>
            </a:p>
            <a:p>
              <a:pPr algn="ctr">
                <a:lnSpc>
                  <a:spcPts val="358"/>
                </a:lnSpc>
              </a:pPr>
              <a:r>
                <a:rPr lang="en-US" sz="256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Seek support when feeling overwhelmed.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Results: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Make better decisions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* • Communicate respectfully.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Support and encourage your team members.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♥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Better communication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* Give constructive feedback.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Stronger relationships</a:t>
              </a:r>
            </a:p>
            <a:p>
              <a:pPr algn="ctr">
                <a:lnSpc>
                  <a:spcPts val="1478"/>
                </a:lnSpc>
              </a:pPr>
              <a:r>
                <a:rPr lang="en-US" sz="105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* Celebrate team achievements.</a:t>
              </a:r>
            </a:p>
            <a:p>
              <a:pPr algn="ctr">
                <a:lnSpc>
                  <a:spcPts val="1478"/>
                </a:lnSpc>
              </a:pP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1938413" y="915623"/>
            <a:ext cx="5089280" cy="2114900"/>
            <a:chOff x="0" y="0"/>
            <a:chExt cx="1289614" cy="535912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1289614" cy="535912"/>
            </a:xfrm>
            <a:custGeom>
              <a:avLst/>
              <a:gdLst/>
              <a:ahLst/>
              <a:cxnLst/>
              <a:rect r="r" b="b" t="t" l="l"/>
              <a:pathLst>
                <a:path h="535912" w="1289614">
                  <a:moveTo>
                    <a:pt x="0" y="0"/>
                  </a:moveTo>
                  <a:lnTo>
                    <a:pt x="1289614" y="0"/>
                  </a:lnTo>
                  <a:lnTo>
                    <a:pt x="1289614" y="535912"/>
                  </a:lnTo>
                  <a:lnTo>
                    <a:pt x="0" y="535912"/>
                  </a:lnTo>
                  <a:close/>
                </a:path>
              </a:pathLst>
            </a:custGeom>
            <a:solidFill>
              <a:srgbClr val="FFFAF8"/>
            </a:solid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38100"/>
              <a:ext cx="1289614" cy="57401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98"/>
                </a:lnSpc>
              </a:pPr>
            </a:p>
          </p:txBody>
        </p:sp>
      </p:grpSp>
      <p:sp>
        <p:nvSpPr>
          <p:cNvPr name="Freeform 38" id="38"/>
          <p:cNvSpPr/>
          <p:nvPr/>
        </p:nvSpPr>
        <p:spPr>
          <a:xfrm flipH="false" flipV="false" rot="0">
            <a:off x="10863846" y="6499494"/>
            <a:ext cx="2561462" cy="2279701"/>
          </a:xfrm>
          <a:custGeom>
            <a:avLst/>
            <a:gdLst/>
            <a:ahLst/>
            <a:cxnLst/>
            <a:rect r="r" b="b" t="t" l="l"/>
            <a:pathLst>
              <a:path h="2279701" w="2561462">
                <a:moveTo>
                  <a:pt x="0" y="0"/>
                </a:moveTo>
                <a:lnTo>
                  <a:pt x="2561461" y="0"/>
                </a:lnTo>
                <a:lnTo>
                  <a:pt x="2561461" y="2279701"/>
                </a:lnTo>
                <a:lnTo>
                  <a:pt x="0" y="2279701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0" t="0" r="0" b="0"/>
            </a:stretch>
          </a:blipFill>
        </p:spPr>
      </p:sp>
      <p:sp>
        <p:nvSpPr>
          <p:cNvPr name="Freeform 39" id="39"/>
          <p:cNvSpPr/>
          <p:nvPr/>
        </p:nvSpPr>
        <p:spPr>
          <a:xfrm flipH="false" flipV="false" rot="0">
            <a:off x="12665250" y="611054"/>
            <a:ext cx="1619976" cy="1751325"/>
          </a:xfrm>
          <a:custGeom>
            <a:avLst/>
            <a:gdLst/>
            <a:ahLst/>
            <a:cxnLst/>
            <a:rect r="r" b="b" t="t" l="l"/>
            <a:pathLst>
              <a:path h="1751325" w="1619976">
                <a:moveTo>
                  <a:pt x="0" y="0"/>
                </a:moveTo>
                <a:lnTo>
                  <a:pt x="1619975" y="0"/>
                </a:lnTo>
                <a:lnTo>
                  <a:pt x="1619975" y="1751325"/>
                </a:lnTo>
                <a:lnTo>
                  <a:pt x="0" y="175132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0" id="40"/>
          <p:cNvSpPr txBox="true"/>
          <p:nvPr/>
        </p:nvSpPr>
        <p:spPr>
          <a:xfrm rot="0">
            <a:off x="1938413" y="887487"/>
            <a:ext cx="3898071" cy="2658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145"/>
              </a:lnSpc>
            </a:pPr>
            <a:r>
              <a:rPr lang="en-US" sz="1532">
                <a:solidFill>
                  <a:srgbClr val="000000"/>
                </a:solidFill>
                <a:latin typeface="Calps Sans"/>
                <a:ea typeface="Calps Sans"/>
                <a:cs typeface="Calps Sans"/>
                <a:sym typeface="Calps Sans"/>
              </a:rPr>
              <a:t>WHAT IS EMOTIONAL INTELLIGENCE ?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2427201" y="1356705"/>
            <a:ext cx="4111703" cy="1194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89765" indent="-144882" lvl="1">
              <a:lnSpc>
                <a:spcPts val="1878"/>
              </a:lnSpc>
              <a:buFont typeface="Arial"/>
              <a:buChar char="•"/>
            </a:pPr>
            <a:r>
              <a:rPr lang="en-US" sz="134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Emotional intelligence is the ability to recognise , undersantd , manage our own emotions and respond positevely to the emotions of others . In group projects , EI build trust , manage challenges, and achive share goals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DAHPhu9mfEY</dc:identifier>
  <dcterms:modified xsi:type="dcterms:W3CDTF">2011-08-01T06:04:30Z</dcterms:modified>
  <cp:revision>1</cp:revision>
  <dc:title>Emotion Regulation Infographic</dc:title>
</cp:coreProperties>
</file>