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71" r:id="rId7"/>
    <p:sldId id="262" r:id="rId8"/>
    <p:sldId id="263" r:id="rId9"/>
    <p:sldId id="261" r:id="rId10"/>
    <p:sldId id="269" r:id="rId11"/>
    <p:sldId id="270" r:id="rId12"/>
    <p:sldId id="264" r:id="rId13"/>
    <p:sldId id="266" r:id="rId14"/>
    <p:sldId id="267" r:id="rId15"/>
    <p:sldId id="268"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0"/>
    <p:restoredTop sz="94637"/>
  </p:normalViewPr>
  <p:slideViewPr>
    <p:cSldViewPr snapToGrid="0">
      <p:cViewPr varScale="1">
        <p:scale>
          <a:sx n="87" d="100"/>
          <a:sy n="87" d="100"/>
        </p:scale>
        <p:origin x="63"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9D94-8D87-ABF7-0592-4ADC6C24A7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B895D3-03C0-9780-0B61-B99220A1BA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D645F6-2A99-F7F9-287C-F08D68DE7E01}"/>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EE30393A-CB6D-0A5B-E97B-872C69BF52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28D325-3ABA-3B36-5CD6-8AB65F076BA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95926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597DF-4CB1-1081-9539-543FE76A31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645A79-B2C3-D37C-518F-A0047D6EB8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039195-E89A-0F45-792B-5E11A2B10588}"/>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B6D40604-2E1D-FA25-7804-9013B8D3B3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7B4EB-3A86-CCCB-71A6-29B6CB99D817}"/>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29737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A633B-A84F-7228-337F-C02C076778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E04484-5264-C273-5C38-8C0487A38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07C4BF-6EF0-5B93-4AD0-194D2857143B}"/>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AC374678-B21C-C5E5-2E12-1554685751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0B6AD9-D404-2242-F5DF-CC04C8F23633}"/>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76358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AEF1-2609-CF94-B3B9-2E685A422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032FCB-BCE4-401F-6161-E945D5783B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F5F878E-1788-317A-C22F-97C2DEFD73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4C660B-B636-3F1F-5F44-E75444E7DE2A}"/>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6" name="Footer Placeholder 5">
            <a:extLst>
              <a:ext uri="{FF2B5EF4-FFF2-40B4-BE49-F238E27FC236}">
                <a16:creationId xmlns:a16="http://schemas.microsoft.com/office/drawing/2014/main" id="{EE3FF4E7-0A3D-3455-49FB-373CE47A0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318BF6-7D15-6B85-BB70-90FD0FD48A5A}"/>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428122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6D96-B916-D0A7-01E1-5B0E79AD38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68E7F6-350D-D47F-4533-DDB5B6E07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96474C-7C77-F642-8E6D-62EBA6BA5C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AD7174-7408-C1A6-FB49-CEE3B0E03B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04FCD3-9722-84E2-B60B-7E2118F098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6802-CAB9-40DA-99A8-1315D6684A4E}"/>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8" name="Footer Placeholder 7">
            <a:extLst>
              <a:ext uri="{FF2B5EF4-FFF2-40B4-BE49-F238E27FC236}">
                <a16:creationId xmlns:a16="http://schemas.microsoft.com/office/drawing/2014/main" id="{28EE602C-6ED7-ADEA-F3DD-DF24977E96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14B0C48-0E9D-941B-D611-97A3334A3A71}"/>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98675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B7D7-A9F6-B9F8-D7CF-1E09399A9C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863A5C-8F90-B7FA-4D99-B6A9F07EC613}"/>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4" name="Footer Placeholder 3">
            <a:extLst>
              <a:ext uri="{FF2B5EF4-FFF2-40B4-BE49-F238E27FC236}">
                <a16:creationId xmlns:a16="http://schemas.microsoft.com/office/drawing/2014/main" id="{A3CD02C2-5B87-C611-E8B9-0E09DB0931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29D2C4-03D9-D18D-7707-4C8EA947D7F8}"/>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48786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D30AF-60F5-BDFC-D0C1-9C6C6F7D7FCA}"/>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3" name="Footer Placeholder 2">
            <a:extLst>
              <a:ext uri="{FF2B5EF4-FFF2-40B4-BE49-F238E27FC236}">
                <a16:creationId xmlns:a16="http://schemas.microsoft.com/office/drawing/2014/main" id="{D96A8836-11CD-EEA1-582B-54E38AC50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E55162-BA4E-98DB-D57E-9B8C82C6C2DE}"/>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88510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8CB2-8C1B-991F-69F1-248F523AE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461C39D-6B53-8CF3-ED80-5CA26FEA3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7CBC8D-839C-D8A8-1FFB-B4F328AAD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CEE1D9-6C8E-039E-5A14-7F98F2300E5D}"/>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6" name="Footer Placeholder 5">
            <a:extLst>
              <a:ext uri="{FF2B5EF4-FFF2-40B4-BE49-F238E27FC236}">
                <a16:creationId xmlns:a16="http://schemas.microsoft.com/office/drawing/2014/main" id="{2D491C52-1702-1FFC-1DC8-97BC6CD700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C25E1-5351-4FEB-4024-6C21B7DCB690}"/>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592526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40FF-1CF0-4191-F95B-717DC53788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BB034D-7D89-8518-E414-59D5E4811C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B6CCD47-00E6-2871-1EFE-FB41E69372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B20DE-1228-9B21-A783-5C329F54508D}"/>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6" name="Footer Placeholder 5">
            <a:extLst>
              <a:ext uri="{FF2B5EF4-FFF2-40B4-BE49-F238E27FC236}">
                <a16:creationId xmlns:a16="http://schemas.microsoft.com/office/drawing/2014/main" id="{DDAE9A50-E151-91EA-EA02-5EDEFF16D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A8863-8CD1-46E4-F129-FC7901AA9B35}"/>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1791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2A4-2348-7F15-CAD6-17565BE8EB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4AB310-3DF9-89F1-4E3A-C21D7A4090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AE8DDE-BCB4-1C99-EC25-8BC1C812ED34}"/>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057A851B-0EBE-4203-F1BD-C0BA17740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152F74-C90E-4725-9092-EA1D353D915F}"/>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916333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BBD263-A67A-D66B-5E7D-B4E147BD697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D40057-F4E1-AABF-4586-CCB6E539EA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855436-9B16-E686-313B-F30E622C2F3F}"/>
              </a:ext>
            </a:extLst>
          </p:cNvPr>
          <p:cNvSpPr>
            <a:spLocks noGrp="1"/>
          </p:cNvSpPr>
          <p:nvPr>
            <p:ph type="dt" sz="half" idx="10"/>
          </p:nvPr>
        </p:nvSpPr>
        <p:spPr/>
        <p:txBody>
          <a:body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84E841D2-620D-53C1-D621-E84C4F131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655017-AD19-AF1C-A771-D3EF62F6780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02560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33E84-B34D-C35E-9617-ABEFFD3F17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6A513-A83D-2DA6-DDE8-DABA981AA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B35544-5879-2B53-EAB1-CB5F56EFFF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E88B7-4CAF-CF4A-99A6-C70BEB44CDD0}" type="datetimeFigureOut">
              <a:rPr lang="en-US" smtClean="0"/>
              <a:t>3/14/2023</a:t>
            </a:fld>
            <a:endParaRPr lang="en-US"/>
          </a:p>
        </p:txBody>
      </p:sp>
      <p:sp>
        <p:nvSpPr>
          <p:cNvPr id="5" name="Footer Placeholder 4">
            <a:extLst>
              <a:ext uri="{FF2B5EF4-FFF2-40B4-BE49-F238E27FC236}">
                <a16:creationId xmlns:a16="http://schemas.microsoft.com/office/drawing/2014/main" id="{A642B4DD-8FC1-4979-7BA9-81A40E8061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1967D2-124F-05B7-5FD9-B116626B8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5C5FB-7462-1340-A339-51376070D7BE}" type="slidenum">
              <a:rPr lang="en-US" smtClean="0"/>
              <a:t>‹#›</a:t>
            </a:fld>
            <a:endParaRPr lang="en-US"/>
          </a:p>
        </p:txBody>
      </p:sp>
    </p:spTree>
    <p:extLst>
      <p:ext uri="{BB962C8B-B14F-4D97-AF65-F5344CB8AC3E}">
        <p14:creationId xmlns:p14="http://schemas.microsoft.com/office/powerpoint/2010/main" val="3177746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2.png"/><Relationship Id="rId4" Type="http://schemas.openxmlformats.org/officeDocument/2006/relationships/hyperlink" Target="https://letstalkaboutcbt.libsyn.com/lets-talk-about-cbt-compassion-focussed-therapy-episode-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RqI4lxuXAw?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ompassionatemind.co.uk/abou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sychologytoday.com/gb/therapy-types/compassion-focused-therapy" TargetMode="External"/><Relationship Id="rId3" Type="http://schemas.openxmlformats.org/officeDocument/2006/relationships/hyperlink" Target="https://d3n8a8pro7vhmx.cloudfront.net/portlandpsychotherapy/pages/21/attachments/original/1438799410/Forms_of_self-criticising_and_self_reassuring_scale.pdf?1438799410" TargetMode="External"/><Relationship Id="rId7" Type="http://schemas.openxmlformats.org/officeDocument/2006/relationships/hyperlink" Target="https://doi.org/10.1016/j.jad.2023.01.010" TargetMode="External"/><Relationship Id="rId2" Type="http://schemas.openxmlformats.org/officeDocument/2006/relationships/hyperlink" Target="https://youtu.be/VRqI4lxuXAw" TargetMode="External"/><Relationship Id="rId1" Type="http://schemas.openxmlformats.org/officeDocument/2006/relationships/slideLayout" Target="../slideLayouts/slideLayout2.xml"/><Relationship Id="rId6" Type="http://schemas.openxmlformats.org/officeDocument/2006/relationships/hyperlink" Target="https://letstalkaboutcbt.libsyn.com/lets-talk-about-cbt-compassion-focussed-therapy-episode-0" TargetMode="External"/><Relationship Id="rId5" Type="http://schemas.openxmlformats.org/officeDocument/2006/relationships/hyperlink" Target="https://en.wikipedia.org/wiki/File:DBT_Wise_mind.png" TargetMode="External"/><Relationship Id="rId10" Type="http://schemas.openxmlformats.org/officeDocument/2006/relationships/hyperlink" Target="https://doi.org/10.1111/bjc.12394" TargetMode="External"/><Relationship Id="rId4" Type="http://schemas.openxmlformats.org/officeDocument/2006/relationships/hyperlink" Target="https://depts.washington.edu/uwcssc/sites/default/files/hw00/d40/uwcssc/sites/default/files/Fear%20of%20Compassion%20Scale.pdf" TargetMode="External"/><Relationship Id="rId9" Type="http://schemas.openxmlformats.org/officeDocument/2006/relationships/hyperlink" Target="https://theweekenduniversity.com/compassion-focused-therapy-an-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ACDAB1-B3AB-7600-8392-8EEA1EE0552B}"/>
              </a:ext>
            </a:extLst>
          </p:cNvPr>
          <p:cNvSpPr>
            <a:spLocks noGrp="1"/>
          </p:cNvSpPr>
          <p:nvPr>
            <p:ph type="title"/>
          </p:nvPr>
        </p:nvSpPr>
        <p:spPr>
          <a:xfrm>
            <a:off x="1524003" y="1080655"/>
            <a:ext cx="9144000" cy="3682988"/>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Compassion Focused Therapy</a:t>
            </a:r>
            <a:br>
              <a:rPr lang="en-US" sz="7200" b="1" kern="1200" dirty="0">
                <a:solidFill>
                  <a:schemeClr val="tx1"/>
                </a:solidFill>
                <a:latin typeface="+mj-lt"/>
                <a:ea typeface="+mj-ea"/>
                <a:cs typeface="+mj-cs"/>
              </a:rPr>
            </a:br>
            <a:r>
              <a:rPr lang="en-US" sz="7200" b="1" kern="1200" dirty="0">
                <a:solidFill>
                  <a:schemeClr val="tx1"/>
                </a:solidFill>
                <a:latin typeface="+mj-lt"/>
                <a:ea typeface="+mj-ea"/>
                <a:cs typeface="+mj-cs"/>
              </a:rPr>
              <a:t>(CFT)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534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F4745-0045-3D90-5F72-0C0E6A69C909}"/>
              </a:ext>
            </a:extLst>
          </p:cNvPr>
          <p:cNvSpPr>
            <a:spLocks noGrp="1"/>
          </p:cNvSpPr>
          <p:nvPr>
            <p:ph type="title"/>
          </p:nvPr>
        </p:nvSpPr>
        <p:spPr>
          <a:xfrm>
            <a:off x="296210" y="639193"/>
            <a:ext cx="5550408" cy="3573516"/>
          </a:xfrm>
        </p:spPr>
        <p:txBody>
          <a:bodyPr vert="horz" lIns="91440" tIns="45720" rIns="91440" bIns="45720" rtlCol="0" anchor="b">
            <a:normAutofit/>
          </a:bodyPr>
          <a:lstStyle/>
          <a:p>
            <a:r>
              <a:rPr lang="en-US" sz="7200" b="1" kern="1200" dirty="0">
                <a:solidFill>
                  <a:schemeClr val="tx1"/>
                </a:solidFill>
                <a:latin typeface="+mj-lt"/>
                <a:ea typeface="+mj-ea"/>
                <a:cs typeface="+mj-cs"/>
              </a:rPr>
              <a:t>What is Compassion?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Qr code&#10;&#10;Description automatically generated">
            <a:extLst>
              <a:ext uri="{FF2B5EF4-FFF2-40B4-BE49-F238E27FC236}">
                <a16:creationId xmlns:a16="http://schemas.microsoft.com/office/drawing/2014/main" id="{BEE93B36-5327-FD9B-15F7-77220927E4E8}"/>
              </a:ext>
            </a:extLst>
          </p:cNvPr>
          <p:cNvPicPr>
            <a:picLocks noChangeAspect="1"/>
          </p:cNvPicPr>
          <p:nvPr/>
        </p:nvPicPr>
        <p:blipFill>
          <a:blip r:embed="rId2"/>
          <a:stretch>
            <a:fillRect/>
          </a:stretch>
        </p:blipFill>
        <p:spPr>
          <a:xfrm>
            <a:off x="5545790" y="254000"/>
            <a:ext cx="6350000" cy="6350000"/>
          </a:xfrm>
          <a:prstGeom prst="rect">
            <a:avLst/>
          </a:prstGeom>
        </p:spPr>
      </p:pic>
    </p:spTree>
    <p:extLst>
      <p:ext uri="{BB962C8B-B14F-4D97-AF65-F5344CB8AC3E}">
        <p14:creationId xmlns:p14="http://schemas.microsoft.com/office/powerpoint/2010/main" val="1941972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8A559A-85E1-F489-DBB5-0B12F7EE8DC5}"/>
              </a:ext>
            </a:extLst>
          </p:cNvPr>
          <p:cNvSpPr>
            <a:spLocks noGrp="1"/>
          </p:cNvSpPr>
          <p:nvPr>
            <p:ph type="ctrTitle"/>
          </p:nvPr>
        </p:nvSpPr>
        <p:spPr>
          <a:xfrm>
            <a:off x="3423099" y="-239681"/>
            <a:ext cx="5105397" cy="2764028"/>
          </a:xfrm>
        </p:spPr>
        <p:txBody>
          <a:bodyPr anchor="ctr">
            <a:normAutofit/>
          </a:bodyPr>
          <a:lstStyle/>
          <a:p>
            <a:r>
              <a:rPr lang="en-US" sz="7200" b="1" dirty="0"/>
              <a:t>Compassion</a:t>
            </a:r>
          </a:p>
        </p:txBody>
      </p:sp>
      <p:sp>
        <p:nvSpPr>
          <p:cNvPr id="4" name="Subtitle 3">
            <a:extLst>
              <a:ext uri="{FF2B5EF4-FFF2-40B4-BE49-F238E27FC236}">
                <a16:creationId xmlns:a16="http://schemas.microsoft.com/office/drawing/2014/main" id="{4FD899D3-57C6-3895-4950-B1FA36070BED}"/>
              </a:ext>
            </a:extLst>
          </p:cNvPr>
          <p:cNvSpPr>
            <a:spLocks noGrp="1"/>
          </p:cNvSpPr>
          <p:nvPr>
            <p:ph type="subTitle" idx="1"/>
          </p:nvPr>
        </p:nvSpPr>
        <p:spPr>
          <a:xfrm>
            <a:off x="471055" y="2036618"/>
            <a:ext cx="11305309" cy="3338945"/>
          </a:xfrm>
        </p:spPr>
        <p:txBody>
          <a:bodyPr anchor="ctr">
            <a:noAutofit/>
          </a:bodyPr>
          <a:lstStyle/>
          <a:p>
            <a:r>
              <a:rPr lang="en-US" sz="4000" dirty="0"/>
              <a:t>“The way in which we turn towards suffering and alleviate suffering where we can and prevent it. Learning to have the courage to face the pain with the wisdom to know what to do…”				</a:t>
            </a:r>
          </a:p>
          <a:p>
            <a:pPr algn="r"/>
            <a:r>
              <a:rPr lang="en-US" sz="4000" dirty="0"/>
              <a:t>-Dr. Paul Gilbert </a:t>
            </a:r>
          </a:p>
        </p:txBody>
      </p:sp>
      <p:sp>
        <p:nvSpPr>
          <p:cNvPr id="24" name="Rectangle 2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288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D3C52-8441-0055-6E66-99D633AB04D8}"/>
              </a:ext>
            </a:extLst>
          </p:cNvPr>
          <p:cNvSpPr>
            <a:spLocks noGrp="1"/>
          </p:cNvSpPr>
          <p:nvPr>
            <p:ph type="title"/>
          </p:nvPr>
        </p:nvSpPr>
        <p:spPr/>
        <p:txBody>
          <a:bodyPr>
            <a:normAutofit/>
          </a:bodyPr>
          <a:lstStyle/>
          <a:p>
            <a:pPr algn="ctr"/>
            <a:r>
              <a:rPr lang="en-US" sz="7200" b="1" dirty="0"/>
              <a:t>Dr. Paul Gilbert </a:t>
            </a:r>
          </a:p>
        </p:txBody>
      </p:sp>
      <p:sp>
        <p:nvSpPr>
          <p:cNvPr id="3" name="Content Placeholder 2">
            <a:extLst>
              <a:ext uri="{FF2B5EF4-FFF2-40B4-BE49-F238E27FC236}">
                <a16:creationId xmlns:a16="http://schemas.microsoft.com/office/drawing/2014/main" id="{128B8A40-8740-FC14-7293-8A4B1FE6576B}"/>
              </a:ext>
            </a:extLst>
          </p:cNvPr>
          <p:cNvSpPr>
            <a:spLocks noGrp="1"/>
          </p:cNvSpPr>
          <p:nvPr>
            <p:ph idx="1"/>
          </p:nvPr>
        </p:nvSpPr>
        <p:spPr/>
        <p:txBody>
          <a:bodyPr>
            <a:normAutofit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r>
              <a:rPr lang="en-US" dirty="0">
                <a:hlinkClick r:id="rId4"/>
              </a:rPr>
              <a:t>https://letstalkaboutcbt.libsyn.com/lets-talk-about-cbt-compassion-focussed-therapy-episode-0</a:t>
            </a:r>
            <a:r>
              <a:rPr lang="en-US" dirty="0"/>
              <a:t> </a:t>
            </a:r>
          </a:p>
        </p:txBody>
      </p:sp>
      <p:pic>
        <p:nvPicPr>
          <p:cNvPr id="4" name="cbt2.mp3">
            <a:hlinkClick r:id="" action="ppaction://media"/>
            <a:extLst>
              <a:ext uri="{FF2B5EF4-FFF2-40B4-BE49-F238E27FC236}">
                <a16:creationId xmlns:a16="http://schemas.microsoft.com/office/drawing/2014/main" id="{EF0466F0-C2B9-5487-0084-B2754F8ECC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419166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1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Diagram, venn diagram&#10;&#10;Description automatically generated">
            <a:extLst>
              <a:ext uri="{FF2B5EF4-FFF2-40B4-BE49-F238E27FC236}">
                <a16:creationId xmlns:a16="http://schemas.microsoft.com/office/drawing/2014/main" id="{0077783C-5EC2-51C7-BE5D-A7BCED2D0BFE}"/>
              </a:ext>
            </a:extLst>
          </p:cNvPr>
          <p:cNvPicPr>
            <a:picLocks noGrp="1" noChangeAspect="1"/>
          </p:cNvPicPr>
          <p:nvPr>
            <p:ph idx="1"/>
          </p:nvPr>
        </p:nvPicPr>
        <p:blipFill rotWithShape="1">
          <a:blip r:embed="rId2"/>
          <a:srcRect r="-2" b="17"/>
          <a:stretch/>
        </p:blipFill>
        <p:spPr>
          <a:xfrm>
            <a:off x="20" y="1282"/>
            <a:ext cx="12191980" cy="6856718"/>
          </a:xfrm>
          <a:prstGeom prst="rect">
            <a:avLst/>
          </a:prstGeom>
        </p:spPr>
      </p:pic>
    </p:spTree>
    <p:extLst>
      <p:ext uri="{BB962C8B-B14F-4D97-AF65-F5344CB8AC3E}">
        <p14:creationId xmlns:p14="http://schemas.microsoft.com/office/powerpoint/2010/main" val="2808218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65EBB-1F3F-6C79-0A82-4A404CB8242F}"/>
              </a:ext>
            </a:extLst>
          </p:cNvPr>
          <p:cNvSpPr>
            <a:spLocks noGrp="1"/>
          </p:cNvSpPr>
          <p:nvPr>
            <p:ph type="title"/>
          </p:nvPr>
        </p:nvSpPr>
        <p:spPr/>
        <p:txBody>
          <a:bodyPr>
            <a:normAutofit/>
          </a:bodyPr>
          <a:lstStyle/>
          <a:p>
            <a:r>
              <a:rPr lang="en-US" sz="7200" b="1" dirty="0"/>
              <a:t>CFT </a:t>
            </a:r>
          </a:p>
        </p:txBody>
      </p:sp>
      <p:sp>
        <p:nvSpPr>
          <p:cNvPr id="3" name="Content Placeholder 2">
            <a:extLst>
              <a:ext uri="{FF2B5EF4-FFF2-40B4-BE49-F238E27FC236}">
                <a16:creationId xmlns:a16="http://schemas.microsoft.com/office/drawing/2014/main" id="{DC350490-6177-64B6-2B69-B62A8B16F1CE}"/>
              </a:ext>
            </a:extLst>
          </p:cNvPr>
          <p:cNvSpPr>
            <a:spLocks noGrp="1"/>
          </p:cNvSpPr>
          <p:nvPr>
            <p:ph idx="1"/>
          </p:nvPr>
        </p:nvSpPr>
        <p:spPr/>
        <p:txBody>
          <a:bodyPr>
            <a:normAutofit/>
          </a:bodyPr>
          <a:lstStyle/>
          <a:p>
            <a:r>
              <a:rPr lang="en-US" sz="4400" dirty="0"/>
              <a:t>Integrated Model based on Evolutionary Science, Social and Developmental Psychology and Neuroscience with influences from Eastern Traditions. </a:t>
            </a:r>
          </a:p>
        </p:txBody>
      </p:sp>
    </p:spTree>
    <p:extLst>
      <p:ext uri="{BB962C8B-B14F-4D97-AF65-F5344CB8AC3E}">
        <p14:creationId xmlns:p14="http://schemas.microsoft.com/office/powerpoint/2010/main" val="3985193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633EC-E143-E94C-EB08-6BFFCF3BF1BC}"/>
              </a:ext>
            </a:extLst>
          </p:cNvPr>
          <p:cNvSpPr>
            <a:spLocks noGrp="1"/>
          </p:cNvSpPr>
          <p:nvPr>
            <p:ph type="title"/>
          </p:nvPr>
        </p:nvSpPr>
        <p:spPr/>
        <p:txBody>
          <a:bodyPr>
            <a:normAutofit/>
          </a:bodyPr>
          <a:lstStyle/>
          <a:p>
            <a:r>
              <a:rPr lang="en-US" sz="7200" b="1" dirty="0"/>
              <a:t>CFT</a:t>
            </a:r>
            <a:r>
              <a:rPr lang="en-US" sz="7200" dirty="0"/>
              <a:t> </a:t>
            </a:r>
          </a:p>
        </p:txBody>
      </p:sp>
      <p:sp>
        <p:nvSpPr>
          <p:cNvPr id="3" name="Content Placeholder 2">
            <a:extLst>
              <a:ext uri="{FF2B5EF4-FFF2-40B4-BE49-F238E27FC236}">
                <a16:creationId xmlns:a16="http://schemas.microsoft.com/office/drawing/2014/main" id="{DCADFF1F-1CD4-A901-965B-8D0A47F568BE}"/>
              </a:ext>
            </a:extLst>
          </p:cNvPr>
          <p:cNvSpPr>
            <a:spLocks noGrp="1"/>
          </p:cNvSpPr>
          <p:nvPr>
            <p:ph idx="1"/>
          </p:nvPr>
        </p:nvSpPr>
        <p:spPr/>
        <p:txBody>
          <a:bodyPr>
            <a:normAutofit/>
          </a:bodyPr>
          <a:lstStyle/>
          <a:p>
            <a:r>
              <a:rPr lang="en-US" sz="4000" dirty="0"/>
              <a:t>Initially developed to treat individuals with high levels of self criticism.</a:t>
            </a:r>
          </a:p>
          <a:p>
            <a:endParaRPr lang="en-US" sz="4000" dirty="0"/>
          </a:p>
          <a:p>
            <a:r>
              <a:rPr lang="en-US" sz="4000" dirty="0"/>
              <a:t>Teaches clients Compassionate Mind Training which involves Mindfulness and Self-Compassion.</a:t>
            </a:r>
          </a:p>
          <a:p>
            <a:endParaRPr lang="en-US" sz="4000" dirty="0"/>
          </a:p>
        </p:txBody>
      </p:sp>
    </p:spTree>
    <p:extLst>
      <p:ext uri="{BB962C8B-B14F-4D97-AF65-F5344CB8AC3E}">
        <p14:creationId xmlns:p14="http://schemas.microsoft.com/office/powerpoint/2010/main" val="382590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Compassion for Voices: a tale of courage and hope">
            <a:hlinkClick r:id="" action="ppaction://media"/>
            <a:extLst>
              <a:ext uri="{FF2B5EF4-FFF2-40B4-BE49-F238E27FC236}">
                <a16:creationId xmlns:a16="http://schemas.microsoft.com/office/drawing/2014/main" id="{7453140D-5A21-0944-1EF6-B8CA6BD575D4}"/>
              </a:ext>
            </a:extLst>
          </p:cNvPr>
          <p:cNvPicPr>
            <a:picLocks noGrp="1" noRot="1" noChangeAspect="1"/>
          </p:cNvPicPr>
          <p:nvPr>
            <p:ph idx="1"/>
            <a:videoFile r:link="rId1"/>
          </p:nvPr>
        </p:nvPicPr>
        <p:blipFill>
          <a:blip r:embed="rId3"/>
          <a:stretch>
            <a:fillRect/>
          </a:stretch>
        </p:blipFill>
        <p:spPr>
          <a:xfrm>
            <a:off x="182880" y="243840"/>
            <a:ext cx="11856720" cy="6431280"/>
          </a:xfrm>
          <a:prstGeom prst="rect">
            <a:avLst/>
          </a:prstGeom>
        </p:spPr>
      </p:pic>
    </p:spTree>
    <p:extLst>
      <p:ext uri="{BB962C8B-B14F-4D97-AF65-F5344CB8AC3E}">
        <p14:creationId xmlns:p14="http://schemas.microsoft.com/office/powerpoint/2010/main" val="59482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96973FA-48D5-CCB1-D784-E01DE75424A4}"/>
              </a:ext>
            </a:extLst>
          </p:cNvPr>
          <p:cNvPicPr>
            <a:picLocks noGrp="1" noChangeAspect="1"/>
          </p:cNvPicPr>
          <p:nvPr>
            <p:ph idx="1"/>
          </p:nvPr>
        </p:nvPicPr>
        <p:blipFill>
          <a:blip r:embed="rId2"/>
          <a:stretch>
            <a:fillRect/>
          </a:stretch>
        </p:blipFill>
        <p:spPr>
          <a:xfrm>
            <a:off x="2172714" y="550333"/>
            <a:ext cx="7846571" cy="5757333"/>
          </a:xfrm>
          <a:prstGeom prst="rect">
            <a:avLst/>
          </a:prstGeom>
        </p:spPr>
      </p:pic>
    </p:spTree>
    <p:extLst>
      <p:ext uri="{BB962C8B-B14F-4D97-AF65-F5344CB8AC3E}">
        <p14:creationId xmlns:p14="http://schemas.microsoft.com/office/powerpoint/2010/main" val="619464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4B762-8A5F-B8D4-4773-848843B5766F}"/>
              </a:ext>
            </a:extLst>
          </p:cNvPr>
          <p:cNvSpPr>
            <a:spLocks noGrp="1"/>
          </p:cNvSpPr>
          <p:nvPr>
            <p:ph type="title"/>
          </p:nvPr>
        </p:nvSpPr>
        <p:spPr/>
        <p:txBody>
          <a:bodyPr>
            <a:normAutofit/>
          </a:bodyPr>
          <a:lstStyle/>
          <a:p>
            <a:r>
              <a:rPr lang="en-US" sz="7200" b="1" dirty="0"/>
              <a:t>CFT Tools and Techniques </a:t>
            </a:r>
          </a:p>
        </p:txBody>
      </p:sp>
      <p:sp>
        <p:nvSpPr>
          <p:cNvPr id="3" name="Content Placeholder 2">
            <a:extLst>
              <a:ext uri="{FF2B5EF4-FFF2-40B4-BE49-F238E27FC236}">
                <a16:creationId xmlns:a16="http://schemas.microsoft.com/office/drawing/2014/main" id="{20668AE3-B38D-A7D9-4A8A-4A15905BECA0}"/>
              </a:ext>
            </a:extLst>
          </p:cNvPr>
          <p:cNvSpPr>
            <a:spLocks noGrp="1"/>
          </p:cNvSpPr>
          <p:nvPr>
            <p:ph idx="1"/>
          </p:nvPr>
        </p:nvSpPr>
        <p:spPr>
          <a:xfrm>
            <a:off x="838200" y="1537855"/>
            <a:ext cx="10515600" cy="4821382"/>
          </a:xfrm>
        </p:spPr>
        <p:txBody>
          <a:bodyPr>
            <a:normAutofit/>
          </a:bodyPr>
          <a:lstStyle/>
          <a:p>
            <a:endParaRPr lang="en-US" sz="4400" dirty="0"/>
          </a:p>
          <a:p>
            <a:r>
              <a:rPr lang="en-US" sz="4400" dirty="0"/>
              <a:t>Compassionate letter writing</a:t>
            </a:r>
          </a:p>
          <a:p>
            <a:r>
              <a:rPr lang="en-US" sz="4400" dirty="0"/>
              <a:t>Compassionate Attention</a:t>
            </a:r>
          </a:p>
          <a:p>
            <a:r>
              <a:rPr lang="en-US" sz="4400" dirty="0"/>
              <a:t>Compassionate Thinking</a:t>
            </a:r>
          </a:p>
          <a:p>
            <a:r>
              <a:rPr lang="en-US" sz="4400" dirty="0"/>
              <a:t>Compassionate Imagery </a:t>
            </a:r>
          </a:p>
        </p:txBody>
      </p:sp>
    </p:spTree>
    <p:extLst>
      <p:ext uri="{BB962C8B-B14F-4D97-AF65-F5344CB8AC3E}">
        <p14:creationId xmlns:p14="http://schemas.microsoft.com/office/powerpoint/2010/main" val="2522157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0028-59A3-0D6B-D111-40D16D7BE8FD}"/>
              </a:ext>
            </a:extLst>
          </p:cNvPr>
          <p:cNvSpPr>
            <a:spLocks noGrp="1"/>
          </p:cNvSpPr>
          <p:nvPr>
            <p:ph type="title"/>
          </p:nvPr>
        </p:nvSpPr>
        <p:spPr/>
        <p:txBody>
          <a:bodyPr>
            <a:normAutofit/>
          </a:bodyPr>
          <a:lstStyle/>
          <a:p>
            <a:r>
              <a:rPr lang="en-US" sz="7200" b="1" dirty="0"/>
              <a:t>CFT Tools and Techniques</a:t>
            </a:r>
          </a:p>
        </p:txBody>
      </p:sp>
      <p:sp>
        <p:nvSpPr>
          <p:cNvPr id="3" name="Content Placeholder 2">
            <a:extLst>
              <a:ext uri="{FF2B5EF4-FFF2-40B4-BE49-F238E27FC236}">
                <a16:creationId xmlns:a16="http://schemas.microsoft.com/office/drawing/2014/main" id="{539E110A-C41A-EF7C-88EB-C697962B5E1D}"/>
              </a:ext>
            </a:extLst>
          </p:cNvPr>
          <p:cNvSpPr>
            <a:spLocks noGrp="1"/>
          </p:cNvSpPr>
          <p:nvPr>
            <p:ph idx="1"/>
          </p:nvPr>
        </p:nvSpPr>
        <p:spPr/>
        <p:txBody>
          <a:bodyPr>
            <a:normAutofit/>
          </a:bodyPr>
          <a:lstStyle/>
          <a:p>
            <a:r>
              <a:rPr lang="en-US" sz="4000" dirty="0"/>
              <a:t>Self-criticizing/Attacking and Self-reassurance Scale (FSCRS)</a:t>
            </a:r>
          </a:p>
          <a:p>
            <a:endParaRPr lang="en-US" sz="4000" dirty="0"/>
          </a:p>
          <a:p>
            <a:r>
              <a:rPr lang="en-US" sz="4000" dirty="0"/>
              <a:t>Fear of Compassion Scale (FCS) </a:t>
            </a:r>
          </a:p>
        </p:txBody>
      </p:sp>
    </p:spTree>
    <p:extLst>
      <p:ext uri="{BB962C8B-B14F-4D97-AF65-F5344CB8AC3E}">
        <p14:creationId xmlns:p14="http://schemas.microsoft.com/office/powerpoint/2010/main" val="271553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BF05-BA0A-DF98-982B-5A9494092BA6}"/>
              </a:ext>
            </a:extLst>
          </p:cNvPr>
          <p:cNvSpPr>
            <a:spLocks noGrp="1"/>
          </p:cNvSpPr>
          <p:nvPr>
            <p:ph type="title"/>
          </p:nvPr>
        </p:nvSpPr>
        <p:spPr/>
        <p:txBody>
          <a:bodyPr>
            <a:normAutofit/>
          </a:bodyPr>
          <a:lstStyle/>
          <a:p>
            <a:r>
              <a:rPr lang="en-US" sz="7200" b="1" dirty="0"/>
              <a:t>Treatment</a:t>
            </a:r>
          </a:p>
        </p:txBody>
      </p:sp>
      <p:sp>
        <p:nvSpPr>
          <p:cNvPr id="3" name="Content Placeholder 2">
            <a:extLst>
              <a:ext uri="{FF2B5EF4-FFF2-40B4-BE49-F238E27FC236}">
                <a16:creationId xmlns:a16="http://schemas.microsoft.com/office/drawing/2014/main" id="{7702FFFC-9B68-5DA7-6EE7-2DC9E0A1C9A5}"/>
              </a:ext>
            </a:extLst>
          </p:cNvPr>
          <p:cNvSpPr>
            <a:spLocks noGrp="1"/>
          </p:cNvSpPr>
          <p:nvPr>
            <p:ph sz="half" idx="1"/>
          </p:nvPr>
        </p:nvSpPr>
        <p:spPr/>
        <p:txBody>
          <a:bodyPr>
            <a:noAutofit/>
          </a:bodyPr>
          <a:lstStyle/>
          <a:p>
            <a:r>
              <a:rPr lang="en-US" sz="4000" dirty="0"/>
              <a:t>Depression</a:t>
            </a:r>
          </a:p>
          <a:p>
            <a:r>
              <a:rPr lang="en-US" sz="4000" dirty="0"/>
              <a:t>Anxiety </a:t>
            </a:r>
          </a:p>
          <a:p>
            <a:r>
              <a:rPr lang="en-US" sz="4000" dirty="0"/>
              <a:t>Psychosis</a:t>
            </a:r>
          </a:p>
          <a:p>
            <a:r>
              <a:rPr lang="en-US" sz="4000" dirty="0"/>
              <a:t>Eating Disorder </a:t>
            </a:r>
          </a:p>
        </p:txBody>
      </p:sp>
      <p:sp>
        <p:nvSpPr>
          <p:cNvPr id="4" name="Content Placeholder 3">
            <a:extLst>
              <a:ext uri="{FF2B5EF4-FFF2-40B4-BE49-F238E27FC236}">
                <a16:creationId xmlns:a16="http://schemas.microsoft.com/office/drawing/2014/main" id="{9C3DE754-DD48-135A-2CCE-5E48CE1A5F86}"/>
              </a:ext>
            </a:extLst>
          </p:cNvPr>
          <p:cNvSpPr>
            <a:spLocks noGrp="1"/>
          </p:cNvSpPr>
          <p:nvPr>
            <p:ph sz="half" idx="2"/>
          </p:nvPr>
        </p:nvSpPr>
        <p:spPr/>
        <p:txBody>
          <a:bodyPr>
            <a:normAutofit/>
          </a:bodyPr>
          <a:lstStyle/>
          <a:p>
            <a:r>
              <a:rPr lang="en-US" sz="4000" dirty="0"/>
              <a:t>Personality disorder </a:t>
            </a:r>
          </a:p>
          <a:p>
            <a:r>
              <a:rPr lang="en-US" sz="4000" dirty="0"/>
              <a:t>PTSD</a:t>
            </a:r>
          </a:p>
          <a:p>
            <a:r>
              <a:rPr lang="en-US" sz="4000" dirty="0"/>
              <a:t>Schizophrenic Spectrum Disorder </a:t>
            </a:r>
          </a:p>
          <a:p>
            <a:r>
              <a:rPr lang="en-US" sz="4000" dirty="0"/>
              <a:t>OCD </a:t>
            </a:r>
          </a:p>
        </p:txBody>
      </p:sp>
    </p:spTree>
    <p:extLst>
      <p:ext uri="{BB962C8B-B14F-4D97-AF65-F5344CB8AC3E}">
        <p14:creationId xmlns:p14="http://schemas.microsoft.com/office/powerpoint/2010/main" val="2123389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61E4-54AC-55FC-5DE2-ADD1CBA7D8E8}"/>
              </a:ext>
            </a:extLst>
          </p:cNvPr>
          <p:cNvSpPr>
            <a:spLocks noGrp="1"/>
          </p:cNvSpPr>
          <p:nvPr>
            <p:ph type="title"/>
          </p:nvPr>
        </p:nvSpPr>
        <p:spPr/>
        <p:txBody>
          <a:bodyPr>
            <a:normAutofit/>
          </a:bodyPr>
          <a:lstStyle/>
          <a:p>
            <a:r>
              <a:rPr lang="en-US" sz="7200" b="1" dirty="0"/>
              <a:t>Efficacy </a:t>
            </a:r>
          </a:p>
        </p:txBody>
      </p:sp>
      <p:sp>
        <p:nvSpPr>
          <p:cNvPr id="3" name="Content Placeholder 2">
            <a:extLst>
              <a:ext uri="{FF2B5EF4-FFF2-40B4-BE49-F238E27FC236}">
                <a16:creationId xmlns:a16="http://schemas.microsoft.com/office/drawing/2014/main" id="{0B19800C-9391-6A35-1BC2-B192C99383CF}"/>
              </a:ext>
            </a:extLst>
          </p:cNvPr>
          <p:cNvSpPr>
            <a:spLocks noGrp="1"/>
          </p:cNvSpPr>
          <p:nvPr>
            <p:ph idx="1"/>
          </p:nvPr>
        </p:nvSpPr>
        <p:spPr/>
        <p:txBody>
          <a:bodyPr>
            <a:noAutofit/>
          </a:bodyPr>
          <a:lstStyle/>
          <a:p>
            <a:r>
              <a:rPr lang="en-US" sz="3200" dirty="0"/>
              <a:t>Meta Analysis done in 2003 show that CFT has significant effects on:</a:t>
            </a:r>
          </a:p>
          <a:p>
            <a:pPr lvl="1"/>
            <a:r>
              <a:rPr lang="en-US" sz="3200" dirty="0"/>
              <a:t>Reducing self-criticism and fear of compassion</a:t>
            </a:r>
          </a:p>
          <a:p>
            <a:pPr lvl="1"/>
            <a:r>
              <a:rPr lang="en-US" sz="3200" dirty="0"/>
              <a:t>Increasing self-compassion and self-assurance </a:t>
            </a:r>
          </a:p>
          <a:p>
            <a:pPr lvl="1"/>
            <a:r>
              <a:rPr lang="en-US" sz="3200" dirty="0"/>
              <a:t>Reduced Clinical symptomology from baseline to post intervention</a:t>
            </a:r>
          </a:p>
          <a:p>
            <a:pPr marL="457200" lvl="1" indent="0">
              <a:buNone/>
            </a:pPr>
            <a:endParaRPr lang="en-US" sz="3200" dirty="0"/>
          </a:p>
          <a:p>
            <a:r>
              <a:rPr lang="en-US" sz="3200" dirty="0"/>
              <a:t>Significant results when used on individuals with Eating Disorder and Borderline Personality Disorder.</a:t>
            </a:r>
          </a:p>
        </p:txBody>
      </p:sp>
    </p:spTree>
    <p:extLst>
      <p:ext uri="{BB962C8B-B14F-4D97-AF65-F5344CB8AC3E}">
        <p14:creationId xmlns:p14="http://schemas.microsoft.com/office/powerpoint/2010/main" val="2475406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5AC2-FDD7-359C-D887-992E955CE4D7}"/>
              </a:ext>
            </a:extLst>
          </p:cNvPr>
          <p:cNvSpPr>
            <a:spLocks noGrp="1"/>
          </p:cNvSpPr>
          <p:nvPr>
            <p:ph type="title"/>
          </p:nvPr>
        </p:nvSpPr>
        <p:spPr/>
        <p:txBody>
          <a:bodyPr>
            <a:normAutofit/>
          </a:bodyPr>
          <a:lstStyle/>
          <a:p>
            <a:r>
              <a:rPr lang="en-US" sz="7200" b="1" dirty="0"/>
              <a:t>Limitations </a:t>
            </a:r>
          </a:p>
        </p:txBody>
      </p:sp>
      <p:sp>
        <p:nvSpPr>
          <p:cNvPr id="3" name="Content Placeholder 2">
            <a:extLst>
              <a:ext uri="{FF2B5EF4-FFF2-40B4-BE49-F238E27FC236}">
                <a16:creationId xmlns:a16="http://schemas.microsoft.com/office/drawing/2014/main" id="{8C15FE83-353B-2A79-1B33-476A81C1E999}"/>
              </a:ext>
            </a:extLst>
          </p:cNvPr>
          <p:cNvSpPr>
            <a:spLocks noGrp="1"/>
          </p:cNvSpPr>
          <p:nvPr>
            <p:ph idx="1"/>
          </p:nvPr>
        </p:nvSpPr>
        <p:spPr/>
        <p:txBody>
          <a:bodyPr>
            <a:normAutofit/>
          </a:bodyPr>
          <a:lstStyle/>
          <a:p>
            <a:r>
              <a:rPr lang="en-US" sz="3600" dirty="0"/>
              <a:t>Although Meta Analysis shows promising results, research on use of CFT is still limited. </a:t>
            </a:r>
          </a:p>
          <a:p>
            <a:r>
              <a:rPr lang="en-US" sz="3600" dirty="0"/>
              <a:t>Harder to implement on individuals who are very highly critical of themselves and have a higher fear of compassion. </a:t>
            </a:r>
          </a:p>
          <a:p>
            <a:r>
              <a:rPr lang="en-US" sz="3600" dirty="0"/>
              <a:t>1 to 1 therapy effectiveness still to be explored. </a:t>
            </a:r>
          </a:p>
        </p:txBody>
      </p:sp>
    </p:spTree>
    <p:extLst>
      <p:ext uri="{BB962C8B-B14F-4D97-AF65-F5344CB8AC3E}">
        <p14:creationId xmlns:p14="http://schemas.microsoft.com/office/powerpoint/2010/main" val="848390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61D30-7F14-2EFD-3882-F3B4ED320CC0}"/>
              </a:ext>
            </a:extLst>
          </p:cNvPr>
          <p:cNvSpPr>
            <a:spLocks noGrp="1"/>
          </p:cNvSpPr>
          <p:nvPr>
            <p:ph type="title"/>
          </p:nvPr>
        </p:nvSpPr>
        <p:spPr/>
        <p:txBody>
          <a:bodyPr>
            <a:normAutofit/>
          </a:bodyPr>
          <a:lstStyle/>
          <a:p>
            <a:r>
              <a:rPr lang="en-US" sz="7200" b="1" dirty="0"/>
              <a:t>Further resources: </a:t>
            </a:r>
          </a:p>
        </p:txBody>
      </p:sp>
      <p:sp>
        <p:nvSpPr>
          <p:cNvPr id="3" name="Content Placeholder 2">
            <a:extLst>
              <a:ext uri="{FF2B5EF4-FFF2-40B4-BE49-F238E27FC236}">
                <a16:creationId xmlns:a16="http://schemas.microsoft.com/office/drawing/2014/main" id="{EF35F930-57D3-812D-AAAB-E9BE43380F66}"/>
              </a:ext>
            </a:extLst>
          </p:cNvPr>
          <p:cNvSpPr>
            <a:spLocks noGrp="1"/>
          </p:cNvSpPr>
          <p:nvPr>
            <p:ph idx="1"/>
          </p:nvPr>
        </p:nvSpPr>
        <p:spPr/>
        <p:txBody>
          <a:bodyPr/>
          <a:lstStyle/>
          <a:p>
            <a:r>
              <a:rPr lang="en-US" dirty="0">
                <a:hlinkClick r:id="rId2"/>
              </a:rPr>
              <a:t>https://www.compassionatemind.co.uk/about</a:t>
            </a:r>
            <a:endParaRPr lang="en-US" dirty="0"/>
          </a:p>
          <a:p>
            <a:endParaRPr lang="en-US" dirty="0"/>
          </a:p>
          <a:p>
            <a:r>
              <a:rPr lang="en-GB" b="0" i="0" u="none" strike="noStrike" dirty="0">
                <a:solidFill>
                  <a:srgbClr val="181817"/>
                </a:solidFill>
                <a:effectLst/>
                <a:latin typeface="noto sans" panose="020B0502040504020204" pitchFamily="34" charset="0"/>
              </a:rPr>
              <a:t>Gilbert, P. (2009). Introducing compassion-focused therapy. </a:t>
            </a:r>
            <a:r>
              <a:rPr lang="en-GB" b="0" i="1" u="none" strike="noStrike" dirty="0">
                <a:solidFill>
                  <a:srgbClr val="181817"/>
                </a:solidFill>
                <a:effectLst/>
                <a:latin typeface="noto sans" panose="020B0502040504020204" pitchFamily="34" charset="0"/>
              </a:rPr>
              <a:t>Advances in Psychiatric Treatment,</a:t>
            </a:r>
            <a:r>
              <a:rPr lang="en-GB" b="0" i="0" u="none" strike="noStrike" dirty="0">
                <a:solidFill>
                  <a:srgbClr val="181817"/>
                </a:solidFill>
                <a:effectLst/>
                <a:latin typeface="noto sans" panose="020B0502040504020204" pitchFamily="34" charset="0"/>
              </a:rPr>
              <a:t> </a:t>
            </a:r>
            <a:r>
              <a:rPr lang="en-GB" b="0" i="1" u="none" strike="noStrike" dirty="0">
                <a:solidFill>
                  <a:srgbClr val="181817"/>
                </a:solidFill>
                <a:effectLst/>
                <a:latin typeface="noto sans" panose="020B0502040504020204" pitchFamily="34" charset="0"/>
              </a:rPr>
              <a:t>15</a:t>
            </a:r>
            <a:r>
              <a:rPr lang="en-GB" b="0" i="0" u="none" strike="noStrike" dirty="0">
                <a:solidFill>
                  <a:srgbClr val="181817"/>
                </a:solidFill>
                <a:effectLst/>
                <a:latin typeface="noto sans" panose="020B0502040504020204" pitchFamily="34" charset="0"/>
              </a:rPr>
              <a:t>(3), 199-208. doi:10.1192/apt.bp.107.005264</a:t>
            </a:r>
          </a:p>
          <a:p>
            <a:endParaRPr lang="en-GB" b="0" i="0" u="none" strike="noStrike" dirty="0">
              <a:solidFill>
                <a:srgbClr val="181817"/>
              </a:solidFill>
              <a:effectLst/>
              <a:latin typeface="noto sans" panose="020B0502040504020204" pitchFamily="34" charset="0"/>
            </a:endParaRPr>
          </a:p>
          <a:p>
            <a:endParaRPr lang="en-GB" b="1" dirty="0">
              <a:solidFill>
                <a:srgbClr val="333333"/>
              </a:solidFill>
              <a:latin typeface="noto sans" panose="020B0502040504020204" pitchFamily="34" charset="0"/>
            </a:endParaRPr>
          </a:p>
          <a:p>
            <a:endParaRPr lang="en-GB" b="1" i="0" u="none" strike="noStrike" dirty="0">
              <a:solidFill>
                <a:srgbClr val="333333"/>
              </a:solidFill>
              <a:effectLst/>
              <a:latin typeface="noto sans" panose="020B0502040504020204" pitchFamily="34" charset="0"/>
            </a:endParaRPr>
          </a:p>
          <a:p>
            <a:endParaRPr lang="en-US" dirty="0"/>
          </a:p>
        </p:txBody>
      </p:sp>
    </p:spTree>
    <p:extLst>
      <p:ext uri="{BB962C8B-B14F-4D97-AF65-F5344CB8AC3E}">
        <p14:creationId xmlns:p14="http://schemas.microsoft.com/office/powerpoint/2010/main" val="1907191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90054-0BA3-5D50-2B5F-73AD152EDAE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CFD3365-567F-3EAF-05A4-FDF9856F0517}"/>
              </a:ext>
            </a:extLst>
          </p:cNvPr>
          <p:cNvSpPr>
            <a:spLocks noGrp="1"/>
          </p:cNvSpPr>
          <p:nvPr>
            <p:ph idx="1"/>
          </p:nvPr>
        </p:nvSpPr>
        <p:spPr/>
        <p:txBody>
          <a:bodyPr>
            <a:normAutofit fontScale="47500" lnSpcReduction="20000"/>
          </a:bodyPr>
          <a:lstStyle/>
          <a:p>
            <a:pPr marL="359918" indent="-359918" algn="l"/>
            <a:r>
              <a:rPr lang="en-GB" b="0" i="0" u="none" strike="noStrike" dirty="0">
                <a:solidFill>
                  <a:srgbClr val="000000"/>
                </a:solidFill>
                <a:effectLst/>
                <a:latin typeface="Segoe UI" panose="020B0502040204020203" pitchFamily="34" charset="0"/>
              </a:rPr>
              <a:t>Community, K.C. (2015)</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Compassion for voices: A tale of courage and hope</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YouTube</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2"/>
              </a:rPr>
              <a:t>https://youtu.be/VRqI4lxuXAw</a:t>
            </a:r>
            <a:r>
              <a:rPr lang="en-GB" b="0" i="0" u="none" strike="noStrike" dirty="0">
                <a:solidFill>
                  <a:srgbClr val="000000"/>
                </a:solidFill>
                <a:effectLst/>
                <a:latin typeface="Segoe UI" panose="020B0502040204020203" pitchFamily="34" charset="0"/>
              </a:rPr>
              <a:t> (Accessed: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Gilbert, P. (2004)</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THE FORMS OF SELF-CRITICISING/ATTACKING &amp; SELF-REASSURING SCALE (FSCRS)</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Portland Psychotherapy</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3"/>
              </a:rPr>
              <a:t>https://d3n8a8pro7vhmx.cloudfront.net/portlandpsychotherapy/pages/21/attachments/original/1438799410/Forms_of_self-criticising_and_self_reassuring_scale.pdf?1438799410</a:t>
            </a:r>
            <a:r>
              <a:rPr lang="en-GB" b="0" i="0" u="none" strike="noStrike" dirty="0">
                <a:solidFill>
                  <a:srgbClr val="000000"/>
                </a:solidFill>
                <a:effectLst/>
                <a:latin typeface="Segoe UI" panose="020B0502040204020203" pitchFamily="34" charset="0"/>
              </a:rPr>
              <a:t>(Accessed: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Gilbert, P.</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et al.</a:t>
            </a:r>
            <a:r>
              <a:rPr lang="en-GB" b="0" i="0" u="none" strike="noStrike" dirty="0">
                <a:solidFill>
                  <a:srgbClr val="000000"/>
                </a:solidFill>
                <a:effectLst/>
                <a:latin typeface="inherit"/>
              </a:rPr>
              <a:t> </a:t>
            </a:r>
            <a:r>
              <a:rPr lang="en-GB" b="0" i="0" u="none" strike="noStrike" dirty="0">
                <a:solidFill>
                  <a:srgbClr val="000000"/>
                </a:solidFill>
                <a:effectLst/>
                <a:latin typeface="Segoe UI" panose="020B0502040204020203" pitchFamily="34" charset="0"/>
              </a:rPr>
              <a:t>(2011)</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Fear of Compassion Scale</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University of Washington</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4"/>
              </a:rPr>
              <a:t>https://depts.washington.edu/uwcssc/sites/default/files/hw00/d40/uwcssc/sites/default/files/Fear%20of%20Compassion%20Scale.pdf</a:t>
            </a:r>
            <a:r>
              <a:rPr lang="en-GB" b="0" i="0" u="none" strike="noStrike" dirty="0">
                <a:solidFill>
                  <a:srgbClr val="000000"/>
                </a:solidFill>
                <a:effectLst/>
                <a:latin typeface="Segoe UI" panose="020B0502040204020203" pitchFamily="34" charset="0"/>
              </a:rPr>
              <a:t> (Accessed: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err="1">
                <a:solidFill>
                  <a:srgbClr val="000000"/>
                </a:solidFill>
                <a:effectLst/>
                <a:latin typeface="Segoe UI" panose="020B0502040204020203" pitchFamily="34" charset="0"/>
              </a:rPr>
              <a:t>Hovarth</a:t>
            </a:r>
            <a:r>
              <a:rPr lang="en-GB" b="0" i="0" u="none" strike="noStrike" dirty="0">
                <a:solidFill>
                  <a:srgbClr val="000000"/>
                </a:solidFill>
                <a:effectLst/>
                <a:latin typeface="Segoe UI" panose="020B0502040204020203" pitchFamily="34" charset="0"/>
              </a:rPr>
              <a:t>, A. (2021)</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DBT Wise mind</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err="1">
                <a:solidFill>
                  <a:srgbClr val="000000"/>
                </a:solidFill>
                <a:effectLst/>
                <a:latin typeface="Segoe UI" panose="020B0502040204020203" pitchFamily="34" charset="0"/>
              </a:rPr>
              <a:t>Wikepedia</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5"/>
              </a:rPr>
              <a:t>https://en.wikipedia.org/wiki/File:DBT_Wise_mind.png</a:t>
            </a:r>
            <a:r>
              <a:rPr lang="en-GB" b="0" i="0" u="none" strike="noStrike" dirty="0">
                <a:solidFill>
                  <a:srgbClr val="000000"/>
                </a:solidFill>
                <a:effectLst/>
                <a:latin typeface="Segoe UI" panose="020B0502040204020203" pitchFamily="34" charset="0"/>
              </a:rPr>
              <a:t> (Accessed: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Maddox, L. (2018) “Compassion Focused Therapy,”</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Lets talk about CBT</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6"/>
              </a:rPr>
              <a:t>https://letstalkaboutcbt.libsyn.com/lets-talk-about-cbt-compassion-focussed-therapy-episode-0</a:t>
            </a:r>
            <a:r>
              <a:rPr lang="en-GB" b="0" i="0" u="none" strike="noStrike" dirty="0">
                <a:solidFill>
                  <a:srgbClr val="000000"/>
                </a:solidFill>
                <a:effectLst/>
                <a:latin typeface="Segoe UI" panose="020B0502040204020203" pitchFamily="34" charset="0"/>
              </a:rPr>
              <a:t> (Accessed: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Millard, L.A.</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et al.</a:t>
            </a:r>
            <a:r>
              <a:rPr lang="en-GB" b="0" i="0" u="none" strike="noStrike" dirty="0">
                <a:solidFill>
                  <a:srgbClr val="000000"/>
                </a:solidFill>
                <a:effectLst/>
                <a:latin typeface="inherit"/>
              </a:rPr>
              <a:t> </a:t>
            </a:r>
            <a:r>
              <a:rPr lang="en-GB" b="0" i="0" u="none" strike="noStrike" dirty="0">
                <a:solidFill>
                  <a:srgbClr val="000000"/>
                </a:solidFill>
                <a:effectLst/>
                <a:latin typeface="Segoe UI" panose="020B0502040204020203" pitchFamily="34" charset="0"/>
              </a:rPr>
              <a:t>(2023) “The effectiveness of compassion focused therapy with clinical populations: A systematic review and meta-analysis,”</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Journal of Affective Disorders</a:t>
            </a:r>
            <a:r>
              <a:rPr lang="en-GB" b="0" i="0" u="none" strike="noStrike" dirty="0">
                <a:solidFill>
                  <a:srgbClr val="000000"/>
                </a:solidFill>
                <a:effectLst/>
                <a:latin typeface="Segoe UI" panose="020B0502040204020203" pitchFamily="34" charset="0"/>
              </a:rPr>
              <a:t>, 326, pp. 168–192. Available at: </a:t>
            </a:r>
            <a:r>
              <a:rPr lang="en-GB" b="0" i="0" u="none" strike="noStrike" dirty="0">
                <a:solidFill>
                  <a:srgbClr val="000000"/>
                </a:solidFill>
                <a:effectLst/>
                <a:latin typeface="inherit"/>
                <a:hlinkClick r:id="rId7"/>
              </a:rPr>
              <a:t>https://doi.org/10.1016/j.jad.2023.01.010</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Today, P. (2023)</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Compassion-focused therapy</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Psychology Today</a:t>
            </a:r>
            <a:r>
              <a:rPr lang="en-GB" b="0" i="0" u="none" strike="noStrike" dirty="0">
                <a:solidFill>
                  <a:srgbClr val="000000"/>
                </a:solidFill>
                <a:effectLst/>
                <a:latin typeface="Segoe UI" panose="020B0502040204020203" pitchFamily="34" charset="0"/>
              </a:rPr>
              <a:t>. Sussex Publishers. Available at: </a:t>
            </a:r>
            <a:r>
              <a:rPr lang="en-GB" b="0" i="0" u="none" strike="noStrike" dirty="0">
                <a:solidFill>
                  <a:srgbClr val="000000"/>
                </a:solidFill>
                <a:effectLst/>
                <a:latin typeface="inherit"/>
                <a:hlinkClick r:id="rId8"/>
              </a:rPr>
              <a:t>https://www.psychologytoday.com/gb/therapy-types/compassion-focused-therapy</a:t>
            </a:r>
            <a:r>
              <a:rPr lang="en-GB" b="0" i="0" u="none" strike="noStrike" dirty="0">
                <a:solidFill>
                  <a:srgbClr val="000000"/>
                </a:solidFill>
                <a:effectLst/>
                <a:latin typeface="Segoe UI" panose="020B0502040204020203" pitchFamily="34" charset="0"/>
              </a:rPr>
              <a:t>(Accessed: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University, W. (2021)</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Drive System</a:t>
            </a:r>
            <a:r>
              <a:rPr lang="en-GB" b="0" i="1" u="none" strike="noStrike" dirty="0">
                <a:solidFill>
                  <a:srgbClr val="000000"/>
                </a:solidFill>
                <a:effectLst/>
                <a:latin typeface="inherit"/>
              </a:rPr>
              <a:t> </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The weekend University</a:t>
            </a:r>
            <a:r>
              <a:rPr lang="en-GB" b="0" i="0" u="none" strike="noStrike" dirty="0">
                <a:solidFill>
                  <a:srgbClr val="000000"/>
                </a:solidFill>
                <a:effectLst/>
                <a:latin typeface="Segoe UI" panose="020B0502040204020203" pitchFamily="34" charset="0"/>
              </a:rPr>
              <a:t>. Available at: </a:t>
            </a:r>
            <a:r>
              <a:rPr lang="en-GB" b="0" i="0" u="none" strike="noStrike" dirty="0">
                <a:solidFill>
                  <a:srgbClr val="000000"/>
                </a:solidFill>
                <a:effectLst/>
                <a:latin typeface="inherit"/>
                <a:hlinkClick r:id="rId9"/>
              </a:rPr>
              <a:t>https://theweekenduniversity.com/compassion-focused-therapy-an-introduction/</a:t>
            </a:r>
            <a:r>
              <a:rPr lang="en-GB" b="0" i="0" u="none" strike="noStrike" dirty="0">
                <a:solidFill>
                  <a:srgbClr val="000000"/>
                </a:solidFill>
                <a:effectLst/>
                <a:latin typeface="Segoe UI" panose="020B0502040204020203" pitchFamily="34" charset="0"/>
              </a:rPr>
              <a:t>(Accessed: March 10, 2023).</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pPr marL="359918" indent="-359918" algn="l"/>
            <a:r>
              <a:rPr lang="en-GB" b="0" i="0" u="none" strike="noStrike" dirty="0">
                <a:solidFill>
                  <a:srgbClr val="000000"/>
                </a:solidFill>
                <a:effectLst/>
                <a:latin typeface="Segoe UI" panose="020B0502040204020203" pitchFamily="34" charset="0"/>
              </a:rPr>
              <a:t>Vidal, J. and </a:t>
            </a:r>
            <a:r>
              <a:rPr lang="en-GB" b="0" i="0" u="none" strike="noStrike" dirty="0" err="1">
                <a:solidFill>
                  <a:srgbClr val="000000"/>
                </a:solidFill>
                <a:effectLst/>
                <a:latin typeface="Segoe UI" panose="020B0502040204020203" pitchFamily="34" charset="0"/>
              </a:rPr>
              <a:t>Soldevilla</a:t>
            </a:r>
            <a:r>
              <a:rPr lang="en-GB" b="0" i="0" u="none" strike="noStrike" dirty="0">
                <a:solidFill>
                  <a:srgbClr val="000000"/>
                </a:solidFill>
                <a:effectLst/>
                <a:latin typeface="Segoe UI" panose="020B0502040204020203" pitchFamily="34" charset="0"/>
              </a:rPr>
              <a:t>, J.M. (2022) “Effect of compassion‐focused therapy on self‐criticism and self‐soothing: A meta‐analysis,”</a:t>
            </a:r>
            <a:r>
              <a:rPr lang="en-GB" b="0" i="0" u="none" strike="noStrike" dirty="0">
                <a:solidFill>
                  <a:srgbClr val="000000"/>
                </a:solidFill>
                <a:effectLst/>
                <a:latin typeface="inherit"/>
              </a:rPr>
              <a:t> </a:t>
            </a:r>
            <a:r>
              <a:rPr lang="en-GB" b="0" i="1" u="none" strike="noStrike" dirty="0">
                <a:solidFill>
                  <a:srgbClr val="000000"/>
                </a:solidFill>
                <a:effectLst/>
                <a:latin typeface="Segoe UI" panose="020B0502040204020203" pitchFamily="34" charset="0"/>
              </a:rPr>
              <a:t>British Journal of Clinical Psychology</a:t>
            </a:r>
            <a:r>
              <a:rPr lang="en-GB" b="0" i="0" u="none" strike="noStrike" dirty="0">
                <a:solidFill>
                  <a:srgbClr val="000000"/>
                </a:solidFill>
                <a:effectLst/>
                <a:latin typeface="Segoe UI" panose="020B0502040204020203" pitchFamily="34" charset="0"/>
              </a:rPr>
              <a:t>, 62(1), pp. 70–81. Available at: </a:t>
            </a:r>
            <a:r>
              <a:rPr lang="en-GB" b="0" i="0" u="none" strike="noStrike" dirty="0">
                <a:solidFill>
                  <a:srgbClr val="000000"/>
                </a:solidFill>
                <a:effectLst/>
                <a:latin typeface="inherit"/>
                <a:hlinkClick r:id="rId10"/>
              </a:rPr>
              <a:t>https://doi.org/10.1111/bjc.12394</a:t>
            </a:r>
            <a:r>
              <a:rPr lang="en-GB" b="0" i="0" u="none" strike="noStrike" dirty="0">
                <a:solidFill>
                  <a:srgbClr val="000000"/>
                </a:solidFill>
                <a:effectLst/>
                <a:latin typeface="Segoe UI" panose="020B0502040204020203" pitchFamily="34" charset="0"/>
              </a:rPr>
              <a:t>.</a:t>
            </a:r>
            <a:r>
              <a:rPr lang="en-GB" b="0" i="0" u="none" strike="noStrike" dirty="0">
                <a:solidFill>
                  <a:srgbClr val="000000"/>
                </a:solidFill>
                <a:effectLst/>
                <a:latin typeface="inherit"/>
              </a:rPr>
              <a:t> </a:t>
            </a:r>
            <a:endParaRPr lang="en-GB" b="0" i="0" u="none" strike="noStrike"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401841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747</Words>
  <Application>Microsoft Office PowerPoint</Application>
  <PresentationFormat>Widescreen</PresentationFormat>
  <Paragraphs>66</Paragraphs>
  <Slides>16</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inherit</vt:lpstr>
      <vt:lpstr>Arial</vt:lpstr>
      <vt:lpstr>Calibri</vt:lpstr>
      <vt:lpstr>Calibri Light</vt:lpstr>
      <vt:lpstr>noto sans</vt:lpstr>
      <vt:lpstr>Segoe UI</vt:lpstr>
      <vt:lpstr>Office Theme</vt:lpstr>
      <vt:lpstr>Compassion Focused Therapy (CFT) </vt:lpstr>
      <vt:lpstr>What is Compassion?</vt:lpstr>
      <vt:lpstr>Compassion</vt:lpstr>
      <vt:lpstr>Dr. Paul Gilbert </vt:lpstr>
      <vt:lpstr>PowerPoint Presentation</vt:lpstr>
      <vt:lpstr>CFT </vt:lpstr>
      <vt:lpstr>CFT </vt:lpstr>
      <vt:lpstr>PowerPoint Presentation</vt:lpstr>
      <vt:lpstr>PowerPoint Presentation</vt:lpstr>
      <vt:lpstr>CFT Tools and Techniques </vt:lpstr>
      <vt:lpstr>CFT Tools and Techniques</vt:lpstr>
      <vt:lpstr>Treatment</vt:lpstr>
      <vt:lpstr>Efficacy </vt:lpstr>
      <vt:lpstr>Limitations </vt:lpstr>
      <vt:lpstr>Further resources: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 Focused Therapy (CFT)</dc:title>
  <dc:creator>Diana Misajon</dc:creator>
  <cp:lastModifiedBy>Ruth Groff</cp:lastModifiedBy>
  <cp:revision>7</cp:revision>
  <dcterms:created xsi:type="dcterms:W3CDTF">2023-03-12T16:00:12Z</dcterms:created>
  <dcterms:modified xsi:type="dcterms:W3CDTF">2023-03-14T13:21:24Z</dcterms:modified>
</cp:coreProperties>
</file>