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5" r:id="rId8"/>
    <p:sldId id="263" r:id="rId9"/>
    <p:sldId id="264" r:id="rId10"/>
    <p:sldId id="274" r:id="rId11"/>
    <p:sldId id="265" r:id="rId12"/>
    <p:sldId id="266" r:id="rId13"/>
    <p:sldId id="267" r:id="rId14"/>
    <p:sldId id="268" r:id="rId15"/>
    <p:sldId id="273"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559" autoAdjust="0"/>
    <p:restoredTop sz="94660"/>
  </p:normalViewPr>
  <p:slideViewPr>
    <p:cSldViewPr snapToGrid="0">
      <p:cViewPr varScale="1">
        <p:scale>
          <a:sx n="92" d="100"/>
          <a:sy n="92" d="100"/>
        </p:scale>
        <p:origin x="58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462F6-3E6B-7D8D-39E8-885B9AC7BF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6FB9CF2-EFDA-316B-9DA5-B10DDBF863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5F32C05-DC84-4F5C-7055-4C703758463C}"/>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5" name="Footer Placeholder 4">
            <a:extLst>
              <a:ext uri="{FF2B5EF4-FFF2-40B4-BE49-F238E27FC236}">
                <a16:creationId xmlns:a16="http://schemas.microsoft.com/office/drawing/2014/main" id="{56610BE4-8F8F-F3B0-8FE3-C018F7C58F0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D5F7F6B-DD4E-7901-DCD3-026D42BDB512}"/>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3489167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398EB-8533-7352-8E1D-6CF0CB34034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08CCFAC-CA1F-3E85-E0BC-49F7601E29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43FD2EC-90DF-44F0-4787-5B4F4A28DD85}"/>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5" name="Footer Placeholder 4">
            <a:extLst>
              <a:ext uri="{FF2B5EF4-FFF2-40B4-BE49-F238E27FC236}">
                <a16:creationId xmlns:a16="http://schemas.microsoft.com/office/drawing/2014/main" id="{5C8A5B37-C1CC-80A8-F176-E417D398D17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42F6F3-62AE-2FE3-ADC8-B6BBD350AACF}"/>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1340427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41C17-A931-D352-5179-C228EB64A7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0A0D5CD-C19D-D75E-48F4-1A8377BE56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F389C7-1071-9467-C1B7-2A622E33E4EC}"/>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5" name="Footer Placeholder 4">
            <a:extLst>
              <a:ext uri="{FF2B5EF4-FFF2-40B4-BE49-F238E27FC236}">
                <a16:creationId xmlns:a16="http://schemas.microsoft.com/office/drawing/2014/main" id="{505486B4-995B-E925-588A-816D98018DD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4E27B30-7532-8835-1E50-31E0623DBD02}"/>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427043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E29A4-4C25-0756-8F13-7423C820A6F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E09F1A2-CB35-B2E9-7EF9-73540E040E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64F8DAB-23E6-5D88-FE6A-29EDDECDDE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1103A70-5E89-A681-04B5-CB4994BF2C2F}"/>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6" name="Footer Placeholder 5">
            <a:extLst>
              <a:ext uri="{FF2B5EF4-FFF2-40B4-BE49-F238E27FC236}">
                <a16:creationId xmlns:a16="http://schemas.microsoft.com/office/drawing/2014/main" id="{2CD67916-D1E8-54A0-8161-2CD0733AE1A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C77D28D-48D6-E940-946D-9E306C7A474C}"/>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3296521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85DB6-F43A-A633-D835-1EB020D7C07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33E7A8F-2D78-0DF1-7B00-4B18DC78E5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B3D4E7-72B9-0621-5997-716E058E28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A04ED4E-A281-533E-D2EE-EB299FFB3C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FDC826-4F5F-DDE0-4532-18E7DA2768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1943C07-82CE-DFD6-5110-1EB52D32B435}"/>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8" name="Footer Placeholder 7">
            <a:extLst>
              <a:ext uri="{FF2B5EF4-FFF2-40B4-BE49-F238E27FC236}">
                <a16:creationId xmlns:a16="http://schemas.microsoft.com/office/drawing/2014/main" id="{66D7434E-3414-DED9-87E1-C85D93E492F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747AFF5-848E-284A-26D0-4CEF3F637603}"/>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1095178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856B3-D781-5CD9-1BE1-76FC50E7D0F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197DF4B-92B4-C7D9-C5F7-E72D4816F1B8}"/>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4" name="Footer Placeholder 3">
            <a:extLst>
              <a:ext uri="{FF2B5EF4-FFF2-40B4-BE49-F238E27FC236}">
                <a16:creationId xmlns:a16="http://schemas.microsoft.com/office/drawing/2014/main" id="{F9ABC89E-4756-9EA3-0346-C769E160823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F94D776-924B-19ED-4A58-F130626A717B}"/>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3869856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292A3A-ADC9-1DA5-223B-C1D174C55ED0}"/>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3" name="Footer Placeholder 2">
            <a:extLst>
              <a:ext uri="{FF2B5EF4-FFF2-40B4-BE49-F238E27FC236}">
                <a16:creationId xmlns:a16="http://schemas.microsoft.com/office/drawing/2014/main" id="{92940FDE-61F0-14FA-54CB-A8401E57347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3694B37-6602-4035-F461-DB1C9B4B4879}"/>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888638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3622B-D529-4124-F2AA-4B85D456EA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CF496E9-3309-C7C4-38F6-E8ADE2CBC4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7A4509F-4B00-2F4E-4E15-0DAE304E9E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4A4ECD-2A66-C5F6-7E05-D7DD07293F2E}"/>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6" name="Footer Placeholder 5">
            <a:extLst>
              <a:ext uri="{FF2B5EF4-FFF2-40B4-BE49-F238E27FC236}">
                <a16:creationId xmlns:a16="http://schemas.microsoft.com/office/drawing/2014/main" id="{9D9556F0-92F8-DC68-5467-4A724D5556C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7D84F89-03F3-CBDF-6A35-90A1BB0B9B58}"/>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4214814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F8C6-D222-0B0F-CE8A-79BDBF24E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7216406-1FBE-DA74-F877-F56256350B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DEA08E6-2749-5C87-670C-BEBE7C17F9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04E544-3559-4064-B998-9D999565E468}"/>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6" name="Footer Placeholder 5">
            <a:extLst>
              <a:ext uri="{FF2B5EF4-FFF2-40B4-BE49-F238E27FC236}">
                <a16:creationId xmlns:a16="http://schemas.microsoft.com/office/drawing/2014/main" id="{27631251-4105-2BF0-3D31-C47B56C4868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D7C31BD-BDF4-1007-48AD-16B45F28E239}"/>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774649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194A7-98E3-DD7A-D8B0-A7B8B51613A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77AEDF2-5418-0BBD-F4B7-3E5F65B776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A1A9EF2-49A9-A87D-B7C4-DF70ABFE305D}"/>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5" name="Footer Placeholder 4">
            <a:extLst>
              <a:ext uri="{FF2B5EF4-FFF2-40B4-BE49-F238E27FC236}">
                <a16:creationId xmlns:a16="http://schemas.microsoft.com/office/drawing/2014/main" id="{940C214C-1A4B-1092-0FC5-0AF77BAB95B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3D30134-4ED2-6D58-048C-B88D59F08E60}"/>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943508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03CCDF-E9DA-B6B3-0499-FA43A079A0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A42A3EF-1A0D-3E24-69D8-3E597C362E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3FFC5F5-D26F-AC4B-25A5-1C549E1E1F09}"/>
              </a:ext>
            </a:extLst>
          </p:cNvPr>
          <p:cNvSpPr>
            <a:spLocks noGrp="1"/>
          </p:cNvSpPr>
          <p:nvPr>
            <p:ph type="dt" sz="half" idx="10"/>
          </p:nvPr>
        </p:nvSpPr>
        <p:spPr/>
        <p:txBody>
          <a:bodyPr/>
          <a:lstStyle/>
          <a:p>
            <a:fld id="{1CB9E343-DEC5-456B-BB1C-F1CA5C5D63FF}" type="datetimeFigureOut">
              <a:rPr lang="en-IN" smtClean="0"/>
              <a:t>18-12-2025</a:t>
            </a:fld>
            <a:endParaRPr lang="en-IN"/>
          </a:p>
        </p:txBody>
      </p:sp>
      <p:sp>
        <p:nvSpPr>
          <p:cNvPr id="5" name="Footer Placeholder 4">
            <a:extLst>
              <a:ext uri="{FF2B5EF4-FFF2-40B4-BE49-F238E27FC236}">
                <a16:creationId xmlns:a16="http://schemas.microsoft.com/office/drawing/2014/main" id="{E73AA4C2-B1D1-FBC7-7E6A-C66E236D119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7E9CB0C-6663-2BAC-EE03-27B60A4FF0AC}"/>
              </a:ext>
            </a:extLst>
          </p:cNvPr>
          <p:cNvSpPr>
            <a:spLocks noGrp="1"/>
          </p:cNvSpPr>
          <p:nvPr>
            <p:ph type="sldNum" sz="quarter" idx="12"/>
          </p:nvPr>
        </p:nvSpPr>
        <p:spPr/>
        <p:txBody>
          <a:bodyPr/>
          <a:lstStyle/>
          <a:p>
            <a:fld id="{737444AC-6D3C-42D3-BEE0-F9B612C97A6A}" type="slidenum">
              <a:rPr lang="en-IN" smtClean="0"/>
              <a:t>‹#›</a:t>
            </a:fld>
            <a:endParaRPr lang="en-IN"/>
          </a:p>
        </p:txBody>
      </p:sp>
    </p:spTree>
    <p:extLst>
      <p:ext uri="{BB962C8B-B14F-4D97-AF65-F5344CB8AC3E}">
        <p14:creationId xmlns:p14="http://schemas.microsoft.com/office/powerpoint/2010/main" val="3726843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08B5AC-873B-FF4C-C596-76CFFFBA3F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2837A94-32CE-A769-B246-676AAAD2B2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4C10EF5-89CF-AE72-3D5B-5640C19701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B9E343-DEC5-456B-BB1C-F1CA5C5D63FF}" type="datetimeFigureOut">
              <a:rPr lang="en-IN" smtClean="0"/>
              <a:t>18-12-2025</a:t>
            </a:fld>
            <a:endParaRPr lang="en-IN"/>
          </a:p>
        </p:txBody>
      </p:sp>
      <p:sp>
        <p:nvSpPr>
          <p:cNvPr id="5" name="Footer Placeholder 4">
            <a:extLst>
              <a:ext uri="{FF2B5EF4-FFF2-40B4-BE49-F238E27FC236}">
                <a16:creationId xmlns:a16="http://schemas.microsoft.com/office/drawing/2014/main" id="{DE2C58FA-C3D3-737A-5F5C-A152ECF416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17FFA430-2119-4C19-9BBB-6AF8979D75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7444AC-6D3C-42D3-BEE0-F9B612C97A6A}" type="slidenum">
              <a:rPr lang="en-IN" smtClean="0"/>
              <a:t>‹#›</a:t>
            </a:fld>
            <a:endParaRPr lang="en-IN"/>
          </a:p>
        </p:txBody>
      </p:sp>
    </p:spTree>
    <p:extLst>
      <p:ext uri="{BB962C8B-B14F-4D97-AF65-F5344CB8AC3E}">
        <p14:creationId xmlns:p14="http://schemas.microsoft.com/office/powerpoint/2010/main" val="20312784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27ED8-D5B8-0B54-AEC0-B53173CBE011}"/>
              </a:ext>
            </a:extLst>
          </p:cNvPr>
          <p:cNvSpPr>
            <a:spLocks noGrp="1"/>
          </p:cNvSpPr>
          <p:nvPr>
            <p:ph type="ctrTitle"/>
          </p:nvPr>
        </p:nvSpPr>
        <p:spPr>
          <a:xfrm>
            <a:off x="1524000" y="244929"/>
            <a:ext cx="9144000" cy="2334986"/>
          </a:xfrm>
        </p:spPr>
        <p:txBody>
          <a:bodyPr>
            <a:normAutofit/>
          </a:bodyPr>
          <a:lstStyle/>
          <a:p>
            <a:r>
              <a:rPr lang="en-IN" sz="5400" b="1" dirty="0">
                <a:latin typeface="Times New Roman" panose="02020603050405020304" pitchFamily="18" charset="0"/>
                <a:cs typeface="Times New Roman" panose="02020603050405020304" pitchFamily="18" charset="0"/>
              </a:rPr>
              <a:t>Digital Forensics Analysis</a:t>
            </a:r>
            <a:r>
              <a:rPr lang="en-IN" sz="5400" dirty="0">
                <a:latin typeface="Times New Roman" panose="02020603050405020304" pitchFamily="18" charset="0"/>
                <a:cs typeface="Times New Roman" panose="02020603050405020304" pitchFamily="18" charset="0"/>
              </a:rPr>
              <a:t> </a:t>
            </a:r>
            <a:r>
              <a:rPr lang="en-IN" sz="5400" b="1" dirty="0">
                <a:latin typeface="Times New Roman" panose="02020603050405020304" pitchFamily="18" charset="0"/>
                <a:cs typeface="Times New Roman" panose="02020603050405020304" pitchFamily="18" charset="0"/>
              </a:rPr>
              <a:t> Presentation</a:t>
            </a:r>
          </a:p>
        </p:txBody>
      </p:sp>
      <p:sp>
        <p:nvSpPr>
          <p:cNvPr id="3" name="Subtitle 2">
            <a:extLst>
              <a:ext uri="{FF2B5EF4-FFF2-40B4-BE49-F238E27FC236}">
                <a16:creationId xmlns:a16="http://schemas.microsoft.com/office/drawing/2014/main" id="{EAC108FC-2064-B4F9-861F-46DE45EB763B}"/>
              </a:ext>
            </a:extLst>
          </p:cNvPr>
          <p:cNvSpPr>
            <a:spLocks noGrp="1"/>
          </p:cNvSpPr>
          <p:nvPr>
            <p:ph type="subTitle" idx="1"/>
          </p:nvPr>
        </p:nvSpPr>
        <p:spPr>
          <a:xfrm>
            <a:off x="1524000" y="3602037"/>
            <a:ext cx="9144000" cy="2334986"/>
          </a:xfrm>
        </p:spPr>
        <p:txBody>
          <a:bodyPr>
            <a:normAutofit/>
          </a:bodyPr>
          <a:lstStyle/>
          <a:p>
            <a:pPr algn="l"/>
            <a:r>
              <a:rPr lang="en-IN" dirty="0">
                <a:latin typeface="Times New Roman" panose="02020603050405020304" pitchFamily="18" charset="0"/>
                <a:cs typeface="Times New Roman" panose="02020603050405020304" pitchFamily="18" charset="0"/>
              </a:rPr>
              <a:t>NAME : PARTH RAMNIKBHAI KUMBHANI </a:t>
            </a:r>
          </a:p>
          <a:p>
            <a:pPr algn="l"/>
            <a:r>
              <a:rPr lang="en-IN" dirty="0">
                <a:latin typeface="Times New Roman" panose="02020603050405020304" pitchFamily="18" charset="0"/>
                <a:cs typeface="Times New Roman" panose="02020603050405020304" pitchFamily="18" charset="0"/>
              </a:rPr>
              <a:t>STUDENT ID : 2437474</a:t>
            </a:r>
          </a:p>
          <a:p>
            <a:pPr algn="l"/>
            <a:r>
              <a:rPr lang="en-IN" dirty="0">
                <a:latin typeface="Times New Roman" panose="02020603050405020304" pitchFamily="18" charset="0"/>
                <a:cs typeface="Times New Roman" panose="02020603050405020304" pitchFamily="18" charset="0"/>
              </a:rPr>
              <a:t>LECTURER : Dr. Mohamed Ghanem </a:t>
            </a:r>
          </a:p>
          <a:p>
            <a:pPr algn="l"/>
            <a:r>
              <a:rPr lang="en-IN" dirty="0">
                <a:latin typeface="Times New Roman" panose="02020603050405020304" pitchFamily="18" charset="0"/>
                <a:cs typeface="Times New Roman" panose="02020603050405020304" pitchFamily="18" charset="0"/>
              </a:rPr>
              <a:t>MODULE CODE : ACCA7031</a:t>
            </a:r>
          </a:p>
        </p:txBody>
      </p:sp>
    </p:spTree>
    <p:extLst>
      <p:ext uri="{BB962C8B-B14F-4D97-AF65-F5344CB8AC3E}">
        <p14:creationId xmlns:p14="http://schemas.microsoft.com/office/powerpoint/2010/main" val="924507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76615-D2BE-A79E-ABED-7F6B5792B8C9}"/>
              </a:ext>
            </a:extLst>
          </p:cNvPr>
          <p:cNvSpPr>
            <a:spLocks noGrp="1"/>
          </p:cNvSpPr>
          <p:nvPr>
            <p:ph type="ctrTitle"/>
          </p:nvPr>
        </p:nvSpPr>
        <p:spPr>
          <a:xfrm>
            <a:off x="751114" y="179615"/>
            <a:ext cx="9916886" cy="685800"/>
          </a:xfrm>
        </p:spPr>
        <p:txBody>
          <a:bodyPr>
            <a:noAutofit/>
          </a:bodyPr>
          <a:lstStyle/>
          <a:p>
            <a:pPr algn="l"/>
            <a:r>
              <a:rPr lang="en-IN" sz="2800" b="1" u="sng" dirty="0">
                <a:latin typeface="Times New Roman" panose="02020603050405020304" pitchFamily="18" charset="0"/>
                <a:cs typeface="Times New Roman" panose="02020603050405020304" pitchFamily="18" charset="0"/>
              </a:rPr>
              <a:t>Introduction and Case Overview</a:t>
            </a:r>
          </a:p>
        </p:txBody>
      </p:sp>
      <p:sp>
        <p:nvSpPr>
          <p:cNvPr id="4" name="Rectangle 1">
            <a:extLst>
              <a:ext uri="{FF2B5EF4-FFF2-40B4-BE49-F238E27FC236}">
                <a16:creationId xmlns:a16="http://schemas.microsoft.com/office/drawing/2014/main" id="{EA68EE8A-502F-8768-5CA5-239079838F26}"/>
              </a:ext>
            </a:extLst>
          </p:cNvPr>
          <p:cNvSpPr>
            <a:spLocks noGrp="1" noChangeArrowheads="1"/>
          </p:cNvSpPr>
          <p:nvPr>
            <p:ph type="subTitle" idx="1"/>
          </p:nvPr>
        </p:nvSpPr>
        <p:spPr bwMode="auto">
          <a:xfrm>
            <a:off x="404734" y="654555"/>
            <a:ext cx="11558416"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Digital Forensics involves the identification, preservation, analysis, and </a:t>
            </a:r>
          </a:p>
          <a:p>
            <a:pPr marR="0" lvl="0" algn="l" defTabSz="914400" rtl="0" eaLnBrk="0" fontAlgn="base" latinLnBrk="0" hangingPunct="0">
              <a:lnSpc>
                <a:spcPct val="100000"/>
              </a:lnSpc>
              <a:spcBef>
                <a:spcPct val="0"/>
              </a:spcBef>
              <a:spcAft>
                <a:spcPct val="0"/>
              </a:spcAft>
              <a:buClrTx/>
              <a:buSzTx/>
              <a:tabLst/>
            </a:pPr>
            <a:r>
              <a:rPr lang="en-US" altLang="en-US" dirty="0">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presentation of digital evidence.</a:t>
            </a:r>
          </a:p>
          <a:p>
            <a:pPr marR="0" lvl="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field is evolving from simple computer forensics into specialized areas: mobile, network, and cloud forensics.</a:t>
            </a:r>
          </a:p>
          <a:p>
            <a:pPr marR="0" lvl="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latin typeface="Times New Roman" panose="02020603050405020304" pitchFamily="18" charset="0"/>
                <a:cs typeface="Times New Roman" panose="02020603050405020304" pitchFamily="18" charset="0"/>
              </a:rPr>
              <a:t>Here Theft and illegal sale of QT-AI-2025 proprietary patent.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dirty="0">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Involved insider access and external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cordinatioin</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err="1">
                <a:latin typeface="Times New Roman" panose="02020603050405020304" pitchFamily="18" charset="0"/>
                <a:cs typeface="Times New Roman" panose="02020603050405020304" pitchFamily="18" charset="0"/>
              </a:rPr>
              <a:t>Useing</a:t>
            </a:r>
            <a:r>
              <a:rPr lang="en-US" altLang="en-US" dirty="0">
                <a:latin typeface="Times New Roman" panose="02020603050405020304" pitchFamily="18" charset="0"/>
                <a:cs typeface="Times New Roman" panose="02020603050405020304" pitchFamily="18" charset="0"/>
              </a:rPr>
              <a:t> of encryption, deletion, and anonymized payments.</a:t>
            </a:r>
          </a:p>
          <a:p>
            <a:pPr marR="0" lvl="0" algn="l" defTabSz="914400" rtl="0" eaLnBrk="0" fontAlgn="base" latinLnBrk="0" hangingPunct="0">
              <a:lnSpc>
                <a:spcPct val="100000"/>
              </a:lnSpc>
              <a:spcBef>
                <a:spcPct val="0"/>
              </a:spcBef>
              <a:spcAft>
                <a:spcPct val="0"/>
              </a:spcAft>
              <a:buClrTx/>
              <a:buSzTx/>
              <a:tabLst/>
            </a:pPr>
            <a:endParaRPr lang="en-US" altLang="en-US" dirty="0">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latin typeface="Times New Roman" panose="02020603050405020304" pitchFamily="18" charset="0"/>
                <a:cs typeface="Times New Roman" panose="02020603050405020304" pitchFamily="18" charset="0"/>
              </a:rPr>
              <a:t>Required advanced digital forensic correlation</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63961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79C37-F280-3877-597B-B4960E9CD7DD}"/>
              </a:ext>
            </a:extLst>
          </p:cNvPr>
          <p:cNvSpPr>
            <a:spLocks noGrp="1"/>
          </p:cNvSpPr>
          <p:nvPr>
            <p:ph type="ctrTitle"/>
          </p:nvPr>
        </p:nvSpPr>
        <p:spPr>
          <a:xfrm>
            <a:off x="716280" y="335281"/>
            <a:ext cx="9951720" cy="502920"/>
          </a:xfrm>
        </p:spPr>
        <p:txBody>
          <a:bodyPr>
            <a:normAutofit/>
          </a:bodyPr>
          <a:lstStyle/>
          <a:p>
            <a:pPr algn="l"/>
            <a:r>
              <a:rPr lang="en-IN" sz="2800" b="1" u="sng" dirty="0">
                <a:latin typeface="Times New Roman" panose="02020603050405020304" pitchFamily="18" charset="0"/>
                <a:cs typeface="Times New Roman" panose="02020603050405020304" pitchFamily="18" charset="0"/>
              </a:rPr>
              <a:t>Investigation Objectives and Devices Examined</a:t>
            </a:r>
          </a:p>
        </p:txBody>
      </p:sp>
      <p:sp>
        <p:nvSpPr>
          <p:cNvPr id="3" name="Subtitle 2">
            <a:extLst>
              <a:ext uri="{FF2B5EF4-FFF2-40B4-BE49-F238E27FC236}">
                <a16:creationId xmlns:a16="http://schemas.microsoft.com/office/drawing/2014/main" id="{C1A61F39-C694-E38E-C32A-E425A0543BF2}"/>
              </a:ext>
            </a:extLst>
          </p:cNvPr>
          <p:cNvSpPr>
            <a:spLocks noGrp="1"/>
          </p:cNvSpPr>
          <p:nvPr>
            <p:ph type="subTitle" idx="1"/>
          </p:nvPr>
        </p:nvSpPr>
        <p:spPr>
          <a:xfrm>
            <a:off x="716280" y="990600"/>
            <a:ext cx="9951720" cy="4267200"/>
          </a:xfrm>
        </p:spPr>
        <p:txBody>
          <a:bodyPr/>
          <a:lstStyle/>
          <a:p>
            <a:pPr algn="l"/>
            <a:endParaRPr lang="en-IN" b="1" dirty="0"/>
          </a:p>
          <a:p>
            <a:pPr algn="l"/>
            <a:r>
              <a:rPr lang="en-IN" b="1" dirty="0">
                <a:latin typeface="Times New Roman" panose="02020603050405020304" pitchFamily="18" charset="0"/>
                <a:cs typeface="Times New Roman" panose="02020603050405020304" pitchFamily="18" charset="0"/>
              </a:rPr>
              <a:t>Devices for </a:t>
            </a:r>
            <a:r>
              <a:rPr lang="en-IN" b="1" dirty="0" err="1">
                <a:latin typeface="Times New Roman" panose="02020603050405020304" pitchFamily="18" charset="0"/>
                <a:cs typeface="Times New Roman" panose="02020603050405020304" pitchFamily="18" charset="0"/>
              </a:rPr>
              <a:t>Examind</a:t>
            </a:r>
            <a:endParaRPr lang="en-IN" b="1" dirty="0">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Emma : Internal perpetrator (Huawei POT-LX1 P Smart)</a:t>
            </a:r>
          </a:p>
          <a:p>
            <a:pPr marL="342900" indent="-342900" algn="l">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Joe : Intermediary facilitator (Samsung Galaxy A13)</a:t>
            </a:r>
          </a:p>
          <a:p>
            <a:pPr marL="342900" indent="-342900" algn="l">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Norman : External buyer (</a:t>
            </a:r>
            <a:r>
              <a:rPr lang="en-IN" dirty="0" err="1">
                <a:latin typeface="Times New Roman" panose="02020603050405020304" pitchFamily="18" charset="0"/>
                <a:cs typeface="Times New Roman" panose="02020603050405020304" pitchFamily="18" charset="0"/>
              </a:rPr>
              <a:t>Ulefone</a:t>
            </a:r>
            <a:r>
              <a:rPr lang="en-IN" dirty="0">
                <a:latin typeface="Times New Roman" panose="02020603050405020304" pitchFamily="18" charset="0"/>
                <a:cs typeface="Times New Roman" panose="02020603050405020304" pitchFamily="18" charset="0"/>
              </a:rPr>
              <a:t> Note 14)</a:t>
            </a:r>
          </a:p>
          <a:p>
            <a:pPr marL="342900" indent="-342900" algn="l">
              <a:buFont typeface="Wingdings" panose="05000000000000000000" pitchFamily="2" charset="2"/>
              <a:buChar char="Ø"/>
            </a:pPr>
            <a:endParaRPr lang="en-IN" dirty="0">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The data was gathered using Cellebrite includes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mobile devices for communication, call logs, travel, and financial evidence.</a:t>
            </a:r>
          </a:p>
          <a:p>
            <a:pPr algn="l"/>
            <a:endParaRPr lang="en-IN" dirty="0"/>
          </a:p>
        </p:txBody>
      </p:sp>
    </p:spTree>
    <p:extLst>
      <p:ext uri="{BB962C8B-B14F-4D97-AF65-F5344CB8AC3E}">
        <p14:creationId xmlns:p14="http://schemas.microsoft.com/office/powerpoint/2010/main" val="1678556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833A2-695B-68EE-5AA9-148C361A845D}"/>
              </a:ext>
            </a:extLst>
          </p:cNvPr>
          <p:cNvSpPr>
            <a:spLocks noGrp="1"/>
          </p:cNvSpPr>
          <p:nvPr>
            <p:ph type="ctrTitle"/>
          </p:nvPr>
        </p:nvSpPr>
        <p:spPr>
          <a:xfrm>
            <a:off x="685800" y="137161"/>
            <a:ext cx="9982200" cy="594360"/>
          </a:xfrm>
        </p:spPr>
        <p:txBody>
          <a:bodyPr>
            <a:noAutofit/>
          </a:bodyPr>
          <a:lstStyle/>
          <a:p>
            <a:r>
              <a:rPr lang="en-IN" sz="4000" b="1" u="sng" dirty="0">
                <a:latin typeface="Times New Roman" panose="02020603050405020304" pitchFamily="18" charset="0"/>
                <a:cs typeface="Times New Roman" panose="02020603050405020304" pitchFamily="18" charset="0"/>
              </a:rPr>
              <a:t>Forensic Methodology</a:t>
            </a:r>
          </a:p>
        </p:txBody>
      </p:sp>
      <p:sp>
        <p:nvSpPr>
          <p:cNvPr id="3" name="Subtitle 2">
            <a:extLst>
              <a:ext uri="{FF2B5EF4-FFF2-40B4-BE49-F238E27FC236}">
                <a16:creationId xmlns:a16="http://schemas.microsoft.com/office/drawing/2014/main" id="{83626F2D-581C-BFB5-0585-92B3DDAE7DDE}"/>
              </a:ext>
            </a:extLst>
          </p:cNvPr>
          <p:cNvSpPr>
            <a:spLocks noGrp="1"/>
          </p:cNvSpPr>
          <p:nvPr>
            <p:ph type="subTitle" idx="1"/>
          </p:nvPr>
        </p:nvSpPr>
        <p:spPr>
          <a:xfrm>
            <a:off x="228600" y="899160"/>
            <a:ext cx="11216640" cy="5044440"/>
          </a:xfrm>
        </p:spPr>
        <p:txBody>
          <a:bodyPr>
            <a:normAutofit/>
          </a:bodyPr>
          <a:lstStyle/>
          <a:p>
            <a:pPr marL="342900" indent="-342900" algn="l">
              <a:buFont typeface="Wingdings" panose="05000000000000000000" pitchFamily="2" charset="2"/>
              <a:buChar char="Ø"/>
            </a:pPr>
            <a:endParaRPr lang="en-IN" dirty="0"/>
          </a:p>
          <a:p>
            <a:pPr marL="457200" indent="-457200" algn="l">
              <a:buFont typeface="Wingdings" panose="05000000000000000000" pitchFamily="2" charset="2"/>
              <a:buChar char="Ø"/>
            </a:pPr>
            <a:r>
              <a:rPr lang="en-IN" sz="3200" dirty="0">
                <a:latin typeface="Times New Roman" panose="02020603050405020304" pitchFamily="18" charset="0"/>
                <a:cs typeface="Times New Roman" panose="02020603050405020304" pitchFamily="18" charset="0"/>
              </a:rPr>
              <a:t>Device  seizure and documentation</a:t>
            </a:r>
          </a:p>
          <a:p>
            <a:pPr marL="457200" indent="-457200" algn="l">
              <a:buFont typeface="Wingdings" panose="05000000000000000000" pitchFamily="2" charset="2"/>
              <a:buChar char="Ø"/>
            </a:pPr>
            <a:r>
              <a:rPr lang="en-IN" sz="3200" dirty="0">
                <a:latin typeface="Times New Roman" panose="02020603050405020304" pitchFamily="18" charset="0"/>
                <a:cs typeface="Times New Roman" panose="02020603050405020304" pitchFamily="18" charset="0"/>
              </a:rPr>
              <a:t>Logical extraction using Cellebrite UFED,</a:t>
            </a:r>
            <a:r>
              <a:rPr lang="en-US" sz="3200" dirty="0">
                <a:latin typeface="Times New Roman" panose="02020603050405020304" pitchFamily="18" charset="0"/>
                <a:cs typeface="Times New Roman" panose="02020603050405020304" pitchFamily="18" charset="0"/>
              </a:rPr>
              <a:t> with additional Android Backup and Kirin Live extractions for the Huawei device.</a:t>
            </a:r>
          </a:p>
          <a:p>
            <a:pPr marL="457200" indent="-457200" algn="l">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Autopsy was used for data carving, indexing, and timeline reconstruction.</a:t>
            </a:r>
          </a:p>
          <a:p>
            <a:pPr marL="457200" indent="-457200" algn="l">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Evidence handling was secured via SHA256 checksums to ensure data was not altered during analysis.</a:t>
            </a:r>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6386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E92B8-D414-2FBE-1089-DDF207785CC6}"/>
              </a:ext>
            </a:extLst>
          </p:cNvPr>
          <p:cNvSpPr>
            <a:spLocks noGrp="1"/>
          </p:cNvSpPr>
          <p:nvPr>
            <p:ph type="ctrTitle"/>
          </p:nvPr>
        </p:nvSpPr>
        <p:spPr>
          <a:xfrm>
            <a:off x="1524000" y="213361"/>
            <a:ext cx="9144000" cy="640079"/>
          </a:xfrm>
        </p:spPr>
        <p:txBody>
          <a:bodyPr>
            <a:normAutofit/>
          </a:bodyPr>
          <a:lstStyle/>
          <a:p>
            <a:r>
              <a:rPr lang="en-IN" sz="3200" b="1" u="sng" dirty="0"/>
              <a:t>Evidence Breakdown – Emma </a:t>
            </a:r>
          </a:p>
        </p:txBody>
      </p:sp>
      <p:sp>
        <p:nvSpPr>
          <p:cNvPr id="3" name="Subtitle 2">
            <a:extLst>
              <a:ext uri="{FF2B5EF4-FFF2-40B4-BE49-F238E27FC236}">
                <a16:creationId xmlns:a16="http://schemas.microsoft.com/office/drawing/2014/main" id="{073794EE-89FC-9324-AE38-BA2204B2EB66}"/>
              </a:ext>
            </a:extLst>
          </p:cNvPr>
          <p:cNvSpPr>
            <a:spLocks noGrp="1"/>
          </p:cNvSpPr>
          <p:nvPr>
            <p:ph type="subTitle" idx="1"/>
          </p:nvPr>
        </p:nvSpPr>
        <p:spPr>
          <a:xfrm>
            <a:off x="548640" y="1005840"/>
            <a:ext cx="11216640" cy="5227320"/>
          </a:xfrm>
        </p:spPr>
        <p:txBody>
          <a:bodyPr>
            <a:normAutofit fontScale="92500"/>
          </a:bodyPr>
          <a:lstStyle/>
          <a:p>
            <a:pPr algn="l"/>
            <a:endParaRPr lang="en-US" sz="2800" b="1" dirty="0"/>
          </a:p>
          <a:p>
            <a:pPr algn="l"/>
            <a:r>
              <a:rPr lang="en-US" sz="2800" b="1" dirty="0">
                <a:latin typeface="Times New Roman" panose="02020603050405020304" pitchFamily="18" charset="0"/>
                <a:cs typeface="Times New Roman" panose="02020603050405020304" pitchFamily="18" charset="0"/>
              </a:rPr>
              <a:t>Device </a:t>
            </a:r>
            <a:endParaRPr lang="en-US" sz="2800" dirty="0">
              <a:latin typeface="Times New Roman" panose="02020603050405020304" pitchFamily="18" charset="0"/>
              <a:cs typeface="Times New Roman" panose="02020603050405020304" pitchFamily="18" charset="0"/>
            </a:endParaRPr>
          </a:p>
          <a:p>
            <a:pPr algn="l"/>
            <a:r>
              <a:rPr lang="en-US" sz="2800" dirty="0">
                <a:latin typeface="Times New Roman" panose="02020603050405020304" pitchFamily="18" charset="0"/>
                <a:cs typeface="Times New Roman" panose="02020603050405020304" pitchFamily="18" charset="0"/>
              </a:rPr>
              <a:t>Huawei POT-LX1 P Smart</a:t>
            </a:r>
            <a:endParaRPr lang="en-IN" dirty="0">
              <a:latin typeface="Times New Roman" panose="02020603050405020304" pitchFamily="18" charset="0"/>
              <a:cs typeface="Times New Roman" panose="02020603050405020304" pitchFamily="18" charset="0"/>
            </a:endParaRPr>
          </a:p>
          <a:p>
            <a:pPr algn="l"/>
            <a:endParaRPr lang="en-US" dirty="0">
              <a:latin typeface="Times New Roman" panose="02020603050405020304" pitchFamily="18" charset="0"/>
              <a:cs typeface="Times New Roman" panose="02020603050405020304" pitchFamily="18" charset="0"/>
            </a:endParaRPr>
          </a:p>
          <a:p>
            <a:pPr algn="l"/>
            <a:r>
              <a:rPr lang="en-US" sz="2800" b="1" dirty="0">
                <a:latin typeface="Times New Roman" panose="02020603050405020304" pitchFamily="18" charset="0"/>
                <a:cs typeface="Times New Roman" panose="02020603050405020304" pitchFamily="18" charset="0"/>
              </a:rPr>
              <a:t>Findings </a:t>
            </a:r>
            <a:endParaRPr lang="en-US" dirty="0">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Account dovp59@gmail.com directly linked Emma to the device.</a:t>
            </a:r>
          </a:p>
          <a:p>
            <a:pPr marL="342900" indent="-342900" algn="l">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Device setup on August 17, 2024, followed by immediate contact with Joe within 48 hours.</a:t>
            </a:r>
          </a:p>
          <a:p>
            <a:pPr marL="342900" indent="-342900" algn="l">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Call logs in phone calls between Joe and Emma they are recorded It’s confirmed the coordinated transfer.</a:t>
            </a:r>
          </a:p>
          <a:p>
            <a:pPr marL="342900" indent="-342900" algn="l">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Email and application data confirmed regular usage by the suspect</a:t>
            </a:r>
          </a:p>
          <a:p>
            <a:pPr marL="342900" indent="-342900" algn="l">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Counter-Forensics: WhatsApp chats were deleted or moved, indicating functional attempts to hide evidence.</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6722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CA3F8-4696-4C3B-A06D-45BA81E2C363}"/>
              </a:ext>
            </a:extLst>
          </p:cNvPr>
          <p:cNvSpPr>
            <a:spLocks noGrp="1"/>
          </p:cNvSpPr>
          <p:nvPr>
            <p:ph type="title"/>
          </p:nvPr>
        </p:nvSpPr>
        <p:spPr>
          <a:xfrm>
            <a:off x="2632146" y="5973445"/>
            <a:ext cx="6644640" cy="640715"/>
          </a:xfrm>
        </p:spPr>
        <p:txBody>
          <a:bodyPr>
            <a:normAutofit/>
          </a:bodyPr>
          <a:lstStyle/>
          <a:p>
            <a:pPr algn="ctr"/>
            <a:r>
              <a:rPr lang="en-IN" sz="2800" dirty="0"/>
              <a:t>Communication between Emma and Joe </a:t>
            </a:r>
          </a:p>
        </p:txBody>
      </p:sp>
      <p:pic>
        <p:nvPicPr>
          <p:cNvPr id="5" name="Content Placeholder 4">
            <a:extLst>
              <a:ext uri="{FF2B5EF4-FFF2-40B4-BE49-F238E27FC236}">
                <a16:creationId xmlns:a16="http://schemas.microsoft.com/office/drawing/2014/main" id="{C7537D3A-13AF-3FD1-C669-B5A3797F93D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161" y="0"/>
            <a:ext cx="10110610" cy="5687218"/>
          </a:xfrm>
        </p:spPr>
      </p:pic>
    </p:spTree>
    <p:extLst>
      <p:ext uri="{BB962C8B-B14F-4D97-AF65-F5344CB8AC3E}">
        <p14:creationId xmlns:p14="http://schemas.microsoft.com/office/powerpoint/2010/main" val="2939064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BF79E0AE-374C-ECE3-BA2C-9FFD7E660B5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1134" y="152400"/>
            <a:ext cx="10972800" cy="6172200"/>
          </a:xfrm>
        </p:spPr>
      </p:pic>
    </p:spTree>
    <p:extLst>
      <p:ext uri="{BB962C8B-B14F-4D97-AF65-F5344CB8AC3E}">
        <p14:creationId xmlns:p14="http://schemas.microsoft.com/office/powerpoint/2010/main" val="2293934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47AB-727C-EAEC-D3F9-49AD9709BEFE}"/>
              </a:ext>
            </a:extLst>
          </p:cNvPr>
          <p:cNvSpPr>
            <a:spLocks noGrp="1"/>
          </p:cNvSpPr>
          <p:nvPr>
            <p:ph type="ctrTitle"/>
          </p:nvPr>
        </p:nvSpPr>
        <p:spPr>
          <a:xfrm>
            <a:off x="579120" y="243841"/>
            <a:ext cx="10088880" cy="594360"/>
          </a:xfrm>
        </p:spPr>
        <p:txBody>
          <a:bodyPr>
            <a:normAutofit/>
          </a:bodyPr>
          <a:lstStyle/>
          <a:p>
            <a:r>
              <a:rPr lang="en-IN" sz="3200" b="1" u="sng" dirty="0">
                <a:latin typeface="Times New Roman" panose="02020603050405020304" pitchFamily="18" charset="0"/>
                <a:cs typeface="Times New Roman" panose="02020603050405020304" pitchFamily="18" charset="0"/>
              </a:rPr>
              <a:t>Evidence Breakdown – Joe </a:t>
            </a:r>
          </a:p>
        </p:txBody>
      </p:sp>
      <p:sp>
        <p:nvSpPr>
          <p:cNvPr id="4" name="Rectangle 1">
            <a:extLst>
              <a:ext uri="{FF2B5EF4-FFF2-40B4-BE49-F238E27FC236}">
                <a16:creationId xmlns:a16="http://schemas.microsoft.com/office/drawing/2014/main" id="{B98D12E8-020F-6AF0-269A-4831B4AC0A7B}"/>
              </a:ext>
            </a:extLst>
          </p:cNvPr>
          <p:cNvSpPr>
            <a:spLocks noGrp="1" noChangeArrowheads="1"/>
          </p:cNvSpPr>
          <p:nvPr>
            <p:ph type="subTitle" idx="1"/>
          </p:nvPr>
        </p:nvSpPr>
        <p:spPr bwMode="auto">
          <a:xfrm>
            <a:off x="396240" y="1760344"/>
            <a:ext cx="11353800" cy="3754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800" b="1" i="0" u="none" strike="noStrike" cap="none" normalizeH="0" baseline="0" dirty="0">
                <a:ln>
                  <a:noFill/>
                </a:ln>
                <a:solidFill>
                  <a:schemeClr val="tx1"/>
                </a:solidFill>
                <a:effectLst/>
                <a:latin typeface="Arial" panose="020B0604020202020204" pitchFamily="34" charset="0"/>
              </a:rPr>
              <a:t>Device</a:t>
            </a:r>
          </a:p>
          <a:p>
            <a:pPr marL="0" marR="0" lvl="0" indent="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chemeClr val="tx1"/>
                </a:solidFill>
                <a:effectLst/>
                <a:latin typeface="Arial" panose="020B0604020202020204" pitchFamily="34" charset="0"/>
              </a:rPr>
              <a:t> Samsung Galaxy A13</a:t>
            </a:r>
          </a:p>
          <a:p>
            <a:pPr marL="0" marR="0" lvl="0" indent="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a:ln>
                  <a:noFill/>
                </a:ln>
                <a:solidFill>
                  <a:schemeClr val="tx1"/>
                </a:solidFill>
                <a:effectLst/>
                <a:latin typeface="Arial" panose="020B0604020202020204" pitchFamily="34" charset="0"/>
              </a:rPr>
              <a:t>Findings</a:t>
            </a:r>
            <a:endParaRPr kumimoji="0" lang="en-US" altLang="en-US" b="0" i="0" u="none" strike="noStrike" cap="none" normalizeH="0" baseline="0" dirty="0">
              <a:ln>
                <a:noFill/>
              </a:ln>
              <a:solidFill>
                <a:schemeClr val="tx1"/>
              </a:solidFill>
              <a:effectLst/>
              <a:latin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b="0" i="0" u="none" strike="noStrike" cap="none" normalizeH="0" baseline="0" dirty="0">
                <a:ln>
                  <a:noFill/>
                </a:ln>
                <a:solidFill>
                  <a:schemeClr val="tx1"/>
                </a:solidFill>
                <a:effectLst/>
                <a:latin typeface="Arial" panose="020B0604020202020204" pitchFamily="34" charset="0"/>
              </a:rPr>
              <a:t>Extensive travel history (Glasgow, London, Paris) used to facilitate </a:t>
            </a:r>
          </a:p>
          <a:p>
            <a:pPr marR="0" lvl="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chemeClr val="tx1"/>
                </a:solidFill>
                <a:effectLst/>
                <a:latin typeface="Arial" panose="020B0604020202020204" pitchFamily="34" charset="0"/>
              </a:rPr>
              <a:t>     physical meetings.</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b="0" i="0" u="none" strike="noStrike" cap="none" normalizeH="0" baseline="0" dirty="0">
                <a:ln>
                  <a:noFill/>
                </a:ln>
                <a:solidFill>
                  <a:schemeClr val="tx1"/>
                </a:solidFill>
                <a:effectLst/>
                <a:latin typeface="Arial" panose="020B0604020202020204" pitchFamily="34" charset="0"/>
              </a:rPr>
              <a:t>Financial trail identified a Debit Mastercard (ending in 3758) used for</a:t>
            </a:r>
          </a:p>
          <a:p>
            <a:pPr marR="0" lvl="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chemeClr val="tx1"/>
                </a:solidFill>
                <a:effectLst/>
                <a:latin typeface="Arial" panose="020B0604020202020204" pitchFamily="34" charset="0"/>
              </a:rPr>
              <a:t>     hotel and parking payments.</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i="0" u="none" strike="noStrike" cap="none" normalizeH="0" baseline="0" dirty="0">
                <a:ln>
                  <a:noFill/>
                </a:ln>
                <a:solidFill>
                  <a:schemeClr val="tx1"/>
                </a:solidFill>
                <a:effectLst/>
                <a:latin typeface="Arial" panose="020B0604020202020204" pitchFamily="34" charset="0"/>
              </a:rPr>
              <a:t>Transportation payment receipts and hotel booking </a:t>
            </a:r>
            <a:r>
              <a:rPr kumimoji="0" lang="en-US" altLang="en-US" i="0" u="none" strike="noStrike" cap="none" normalizeH="0" baseline="0" dirty="0" err="1">
                <a:ln>
                  <a:noFill/>
                </a:ln>
                <a:solidFill>
                  <a:schemeClr val="tx1"/>
                </a:solidFill>
                <a:effectLst/>
                <a:latin typeface="Arial" panose="020B0604020202020204" pitchFamily="34" charset="0"/>
              </a:rPr>
              <a:t>cooridinated</a:t>
            </a:r>
            <a:r>
              <a:rPr kumimoji="0" lang="en-US" altLang="en-US" i="0" u="none" strike="noStrike" cap="none" normalizeH="0" baseline="0" dirty="0">
                <a:ln>
                  <a:noFill/>
                </a:ln>
                <a:solidFill>
                  <a:schemeClr val="tx1"/>
                </a:solidFill>
                <a:effectLst/>
                <a:latin typeface="Arial" panose="020B0604020202020204" pitchFamily="34" charset="0"/>
              </a:rPr>
              <a:t> </a:t>
            </a:r>
            <a:r>
              <a:rPr kumimoji="0" lang="en-US" altLang="en-US" i="0" u="none" strike="noStrike" cap="none" normalizeH="0" baseline="0" dirty="0" err="1">
                <a:ln>
                  <a:noFill/>
                </a:ln>
                <a:solidFill>
                  <a:schemeClr val="tx1"/>
                </a:solidFill>
                <a:effectLst/>
                <a:latin typeface="Arial" panose="020B0604020202020204" pitchFamily="34" charset="0"/>
              </a:rPr>
              <a:t>movments</a:t>
            </a:r>
            <a:r>
              <a:rPr kumimoji="0" lang="en-US" altLang="en-US"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09883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D8CFC-E8A9-2102-CA49-6D2286DB8279}"/>
              </a:ext>
            </a:extLst>
          </p:cNvPr>
          <p:cNvSpPr>
            <a:spLocks noGrp="1"/>
          </p:cNvSpPr>
          <p:nvPr>
            <p:ph type="title"/>
          </p:nvPr>
        </p:nvSpPr>
        <p:spPr>
          <a:xfrm>
            <a:off x="2348512" y="5962015"/>
            <a:ext cx="7025640" cy="427355"/>
          </a:xfrm>
        </p:spPr>
        <p:txBody>
          <a:bodyPr>
            <a:normAutofit fontScale="90000"/>
          </a:bodyPr>
          <a:lstStyle/>
          <a:p>
            <a:pPr algn="ctr"/>
            <a:r>
              <a:rPr kumimoji="0" lang="en-US" altLang="en-US" sz="1800" i="0" u="none" strike="noStrike" cap="none" normalizeH="0" baseline="0" dirty="0">
                <a:ln>
                  <a:noFill/>
                </a:ln>
                <a:solidFill>
                  <a:schemeClr val="tx1"/>
                </a:solidFill>
                <a:effectLst/>
                <a:latin typeface="Arial" panose="020B0604020202020204" pitchFamily="34" charset="0"/>
              </a:rPr>
              <a:t>Transportation receipts and hotel booking key using as a evidence it is connects the suspect </a:t>
            </a:r>
            <a:r>
              <a:rPr kumimoji="0" lang="en-US" altLang="en-US" sz="1800" i="0" u="none" strike="noStrike" cap="none" normalizeH="0" baseline="0" dirty="0" err="1">
                <a:ln>
                  <a:noFill/>
                </a:ln>
                <a:solidFill>
                  <a:schemeClr val="tx1"/>
                </a:solidFill>
                <a:effectLst/>
                <a:latin typeface="Arial" panose="020B0604020202020204" pitchFamily="34" charset="0"/>
              </a:rPr>
              <a:t>movments</a:t>
            </a:r>
            <a:endParaRPr lang="en-IN" sz="1800" dirty="0"/>
          </a:p>
        </p:txBody>
      </p:sp>
      <p:pic>
        <p:nvPicPr>
          <p:cNvPr id="5" name="Content Placeholder 4">
            <a:extLst>
              <a:ext uri="{FF2B5EF4-FFF2-40B4-BE49-F238E27FC236}">
                <a16:creationId xmlns:a16="http://schemas.microsoft.com/office/drawing/2014/main" id="{FBA57745-B2F2-0F35-514A-FB0E7FBF50C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9864" y="0"/>
            <a:ext cx="10132995" cy="5699811"/>
          </a:xfrm>
        </p:spPr>
      </p:pic>
    </p:spTree>
    <p:extLst>
      <p:ext uri="{BB962C8B-B14F-4D97-AF65-F5344CB8AC3E}">
        <p14:creationId xmlns:p14="http://schemas.microsoft.com/office/powerpoint/2010/main" val="1276824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46FE399-3E7C-B4D8-8AAD-DC6DED25733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6255" y="198120"/>
            <a:ext cx="9834880" cy="5532120"/>
          </a:xfrm>
        </p:spPr>
      </p:pic>
    </p:spTree>
    <p:extLst>
      <p:ext uri="{BB962C8B-B14F-4D97-AF65-F5344CB8AC3E}">
        <p14:creationId xmlns:p14="http://schemas.microsoft.com/office/powerpoint/2010/main" val="2551937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202A1-58D3-8923-A36A-CD9DA0E037BE}"/>
              </a:ext>
            </a:extLst>
          </p:cNvPr>
          <p:cNvSpPr>
            <a:spLocks noGrp="1"/>
          </p:cNvSpPr>
          <p:nvPr>
            <p:ph type="title"/>
          </p:nvPr>
        </p:nvSpPr>
        <p:spPr>
          <a:xfrm>
            <a:off x="838200" y="5806441"/>
            <a:ext cx="10515600" cy="1051560"/>
          </a:xfrm>
        </p:spPr>
        <p:txBody>
          <a:bodyPr>
            <a:normAutofit/>
          </a:bodyPr>
          <a:lstStyle/>
          <a:p>
            <a:pPr algn="ctr"/>
            <a:r>
              <a:rPr lang="en-IN" sz="2000" dirty="0"/>
              <a:t>Call logs between Emma and Joe</a:t>
            </a:r>
          </a:p>
        </p:txBody>
      </p:sp>
      <p:pic>
        <p:nvPicPr>
          <p:cNvPr id="5" name="Content Placeholder 4">
            <a:extLst>
              <a:ext uri="{FF2B5EF4-FFF2-40B4-BE49-F238E27FC236}">
                <a16:creationId xmlns:a16="http://schemas.microsoft.com/office/drawing/2014/main" id="{C6F0087E-7E99-DBD1-5221-C7A4101347C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b="2513"/>
          <a:stretch>
            <a:fillRect/>
          </a:stretch>
        </p:blipFill>
        <p:spPr>
          <a:xfrm>
            <a:off x="1466143" y="1"/>
            <a:ext cx="9500951" cy="5936104"/>
          </a:xfrm>
        </p:spPr>
      </p:pic>
    </p:spTree>
    <p:extLst>
      <p:ext uri="{BB962C8B-B14F-4D97-AF65-F5344CB8AC3E}">
        <p14:creationId xmlns:p14="http://schemas.microsoft.com/office/powerpoint/2010/main" val="2987313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F1EE711-9A6C-5356-2144-B739A9AA9BB6}"/>
              </a:ext>
            </a:extLst>
          </p:cNvPr>
          <p:cNvSpPr>
            <a:spLocks noGrp="1"/>
          </p:cNvSpPr>
          <p:nvPr>
            <p:ph type="subTitle" idx="1"/>
          </p:nvPr>
        </p:nvSpPr>
        <p:spPr>
          <a:xfrm>
            <a:off x="1239187" y="151385"/>
            <a:ext cx="9144000" cy="583133"/>
          </a:xfrm>
        </p:spPr>
        <p:txBody>
          <a:bodyPr>
            <a:normAutofit/>
          </a:bodyPr>
          <a:lstStyle/>
          <a:p>
            <a:r>
              <a:rPr lang="en-IN" sz="3200" b="1" u="sng" dirty="0">
                <a:latin typeface="Times New Roman" panose="02020603050405020304" pitchFamily="18" charset="0"/>
                <a:cs typeface="Times New Roman" panose="02020603050405020304" pitchFamily="18" charset="0"/>
              </a:rPr>
              <a:t>Evidence Breakdown – Norman</a:t>
            </a:r>
          </a:p>
        </p:txBody>
      </p:sp>
      <p:sp>
        <p:nvSpPr>
          <p:cNvPr id="7" name="Rectangle 4">
            <a:extLst>
              <a:ext uri="{FF2B5EF4-FFF2-40B4-BE49-F238E27FC236}">
                <a16:creationId xmlns:a16="http://schemas.microsoft.com/office/drawing/2014/main" id="{BFC41F5F-B673-5A66-E474-33CF8CFE0B36}"/>
              </a:ext>
            </a:extLst>
          </p:cNvPr>
          <p:cNvSpPr>
            <a:spLocks noGrp="1" noChangeArrowheads="1"/>
          </p:cNvSpPr>
          <p:nvPr>
            <p:ph type="ctrTitle"/>
          </p:nvPr>
        </p:nvSpPr>
        <p:spPr bwMode="auto">
          <a:xfrm>
            <a:off x="659567" y="421238"/>
            <a:ext cx="1053808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l" eaLnBrk="0" fontAlgn="base" hangingPunct="0">
              <a:lnSpc>
                <a:spcPct val="100000"/>
              </a:lnSpc>
              <a:spcAft>
                <a:spcPct val="0"/>
              </a:spcAft>
            </a:pPr>
            <a:br>
              <a:rPr lang="en-IN" sz="2400" b="1" dirty="0">
                <a:latin typeface="Times New Roman" panose="02020603050405020304" pitchFamily="18" charset="0"/>
                <a:cs typeface="Times New Roman" panose="02020603050405020304" pitchFamily="18" charset="0"/>
              </a:rPr>
            </a:br>
            <a:br>
              <a:rPr lang="en-IN" sz="2400" b="1" dirty="0">
                <a:latin typeface="Times New Roman" panose="02020603050405020304" pitchFamily="18" charset="0"/>
                <a:cs typeface="Times New Roman" panose="02020603050405020304" pitchFamily="18" charset="0"/>
              </a:rPr>
            </a:br>
            <a:r>
              <a:rPr lang="en-IN" sz="2400" b="1" dirty="0">
                <a:latin typeface="Times New Roman" panose="02020603050405020304" pitchFamily="18" charset="0"/>
                <a:cs typeface="Times New Roman" panose="02020603050405020304" pitchFamily="18" charset="0"/>
              </a:rPr>
              <a:t>Device</a:t>
            </a:r>
            <a:br>
              <a:rPr lang="en-IN" sz="2400" b="1" dirty="0">
                <a:latin typeface="Times New Roman" panose="02020603050405020304" pitchFamily="18" charset="0"/>
                <a:cs typeface="Times New Roman" panose="02020603050405020304" pitchFamily="18" charset="0"/>
              </a:rPr>
            </a:br>
            <a:r>
              <a:rPr lang="en-IN" sz="2400" dirty="0">
                <a:latin typeface="Times New Roman" panose="02020603050405020304" pitchFamily="18" charset="0"/>
                <a:cs typeface="Times New Roman" panose="02020603050405020304" pitchFamily="18" charset="0"/>
              </a:rPr>
              <a:t> </a:t>
            </a:r>
            <a:r>
              <a:rPr lang="en-IN" sz="2400" dirty="0" err="1">
                <a:latin typeface="Times New Roman" panose="02020603050405020304" pitchFamily="18" charset="0"/>
                <a:cs typeface="Times New Roman" panose="02020603050405020304" pitchFamily="18" charset="0"/>
              </a:rPr>
              <a:t>Ulefone</a:t>
            </a:r>
            <a:r>
              <a:rPr lang="en-IN" sz="2400" dirty="0">
                <a:latin typeface="Times New Roman" panose="02020603050405020304" pitchFamily="18" charset="0"/>
                <a:cs typeface="Times New Roman" panose="02020603050405020304" pitchFamily="18" charset="0"/>
              </a:rPr>
              <a:t> Note 14</a:t>
            </a:r>
            <a:br>
              <a:rPr lang="en-IN" sz="2400" dirty="0">
                <a:latin typeface="Times New Roman" panose="02020603050405020304" pitchFamily="18" charset="0"/>
                <a:cs typeface="Times New Roman" panose="02020603050405020304" pitchFamily="18" charset="0"/>
              </a:rPr>
            </a:br>
            <a:b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Obfuscation Techniques</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Photos of used non-personalized State Bank of India debit card.</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Digital Minimalism: Very little "digital chatter" or personal accounts, indicating high operational security.</a:t>
            </a:r>
          </a:p>
          <a:p>
            <a:pPr marL="342900" lvl="1" indent="-342900" algn="just">
              <a:buFont typeface="Wingdings" panose="05000000000000000000" pitchFamily="2" charset="2"/>
              <a:buChar char="Ø"/>
            </a:pPr>
            <a:r>
              <a:rPr lang="en-IN" sz="2400" dirty="0">
                <a:latin typeface="Times New Roman" panose="02020603050405020304" pitchFamily="18" charset="0"/>
                <a:cs typeface="Times New Roman" panose="02020603050405020304" pitchFamily="18" charset="0"/>
              </a:rPr>
              <a:t>A confirmation email from Norman's computer confirms Norman's purchase of the patent stolen. As example ‘Please confirm when the files will be released. I'll arrange for the payment according to the plan agreed upon’(28/10/2025).</a:t>
            </a:r>
            <a:br>
              <a:rPr lang="en-IN" sz="2400" dirty="0">
                <a:latin typeface="Times New Roman" panose="02020603050405020304" pitchFamily="18" charset="0"/>
                <a:cs typeface="Times New Roman" panose="02020603050405020304" pitchFamily="18" charset="0"/>
              </a:rPr>
            </a:br>
            <a:br>
              <a:rPr lang="en-IN" sz="2400" dirty="0">
                <a:latin typeface="Times New Roman" panose="02020603050405020304" pitchFamily="18" charset="0"/>
                <a:cs typeface="Times New Roman" panose="02020603050405020304" pitchFamily="18" charset="0"/>
              </a:rPr>
            </a:br>
            <a:endParaRPr kumimoji="0" lang="en-US" alt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3229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EEEA6-2F52-8020-289F-6B0F3CEB620F}"/>
              </a:ext>
            </a:extLst>
          </p:cNvPr>
          <p:cNvSpPr>
            <a:spLocks noGrp="1"/>
          </p:cNvSpPr>
          <p:nvPr>
            <p:ph type="title"/>
          </p:nvPr>
        </p:nvSpPr>
        <p:spPr>
          <a:xfrm>
            <a:off x="1448416" y="5356850"/>
            <a:ext cx="8785485" cy="549275"/>
          </a:xfrm>
        </p:spPr>
        <p:txBody>
          <a:bodyPr>
            <a:noAutofit/>
          </a:bodyPr>
          <a:lstStyle/>
          <a:p>
            <a:pPr algn="ct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Financial evidence </a:t>
            </a:r>
            <a:r>
              <a:rPr lang="en-US" sz="2800" dirty="0" err="1">
                <a:latin typeface="Times New Roman" panose="02020603050405020304" pitchFamily="18" charset="0"/>
                <a:cs typeface="Times New Roman" panose="02020603050405020304" pitchFamily="18" charset="0"/>
              </a:rPr>
              <a:t>collaction</a:t>
            </a:r>
            <a:r>
              <a:rPr lang="en-US" sz="2800" dirty="0">
                <a:latin typeface="Times New Roman" panose="02020603050405020304" pitchFamily="18" charset="0"/>
                <a:cs typeface="Times New Roman" panose="02020603050405020304" pitchFamily="18" charset="0"/>
              </a:rPr>
              <a:t> is findings the suspect as a buyer </a:t>
            </a:r>
            <a:endParaRPr lang="en-IN" sz="2800" dirty="0"/>
          </a:p>
        </p:txBody>
      </p:sp>
      <p:pic>
        <p:nvPicPr>
          <p:cNvPr id="4" name="Content Placeholder 3" descr="A hand holding a credit card&#10;&#10;AI-generated content may be incorrect.">
            <a:extLst>
              <a:ext uri="{FF2B5EF4-FFF2-40B4-BE49-F238E27FC236}">
                <a16:creationId xmlns:a16="http://schemas.microsoft.com/office/drawing/2014/main" id="{92E4C7BE-3B3C-7EB3-6995-7BD6A1266967}"/>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456925"/>
            <a:ext cx="5856149" cy="3293023"/>
          </a:xfrm>
          <a:prstGeom prst="rect">
            <a:avLst/>
          </a:prstGeom>
        </p:spPr>
      </p:pic>
      <p:pic>
        <p:nvPicPr>
          <p:cNvPr id="5" name="Picture 4" descr="A hand holding a card&#10;&#10;AI-generated content may be incorrect.">
            <a:extLst>
              <a:ext uri="{FF2B5EF4-FFF2-40B4-BE49-F238E27FC236}">
                <a16:creationId xmlns:a16="http://schemas.microsoft.com/office/drawing/2014/main" id="{C12A37A0-C7E2-7E08-EB86-BA2CC45B5D2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91061" y="1752016"/>
            <a:ext cx="5965107" cy="3353968"/>
          </a:xfrm>
          <a:prstGeom prst="rect">
            <a:avLst/>
          </a:prstGeom>
        </p:spPr>
      </p:pic>
    </p:spTree>
    <p:extLst>
      <p:ext uri="{BB962C8B-B14F-4D97-AF65-F5344CB8AC3E}">
        <p14:creationId xmlns:p14="http://schemas.microsoft.com/office/powerpoint/2010/main" val="4164443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8FC84-57CF-61DE-0D31-C0DCC579A923}"/>
              </a:ext>
            </a:extLst>
          </p:cNvPr>
          <p:cNvSpPr>
            <a:spLocks noGrp="1"/>
          </p:cNvSpPr>
          <p:nvPr>
            <p:ph type="title"/>
          </p:nvPr>
        </p:nvSpPr>
        <p:spPr>
          <a:xfrm>
            <a:off x="838200" y="365125"/>
            <a:ext cx="10515600" cy="732155"/>
          </a:xfrm>
        </p:spPr>
        <p:txBody>
          <a:bodyPr>
            <a:normAutofit/>
          </a:bodyPr>
          <a:lstStyle/>
          <a:p>
            <a:r>
              <a:rPr lang="en-IN" sz="3200" b="1" u="sng" dirty="0">
                <a:latin typeface="Times New Roman" panose="02020603050405020304" pitchFamily="18" charset="0"/>
                <a:cs typeface="Times New Roman" panose="02020603050405020304" pitchFamily="18" charset="0"/>
              </a:rPr>
              <a:t>Data Exfiltration evidence</a:t>
            </a:r>
          </a:p>
        </p:txBody>
      </p:sp>
      <p:sp>
        <p:nvSpPr>
          <p:cNvPr id="3" name="Content Placeholder 2">
            <a:extLst>
              <a:ext uri="{FF2B5EF4-FFF2-40B4-BE49-F238E27FC236}">
                <a16:creationId xmlns:a16="http://schemas.microsoft.com/office/drawing/2014/main" id="{2C0D51AA-2ECB-A512-E5DE-76BC45773B8A}"/>
              </a:ext>
            </a:extLst>
          </p:cNvPr>
          <p:cNvSpPr>
            <a:spLocks noGrp="1"/>
          </p:cNvSpPr>
          <p:nvPr>
            <p:ph idx="1"/>
          </p:nvPr>
        </p:nvSpPr>
        <p:spPr>
          <a:xfrm>
            <a:off x="838200" y="1203960"/>
            <a:ext cx="10515600" cy="4973003"/>
          </a:xfrm>
        </p:spPr>
        <p:txBody>
          <a:bodyPr/>
          <a:lstStyle/>
          <a:p>
            <a:r>
              <a:rPr lang="en-IN" dirty="0">
                <a:latin typeface="Times New Roman" panose="02020603050405020304" pitchFamily="18" charset="0"/>
                <a:cs typeface="Times New Roman" panose="02020603050405020304" pitchFamily="18" charset="0"/>
              </a:rPr>
              <a:t>Imaging and Hash verification were calculated and checked to verify the authenticity of forensic images. </a:t>
            </a:r>
          </a:p>
          <a:p>
            <a:endParaRPr lang="en-IN" dirty="0"/>
          </a:p>
        </p:txBody>
      </p:sp>
      <p:pic>
        <p:nvPicPr>
          <p:cNvPr id="5" name="Picture 4">
            <a:extLst>
              <a:ext uri="{FF2B5EF4-FFF2-40B4-BE49-F238E27FC236}">
                <a16:creationId xmlns:a16="http://schemas.microsoft.com/office/drawing/2014/main" id="{E2561D03-4D4A-848F-9D08-136723843D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6900" y="2065178"/>
            <a:ext cx="7871460" cy="4427697"/>
          </a:xfrm>
          <a:prstGeom prst="rect">
            <a:avLst/>
          </a:prstGeom>
        </p:spPr>
      </p:pic>
    </p:spTree>
    <p:extLst>
      <p:ext uri="{BB962C8B-B14F-4D97-AF65-F5344CB8AC3E}">
        <p14:creationId xmlns:p14="http://schemas.microsoft.com/office/powerpoint/2010/main" val="2371361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80E24-84E8-2089-2634-937B2D3CEA16}"/>
              </a:ext>
            </a:extLst>
          </p:cNvPr>
          <p:cNvSpPr>
            <a:spLocks noGrp="1"/>
          </p:cNvSpPr>
          <p:nvPr>
            <p:ph type="ctrTitle"/>
          </p:nvPr>
        </p:nvSpPr>
        <p:spPr>
          <a:xfrm>
            <a:off x="1524000" y="345123"/>
            <a:ext cx="9144000" cy="599757"/>
          </a:xfrm>
        </p:spPr>
        <p:txBody>
          <a:bodyPr>
            <a:normAutofit/>
          </a:bodyPr>
          <a:lstStyle/>
          <a:p>
            <a:r>
              <a:rPr lang="en-IN" sz="3200" b="1" u="sng" dirty="0">
                <a:latin typeface="Times New Roman" panose="02020603050405020304" pitchFamily="18" charset="0"/>
                <a:cs typeface="Times New Roman" panose="02020603050405020304" pitchFamily="18" charset="0"/>
              </a:rPr>
              <a:t>CROSS-DEVICE</a:t>
            </a:r>
            <a:r>
              <a:rPr lang="en-IN" sz="3200" b="1" dirty="0">
                <a:latin typeface="Times New Roman" panose="02020603050405020304" pitchFamily="18" charset="0"/>
                <a:cs typeface="Times New Roman" panose="02020603050405020304" pitchFamily="18" charset="0"/>
              </a:rPr>
              <a:t> CORRELATION</a:t>
            </a:r>
          </a:p>
        </p:txBody>
      </p:sp>
      <p:sp>
        <p:nvSpPr>
          <p:cNvPr id="4" name="Rectangle 1">
            <a:extLst>
              <a:ext uri="{FF2B5EF4-FFF2-40B4-BE49-F238E27FC236}">
                <a16:creationId xmlns:a16="http://schemas.microsoft.com/office/drawing/2014/main" id="{FE736B6C-967E-0BCD-3B98-18646E9A3873}"/>
              </a:ext>
            </a:extLst>
          </p:cNvPr>
          <p:cNvSpPr>
            <a:spLocks noGrp="1" noChangeArrowheads="1"/>
          </p:cNvSpPr>
          <p:nvPr>
            <p:ph type="subTitle" idx="1"/>
          </p:nvPr>
        </p:nvSpPr>
        <p:spPr bwMode="auto">
          <a:xfrm>
            <a:off x="1524000" y="1895029"/>
            <a:ext cx="8563563"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Emma ↔ Joe: Communication evidence</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Joe ↔ Norman: Financial and travel links</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Encrypted Nokia device used for sensitive data</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Multiple independent artefacts confirm roles</a:t>
            </a:r>
          </a:p>
        </p:txBody>
      </p:sp>
    </p:spTree>
    <p:extLst>
      <p:ext uri="{BB962C8B-B14F-4D97-AF65-F5344CB8AC3E}">
        <p14:creationId xmlns:p14="http://schemas.microsoft.com/office/powerpoint/2010/main" val="2442088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7A67-2E2E-4539-72F7-6F4EB9B13FBF}"/>
              </a:ext>
            </a:extLst>
          </p:cNvPr>
          <p:cNvSpPr>
            <a:spLocks noGrp="1"/>
          </p:cNvSpPr>
          <p:nvPr>
            <p:ph type="ctrTitle"/>
          </p:nvPr>
        </p:nvSpPr>
        <p:spPr>
          <a:xfrm>
            <a:off x="1524000" y="213361"/>
            <a:ext cx="9144000" cy="838200"/>
          </a:xfrm>
        </p:spPr>
        <p:txBody>
          <a:bodyPr>
            <a:noAutofit/>
          </a:bodyPr>
          <a:lstStyle/>
          <a:p>
            <a:pPr algn="l"/>
            <a:r>
              <a:rPr lang="en-IN" sz="3200" b="1" u="sng" dirty="0">
                <a:latin typeface="Times New Roman" panose="02020603050405020304" pitchFamily="18" charset="0"/>
                <a:cs typeface="Times New Roman" panose="02020603050405020304" pitchFamily="18" charset="0"/>
              </a:rPr>
              <a:t>File System Analysis</a:t>
            </a:r>
            <a:br>
              <a:rPr lang="en-IN" sz="2800" b="1" u="sng"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72A20D1B-72E7-F1F4-CB83-5CE4FD0788D4}"/>
              </a:ext>
            </a:extLst>
          </p:cNvPr>
          <p:cNvSpPr>
            <a:spLocks noGrp="1"/>
          </p:cNvSpPr>
          <p:nvPr>
            <p:ph type="subTitle" idx="1"/>
          </p:nvPr>
        </p:nvSpPr>
        <p:spPr>
          <a:xfrm>
            <a:off x="1524000" y="762000"/>
            <a:ext cx="9753600" cy="5745480"/>
          </a:xfrm>
        </p:spPr>
        <p:txBody>
          <a:bodyPr/>
          <a:lstStyle/>
          <a:p>
            <a:pPr marL="342900" indent="-34290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 Deleted files and concealment efforts were located in non-allocated space, confirming intentional obfuscation of the exfiltration.</a:t>
            </a:r>
          </a:p>
          <a:p>
            <a:pPr marL="342900" indent="-34290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Files linked to the stolen patent were found on the devices of Joe and Emma.</a:t>
            </a:r>
          </a:p>
          <a:p>
            <a:pPr algn="l"/>
            <a:endParaRPr lang="en-US" sz="2800" dirty="0"/>
          </a:p>
          <a:p>
            <a:pPr algn="l"/>
            <a:r>
              <a:rPr lang="en-US" sz="3200" b="1" u="sng" dirty="0"/>
              <a:t>Call log analysis </a:t>
            </a:r>
          </a:p>
          <a:p>
            <a:pPr marL="457200" indent="-457200" algn="l">
              <a:buFont typeface="Arial" panose="020B0604020202020204" pitchFamily="34" charset="0"/>
              <a:buChar char="•"/>
            </a:pPr>
            <a:r>
              <a:rPr lang="en-US" sz="2800" dirty="0"/>
              <a:t>A </a:t>
            </a:r>
            <a:r>
              <a:rPr lang="en-US" sz="2800" dirty="0">
                <a:latin typeface="Times New Roman" panose="02020603050405020304" pitchFamily="18" charset="0"/>
                <a:cs typeface="Times New Roman" panose="02020603050405020304" pitchFamily="18" charset="0"/>
              </a:rPr>
              <a:t>Conversations among Joe, Emma, and Norman confirmed the coordination of patent transfers.</a:t>
            </a:r>
          </a:p>
          <a:p>
            <a:pPr algn="l"/>
            <a:r>
              <a:rPr lang="en-US" sz="2800" dirty="0">
                <a:latin typeface="Times New Roman" panose="02020603050405020304" pitchFamily="18" charset="0"/>
                <a:cs typeface="Times New Roman" panose="02020603050405020304" pitchFamily="18" charset="0"/>
              </a:rPr>
              <a:t>       The incident occurred on 28 October 2025.</a:t>
            </a: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1900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7E548-D4B2-5F91-6B1C-F6FFD26B5A05}"/>
              </a:ext>
            </a:extLst>
          </p:cNvPr>
          <p:cNvSpPr>
            <a:spLocks noGrp="1"/>
          </p:cNvSpPr>
          <p:nvPr>
            <p:ph type="ctrTitle"/>
          </p:nvPr>
        </p:nvSpPr>
        <p:spPr>
          <a:xfrm>
            <a:off x="1524000" y="137160"/>
            <a:ext cx="9144000" cy="670561"/>
          </a:xfrm>
        </p:spPr>
        <p:txBody>
          <a:bodyPr>
            <a:normAutofit/>
          </a:bodyPr>
          <a:lstStyle/>
          <a:p>
            <a:r>
              <a:rPr lang="en-IN" sz="3600" b="1" u="sng" dirty="0">
                <a:latin typeface="Times New Roman" panose="02020603050405020304" pitchFamily="18" charset="0"/>
                <a:cs typeface="Times New Roman" panose="02020603050405020304" pitchFamily="18" charset="0"/>
              </a:rPr>
              <a:t>Conclusion</a:t>
            </a:r>
          </a:p>
        </p:txBody>
      </p:sp>
      <p:sp>
        <p:nvSpPr>
          <p:cNvPr id="3" name="Subtitle 2">
            <a:extLst>
              <a:ext uri="{FF2B5EF4-FFF2-40B4-BE49-F238E27FC236}">
                <a16:creationId xmlns:a16="http://schemas.microsoft.com/office/drawing/2014/main" id="{5BF73723-58F8-EB6B-8335-4294B3FB380D}"/>
              </a:ext>
            </a:extLst>
          </p:cNvPr>
          <p:cNvSpPr>
            <a:spLocks noGrp="1"/>
          </p:cNvSpPr>
          <p:nvPr>
            <p:ph type="subTitle" idx="1"/>
          </p:nvPr>
        </p:nvSpPr>
        <p:spPr>
          <a:xfrm>
            <a:off x="1066800" y="1051560"/>
            <a:ext cx="10119360" cy="5410200"/>
          </a:xfrm>
        </p:spPr>
        <p:txBody>
          <a:bodyPr/>
          <a:lstStyle/>
          <a:p>
            <a:pPr marL="342900" indent="-342900" algn="l">
              <a:buFont typeface="Wingdings" panose="05000000000000000000" pitchFamily="2" charset="2"/>
              <a:buChar char="Ø"/>
            </a:pPr>
            <a:r>
              <a:rPr lang="en-IN" sz="2800" dirty="0">
                <a:latin typeface="Times New Roman" panose="02020603050405020304" pitchFamily="18" charset="0"/>
                <a:cs typeface="Times New Roman" panose="02020603050405020304" pitchFamily="18" charset="0"/>
              </a:rPr>
              <a:t>This Investigation Confirms a coordinated attempt to steal the QT-AI-2025 Patent by all suspect’s Emma, Joe, and Normans.</a:t>
            </a:r>
          </a:p>
          <a:p>
            <a:pPr marL="342900" indent="-342900" algn="l">
              <a:buFont typeface="Wingdings" panose="05000000000000000000" pitchFamily="2" charset="2"/>
              <a:buChar char="Ø"/>
            </a:pPr>
            <a:r>
              <a:rPr lang="en-IN" sz="2800" dirty="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Key evidence included communication logs, metadata files, and call logs.</a:t>
            </a:r>
          </a:p>
          <a:p>
            <a:pPr marL="342900" indent="-342900" algn="l">
              <a:buFont typeface="Wingdings" panose="05000000000000000000" pitchFamily="2" charset="2"/>
              <a:buChar char="Ø"/>
            </a:pPr>
            <a:r>
              <a:rPr lang="en-IN" sz="2800" dirty="0">
                <a:latin typeface="Times New Roman" panose="02020603050405020304" pitchFamily="18" charset="0"/>
                <a:cs typeface="Times New Roman" panose="02020603050405020304" pitchFamily="18" charset="0"/>
              </a:rPr>
              <a:t>Enhance internal security procedures.</a:t>
            </a:r>
          </a:p>
          <a:p>
            <a:pPr marL="342900" indent="-342900" algn="l">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 High confidence in linking Emma, Joe, and Norman to the theft through cross-device correlation.</a:t>
            </a:r>
          </a:p>
          <a:p>
            <a:pPr marL="342900" indent="-342900" algn="l">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Emma, Joe, and Norman are liable for their roles in corporate espionage and the theft of intellectual property</a:t>
            </a:r>
            <a:r>
              <a:rPr lang="en-US" sz="2800" dirty="0"/>
              <a:t>.</a:t>
            </a:r>
            <a:endParaRPr lang="en-IN" sz="2800" dirty="0"/>
          </a:p>
        </p:txBody>
      </p:sp>
    </p:spTree>
    <p:extLst>
      <p:ext uri="{BB962C8B-B14F-4D97-AF65-F5344CB8AC3E}">
        <p14:creationId xmlns:p14="http://schemas.microsoft.com/office/powerpoint/2010/main" val="33459793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268</TotalTime>
  <Words>667</Words>
  <Application>Microsoft Office PowerPoint</Application>
  <PresentationFormat>Widescreen</PresentationFormat>
  <Paragraphs>86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Wingdings</vt:lpstr>
      <vt:lpstr>Office Theme</vt:lpstr>
      <vt:lpstr>Digital Forensics Analysis  Presentation</vt:lpstr>
      <vt:lpstr>Introduction and Case Overview</vt:lpstr>
      <vt:lpstr>Investigation Objectives and Devices Examined</vt:lpstr>
      <vt:lpstr>Forensic Methodology</vt:lpstr>
      <vt:lpstr>Evidence Breakdown – Emma </vt:lpstr>
      <vt:lpstr>Communication between Emma and Joe </vt:lpstr>
      <vt:lpstr>PowerPoint Presentation</vt:lpstr>
      <vt:lpstr>Evidence Breakdown – Joe </vt:lpstr>
      <vt:lpstr>Transportation receipts and hotel booking key using as a evidence it is connects the suspect movments</vt:lpstr>
      <vt:lpstr>PowerPoint Presentation</vt:lpstr>
      <vt:lpstr>Call logs between Emma and Joe</vt:lpstr>
      <vt:lpstr>  Device  Ulefone Note 14  Obfuscation Techniques Photos of used non-personalized State Bank of India debit card. Digital Minimalism: Very little "digital chatter" or personal accounts, indicating high operational security. A confirmation email from Norman's computer confirms Norman's purchase of the patent stolen. As example ‘Please confirm when the files will be released. I'll arrange for the payment according to the plan agreed upon’(28/10/2025).  </vt:lpstr>
      <vt:lpstr> Financial evidence collaction is findings the suspect as a buyer </vt:lpstr>
      <vt:lpstr>Data Exfiltration evidence</vt:lpstr>
      <vt:lpstr>CROSS-DEVICE CORRELATION</vt:lpstr>
      <vt:lpstr>File System Analysis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Parth Kumbhani</dc:creator>
  <cp:lastModifiedBy>Parth Kumbhani</cp:lastModifiedBy>
  <cp:revision>16</cp:revision>
  <dcterms:created xsi:type="dcterms:W3CDTF">2025-12-17T21:57:37Z</dcterms:created>
  <dcterms:modified xsi:type="dcterms:W3CDTF">2025-12-18T02:27:53Z</dcterms:modified>
</cp:coreProperties>
</file>