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353" r:id="rId3"/>
    <p:sldId id="348" r:id="rId4"/>
    <p:sldId id="349" r:id="rId5"/>
    <p:sldId id="350" r:id="rId6"/>
    <p:sldId id="351" r:id="rId7"/>
    <p:sldId id="352" r:id="rId8"/>
    <p:sldId id="264" r:id="rId9"/>
    <p:sldId id="33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57" y="5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D18EA5-FD3D-4596-975B-35A7BF1F54C1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11C0A-32B5-4625-96E1-7E5F3CE31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287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C69D4-74ED-4AE8-98FC-08730CBF0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AD28A1-21F1-4997-BBB4-A36F59F9EE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2CE7DF-A8C3-46C8-9D09-DDF85DAC0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00773-6B68-43C3-AA6D-29443564E62C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8361C8-73E9-4D1C-BAAD-D60BD491B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F3741A-F60F-4B25-AC91-F7AFF5057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2F44-F50C-4A9F-8351-02EACA280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242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492E5-5F0B-4A8C-AEC8-E97894764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194DD-0096-4B9B-B3AF-08EF4DB197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3D9C72-4CA1-4EDA-A0EC-32400FBD6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00773-6B68-43C3-AA6D-29443564E62C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BC3E98-6B39-4DF1-907C-4E10CCC98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21895E-FCA8-4295-B571-5A502CB25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2F44-F50C-4A9F-8351-02EACA280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904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37B39-60F7-4A77-9A79-3D34C4B98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EAE58E-64AF-49BE-AB16-60107023A5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1E08A9-4E64-4F43-B712-A56E9C6A4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00773-6B68-43C3-AA6D-29443564E62C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6A89B-7CB8-4722-83D3-0AFD41734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DFAE80-AE51-4275-9D54-AD58E41B8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2F44-F50C-4A9F-8351-02EACA280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525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3099F-E40B-44C2-B7C1-32E165B2E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407B5E-C33B-49CE-A4BF-A3B9FFFEC7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3EEDBB-8D2C-4A78-85F0-CA6A54D045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E58FC4-8CCD-4568-A30A-C985FD62F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00773-6B68-43C3-AA6D-29443564E62C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EDBA4E-A2B4-4EF5-8E57-E0B89CD45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F70C8D-1155-46AF-B141-ACEF4EE2C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2F44-F50C-4A9F-8351-02EACA280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048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6EE94-9A1F-48D6-BF9E-52431F56B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238600-97E9-4743-B538-56D6DC777C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C59FDF-6D7E-4A72-9866-810539040E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26DC36-348B-4AE8-B92F-BF70AD2C2E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C1C0EF-5908-4843-9E2C-EF1624FD77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8A694A-1A64-4863-957A-D359821CC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00773-6B68-43C3-AA6D-29443564E62C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974CF9-A58A-4C09-B829-CFACFA520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F45BB0-C879-4196-91A2-F5E3F16FA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2F44-F50C-4A9F-8351-02EACA280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651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D93B5-343E-4DE4-A984-409A269B9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58D133-52A1-45AE-9BC7-47CDB4524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00773-6B68-43C3-AA6D-29443564E62C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F13EB9-7D0D-472A-98CB-F10A37859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B384FB-8C46-4B7E-BF36-7EF629EA7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2F44-F50C-4A9F-8351-02EACA280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081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141A58-530E-4C86-8925-93195A904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00773-6B68-43C3-AA6D-29443564E62C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EC1A85-820E-4259-BB93-9AA5D611F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1B0C25-5797-4351-9288-34C4532BA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2F44-F50C-4A9F-8351-02EACA280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021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92B4A-B426-4B64-A798-FD00FFF75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C8527-4897-4CC3-979E-72DEE65CA2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5B5C29-ACA6-4142-9A54-13E0BC35CA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F296BF-FC63-4035-A8C6-CFBBD7497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00773-6B68-43C3-AA6D-29443564E62C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830638-14AD-4C2A-A869-49B7DACCF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E60DA1-9C10-4B51-8483-5EEE2A65D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2F44-F50C-4A9F-8351-02EACA280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4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EE131-6107-4B5B-BFDD-9458A7291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4BFC07-2B5B-4F54-B370-DC1F939A09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9629B6-C4BF-45AA-9B6A-A9046BC6D7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DBFF75-6678-4A1B-B54D-055FB96AE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00773-6B68-43C3-AA6D-29443564E62C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BBC0A4-EC0E-4D73-BB17-6F2AE781A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F7E6D9-13A0-44BB-BDE4-5D4FA3A8C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2F44-F50C-4A9F-8351-02EACA280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527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1B918-0FA9-4135-8989-D661CD278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82522D-B63D-4B6F-A0C8-2E8C77CF14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CDE5F6-92DC-4CD0-8A8F-F9FFC1A5B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00773-6B68-43C3-AA6D-29443564E62C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FDD72D-E8C6-42D4-ACDC-EE45F3D52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B280CE-AEC1-4A32-A55D-F23810FCA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2F44-F50C-4A9F-8351-02EACA280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88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0DE25A-A919-49FA-A808-CE18100D9D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A44E8D-D305-43D9-9FA0-126EB6E320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DB6B4E-2A9A-4CA3-AF03-EF6B626E6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00773-6B68-43C3-AA6D-29443564E62C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24C390-DA6C-4767-9EA3-22B95E0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7E1FC1-1CA7-434C-8665-046FA8018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2F44-F50C-4A9F-8351-02EACA280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086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37405E-AA92-492E-BF77-E40D5384E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8B94F-EE13-4C1E-B96A-360600433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12A26-F482-4613-8D4D-5EA5F31F74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00773-6B68-43C3-AA6D-29443564E62C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44DD8F-28BE-4E9D-B962-D8D244D1D4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EBF9F9-9D61-4FEE-9099-8352C79862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12F44-F50C-4A9F-8351-02EACA280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314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8386171-E87D-46AB-8718-4CE2A8874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26">
            <a:extLst>
              <a:ext uri="{FF2B5EF4-FFF2-40B4-BE49-F238E27FC236}">
                <a16:creationId xmlns:a16="http://schemas.microsoft.com/office/drawing/2014/main" id="{207CB456-8849-413C-8210-B663779A32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1092041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13936D-D1EB-4E42-A97F-942BA1F3DF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8024" y="960109"/>
            <a:ext cx="10277856" cy="4937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17F38-A8EE-4A41-A92B-8E4B751D7C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76362"/>
            <a:ext cx="9144000" cy="2603274"/>
          </a:xfrm>
        </p:spPr>
        <p:txBody>
          <a:bodyPr>
            <a:normAutofit fontScale="90000"/>
          </a:bodyPr>
          <a:lstStyle/>
          <a:p>
            <a:r>
              <a:rPr lang="en-GB" sz="5400" dirty="0"/>
              <a:t> </a:t>
            </a: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r>
              <a:rPr lang="en-GB" sz="5400" dirty="0"/>
              <a:t>Reflexive Counselling Skills</a:t>
            </a:r>
            <a:br>
              <a:rPr lang="en-GB" sz="5400" dirty="0"/>
            </a:br>
            <a:r>
              <a:rPr lang="en-GB" sz="5400" dirty="0"/>
              <a:t> Theories of reflection : Shon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9407DA-D46D-42F6-995F-302D404BB0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18088"/>
            <a:ext cx="9144000" cy="1393711"/>
          </a:xfrm>
        </p:spPr>
        <p:txBody>
          <a:bodyPr>
            <a:normAutofit/>
          </a:bodyPr>
          <a:lstStyle/>
          <a:p>
            <a:r>
              <a:rPr lang="en-GB" dirty="0"/>
              <a:t>Skills Application</a:t>
            </a:r>
          </a:p>
          <a:p>
            <a:r>
              <a:rPr lang="en-GB" dirty="0"/>
              <a:t>Dr Beverly Cole</a:t>
            </a:r>
          </a:p>
        </p:txBody>
      </p:sp>
    </p:spTree>
    <p:extLst>
      <p:ext uri="{BB962C8B-B14F-4D97-AF65-F5344CB8AC3E}">
        <p14:creationId xmlns:p14="http://schemas.microsoft.com/office/powerpoint/2010/main" val="963374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X marks the spot for reflexive practice">
            <a:extLst>
              <a:ext uri="{FF2B5EF4-FFF2-40B4-BE49-F238E27FC236}">
                <a16:creationId xmlns:a16="http://schemas.microsoft.com/office/drawing/2014/main" id="{A9880E5D-39F9-C781-87C0-34125F71F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465" y="0"/>
            <a:ext cx="12157022" cy="7300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261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346177D-ADC4-4968-B747-5CFCD390B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75B028-8A63-A2F6-1EC4-599FB49E8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3262" y="221192"/>
            <a:ext cx="8809046" cy="1255339"/>
          </a:xfrm>
        </p:spPr>
        <p:txBody>
          <a:bodyPr anchor="b">
            <a:normAutofit fontScale="90000"/>
          </a:bodyPr>
          <a:lstStyle/>
          <a:p>
            <a:r>
              <a:rPr lang="en-US" sz="4000" b="0" i="0" kern="1200" dirty="0">
                <a:effectLst/>
                <a:latin typeface="+mn-lt"/>
                <a:ea typeface="+mn-ea"/>
                <a:cs typeface="+mn-cs"/>
              </a:rPr>
              <a:t>Schön (1983) The theory of </a:t>
            </a:r>
            <a:r>
              <a:rPr lang="en-US" sz="4000" b="1" i="0" kern="1200" dirty="0">
                <a:effectLst/>
                <a:latin typeface="+mn-lt"/>
                <a:ea typeface="+mn-ea"/>
                <a:cs typeface="+mn-cs"/>
              </a:rPr>
              <a:t>reflecting in, </a:t>
            </a:r>
            <a:r>
              <a:rPr lang="en-US" sz="4000" b="0" i="0" kern="1200" dirty="0">
                <a:effectLst/>
                <a:latin typeface="+mn-lt"/>
                <a:ea typeface="+mn-ea"/>
                <a:cs typeface="+mn-cs"/>
              </a:rPr>
              <a:t>and </a:t>
            </a:r>
            <a:r>
              <a:rPr lang="en-US" sz="4000" b="1" i="0" kern="1200" dirty="0">
                <a:effectLst/>
                <a:latin typeface="+mn-lt"/>
                <a:ea typeface="+mn-ea"/>
                <a:cs typeface="+mn-cs"/>
              </a:rPr>
              <a:t>reflecting on, </a:t>
            </a:r>
            <a:r>
              <a:rPr lang="en-US" sz="4000" b="0" i="0" kern="1200" dirty="0">
                <a:effectLst/>
                <a:latin typeface="+mn-lt"/>
                <a:ea typeface="+mn-ea"/>
                <a:cs typeface="+mn-cs"/>
              </a:rPr>
              <a:t>one’s practice</a:t>
            </a:r>
            <a:r>
              <a:rPr lang="en-US" sz="2800" b="0" i="0" kern="1200" dirty="0">
                <a:effectLst/>
                <a:latin typeface="+mn-lt"/>
                <a:ea typeface="+mn-ea"/>
                <a:cs typeface="+mn-cs"/>
              </a:rPr>
              <a:t>.</a:t>
            </a:r>
            <a:br>
              <a:rPr lang="en-US" sz="2800" kern="1200" dirty="0">
                <a:latin typeface="+mn-lt"/>
                <a:ea typeface="+mn-ea"/>
                <a:cs typeface="+mn-cs"/>
              </a:rPr>
            </a:br>
            <a:endParaRPr lang="en-GB" sz="2800" dirty="0"/>
          </a:p>
        </p:txBody>
      </p:sp>
      <p:pic>
        <p:nvPicPr>
          <p:cNvPr id="7" name="Graphic 6" descr="Head with Gears">
            <a:extLst>
              <a:ext uri="{FF2B5EF4-FFF2-40B4-BE49-F238E27FC236}">
                <a16:creationId xmlns:a16="http://schemas.microsoft.com/office/drawing/2014/main" id="{A85D75A9-7CAC-4798-84C3-0F71E4D90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5350" y="322289"/>
            <a:ext cx="3602211" cy="572624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B00CAA-2B38-2B62-F5B5-13E6DC59B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0243" y="1251679"/>
            <a:ext cx="8521908" cy="5726241"/>
          </a:xfrm>
        </p:spPr>
        <p:txBody>
          <a:bodyPr anchor="t">
            <a:noAutofit/>
          </a:bodyPr>
          <a:lstStyle/>
          <a:p>
            <a:r>
              <a:rPr lang="en-GB" sz="3200" b="0" i="0" dirty="0">
                <a:effectLst/>
                <a:latin typeface="Encode Sans"/>
              </a:rPr>
              <a:t>Schön (1983) based his work on that of </a:t>
            </a:r>
            <a:r>
              <a:rPr lang="en-GB" sz="3200" b="1" i="0" dirty="0">
                <a:effectLst/>
                <a:latin typeface="Encode Sans"/>
              </a:rPr>
              <a:t>Dewey </a:t>
            </a:r>
            <a:r>
              <a:rPr lang="en-GB" sz="3200" b="0" i="0" dirty="0">
                <a:effectLst/>
                <a:latin typeface="Encode Sans"/>
              </a:rPr>
              <a:t>and is most widely known for his theory of </a:t>
            </a:r>
            <a:r>
              <a:rPr lang="en-GB" sz="3200" b="1" i="0" dirty="0">
                <a:effectLst/>
                <a:latin typeface="Encode Sans"/>
              </a:rPr>
              <a:t>reflecting in and reflecting on </a:t>
            </a:r>
            <a:r>
              <a:rPr lang="en-GB" sz="3200" b="0" i="0" dirty="0">
                <a:effectLst/>
                <a:latin typeface="Encode Sans"/>
              </a:rPr>
              <a:t>one’s practice.</a:t>
            </a:r>
          </a:p>
          <a:p>
            <a:r>
              <a:rPr lang="en-GB" sz="3200" b="0" i="0" dirty="0">
                <a:effectLst/>
                <a:latin typeface="Encode Sans"/>
              </a:rPr>
              <a:t> His theory was grounded in reflection from a professional knowledge and learning perspective (Bolton, 2014.p.6). </a:t>
            </a:r>
          </a:p>
          <a:p>
            <a:r>
              <a:rPr lang="en-GB" sz="3200" b="0" i="0" dirty="0">
                <a:effectLst/>
                <a:latin typeface="Encode Sans"/>
              </a:rPr>
              <a:t>In simple terms this is described as </a:t>
            </a:r>
            <a:r>
              <a:rPr lang="en-GB" sz="3200" b="1" i="0" dirty="0">
                <a:effectLst/>
                <a:latin typeface="Encode Sans"/>
              </a:rPr>
              <a:t>reflecting </a:t>
            </a:r>
            <a:r>
              <a:rPr lang="en-GB" b="1" dirty="0"/>
              <a:t>AS</a:t>
            </a:r>
            <a:r>
              <a:rPr lang="en-GB" sz="3200" b="1" i="0" dirty="0">
                <a:effectLst/>
                <a:latin typeface="Encode Sans"/>
              </a:rPr>
              <a:t> the experience is occurring </a:t>
            </a:r>
            <a:r>
              <a:rPr lang="en-GB" sz="3200" b="0" i="0" dirty="0">
                <a:effectLst/>
                <a:latin typeface="Encode Sans"/>
              </a:rPr>
              <a:t>or </a:t>
            </a:r>
            <a:r>
              <a:rPr lang="en-GB" sz="3200" b="1" i="0" dirty="0">
                <a:effectLst/>
                <a:latin typeface="Encode Sans"/>
              </a:rPr>
              <a:t>reflecting ON the experience AFTER it has occurred</a:t>
            </a:r>
            <a:r>
              <a:rPr lang="en-GB" sz="3200" b="0" i="0" dirty="0">
                <a:effectLst/>
                <a:latin typeface="Encode Sans"/>
              </a:rPr>
              <a:t>. </a:t>
            </a:r>
            <a:endParaRPr lang="en-GB" sz="32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844A943-BF79-4FEA-ABB1-3BD54D236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437CC72-F4A8-4DC3-AFAB-D22C482C8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348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9624B-D32E-0A3A-1AE8-8CF94000D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0" i="0" kern="1200" dirty="0">
                <a:effectLst/>
                <a:latin typeface="+mn-lt"/>
                <a:ea typeface="+mn-ea"/>
                <a:cs typeface="+mn-cs"/>
              </a:rPr>
              <a:t>Schön (1983) The theory of </a:t>
            </a:r>
            <a:r>
              <a:rPr lang="en-US" sz="4400" b="1" i="0" kern="1200" dirty="0">
                <a:effectLst/>
                <a:latin typeface="+mn-lt"/>
                <a:ea typeface="+mn-ea"/>
                <a:cs typeface="+mn-cs"/>
              </a:rPr>
              <a:t>reflecting in, </a:t>
            </a:r>
            <a:r>
              <a:rPr lang="en-US" sz="4400" b="0" i="0" kern="1200" dirty="0">
                <a:effectLst/>
                <a:latin typeface="+mn-lt"/>
                <a:ea typeface="+mn-ea"/>
                <a:cs typeface="+mn-cs"/>
              </a:rPr>
              <a:t>and </a:t>
            </a:r>
            <a:r>
              <a:rPr lang="en-US" sz="4400" b="1" i="0" kern="1200" dirty="0">
                <a:effectLst/>
                <a:latin typeface="+mn-lt"/>
                <a:ea typeface="+mn-ea"/>
                <a:cs typeface="+mn-cs"/>
              </a:rPr>
              <a:t>reflecting on, </a:t>
            </a:r>
            <a:r>
              <a:rPr lang="en-US" sz="4400" b="0" i="0" kern="1200" dirty="0">
                <a:effectLst/>
                <a:latin typeface="+mn-lt"/>
                <a:ea typeface="+mn-ea"/>
                <a:cs typeface="+mn-cs"/>
              </a:rPr>
              <a:t>one’s practice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EEEC9-BEAF-2EA0-C926-658D5EECFA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i="0" dirty="0">
                <a:solidFill>
                  <a:srgbClr val="373D3F"/>
                </a:solidFill>
                <a:effectLst/>
                <a:latin typeface="Encode Sans"/>
              </a:rPr>
              <a:t>Reflecting </a:t>
            </a:r>
            <a:r>
              <a:rPr lang="en-GB" b="1" i="1" dirty="0">
                <a:solidFill>
                  <a:srgbClr val="373D3F"/>
                </a:solidFill>
                <a:effectLst/>
                <a:latin typeface="Encode Sans"/>
              </a:rPr>
              <a:t>in</a:t>
            </a:r>
            <a:r>
              <a:rPr lang="en-GB" b="1" i="0" dirty="0">
                <a:solidFill>
                  <a:srgbClr val="373D3F"/>
                </a:solidFill>
                <a:effectLst/>
                <a:latin typeface="Encode Sans"/>
              </a:rPr>
              <a:t> action </a:t>
            </a:r>
            <a:r>
              <a:rPr lang="en-GB" b="0" i="0" dirty="0">
                <a:solidFill>
                  <a:srgbClr val="373D3F"/>
                </a:solidFill>
                <a:effectLst/>
                <a:latin typeface="Encode Sans"/>
              </a:rPr>
              <a:t>refers to situations such as: </a:t>
            </a:r>
          </a:p>
          <a:p>
            <a:pPr indent="396875"/>
            <a:endParaRPr lang="en-GB" dirty="0">
              <a:solidFill>
                <a:srgbClr val="373D3F"/>
              </a:solidFill>
              <a:latin typeface="Encode Sans"/>
            </a:endParaRPr>
          </a:p>
          <a:p>
            <a:pPr indent="396875"/>
            <a:r>
              <a:rPr lang="en-GB" b="0" i="0" dirty="0">
                <a:solidFill>
                  <a:srgbClr val="373D3F"/>
                </a:solidFill>
                <a:effectLst/>
                <a:latin typeface="Encode Sans"/>
              </a:rPr>
              <a:t>Thinking on your feet</a:t>
            </a:r>
          </a:p>
          <a:p>
            <a:pPr indent="396875"/>
            <a:r>
              <a:rPr lang="en-GB" dirty="0">
                <a:solidFill>
                  <a:srgbClr val="373D3F"/>
                </a:solidFill>
                <a:latin typeface="Encode Sans"/>
              </a:rPr>
              <a:t>A</a:t>
            </a:r>
            <a:r>
              <a:rPr lang="en-GB" b="0" i="0" dirty="0">
                <a:solidFill>
                  <a:srgbClr val="373D3F"/>
                </a:solidFill>
                <a:effectLst/>
                <a:latin typeface="Encode Sans"/>
              </a:rPr>
              <a:t>cting straight away, and thinking about what to do next. </a:t>
            </a:r>
          </a:p>
          <a:p>
            <a:pPr marL="0" indent="0">
              <a:buNone/>
            </a:pPr>
            <a:endParaRPr lang="en-GB" b="1" i="0" dirty="0">
              <a:solidFill>
                <a:srgbClr val="373D3F"/>
              </a:solidFill>
              <a:effectLst/>
              <a:latin typeface="Encode Sans"/>
            </a:endParaRPr>
          </a:p>
          <a:p>
            <a:pPr marL="0" indent="0">
              <a:buNone/>
            </a:pPr>
            <a:r>
              <a:rPr lang="en-GB" b="1" i="0" dirty="0">
                <a:solidFill>
                  <a:srgbClr val="373D3F"/>
                </a:solidFill>
                <a:effectLst/>
                <a:latin typeface="Encode Sans"/>
              </a:rPr>
              <a:t>Reflecting </a:t>
            </a:r>
            <a:r>
              <a:rPr lang="en-GB" b="1" i="1" dirty="0">
                <a:solidFill>
                  <a:srgbClr val="373D3F"/>
                </a:solidFill>
                <a:effectLst/>
                <a:latin typeface="Encode Sans"/>
              </a:rPr>
              <a:t>on</a:t>
            </a:r>
            <a:r>
              <a:rPr lang="en-GB" b="1" i="0" dirty="0">
                <a:solidFill>
                  <a:srgbClr val="373D3F"/>
                </a:solidFill>
                <a:effectLst/>
                <a:latin typeface="Encode Sans"/>
              </a:rPr>
              <a:t> action </a:t>
            </a:r>
            <a:r>
              <a:rPr lang="en-GB" b="0" i="0" dirty="0">
                <a:solidFill>
                  <a:srgbClr val="373D3F"/>
                </a:solidFill>
                <a:effectLst/>
                <a:latin typeface="Encode Sans"/>
              </a:rPr>
              <a:t>means:</a:t>
            </a:r>
          </a:p>
          <a:p>
            <a:pPr marL="0" indent="0">
              <a:buNone/>
            </a:pPr>
            <a:endParaRPr lang="en-GB" b="0" i="0" dirty="0">
              <a:solidFill>
                <a:srgbClr val="373D3F"/>
              </a:solidFill>
              <a:effectLst/>
              <a:latin typeface="Encode Sans"/>
            </a:endParaRPr>
          </a:p>
          <a:p>
            <a:pPr marL="719138" indent="-538163"/>
            <a:r>
              <a:rPr lang="en-GB" dirty="0">
                <a:solidFill>
                  <a:srgbClr val="373D3F"/>
                </a:solidFill>
                <a:latin typeface="Encode Sans"/>
              </a:rPr>
              <a:t>T</a:t>
            </a:r>
            <a:r>
              <a:rPr lang="en-GB" b="0" i="0" dirty="0">
                <a:solidFill>
                  <a:srgbClr val="373D3F"/>
                </a:solidFill>
                <a:effectLst/>
                <a:latin typeface="Encode Sans"/>
              </a:rPr>
              <a:t>hinking about what you would do differently next time</a:t>
            </a:r>
          </a:p>
          <a:p>
            <a:pPr marL="719138" indent="-538163"/>
            <a:r>
              <a:rPr lang="en-GB" dirty="0">
                <a:solidFill>
                  <a:srgbClr val="373D3F"/>
                </a:solidFill>
                <a:latin typeface="Encode Sans"/>
              </a:rPr>
              <a:t>Taking</a:t>
            </a:r>
            <a:r>
              <a:rPr lang="en-GB" b="0" i="0" dirty="0">
                <a:solidFill>
                  <a:srgbClr val="373D3F"/>
                </a:solidFill>
                <a:effectLst/>
                <a:latin typeface="Encode Sans"/>
              </a:rPr>
              <a:t> time to reflect and process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91739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7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Image with no description">
            <a:extLst>
              <a:ext uri="{FF2B5EF4-FFF2-40B4-BE49-F238E27FC236}">
                <a16:creationId xmlns:a16="http://schemas.microsoft.com/office/drawing/2014/main" id="{301813FC-877C-8AEB-74C5-217F8101B7C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2151" y="643467"/>
            <a:ext cx="10987789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496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ABB88-D014-5C98-E699-E38565554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158" y="197038"/>
            <a:ext cx="10515600" cy="905622"/>
          </a:xfrm>
        </p:spPr>
        <p:txBody>
          <a:bodyPr/>
          <a:lstStyle/>
          <a:p>
            <a:r>
              <a:rPr lang="en-GB" b="0" i="0" dirty="0">
                <a:effectLst/>
                <a:latin typeface="-apple-system"/>
              </a:rPr>
              <a:t>To apply Schon's reflective practice model…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44722-3805-91C0-AA8D-33CA84A477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31260"/>
            <a:ext cx="12192000" cy="5580528"/>
          </a:xfrm>
        </p:spPr>
        <p:txBody>
          <a:bodyPr>
            <a:normAutofit/>
          </a:bodyPr>
          <a:lstStyle/>
          <a:p>
            <a:r>
              <a:rPr lang="en-GB" dirty="0">
                <a:latin typeface="-apple-system"/>
              </a:rPr>
              <a:t>A</a:t>
            </a:r>
            <a:r>
              <a:rPr lang="en-GB" b="0" i="0" dirty="0">
                <a:effectLst/>
                <a:latin typeface="-apple-system"/>
              </a:rPr>
              <a:t>dopt a </a:t>
            </a:r>
            <a:r>
              <a:rPr lang="en-GB" b="1" i="0" dirty="0">
                <a:effectLst/>
                <a:latin typeface="-apple-system"/>
              </a:rPr>
              <a:t>reflective attitude before </a:t>
            </a:r>
            <a:r>
              <a:rPr lang="en-GB" b="0" i="0" dirty="0">
                <a:effectLst/>
                <a:latin typeface="-apple-system"/>
              </a:rPr>
              <a:t>your client session. </a:t>
            </a:r>
          </a:p>
          <a:p>
            <a:endParaRPr lang="en-GB" b="0" i="0" dirty="0">
              <a:effectLst/>
              <a:latin typeface="-apple-system"/>
            </a:endParaRPr>
          </a:p>
          <a:p>
            <a:r>
              <a:rPr lang="en-GB" b="1" i="0" dirty="0">
                <a:effectLst/>
                <a:latin typeface="-apple-system"/>
              </a:rPr>
              <a:t>While in the Triad</a:t>
            </a:r>
            <a:r>
              <a:rPr lang="en-GB" b="0" i="0" dirty="0">
                <a:effectLst/>
                <a:latin typeface="-apple-system"/>
              </a:rPr>
              <a:t>, be mindful of what is happening, </a:t>
            </a:r>
            <a:r>
              <a:rPr lang="en-GB" b="1" i="0" dirty="0">
                <a:effectLst/>
                <a:latin typeface="-apple-system"/>
              </a:rPr>
              <a:t>how you and your client are reacting</a:t>
            </a:r>
            <a:r>
              <a:rPr lang="en-GB" b="0" i="0" dirty="0">
                <a:effectLst/>
                <a:latin typeface="-apple-system"/>
              </a:rPr>
              <a:t>, and </a:t>
            </a:r>
            <a:r>
              <a:rPr lang="en-GB" b="1" i="0" dirty="0">
                <a:effectLst/>
                <a:latin typeface="-apple-system"/>
              </a:rPr>
              <a:t>any challenges or opportunities </a:t>
            </a:r>
            <a:r>
              <a:rPr lang="en-GB" b="0" i="0" dirty="0">
                <a:effectLst/>
                <a:latin typeface="-apple-system"/>
              </a:rPr>
              <a:t>that arise. </a:t>
            </a:r>
          </a:p>
          <a:p>
            <a:endParaRPr lang="en-GB" b="0" i="0" dirty="0">
              <a:effectLst/>
              <a:latin typeface="-apple-system"/>
            </a:endParaRPr>
          </a:p>
          <a:p>
            <a:r>
              <a:rPr lang="en-GB" b="0" i="0" dirty="0">
                <a:effectLst/>
                <a:latin typeface="-apple-system"/>
              </a:rPr>
              <a:t>Then, </a:t>
            </a:r>
            <a:r>
              <a:rPr lang="en-GB" b="1" i="0" dirty="0">
                <a:effectLst/>
                <a:latin typeface="-apple-system"/>
              </a:rPr>
              <a:t>after the Triad</a:t>
            </a:r>
            <a:r>
              <a:rPr lang="en-GB" b="0" i="0" dirty="0">
                <a:effectLst/>
                <a:latin typeface="-apple-system"/>
              </a:rPr>
              <a:t>, review your reaction and the feedback from your colleagues.</a:t>
            </a:r>
          </a:p>
          <a:p>
            <a:endParaRPr lang="en-GB" b="0" i="0" dirty="0">
              <a:effectLst/>
              <a:latin typeface="-apple-system"/>
            </a:endParaRPr>
          </a:p>
          <a:p>
            <a:r>
              <a:rPr lang="en-GB" b="0" i="0" dirty="0">
                <a:effectLst/>
                <a:latin typeface="-apple-system"/>
              </a:rPr>
              <a:t>Ask yourself some reflective questions. </a:t>
            </a:r>
          </a:p>
          <a:p>
            <a:pPr marL="0" indent="0">
              <a:buNone/>
            </a:pPr>
            <a:endParaRPr lang="en-GB" b="0" i="0" dirty="0"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3832904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D9BC3-F141-5EB4-2A9C-14610AF95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i="0" dirty="0">
                <a:effectLst/>
                <a:latin typeface="-apple-system"/>
              </a:rPr>
              <a:t>To apply Schon's reflective practice model…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458DE-25D0-4741-AABC-F6EDA05AA3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-apple-system"/>
              </a:rPr>
              <a:t>D</a:t>
            </a:r>
            <a:r>
              <a:rPr lang="en-GB" i="0" dirty="0">
                <a:effectLst/>
                <a:latin typeface="-apple-system"/>
              </a:rPr>
              <a:t>iscuss your reflections with your colleague.</a:t>
            </a:r>
          </a:p>
          <a:p>
            <a:endParaRPr lang="en-GB" i="0" dirty="0">
              <a:effectLst/>
              <a:latin typeface="-apple-system"/>
            </a:endParaRPr>
          </a:p>
          <a:p>
            <a:r>
              <a:rPr lang="en-GB" dirty="0">
                <a:latin typeface="-apple-system"/>
              </a:rPr>
              <a:t>Ke</a:t>
            </a:r>
            <a:r>
              <a:rPr lang="en-GB" i="0" dirty="0">
                <a:effectLst/>
                <a:latin typeface="-apple-system"/>
              </a:rPr>
              <a:t>ep track of your reflections and actions by using a reflective journal</a:t>
            </a:r>
          </a:p>
          <a:p>
            <a:endParaRPr lang="en-GB" i="0" dirty="0">
              <a:effectLst/>
              <a:latin typeface="-apple-system"/>
            </a:endParaRPr>
          </a:p>
          <a:p>
            <a:r>
              <a:rPr lang="en-GB" i="0" dirty="0">
                <a:effectLst/>
                <a:latin typeface="-apple-system"/>
              </a:rPr>
              <a:t>Schon's reflective practice model is an effective tool for enhancing practice and professional learning. </a:t>
            </a:r>
          </a:p>
          <a:p>
            <a:endParaRPr lang="en-GB" i="0" dirty="0">
              <a:effectLst/>
              <a:latin typeface="-apple-system"/>
            </a:endParaRPr>
          </a:p>
          <a:p>
            <a:r>
              <a:rPr lang="en-GB" i="0" dirty="0">
                <a:effectLst/>
                <a:latin typeface="-apple-system"/>
              </a:rPr>
              <a:t>By reflecting </a:t>
            </a:r>
            <a:r>
              <a:rPr lang="en-GB" b="1" i="1" dirty="0">
                <a:effectLst/>
                <a:latin typeface="-apple-system"/>
              </a:rPr>
              <a:t>in</a:t>
            </a:r>
            <a:r>
              <a:rPr lang="en-GB" b="1" i="0" dirty="0">
                <a:effectLst/>
                <a:latin typeface="-apple-system"/>
              </a:rPr>
              <a:t> action </a:t>
            </a:r>
            <a:r>
              <a:rPr lang="en-GB" i="0" dirty="0">
                <a:effectLst/>
                <a:latin typeface="-apple-system"/>
              </a:rPr>
              <a:t>and </a:t>
            </a:r>
            <a:r>
              <a:rPr lang="en-GB" b="1" i="1" dirty="0">
                <a:effectLst/>
                <a:latin typeface="-apple-system"/>
              </a:rPr>
              <a:t>on</a:t>
            </a:r>
            <a:r>
              <a:rPr lang="en-GB" b="1" i="0" dirty="0">
                <a:effectLst/>
                <a:latin typeface="-apple-system"/>
              </a:rPr>
              <a:t> action</a:t>
            </a:r>
            <a:r>
              <a:rPr lang="en-GB" i="0" dirty="0">
                <a:effectLst/>
                <a:latin typeface="-apple-system"/>
              </a:rPr>
              <a:t>, you can learn from your own experiences and grow 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941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8E8B2-A220-450A-8758-EAEC81B5E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QUESTIONS……Bring these to our workshop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9E05D6-3028-443C-B19A-D47A01E156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1153" y="4081145"/>
            <a:ext cx="10515600" cy="4351338"/>
          </a:xfrm>
        </p:spPr>
        <p:txBody>
          <a:bodyPr/>
          <a:lstStyle/>
          <a:p>
            <a:r>
              <a:rPr lang="en-GB" dirty="0"/>
              <a:t> </a:t>
            </a:r>
          </a:p>
        </p:txBody>
      </p:sp>
      <p:pic>
        <p:nvPicPr>
          <p:cNvPr id="1026" name="Picture 2" descr="Have questions? Ask. Handwriting on a napkin with a cup of espresso coffe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62"/>
          <a:stretch/>
        </p:blipFill>
        <p:spPr bwMode="auto">
          <a:xfrm>
            <a:off x="2811203" y="2118995"/>
            <a:ext cx="5715000" cy="400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3473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0E3658B-CE62-4563-A517-1F01DED03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References: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F558-A899-4A04-8B78-A90CEF5B78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471948"/>
            <a:ext cx="6377769" cy="60660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 dirty="0"/>
              <a:t>Berne, E. (1961) </a:t>
            </a:r>
            <a:r>
              <a:rPr lang="en-US" sz="1800" i="1" dirty="0"/>
              <a:t>Transactional Analysis in Psychotherapy</a:t>
            </a:r>
            <a:r>
              <a:rPr lang="en-US" sz="1800" dirty="0"/>
              <a:t>. New York. Grove Press.</a:t>
            </a:r>
          </a:p>
          <a:p>
            <a:r>
              <a:rPr lang="en-US" sz="1800" dirty="0"/>
              <a:t>Berne, E. (1962, 1976) ‘Classification of positions’, Transactional Analysis Bulletin, vol. 1, 3: p. 23</a:t>
            </a:r>
          </a:p>
          <a:p>
            <a:r>
              <a:rPr lang="en-US" sz="1800" dirty="0"/>
              <a:t>Berne, E. (1972) </a:t>
            </a:r>
            <a:r>
              <a:rPr lang="en-US" sz="1800" i="1" dirty="0"/>
              <a:t>What Do You Say After You Say Hello</a:t>
            </a:r>
            <a:r>
              <a:rPr lang="en-US" sz="1800" dirty="0"/>
              <a:t>. New York.  Grove Press.</a:t>
            </a:r>
          </a:p>
          <a:p>
            <a:r>
              <a:rPr lang="en-US" sz="1800" dirty="0"/>
              <a:t>Ernst, F (1971) ‘The OK Corral: the grid to get-on-with’ </a:t>
            </a:r>
            <a:r>
              <a:rPr lang="en-US" sz="1800" i="1" dirty="0"/>
              <a:t>Transactional Analysis Journal</a:t>
            </a:r>
            <a:r>
              <a:rPr lang="en-US" sz="1800" dirty="0"/>
              <a:t>, vol. 1, 4: p.p. 231-40</a:t>
            </a:r>
          </a:p>
          <a:p>
            <a:r>
              <a:rPr lang="en-US" sz="1800" dirty="0"/>
              <a:t>Freud, S. (1989 [1940]) </a:t>
            </a:r>
            <a:r>
              <a:rPr lang="en-US" sz="1800" i="1" dirty="0"/>
              <a:t>An Outline of Psycho-Analysis (trans. J. Strachey), London</a:t>
            </a:r>
            <a:r>
              <a:rPr lang="en-US" sz="1800" dirty="0"/>
              <a:t>, W. W. Norton &amp; Company.</a:t>
            </a:r>
          </a:p>
          <a:p>
            <a:r>
              <a:rPr lang="en-US" sz="1800" dirty="0"/>
              <a:t>Goulding, R. and Goulding, M. (1976) ‘Injunctions, Decisions and </a:t>
            </a:r>
            <a:r>
              <a:rPr lang="en-US" sz="1800" dirty="0" err="1"/>
              <a:t>Redecisions</a:t>
            </a:r>
            <a:r>
              <a:rPr lang="en-US" sz="1800" dirty="0"/>
              <a:t>’, </a:t>
            </a:r>
            <a:r>
              <a:rPr lang="en-US" sz="1800" i="1" dirty="0"/>
              <a:t>Transactional Analysis Journal, </a:t>
            </a:r>
            <a:r>
              <a:rPr lang="en-US" sz="1800" dirty="0"/>
              <a:t>vol. 6, 1: pp. 41-48</a:t>
            </a:r>
          </a:p>
          <a:p>
            <a:r>
              <a:rPr lang="en-US" sz="1800" dirty="0"/>
              <a:t>Kahler, T. Ph.D. and Hedges Capers, Div. M., LHD., (1974) “The </a:t>
            </a:r>
            <a:r>
              <a:rPr lang="en-US" sz="1800" dirty="0" err="1"/>
              <a:t>Miniscript</a:t>
            </a:r>
            <a:r>
              <a:rPr lang="en-US" sz="1800" dirty="0"/>
              <a:t>”, </a:t>
            </a:r>
            <a:r>
              <a:rPr lang="en-US" sz="1800" i="1" dirty="0"/>
              <a:t>Transactional Analysis Journal</a:t>
            </a:r>
            <a:r>
              <a:rPr lang="en-US" sz="1800" dirty="0"/>
              <a:t>, vol. 4 1:  pp. 26-42.</a:t>
            </a:r>
          </a:p>
          <a:p>
            <a:r>
              <a:rPr lang="en-US" sz="1800" dirty="0"/>
              <a:t>Steiner, C. M. (1966) ‘Script and </a:t>
            </a:r>
            <a:r>
              <a:rPr lang="en-US" sz="1800" dirty="0" err="1"/>
              <a:t>Counterscript</a:t>
            </a:r>
            <a:r>
              <a:rPr lang="en-US" sz="1800" dirty="0"/>
              <a:t>’ </a:t>
            </a:r>
            <a:r>
              <a:rPr lang="en-US" sz="1800" i="1" dirty="0"/>
              <a:t>Transactional Analysis Bulletin</a:t>
            </a:r>
            <a:r>
              <a:rPr lang="en-US" sz="1800" dirty="0"/>
              <a:t>, vol.18</a:t>
            </a:r>
          </a:p>
          <a:p>
            <a:r>
              <a:rPr lang="en-US" sz="1800" dirty="0"/>
              <a:t>Widdowson, M. (2010) </a:t>
            </a:r>
            <a:r>
              <a:rPr lang="en-US" sz="1800" i="1" dirty="0"/>
              <a:t>Transactional Analysis: 100 Key Points &amp; Techniques.</a:t>
            </a:r>
            <a:r>
              <a:rPr lang="en-US" sz="1800" dirty="0"/>
              <a:t>  London and New York, Routledge.</a:t>
            </a:r>
            <a:endParaRPr lang="en-US" sz="18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016105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557</Words>
  <Application>Microsoft Office PowerPoint</Application>
  <PresentationFormat>Widescreen</PresentationFormat>
  <Paragraphs>45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-apple-system</vt:lpstr>
      <vt:lpstr>Encode Sans</vt:lpstr>
      <vt:lpstr>Arial</vt:lpstr>
      <vt:lpstr>Calibri</vt:lpstr>
      <vt:lpstr>Calibri Light</vt:lpstr>
      <vt:lpstr>Office Theme</vt:lpstr>
      <vt:lpstr>            Reflexive Counselling Skills  Theories of reflection : Shon</vt:lpstr>
      <vt:lpstr>PowerPoint Presentation</vt:lpstr>
      <vt:lpstr>Schön (1983) The theory of reflecting in, and reflecting on, one’s practice. </vt:lpstr>
      <vt:lpstr>Schön (1983) The theory of reflecting in, and reflecting on, one’s practice</vt:lpstr>
      <vt:lpstr>PowerPoint Presentation</vt:lpstr>
      <vt:lpstr>To apply Schon's reflective practice model…</vt:lpstr>
      <vt:lpstr>To apply Schon's reflective practice model…</vt:lpstr>
      <vt:lpstr>ANY QUESTIONS……Bring these to our workshop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#re           Reflexive Counselling Skills Transactional Analysis</dc:title>
  <dc:creator>Beverly Cole</dc:creator>
  <cp:lastModifiedBy>Beverly Cole</cp:lastModifiedBy>
  <cp:revision>18</cp:revision>
  <dcterms:created xsi:type="dcterms:W3CDTF">2021-01-04T17:25:19Z</dcterms:created>
  <dcterms:modified xsi:type="dcterms:W3CDTF">2025-10-28T16:53:04Z</dcterms:modified>
</cp:coreProperties>
</file>