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719" r:id="rId24"/>
    <p:sldId id="759" r:id="rId25"/>
    <p:sldId id="783" r:id="rId26"/>
    <p:sldId id="760" r:id="rId27"/>
    <p:sldId id="756" r:id="rId28"/>
    <p:sldId id="765" r:id="rId29"/>
    <p:sldId id="757" r:id="rId30"/>
    <p:sldId id="761" r:id="rId31"/>
    <p:sldId id="762" r:id="rId32"/>
    <p:sldId id="763" r:id="rId33"/>
    <p:sldId id="764" r:id="rId34"/>
    <p:sldId id="766" r:id="rId35"/>
    <p:sldId id="767" r:id="rId36"/>
    <p:sldId id="769" r:id="rId37"/>
    <p:sldId id="768" r:id="rId38"/>
    <p:sldId id="770" r:id="rId39"/>
    <p:sldId id="771" r:id="rId40"/>
    <p:sldId id="775" r:id="rId41"/>
    <p:sldId id="776" r:id="rId42"/>
    <p:sldId id="777" r:id="rId43"/>
    <p:sldId id="772" r:id="rId44"/>
    <p:sldId id="773" r:id="rId45"/>
    <p:sldId id="778" r:id="rId46"/>
    <p:sldId id="779" r:id="rId47"/>
    <p:sldId id="780" r:id="rId48"/>
    <p:sldId id="774" r:id="rId49"/>
    <p:sldId id="781" r:id="rId50"/>
    <p:sldId id="782" r:id="rId51"/>
    <p:sldId id="787" r:id="rId52"/>
    <p:sldId id="786" r:id="rId53"/>
    <p:sldId id="785" r:id="rId54"/>
    <p:sldId id="784" r:id="rId55"/>
    <p:sldId id="732" r:id="rId56"/>
  </p:sldIdLst>
  <p:sldSz cx="12192000" cy="6858000"/>
  <p:notesSz cx="6858000" cy="9144000"/>
  <p:custDataLst>
    <p:tags r:id="rId5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40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ags" Target="tags/tag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7C15608-1194-47CF-B8FC-E3415D95D858}"/>
    <pc:docChg chg="modSld">
      <pc:chgData name="Jenifer Prince Devaraj" userId="c3fb109c-09d1-42a6-93f4-69472d709861" providerId="ADAL" clId="{17C15608-1194-47CF-B8FC-E3415D95D858}" dt="2025-03-04T10:49:22.512" v="1" actId="20577"/>
      <pc:docMkLst>
        <pc:docMk/>
      </pc:docMkLst>
      <pc:sldChg chg="modSp mod">
        <pc:chgData name="Jenifer Prince Devaraj" userId="c3fb109c-09d1-42a6-93f4-69472d709861" providerId="ADAL" clId="{17C15608-1194-47CF-B8FC-E3415D95D858}" dt="2025-03-04T10:49:22.512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7C15608-1194-47CF-B8FC-E3415D95D858}" dt="2025-03-04T10:49:22.512" v="1" actId="20577"/>
          <ac:spMkLst>
            <pc:docMk/>
            <pc:sldMk cId="3119007398" sldId="719"/>
            <ac:spMk id="6" creationId="{A2857ABD-F9B1-E9DA-20F4-83B12BC1245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0902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4.xml"/><Relationship Id="rId7" Type="http://schemas.openxmlformats.org/officeDocument/2006/relationships/image" Target="../media/image38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9.xml"/><Relationship Id="rId7" Type="http://schemas.openxmlformats.org/officeDocument/2006/relationships/image" Target="../media/image38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14.xml"/><Relationship Id="rId7" Type="http://schemas.openxmlformats.org/officeDocument/2006/relationships/image" Target="../media/image38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tags" Target="../tags/tag19.xml"/><Relationship Id="rId7" Type="http://schemas.openxmlformats.org/officeDocument/2006/relationships/image" Target="../media/image38.png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21.xml"/><Relationship Id="rId4" Type="http://schemas.openxmlformats.org/officeDocument/2006/relationships/tags" Target="../tags/tag2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2857ABD-F9B1-E9DA-20F4-83B12BC12453}"/>
              </a:ext>
            </a:extLst>
          </p:cNvPr>
          <p:cNvSpPr txBox="1">
            <a:spLocks/>
          </p:cNvSpPr>
          <p:nvPr/>
        </p:nvSpPr>
        <p:spPr>
          <a:xfrm>
            <a:off x="1493594" y="17399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Bus Interfacing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22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564A75B4-9AB7-F28D-348B-A4EB482552A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85271" y="2585761"/>
            <a:ext cx="1092073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can be able to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  <a:tabLst>
                <a:tab pos="447675" algn="l"/>
              </a:tabLst>
            </a:pPr>
            <a:r>
              <a:rPr lang="en-GB" sz="2400" dirty="0">
                <a:latin typeface="Cambria"/>
                <a:ea typeface="Cambria"/>
              </a:rPr>
              <a:t>-	Understand the principles of interfacing through both serial and parallel buses.</a:t>
            </a:r>
          </a:p>
          <a:p>
            <a:pPr algn="just">
              <a:lnSpc>
                <a:spcPct val="150000"/>
              </a:lnSpc>
              <a:tabLst>
                <a:tab pos="447675" algn="l"/>
              </a:tabLst>
            </a:pPr>
            <a:r>
              <a:rPr lang="en-GB" sz="2400" dirty="0">
                <a:latin typeface="Cambria"/>
                <a:ea typeface="Cambria"/>
              </a:rPr>
              <a:t>-	Explore the advantages and considerations associated with serial and parallel 	bus interfacing.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0640" y="160444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EE91286-0FE1-AF34-3E79-09D039C75648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2B651DF-BA7A-38CA-3631-648C8DDC9AE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8614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068097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bus is a </a:t>
            </a:r>
            <a:r>
              <a:rPr lang="en-GB" sz="2400" b="1" dirty="0">
                <a:latin typeface="Cambria"/>
                <a:ea typeface="Cambria"/>
              </a:rPr>
              <a:t>communication pathway </a:t>
            </a:r>
            <a:r>
              <a:rPr lang="en-GB" sz="2400" dirty="0">
                <a:latin typeface="Cambria"/>
                <a:ea typeface="Cambria"/>
              </a:rPr>
              <a:t>which can connect </a:t>
            </a:r>
            <a:r>
              <a:rPr lang="en-GB" sz="2400" b="1" dirty="0">
                <a:latin typeface="Cambria"/>
                <a:ea typeface="Cambria"/>
              </a:rPr>
              <a:t>two or more devices</a:t>
            </a:r>
            <a:r>
              <a:rPr lang="en-GB" sz="2400" dirty="0">
                <a:latin typeface="Cambria"/>
                <a:ea typeface="Cambria"/>
              </a:rPr>
              <a:t> (CPU, memory and I/O).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bus is a </a:t>
            </a:r>
            <a:r>
              <a:rPr lang="en-GB" sz="2400" b="1" dirty="0">
                <a:latin typeface="Cambria"/>
                <a:ea typeface="Cambria"/>
              </a:rPr>
              <a:t>set of circuits </a:t>
            </a:r>
            <a:r>
              <a:rPr lang="en-GB" sz="2400" dirty="0">
                <a:latin typeface="Cambria"/>
                <a:ea typeface="Cambria"/>
              </a:rPr>
              <a:t>that runs throughout the </a:t>
            </a:r>
            <a:r>
              <a:rPr lang="en-GB" sz="2400" b="1" dirty="0">
                <a:latin typeface="Cambria"/>
                <a:ea typeface="Cambria"/>
              </a:rPr>
              <a:t>board and connects memory, I/O devices and CPU together.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bus con­sists of </a:t>
            </a:r>
            <a:r>
              <a:rPr lang="en-GB" sz="2400" b="1" dirty="0">
                <a:latin typeface="Cambria"/>
                <a:ea typeface="Cambria"/>
              </a:rPr>
              <a:t>multiple pathways </a:t>
            </a:r>
            <a:r>
              <a:rPr lang="en-GB" sz="2400" dirty="0">
                <a:latin typeface="Cambria"/>
                <a:ea typeface="Cambria"/>
              </a:rPr>
              <a:t>or lines. Each </a:t>
            </a:r>
            <a:r>
              <a:rPr lang="en-GB" sz="2400" b="1" dirty="0">
                <a:latin typeface="Cambria"/>
                <a:ea typeface="Cambria"/>
              </a:rPr>
              <a:t>line is capable </a:t>
            </a:r>
            <a:r>
              <a:rPr lang="en-GB" sz="2400" dirty="0">
                <a:latin typeface="Cambria"/>
                <a:ea typeface="Cambria"/>
              </a:rPr>
              <a:t>to transmit digital signal representing a binary digit, </a:t>
            </a:r>
            <a:r>
              <a:rPr lang="en-GB" sz="2400" b="1" dirty="0">
                <a:latin typeface="Cambria"/>
                <a:ea typeface="Cambria"/>
              </a:rPr>
              <a:t>either 1 or 0.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6680" y="109644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EE91286-0FE1-AF34-3E79-09D039C75648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2B651DF-BA7A-38CA-3631-648C8DDC9AE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987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40690" y="1971081"/>
            <a:ext cx="588518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</a:t>
            </a:r>
            <a:r>
              <a:rPr lang="en-GB" sz="2400" b="1" dirty="0">
                <a:latin typeface="Cambria"/>
                <a:ea typeface="Cambria"/>
              </a:rPr>
              <a:t>bus</a:t>
            </a:r>
            <a:r>
              <a:rPr lang="en-GB" sz="2400" dirty="0">
                <a:latin typeface="Cambria"/>
                <a:ea typeface="Cambria"/>
              </a:rPr>
              <a:t> that connects major components such as the </a:t>
            </a:r>
            <a:r>
              <a:rPr lang="en-GB" sz="2400" b="1" dirty="0">
                <a:latin typeface="Cambria"/>
                <a:ea typeface="Cambria"/>
              </a:rPr>
              <a:t>CPU, memory, and I/O </a:t>
            </a:r>
            <a:r>
              <a:rPr lang="en-GB" sz="2400" dirty="0">
                <a:latin typeface="Cambria"/>
                <a:ea typeface="Cambria"/>
              </a:rPr>
              <a:t>is called </a:t>
            </a:r>
            <a:r>
              <a:rPr lang="en-GB" sz="2400" b="1" dirty="0">
                <a:latin typeface="Cambria"/>
                <a:ea typeface="Cambria"/>
              </a:rPr>
              <a:t>system bus.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sequence </a:t>
            </a:r>
            <a:r>
              <a:rPr lang="en-GB" sz="2400" b="1" dirty="0">
                <a:latin typeface="Cambria"/>
                <a:ea typeface="Cambria"/>
              </a:rPr>
              <a:t>of bits </a:t>
            </a:r>
            <a:r>
              <a:rPr lang="en-GB" sz="2400" dirty="0">
                <a:latin typeface="Cambria"/>
                <a:ea typeface="Cambria"/>
              </a:rPr>
              <a:t>can be transmitted across a single line.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Simultaneously, several lines can be used to </a:t>
            </a:r>
            <a:r>
              <a:rPr lang="en-GB" sz="2400" b="1" dirty="0">
                <a:latin typeface="Cambria"/>
                <a:ea typeface="Cambria"/>
              </a:rPr>
              <a:t>transmit bits in parallel.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37681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System Bus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240A8E-1568-3E7C-1BB0-61FEAD163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5920" y="2451676"/>
            <a:ext cx="5202237" cy="244473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F8E2EFC-9E61-1AD1-FBA3-AD5CD7FE01B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123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7060" y="2710173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microcomputer consists of a set of components such as </a:t>
            </a:r>
            <a:r>
              <a:rPr lang="en-GB" sz="2400" b="1" dirty="0">
                <a:latin typeface="Cambria"/>
                <a:ea typeface="Cambria"/>
              </a:rPr>
              <a:t>CPU, memory, I/O device </a:t>
            </a:r>
            <a:r>
              <a:rPr lang="en-GB" sz="2400" dirty="0">
                <a:latin typeface="Cambria"/>
                <a:ea typeface="Cambria"/>
              </a:rPr>
              <a:t>and these components </a:t>
            </a:r>
            <a:r>
              <a:rPr lang="en-GB" sz="2400" b="1" dirty="0">
                <a:latin typeface="Cambria"/>
                <a:ea typeface="Cambria"/>
              </a:rPr>
              <a:t>communicate</a:t>
            </a:r>
            <a:r>
              <a:rPr lang="en-GB" sz="2400" dirty="0">
                <a:latin typeface="Cambria"/>
                <a:ea typeface="Cambria"/>
              </a:rPr>
              <a:t> with each other to perform a specified task.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collection of paths </a:t>
            </a:r>
            <a:r>
              <a:rPr lang="en-GB" sz="2400" dirty="0">
                <a:latin typeface="Cambria"/>
                <a:ea typeface="Cambria"/>
              </a:rPr>
              <a:t>which connect the vari­ous devices or modules is called the </a:t>
            </a:r>
            <a:r>
              <a:rPr lang="en-GB" sz="2400" b="1" dirty="0">
                <a:latin typeface="Cambria"/>
                <a:ea typeface="Cambria"/>
              </a:rPr>
              <a:t>interconnection structure.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7216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Bus Interfacing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A1631E-9AB7-BC03-6AA7-15D5625EEB5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88390" y="2229232"/>
            <a:ext cx="100152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Peripherals </a:t>
            </a:r>
            <a:r>
              <a:rPr lang="en-GB" sz="2400" dirty="0">
                <a:latin typeface="Cambria"/>
                <a:ea typeface="Cambria"/>
              </a:rPr>
              <a:t>connected to the computer need special </a:t>
            </a:r>
            <a:r>
              <a:rPr lang="en-GB" sz="2400" b="1" dirty="0">
                <a:latin typeface="Cambria"/>
                <a:ea typeface="Cambria"/>
              </a:rPr>
              <a:t>communication links</a:t>
            </a:r>
            <a:r>
              <a:rPr lang="en-GB" sz="2400" dirty="0">
                <a:latin typeface="Cambria"/>
                <a:ea typeface="Cambria"/>
              </a:rPr>
              <a:t> for interfacing them with the CPU.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data transfer </a:t>
            </a:r>
            <a:r>
              <a:rPr lang="en-GB" sz="2400" dirty="0">
                <a:latin typeface="Cambria"/>
                <a:ea typeface="Cambria"/>
              </a:rPr>
              <a:t>rate of </a:t>
            </a:r>
            <a:r>
              <a:rPr lang="en-GB" sz="2400" b="1" dirty="0">
                <a:latin typeface="Cambria"/>
                <a:ea typeface="Cambria"/>
              </a:rPr>
              <a:t>peripherals</a:t>
            </a:r>
            <a:r>
              <a:rPr lang="en-GB" sz="2400" dirty="0">
                <a:latin typeface="Cambria"/>
                <a:ea typeface="Cambria"/>
              </a:rPr>
              <a:t> is usually </a:t>
            </a:r>
            <a:r>
              <a:rPr lang="en-GB" sz="2400" b="1" dirty="0">
                <a:latin typeface="Cambria"/>
                <a:ea typeface="Cambria"/>
              </a:rPr>
              <a:t>slower</a:t>
            </a:r>
            <a:r>
              <a:rPr lang="en-GB" sz="2400" dirty="0">
                <a:latin typeface="Cambria"/>
                <a:ea typeface="Cambria"/>
              </a:rPr>
              <a:t> than the transfer rate of </a:t>
            </a:r>
            <a:r>
              <a:rPr lang="en-GB" sz="2400" b="1" dirty="0">
                <a:latin typeface="Cambria"/>
                <a:ea typeface="Cambria"/>
              </a:rPr>
              <a:t>CPU</a:t>
            </a:r>
            <a:r>
              <a:rPr lang="en-GB" sz="2400" dirty="0">
                <a:latin typeface="Cambria"/>
                <a:ea typeface="Cambria"/>
              </a:rPr>
              <a:t>, and consequently </a:t>
            </a:r>
            <a:r>
              <a:rPr lang="en-GB" sz="2400" b="1" dirty="0">
                <a:latin typeface="Cambria"/>
                <a:ea typeface="Cambria"/>
              </a:rPr>
              <a:t>synchronization</a:t>
            </a:r>
            <a:r>
              <a:rPr lang="en-GB" sz="2400" dirty="0">
                <a:latin typeface="Cambria"/>
                <a:ea typeface="Cambria"/>
              </a:rPr>
              <a:t> mechanism may be needed.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To </a:t>
            </a:r>
            <a:r>
              <a:rPr lang="en-GB" sz="2400" b="1" dirty="0">
                <a:latin typeface="Cambria"/>
                <a:ea typeface="Cambria"/>
              </a:rPr>
              <a:t>supervise and synchronize </a:t>
            </a:r>
            <a:r>
              <a:rPr lang="en-GB" sz="2400" dirty="0">
                <a:latin typeface="Cambria"/>
                <a:ea typeface="Cambria"/>
              </a:rPr>
              <a:t>all input and output transfer, a special hardware component is required which is called as </a:t>
            </a:r>
            <a:r>
              <a:rPr lang="en-GB" sz="2400" b="1" dirty="0">
                <a:latin typeface="Cambria"/>
                <a:ea typeface="Cambria"/>
              </a:rPr>
              <a:t>Interface Unit.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9080" y="127377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Bus Interfacing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D387CC8-64A5-6FAE-F4DA-533EED67A466}"/>
              </a:ext>
            </a:extLst>
          </p:cNvPr>
          <p:cNvSpPr txBox="1">
            <a:spLocks/>
          </p:cNvSpPr>
          <p:nvPr/>
        </p:nvSpPr>
        <p:spPr>
          <a:xfrm>
            <a:off x="172941" y="662272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78523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371074" y="1561529"/>
            <a:ext cx="9449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I/O Signals of a Processor, Memory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1B14AA-CF80-1D99-A764-F5FF992C9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237" y="2613775"/>
            <a:ext cx="6428120" cy="25105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EE98FA-8D08-0936-36D9-78618F168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3977" y="3018838"/>
            <a:ext cx="4664786" cy="21576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5F1D5E8-DA13-EAEB-282A-FED3056A585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7417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501900" y="2831666"/>
            <a:ext cx="11272520" cy="20841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Data bus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Address bus and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Control bus</a:t>
            </a:r>
            <a:endParaRPr lang="en-GB" sz="3000" b="1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21920" y="19041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Classification Of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C934BA2-572F-28BC-2528-9B00CA590ED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363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61340" y="236297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bus provides </a:t>
            </a:r>
            <a:r>
              <a:rPr lang="en-GB" sz="2400" b="1" dirty="0">
                <a:latin typeface="Cambria"/>
                <a:ea typeface="Cambria"/>
              </a:rPr>
              <a:t>a path </a:t>
            </a:r>
            <a:r>
              <a:rPr lang="en-GB" sz="2400" dirty="0">
                <a:latin typeface="Cambria"/>
                <a:ea typeface="Cambria"/>
              </a:rPr>
              <a:t>for moving </a:t>
            </a:r>
            <a:r>
              <a:rPr lang="en-GB" sz="2400" b="1" dirty="0">
                <a:latin typeface="Cambria"/>
                <a:ea typeface="Cambria"/>
              </a:rPr>
              <a:t>data</a:t>
            </a:r>
            <a:r>
              <a:rPr lang="en-GB" sz="2400" dirty="0">
                <a:latin typeface="Cambria"/>
                <a:ea typeface="Cambria"/>
              </a:rPr>
              <a:t> between the </a:t>
            </a:r>
            <a:r>
              <a:rPr lang="en-GB" sz="2400" b="1" dirty="0">
                <a:latin typeface="Cambria"/>
                <a:ea typeface="Cambria"/>
              </a:rPr>
              <a:t>system modules </a:t>
            </a:r>
            <a:r>
              <a:rPr lang="en-GB" sz="2400" dirty="0">
                <a:latin typeface="Cambria"/>
                <a:ea typeface="Cambria"/>
              </a:rPr>
              <a:t>and </a:t>
            </a:r>
            <a:r>
              <a:rPr lang="en-GB" sz="2400" b="1" dirty="0">
                <a:latin typeface="Cambria"/>
                <a:ea typeface="Cambria"/>
              </a:rPr>
              <a:t>devices</a:t>
            </a:r>
            <a:r>
              <a:rPr lang="en-GB" sz="2400" dirty="0">
                <a:latin typeface="Cambria"/>
                <a:ea typeface="Cambria"/>
              </a:rPr>
              <a:t>. These lines are also called </a:t>
            </a:r>
            <a:r>
              <a:rPr lang="en-GB" sz="2400" b="1" dirty="0">
                <a:latin typeface="Cambria"/>
                <a:ea typeface="Cambria"/>
              </a:rPr>
              <a:t>data lines.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bus typically consists of </a:t>
            </a:r>
            <a:r>
              <a:rPr lang="en-GB" sz="2400" b="1" dirty="0">
                <a:latin typeface="Cambria"/>
                <a:ea typeface="Cambria"/>
              </a:rPr>
              <a:t>8,16 or 32 </a:t>
            </a:r>
            <a:r>
              <a:rPr lang="en-GB" sz="2400" dirty="0">
                <a:latin typeface="Cambria"/>
                <a:ea typeface="Cambria"/>
              </a:rPr>
              <a:t>sepa­rate lines.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Each line is capable of carrying only </a:t>
            </a:r>
            <a:r>
              <a:rPr lang="en-GB" sz="2400" b="1" dirty="0">
                <a:latin typeface="Cambria"/>
                <a:ea typeface="Cambria"/>
              </a:rPr>
              <a:t>1 bit </a:t>
            </a:r>
            <a:r>
              <a:rPr lang="en-GB" sz="2400" dirty="0">
                <a:latin typeface="Cambria"/>
                <a:ea typeface="Cambria"/>
              </a:rPr>
              <a:t>at a time and the number of lines determines how many bits can be transferred at a time to increase overall system performance.</a:t>
            </a:r>
            <a:endParaRPr lang="en-GB" sz="2400" b="1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6832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0C7526-55F1-27CD-4576-4CE6245DBB7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6500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490980" y="2677539"/>
            <a:ext cx="86944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address bus is used to </a:t>
            </a:r>
            <a:r>
              <a:rPr lang="en-GB" sz="2400" b="1" dirty="0">
                <a:latin typeface="Cambria"/>
                <a:ea typeface="Cambria"/>
              </a:rPr>
              <a:t>locate</a:t>
            </a:r>
            <a:r>
              <a:rPr lang="en-GB" sz="2400" dirty="0">
                <a:latin typeface="Cambria"/>
                <a:ea typeface="Cambria"/>
              </a:rPr>
              <a:t> the </a:t>
            </a:r>
            <a:r>
              <a:rPr lang="en-GB" sz="2400" b="1" dirty="0">
                <a:latin typeface="Cambria"/>
                <a:ea typeface="Cambria"/>
              </a:rPr>
              <a:t>source or destination </a:t>
            </a:r>
            <a:r>
              <a:rPr lang="en-GB" sz="2400" dirty="0">
                <a:latin typeface="Cambria"/>
                <a:ea typeface="Cambria"/>
              </a:rPr>
              <a:t>of the data on the data bus.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width</a:t>
            </a:r>
            <a:r>
              <a:rPr lang="en-GB" sz="2400" dirty="0">
                <a:latin typeface="Cambria"/>
                <a:ea typeface="Cambria"/>
              </a:rPr>
              <a:t> of the address bus determines the </a:t>
            </a:r>
            <a:r>
              <a:rPr lang="en-GB" sz="2400" b="1" dirty="0">
                <a:latin typeface="Cambria"/>
                <a:ea typeface="Cambria"/>
              </a:rPr>
              <a:t>maximum possible memory capacity </a:t>
            </a:r>
            <a:r>
              <a:rPr lang="en-GB" sz="2400" dirty="0">
                <a:latin typeface="Cambria"/>
                <a:ea typeface="Cambria"/>
              </a:rPr>
              <a:t>of the system.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address bus is also known as </a:t>
            </a:r>
            <a:r>
              <a:rPr lang="en-GB" sz="2400" b="1" dirty="0">
                <a:latin typeface="Cambria"/>
                <a:ea typeface="Cambria"/>
              </a:rPr>
              <a:t>address lines.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6832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Address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74BAE14-FB72-C28E-F04D-338FCC1C007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9353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412240" y="2403616"/>
            <a:ext cx="91643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control bus is used to control the access of the data and address lines.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commonly used control lines are </a:t>
            </a:r>
            <a:r>
              <a:rPr lang="en-GB" sz="2400" b="1" dirty="0">
                <a:latin typeface="Cambria"/>
                <a:ea typeface="Cambria"/>
              </a:rPr>
              <a:t>memory read, memory write</a:t>
            </a:r>
            <a:r>
              <a:rPr lang="en-GB" sz="2400" dirty="0">
                <a:latin typeface="Cambria"/>
                <a:ea typeface="Cambria"/>
              </a:rPr>
              <a:t>, </a:t>
            </a:r>
            <a:r>
              <a:rPr lang="en-GB" sz="2400" b="1" dirty="0">
                <a:latin typeface="Cambria"/>
                <a:ea typeface="Cambria"/>
              </a:rPr>
              <a:t>I/O read, I/O write</a:t>
            </a:r>
            <a:r>
              <a:rPr lang="en-GB" sz="2400" dirty="0">
                <a:latin typeface="Cambria"/>
                <a:ea typeface="Cambria"/>
              </a:rPr>
              <a:t>, clock, reset, bus request, bus grant, interrupt request, interrupt acknowledge (ACK) and trans­fer ACK.</a:t>
            </a:r>
            <a:endParaRPr lang="en-GB" sz="2400" b="1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62449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Control Bus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6C1AE64-43DD-208C-0853-C09F151A714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7309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945640" y="2667776"/>
            <a:ext cx="11003280" cy="1391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Serial Interfacing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mbria"/>
                <a:ea typeface="Cambria"/>
              </a:rPr>
              <a:t>Parallel Interfacing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76200" y="180229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I/O Interface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AFEDEF-08FF-7F09-31D0-740181C2424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96796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2119" y="2165153"/>
            <a:ext cx="11594969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Exchange data with peripherals in serial mode.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are transmitted one at a time. Slow, inexpensive to implement.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 bus has ‘n’ data lines, the serial I/O interface accepts ‘n’ bits of data simultaneously from the bus.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These ‘n’ bits are sent to the I/O device , one bit at a time, requiring </a:t>
            </a:r>
            <a:r>
              <a:rPr lang="en-GB" sz="2400" b="1" dirty="0">
                <a:latin typeface="Cambria"/>
                <a:ea typeface="Cambria"/>
              </a:rPr>
              <a:t>n time slots </a:t>
            </a:r>
            <a:r>
              <a:rPr lang="en-GB" sz="2400" dirty="0">
                <a:latin typeface="Cambria"/>
                <a:ea typeface="Cambria"/>
              </a:rPr>
              <a:t>for transmission.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Eg</a:t>
            </a:r>
            <a:r>
              <a:rPr lang="en-GB" sz="2400" dirty="0">
                <a:latin typeface="Cambria"/>
                <a:ea typeface="Cambria"/>
              </a:rPr>
              <a:t>: Keyboard Interfacing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03200" y="153071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Interfacing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FC94D18-2D10-EEEB-44F4-7C0FBCEAEAE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7114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11199" y="2015211"/>
            <a:ext cx="10688321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Parallel interfacing is required when I/O devices can handle </a:t>
            </a:r>
            <a:r>
              <a:rPr lang="en-GB" sz="2400" b="1" dirty="0">
                <a:latin typeface="Cambria"/>
                <a:ea typeface="Cambria"/>
              </a:rPr>
              <a:t>data at high speed</a:t>
            </a:r>
            <a:r>
              <a:rPr lang="en-GB" sz="2400" dirty="0">
                <a:latin typeface="Cambria"/>
                <a:ea typeface="Cambria"/>
              </a:rPr>
              <a:t> which cannot be  supported by the serial interface.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 Parallel interface, n- bits of data are handled simultaneously by the bus and the I/O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can </a:t>
            </a:r>
            <a:r>
              <a:rPr lang="en-GB" sz="2400" b="1" dirty="0">
                <a:latin typeface="Cambria"/>
                <a:ea typeface="Cambria"/>
              </a:rPr>
              <a:t>faster</a:t>
            </a:r>
            <a:r>
              <a:rPr lang="en-GB" sz="2400" dirty="0">
                <a:latin typeface="Cambria"/>
                <a:ea typeface="Cambria"/>
              </a:rPr>
              <a:t> interchange the data.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But Expensive due to need of </a:t>
            </a:r>
            <a:r>
              <a:rPr lang="en-GB" sz="2400" b="1" dirty="0">
                <a:latin typeface="Cambria"/>
                <a:ea typeface="Cambria"/>
              </a:rPr>
              <a:t>multiple wires</a:t>
            </a:r>
            <a:r>
              <a:rPr lang="en-GB" sz="2400" dirty="0">
                <a:latin typeface="Cambria"/>
                <a:ea typeface="Cambria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I/O device those requiring high data transfer rate use this arrangement.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23379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Parallel Interfacing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EB80C02-3129-4EAB-A626-34E72606D18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84109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15059" y="1705590"/>
            <a:ext cx="9961881" cy="42711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Serial communication is the process of sending data one bit at a time, sequentially, over a communication channel or computer bus.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contrasts with parallel communication, where several bits are sent as a whole, on a link with several parallel channels.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/>
            <a:r>
              <a:rPr lang="en-GB" sz="2400" dirty="0">
                <a:latin typeface="Cambria"/>
                <a:ea typeface="Cambria"/>
              </a:rPr>
              <a:t>		Serial Communication can be classified into </a:t>
            </a:r>
          </a:p>
          <a:p>
            <a:pPr marL="2260600" lvl="2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Asynchronous Serial Communication</a:t>
            </a:r>
          </a:p>
          <a:p>
            <a:pPr marL="2260600" lvl="2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Synchronous Serial Communication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12081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Communication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5BF624E-1B6D-92DB-FEFB-1794A8E248F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3719" y="2663780"/>
            <a:ext cx="11594969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bit of data are sent at constant rate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there is no data, a line stays high at logic 1 called mark bit.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beginning of the groups of data are identified by a start bit which is always low, and end of transmission is identified with stop Bit.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An Even Parity bit is sent at the start of transmission there is a transfer of signal.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70650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Serial Communication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9E9BAF7-7C3F-A5B5-A43A-6B75AB5CFA5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8761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4594" y="1371577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Asynchronous Serial Communication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93D67-52CD-3C9A-4277-DCE939A9C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847" y="2054157"/>
            <a:ext cx="8563479" cy="3892985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944E50-1E7A-7333-85F4-5717456ADB4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03748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89744" y="1410298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UART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353673" y="2006009"/>
            <a:ext cx="6587534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universal Asynchronous Receiver Transmitter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consist of two wires which allows full duplex operation.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It is also a point-to-point communication between two devices.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Both the devices has a transmitter and receiver ports.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271999-A133-29E9-9D6A-714EAEC70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646" y="2588045"/>
            <a:ext cx="4991919" cy="2181909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1EBEDC8-8479-A9BB-5534-BA2BF40DFB92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20754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58213" y="1273772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 Transmitter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231753" y="3500700"/>
            <a:ext cx="11594968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Transfer of a data is done by 5 to 9-bits.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transfer bits contains  1 Start bit(1 logic low)Various information data bits(bits from 5, 6, 7, 8, 9)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Optional parity bit and 1 stop bits(logic high)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35ADCA4-62DB-B810-F3DD-CB9D935FFAF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0697AB7-2094-76E9-8AE0-3EC6C686B9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449" y="2037397"/>
            <a:ext cx="8372475" cy="15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52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03933" y="1772614"/>
            <a:ext cx="9793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UART Receiver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0266CA-D741-96C5-88A3-95431826D571}"/>
              </a:ext>
            </a:extLst>
          </p:cNvPr>
          <p:cNvSpPr txBox="1"/>
          <p:nvPr/>
        </p:nvSpPr>
        <p:spPr>
          <a:xfrm>
            <a:off x="617352" y="2599335"/>
            <a:ext cx="1116824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At the receiver end, the UART device continually inspects the device for the  incoming signal.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After detecting a falling edge, it starts to sample the input bits.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actual value of the transferred bits are normally determined by samples from  8- 10 bits.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2F3F72E-4B38-465E-9CD4-FAE201E3E42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66071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4680" y="2755220"/>
            <a:ext cx="11193648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data bits are transmitted and received at both the ends by using a synchronized clock signal.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start and the stop bits in frame of asynchronous format represents wasted over heads that reduces the overall character rate.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70650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Serial Communication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10CAFDF-5EEC-7114-93BB-1D8E081630F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5496" y="2429432"/>
            <a:ext cx="5789864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data bits are transmitted and received at both the ends by using a synchronized clock signal.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start and the stop bits in frame of asynchronous format are not found in Synchronous Serial Communication.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408271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Serial Communication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F2B229-94ED-AC34-B169-70290CA9B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951946"/>
            <a:ext cx="6034664" cy="214329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6590DBF-F8C8-EC34-915E-1FC425376F7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18054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74579" y="2563149"/>
            <a:ext cx="6658544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SPI is a full duplex interface. It works under the </a:t>
            </a:r>
            <a:r>
              <a:rPr lang="en-GB" sz="2400" b="1" dirty="0">
                <a:latin typeface="Cambria"/>
                <a:ea typeface="Cambria"/>
              </a:rPr>
              <a:t>master- slave mechanism.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slave units are limited by the number of select signals.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SPI is a synchronous communication protocol.</a:t>
            </a:r>
          </a:p>
          <a:p>
            <a:pPr marL="808038"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05119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Peripheral Interface (SPI)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155EBE-051F-F9D0-6038-0582816663EA}"/>
              </a:ext>
            </a:extLst>
          </p:cNvPr>
          <p:cNvSpPr txBox="1"/>
          <p:nvPr/>
        </p:nvSpPr>
        <p:spPr>
          <a:xfrm>
            <a:off x="7091478" y="4194316"/>
            <a:ext cx="7721600" cy="1702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SCK - Transfer clock, 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MOSI - Master output, slave input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MISO - Master input, Slave output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 err="1">
                <a:latin typeface="Cambria"/>
                <a:ea typeface="Cambria"/>
              </a:rPr>
              <a:t>SSn</a:t>
            </a:r>
            <a:r>
              <a:rPr lang="en-GB" sz="1800" dirty="0">
                <a:latin typeface="Cambria"/>
                <a:ea typeface="Cambria"/>
              </a:rPr>
              <a:t> - Slave select 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BF702B2-771E-E422-0528-FC78A65BF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702" y="1736081"/>
            <a:ext cx="4110537" cy="218059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8512FD8-AD82-EBA9-7EA7-8F6FC8D2EBC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714271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319039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SPI - Operation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C81BDD-DEC3-C276-EA06-2E6BC89B5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1893" y="2335293"/>
            <a:ext cx="6920107" cy="25516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6EE341-0797-52DD-C2BD-9C00FA13FE94}"/>
              </a:ext>
            </a:extLst>
          </p:cNvPr>
          <p:cNvSpPr txBox="1"/>
          <p:nvPr/>
        </p:nvSpPr>
        <p:spPr>
          <a:xfrm>
            <a:off x="348007" y="2111355"/>
            <a:ext cx="466087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Both Master and slave contains shift registers which operate in parallel with the SCK clock.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Master Shift in the MISO signal while Slave Shifts in the MOSI signal.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99632-73B1-0A49-AEF4-682DCD4D28A1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56062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3520" y="127377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SPI - Operation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06811" y="1932278"/>
            <a:ext cx="10978377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begin communication, the master configures the clock using a frequency supported by the slave device that is few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MHz.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master selects the slave device with logic 0 on the select line.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During each clock cycle, a full duplex transmission occurs.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Master sends a bit on the MOSI line and slave reads it a. Similarly, slave send a bit on the MISO line and master reads 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the task is completed, the master sends stops toggling the clock signal and typically deselect the slave.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7CFA63-BBD5-9D53-B36D-CDE9E34372B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6149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72965" y="1446036"/>
            <a:ext cx="11003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Vs Synchronous  Serial Communication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4AE43-74D6-0CE2-531F-B7666590F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37" y="2119444"/>
            <a:ext cx="10452868" cy="391559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BDB5FFD-9E69-236C-7FE7-8FA4D15D468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31823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389664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Parallel 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148191" y="2151727"/>
            <a:ext cx="718224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parallel communication the various data bits are simultaneously transmitted using multiple communication links between sender and receiver.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Despite using a single channel between sender and receiver, various links are used and each bit of data is transmitted separately over all the communication link.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4B1AB9-79A1-6D53-ACD7-F57016B69A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7404196" y="2982617"/>
            <a:ext cx="4483541" cy="1579223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601E5B1-0424-FBE3-C5AD-B162C890670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76166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 interfacing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0800" y="127146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51462" y="2178430"/>
            <a:ext cx="7517177" cy="3953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DB-25, Centronics connector used  to create communication in a special cable to connect the printer to the computer.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PC sends data to a printer using a parallel port, it sends 8 bits of data (1 byte) at a time.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8 bits are transmitted parallel to each other, at the same time.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54D24E-1C6A-5D93-E8EC-F5931DD9A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6159" y="2582455"/>
            <a:ext cx="3280887" cy="214404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4BD13047-B166-FC6B-57D7-E7A88E66AF6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79357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A34186-9729-0F26-EA13-8A28AF6AC56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25BEB7-5C03-7227-8C80-B58614090BF4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5945C8-A858-46FF-0AD8-A05E6A7BADF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>
                <a:solidFill>
                  <a:srgbClr val="5B5B5B"/>
                </a:solidFill>
              </a:rPr>
              <a:t>A bus that connects major components such as the CPU, memory, and I/O is called ______________
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4DA912-5DCF-2FCD-1B7A-DDB6ED49AD0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1212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CA60AA-924D-AAC5-7E40-966AF0460A53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728533-F445-5E16-449A-0B74C79BA885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B3F71F-ADAB-56CE-80A5-07E5910F9005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it-IT" sz="3600" b="1">
                <a:solidFill>
                  <a:srgbClr val="5B5B5B"/>
                </a:solidFill>
              </a:rPr>
              <a:t>MOSI in SPI stands for </a:t>
            </a:r>
            <a:endParaRPr lang="en-GB" sz="3600" b="1">
              <a:solidFill>
                <a:srgbClr val="5B5B5B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E70321-7FFA-9DD5-9955-DBC2A4ECFD6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421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7DDF84-980C-1F24-0C47-C0434CD889BA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7F495B-42A0-4749-5F27-5C0DB5C79D3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AFEAFA3-5981-367C-3559-E69377EBC87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The Parallel Interface is used for long distance communication.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95C724-F073-D1CF-788E-FD95CD0ECE2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9318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13CD6F-10C3-6365-969E-98D11B7A9AB6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EE1FD9-9306-13AA-0AE2-D68C2A79A5B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4FB5297-BAE2-C719-EC0B-154CA3DA2F5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600" b="1">
                <a:solidFill>
                  <a:srgbClr val="5B5B5B"/>
                </a:solidFill>
              </a:rPr>
              <a:t>The Start Bits are _______and the Stop Bits are ________in Asynchronous serial communication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390072-E340-FE4B-6FB3-08647817B16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623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29f634d-5a41-4da8-94ef-60c2085ef44d"/>
  <p:tag name="SLIDO_EVENT_SECTION_UUID" val="0aea99e8-5458-4dff-bbc0-de24d2c0eb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5ODN9"/>
  <p:tag name="SLIDO_TYPE" val="SlidoPoll"/>
  <p:tag name="SLIDO_POLL_UUID" val="5ef02327-9a57-4d7e-889e-ca39ca0deb1f"/>
  <p:tag name="SLIDO_POLL_QUESTION_UUID" val="f82c7377-61f1-4f80-bc16-f629ae5698c8"/>
  <p:tag name="SLIDO_TIMELINE" val="W3sic2NyZWVuIjoiUXVpekpvaW5pbmciLCJzaG93UmVzdWx0cyI6ZmFsc2UsInNob3dDb3JyZWN0QW5zd2VycyI6ZmFsc2UsInZvdGluZ0xvY2tlZCI6ZmFsc2V9LHsicG9sbFF1ZXN0aW9uVXVpZCI6ImY4MmM3Mzc3LTYxZjEtNGY4MC1iYzE2LWY2MjlhZTU2OThjOCIsInNob3dSZXN1bHRzIjpmYWxzZSwic2hvd0NvcnJlY3RBbnN3ZXJzIjpmYWxzZSwidm90aW5nTG9ja2VkIjpmYWxzZX0seyJwb2xsUXVlc3Rpb25VdWlkIjoiZjgyYzczNzctNjFmMS00ZjgwLWJjMTYtZjYyOWFlNTY5OGM4Iiwic2hvd1Jlc3VsdHMiOnRydWUsInNob3dDb3JyZWN0QW5zd2VycyI6ZmFsc2UsInZvdGluZ0xvY2tlZCI6dHJ1ZX0seyJwb2xsUXVlc3Rpb25VdWlkIjoiZjgyYzczNzctNjFmMS00ZjgwLWJjMTYtZjYyOWFlNTY5OGM4Iiwic2hvd1Jlc3VsdHMiOnRydWUsInNob3dDb3JyZWN0QW5zd2VycyI6dHJ1ZSwidm90aW5nTG9ja2VkIjp0cnVlfSx7InNjcmVlbiI6IlF1aXpJbnRlcmltTGVhZGVyYm9hcmQiLCJwb2xsUXVlc3Rpb25VdWlkIjoiZjgyYzczNzctNjFmMS00ZjgwLWJjMTYtZjYyOWFlNTY5OGM4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5MjN9"/>
  <p:tag name="SLIDO_TYPE" val="SlidoPoll"/>
  <p:tag name="SLIDO_POLL_UUID" val="5ef02327-9a57-4d7e-889e-ca39ca0deb1f"/>
  <p:tag name="SLIDO_POLL_QUESTION_UUID" val="3dc2f459-174e-415d-b7ff-2c80a55b738c"/>
  <p:tag name="SLIDO_TIMELINE" val="W3sicG9sbFF1ZXN0aW9uVXVpZCI6IjNkYzJmNDU5LTE3NGUtNDE1ZC1iN2ZmLTJjODBhNTViNzM4YyIsInNob3dSZXN1bHRzIjpmYWxzZSwic2hvd0NvcnJlY3RBbnN3ZXJzIjpmYWxzZSwidm90aW5nTG9ja2VkIjpmYWxzZX0seyJwb2xsUXVlc3Rpb25VdWlkIjoiM2RjMmY0NTktMTc0ZS00MTVkLWI3ZmYtMmM4MGE1NWI3MzhjIiwic2hvd1Jlc3VsdHMiOnRydWUsInNob3dDb3JyZWN0QW5zd2VycyI6ZmFsc2UsInZvdGluZ0xvY2tlZCI6dHJ1ZX0seyJwb2xsUXVlc3Rpb25VdWlkIjoiM2RjMmY0NTktMTc0ZS00MTVkLWI3ZmYtMmM4MGE1NWI3MzhjIiwic2hvd1Jlc3VsdHMiOnRydWUsInNob3dDb3JyZWN0QW5zd2VycyI6dHJ1ZSwidm90aW5nTG9ja2VkIjp0cnVlfSx7InNjcmVlbiI6IlF1aXpJbnRlcmltTGVhZGVyYm9hcmQiLCJwb2xsUXVlc3Rpb25VdWlkIjoiM2RjMmY0NTktMTc0ZS00MTVkLWI3ZmYtMmM4MGE1NWI3MzhjIiwic2hvd1Jlc3VsdHMiOmZhbHNlLCJzaG93Q29ycmVjdEFuc3dlcnMiOmZhbHNlLCJ2b3RpbmdMb2NrZWQiOmZhbHNlfV0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4NTB9"/>
  <p:tag name="SLIDO_TYPE" val="SlidoPoll"/>
  <p:tag name="SLIDO_POLL_UUID" val="5ef02327-9a57-4d7e-889e-ca39ca0deb1f"/>
  <p:tag name="SLIDO_POLL_QUESTION_UUID" val="68741bf3-2441-48c2-bb7c-a41b0f540ab4"/>
  <p:tag name="SLIDO_TIMELINE" val="W3sicG9sbFF1ZXN0aW9uVXVpZCI6IjY4NzQxYmYzLTI0NDEtNDhjMi1iYjdjLWE0MWIwZjU0MGFiNCIsInNob3dSZXN1bHRzIjpmYWxzZSwic2hvd0NvcnJlY3RBbnN3ZXJzIjpmYWxzZSwidm90aW5nTG9ja2VkIjpmYWxzZX0seyJwb2xsUXVlc3Rpb25VdWlkIjoiNjg3NDFiZjMtMjQ0MS00OGMyLWJiN2MtYTQxYjBmNTQwYWI0Iiwic2hvd1Jlc3VsdHMiOnRydWUsInNob3dDb3JyZWN0QW5zd2VycyI6ZmFsc2UsInZvdGluZ0xvY2tlZCI6dHJ1ZX0seyJwb2xsUXVlc3Rpb25VdWlkIjoiNjg3NDFiZjMtMjQ0MS00OGMyLWJiN2MtYTQxYjBmNTQwYWI0Iiwic2hvd1Jlc3VsdHMiOnRydWUsInNob3dDb3JyZWN0QW5zd2VycyI6dHJ1ZSwidm90aW5nTG9ja2VkIjp0cnVlfSx7InNjcmVlbiI6IlF1aXpJbnRlcmltTGVhZGVyYm9hcmQiLCJwb2xsUXVlc3Rpb25VdWlkIjoiNjg3NDFiZjMtMjQ0MS00OGMyLWJiN2MtYTQxYjBmNTQwYWI0Iiwic2hvd1Jlc3VsdHMiOmZhbHNlLCJzaG93Q29ycmVjdEFuc3dlcnMiOmZhbHNlLCJ2b3RpbmdMb2NrZWQiOmZhbHNlfV0=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EyNTE3ODZ9"/>
  <p:tag name="SLIDO_TYPE" val="SlidoPoll"/>
  <p:tag name="SLIDO_POLL_UUID" val="5ef02327-9a57-4d7e-889e-ca39ca0deb1f"/>
  <p:tag name="SLIDO_POLL_QUESTION_UUID" val="8efbe585-fcba-4e76-84a9-9b0040e0e2cc"/>
  <p:tag name="SLIDO_TIMELINE" val="W3sicG9sbFF1ZXN0aW9uVXVpZCI6IjhlZmJlNTg1LWZjYmEtNGU3Ni04NGE5LTliMDA0MGUwZTJjYyIsInNob3dSZXN1bHRzIjpmYWxzZSwic2hvd0NvcnJlY3RBbnN3ZXJzIjpmYWxzZSwidm90aW5nTG9ja2VkIjpmYWxzZX0seyJwb2xsUXVlc3Rpb25VdWlkIjoiOGVmYmU1ODUtZmNiYS00ZTc2LTg0YTktOWIwMDQwZTBlMmNjIiwic2hvd1Jlc3VsdHMiOnRydWUsInNob3dDb3JyZWN0QW5zd2VycyI6ZmFsc2UsInZvdGluZ0xvY2tlZCI6dHJ1ZX0seyJwb2xsUXVlc3Rpb25VdWlkIjoiOGVmYmU1ODUtZmNiYS00ZTc2LTg0YTktOWIwMDQwZTBlMmNjIiwic2hvd1Jlc3VsdHMiOnRydWUsInNob3dDb3JyZWN0QW5zd2VycyI6dHJ1ZSwidm90aW5nTG9ja2VkIjp0cnVlfSx7InNjcmVlbiI6IlF1aXpMZWFkZXJib2FyZCIsInBvbGxRdWVzdGlvblV1aWQiOiI4ZWZiZTU4NS1mY2JhLTRlNzYtODRhOS05YjAwNDBlMGUyY2MiLCJzaG93UmVzdWx0cyI6dHJ1ZSwic2hvd0NvcnJlY3RBbnN3ZXJzIjp0cnVlLCJ2b3RpbmdMb2NrZWQiOnRydWV9XQ==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1810</Words>
  <Application>Microsoft Office PowerPoint</Application>
  <PresentationFormat>Widescreen</PresentationFormat>
  <Paragraphs>235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33</vt:i4>
      </vt:variant>
    </vt:vector>
  </HeadingPairs>
  <TitlesOfParts>
    <vt:vector size="5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Bus interfacing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2025-03-04T10:49:23Z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