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7" r:id="rId3"/>
    <p:sldId id="258" r:id="rId4"/>
    <p:sldId id="260" r:id="rId5"/>
    <p:sldId id="286" r:id="rId6"/>
    <p:sldId id="261" r:id="rId7"/>
    <p:sldId id="262" r:id="rId8"/>
    <p:sldId id="259" r:id="rId9"/>
    <p:sldId id="263" r:id="rId10"/>
    <p:sldId id="265" r:id="rId11"/>
    <p:sldId id="269" r:id="rId12"/>
    <p:sldId id="270" r:id="rId13"/>
    <p:sldId id="264" r:id="rId14"/>
    <p:sldId id="266" r:id="rId15"/>
    <p:sldId id="267" r:id="rId16"/>
    <p:sldId id="268" r:id="rId17"/>
    <p:sldId id="274" r:id="rId18"/>
    <p:sldId id="273" r:id="rId19"/>
    <p:sldId id="275" r:id="rId20"/>
    <p:sldId id="276" r:id="rId21"/>
    <p:sldId id="277" r:id="rId22"/>
    <p:sldId id="278" r:id="rId23"/>
    <p:sldId id="279" r:id="rId24"/>
    <p:sldId id="280" r:id="rId25"/>
    <p:sldId id="282" r:id="rId26"/>
    <p:sldId id="281"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51"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8A87A34-81AB-432B-8DAE-1953F412C126}" type="datetimeFigureOut">
              <a:rPr lang="en-US" smtClean="0"/>
              <a:t>12/12/2018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63889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09307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94833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12/12/2018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0603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88132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7340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86471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87773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79300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90303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91720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47275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366247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t>12/12/2018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5857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t>12/12/2018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605518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8A87A34-81AB-432B-8DAE-1953F412C126}" type="datetimeFigureOut">
              <a:rPr lang="en-US" smtClean="0"/>
              <a:pPr/>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956891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8A87A34-81AB-432B-8DAE-1953F412C126}" type="datetimeFigureOut">
              <a:rPr lang="en-US" smtClean="0"/>
              <a:pPr/>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888025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98710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8A87A34-81AB-432B-8DAE-1953F412C126}" type="datetimeFigureOut">
              <a:rPr lang="en-US" smtClean="0"/>
              <a:pPr/>
              <a:t>12/12/2018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2416179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7"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i2.wp.com/listverse.com/wp-content/uploads/2008/09/ln52a-b.jpg" TargetMode="Externa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i2.wp.com/listverse.com/wp-content/uploads/2008/09/1283987699-1561fec602.jpg" TargetMode="Externa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Researching and Working in Educational Contexts</a:t>
            </a:r>
            <a:endParaRPr lang="en-GB" dirty="0"/>
          </a:p>
        </p:txBody>
      </p:sp>
      <p:sp>
        <p:nvSpPr>
          <p:cNvPr id="3" name="Subtitle 2"/>
          <p:cNvSpPr>
            <a:spLocks noGrp="1"/>
          </p:cNvSpPr>
          <p:nvPr>
            <p:ph type="subTitle" idx="1"/>
          </p:nvPr>
        </p:nvSpPr>
        <p:spPr/>
        <p:txBody>
          <a:bodyPr/>
          <a:lstStyle/>
          <a:p>
            <a:r>
              <a:rPr lang="en-GB" dirty="0" smtClean="0"/>
              <a:t>Why do we </a:t>
            </a:r>
            <a:r>
              <a:rPr lang="en-GB" smtClean="0"/>
              <a:t>need Ethics?</a:t>
            </a:r>
            <a:endParaRPr lang="en-GB" dirty="0"/>
          </a:p>
        </p:txBody>
      </p:sp>
    </p:spTree>
    <p:extLst>
      <p:ext uri="{BB962C8B-B14F-4D97-AF65-F5344CB8AC3E}">
        <p14:creationId xmlns:p14="http://schemas.microsoft.com/office/powerpoint/2010/main" val="2878163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sz="quarter" idx="13"/>
          </p:nvPr>
        </p:nvSpPr>
        <p:spPr/>
        <p:txBody>
          <a:bodyPr/>
          <a:lstStyle/>
          <a:p>
            <a:r>
              <a:rPr lang="en-GB" dirty="0" smtClean="0"/>
              <a:t>At the end of this session you will;</a:t>
            </a:r>
          </a:p>
          <a:p>
            <a:pPr lvl="1"/>
            <a:r>
              <a:rPr lang="en-GB" dirty="0" smtClean="0"/>
              <a:t>Be able to identify the key characteristics of ethical research</a:t>
            </a:r>
          </a:p>
          <a:p>
            <a:pPr lvl="1"/>
            <a:r>
              <a:rPr lang="en-GB" dirty="0" smtClean="0"/>
              <a:t>Be able to Critically evaluate a research project and identify its key issues.</a:t>
            </a:r>
            <a:endParaRPr lang="en-GB" dirty="0"/>
          </a:p>
        </p:txBody>
      </p:sp>
    </p:spTree>
    <p:extLst>
      <p:ext uri="{BB962C8B-B14F-4D97-AF65-F5344CB8AC3E}">
        <p14:creationId xmlns:p14="http://schemas.microsoft.com/office/powerpoint/2010/main" val="4265724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Ethics?</a:t>
            </a:r>
            <a:endParaRPr lang="en-GB" dirty="0"/>
          </a:p>
        </p:txBody>
      </p:sp>
      <p:sp>
        <p:nvSpPr>
          <p:cNvPr id="3" name="Content Placeholder 2"/>
          <p:cNvSpPr>
            <a:spLocks noGrp="1"/>
          </p:cNvSpPr>
          <p:nvPr>
            <p:ph sz="quarter" idx="13"/>
          </p:nvPr>
        </p:nvSpPr>
        <p:spPr/>
        <p:txBody>
          <a:bodyPr/>
          <a:lstStyle/>
          <a:p>
            <a:pPr marL="0" indent="0" algn="ctr">
              <a:buNone/>
            </a:pPr>
            <a:endParaRPr lang="en-GB" dirty="0" smtClean="0">
              <a:latin typeface="Arial" pitchFamily="34" charset="0"/>
              <a:cs typeface="Arial" pitchFamily="34" charset="0"/>
            </a:endParaRPr>
          </a:p>
          <a:p>
            <a:pPr marL="0" indent="0" algn="ctr">
              <a:buNone/>
            </a:pPr>
            <a:endParaRPr lang="en-GB" dirty="0">
              <a:latin typeface="Arial" pitchFamily="34" charset="0"/>
              <a:cs typeface="Arial" pitchFamily="34" charset="0"/>
            </a:endParaRPr>
          </a:p>
          <a:p>
            <a:pPr marL="0" indent="0" algn="ctr">
              <a:buNone/>
            </a:pPr>
            <a:r>
              <a:rPr lang="en-GB" sz="3600" dirty="0" smtClean="0">
                <a:latin typeface="Arial" pitchFamily="34" charset="0"/>
                <a:cs typeface="Arial" pitchFamily="34" charset="0"/>
              </a:rPr>
              <a:t>The </a:t>
            </a:r>
            <a:r>
              <a:rPr lang="en-GB" sz="3600" dirty="0">
                <a:latin typeface="Arial" pitchFamily="34" charset="0"/>
                <a:cs typeface="Arial" pitchFamily="34" charset="0"/>
              </a:rPr>
              <a:t>moral principles by which we conduct ourselves as researchers</a:t>
            </a:r>
            <a:endParaRPr lang="en-US" sz="3600"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2459785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to consider?</a:t>
            </a:r>
            <a:endParaRPr lang="en-GB" dirty="0"/>
          </a:p>
        </p:txBody>
      </p:sp>
      <p:sp>
        <p:nvSpPr>
          <p:cNvPr id="3" name="Content Placeholder 2"/>
          <p:cNvSpPr>
            <a:spLocks noGrp="1"/>
          </p:cNvSpPr>
          <p:nvPr>
            <p:ph sz="quarter" idx="13"/>
          </p:nvPr>
        </p:nvSpPr>
        <p:spPr/>
        <p:txBody>
          <a:bodyPr>
            <a:normAutofit fontScale="55000" lnSpcReduction="20000"/>
          </a:bodyPr>
          <a:lstStyle/>
          <a:p>
            <a:pPr>
              <a:defRPr/>
            </a:pPr>
            <a:r>
              <a:rPr lang="en-GB" sz="2500" dirty="0" smtClean="0">
                <a:latin typeface="Arial" pitchFamily="34" charset="0"/>
                <a:cs typeface="Arial" pitchFamily="34" charset="0"/>
              </a:rPr>
              <a:t>Do the benefits </a:t>
            </a:r>
            <a:r>
              <a:rPr lang="en-GB" sz="2500" dirty="0">
                <a:latin typeface="Arial" pitchFamily="34" charset="0"/>
                <a:cs typeface="Arial" pitchFamily="34" charset="0"/>
              </a:rPr>
              <a:t>of research </a:t>
            </a:r>
            <a:r>
              <a:rPr lang="en-GB" sz="2500" dirty="0" smtClean="0">
                <a:latin typeface="Arial" pitchFamily="34" charset="0"/>
                <a:cs typeface="Arial" pitchFamily="34" charset="0"/>
              </a:rPr>
              <a:t>outweigh the </a:t>
            </a:r>
            <a:r>
              <a:rPr lang="en-GB" sz="2500" dirty="0">
                <a:latin typeface="Arial" pitchFamily="34" charset="0"/>
                <a:cs typeface="Arial" pitchFamily="34" charset="0"/>
              </a:rPr>
              <a:t>harm that can be caused by the </a:t>
            </a:r>
            <a:r>
              <a:rPr lang="en-GB" sz="2500" dirty="0" smtClean="0">
                <a:latin typeface="Arial" pitchFamily="34" charset="0"/>
                <a:cs typeface="Arial" pitchFamily="34" charset="0"/>
              </a:rPr>
              <a:t>research?</a:t>
            </a:r>
          </a:p>
          <a:p>
            <a:pPr>
              <a:defRPr/>
            </a:pPr>
            <a:endParaRPr lang="en-GB" sz="2500" dirty="0">
              <a:latin typeface="Arial" pitchFamily="34" charset="0"/>
              <a:cs typeface="Arial" pitchFamily="34" charset="0"/>
            </a:endParaRPr>
          </a:p>
          <a:p>
            <a:pPr>
              <a:defRPr/>
            </a:pPr>
            <a:r>
              <a:rPr lang="en-GB" sz="2500" dirty="0">
                <a:latin typeface="Arial" pitchFamily="34" charset="0"/>
                <a:cs typeface="Arial" pitchFamily="34" charset="0"/>
              </a:rPr>
              <a:t>In human testing we aim for no harm</a:t>
            </a:r>
            <a:r>
              <a:rPr lang="en-GB" sz="2500" dirty="0" smtClean="0">
                <a:latin typeface="Arial" pitchFamily="34" charset="0"/>
                <a:cs typeface="Arial" pitchFamily="34" charset="0"/>
              </a:rPr>
              <a:t>… Why?</a:t>
            </a:r>
          </a:p>
          <a:p>
            <a:pPr>
              <a:defRPr/>
            </a:pPr>
            <a:endParaRPr lang="en-GB" sz="2500" dirty="0">
              <a:latin typeface="Arial" pitchFamily="34" charset="0"/>
              <a:cs typeface="Arial" pitchFamily="34" charset="0"/>
            </a:endParaRPr>
          </a:p>
          <a:p>
            <a:pPr>
              <a:defRPr/>
            </a:pPr>
            <a:r>
              <a:rPr lang="en-GB" sz="2500" dirty="0">
                <a:latin typeface="Arial" pitchFamily="34" charset="0"/>
                <a:cs typeface="Arial" pitchFamily="34" charset="0"/>
              </a:rPr>
              <a:t>Is temporary distress harmful? What if the research is highly significant?</a:t>
            </a:r>
          </a:p>
          <a:p>
            <a:pPr lvl="1">
              <a:defRPr/>
            </a:pPr>
            <a:endParaRPr lang="en-GB" sz="2500" dirty="0">
              <a:latin typeface="Arial" pitchFamily="34" charset="0"/>
              <a:cs typeface="Arial" pitchFamily="34" charset="0"/>
            </a:endParaRPr>
          </a:p>
          <a:p>
            <a:pPr>
              <a:defRPr/>
            </a:pPr>
            <a:r>
              <a:rPr lang="en-GB" sz="2500" dirty="0" smtClean="0">
                <a:latin typeface="Arial" pitchFamily="34" charset="0"/>
                <a:cs typeface="Arial" pitchFamily="34" charset="0"/>
              </a:rPr>
              <a:t>Do researchers have a Responsibility to the participants?</a:t>
            </a:r>
            <a:endParaRPr lang="en-GB" sz="2500" dirty="0">
              <a:latin typeface="Arial" pitchFamily="34" charset="0"/>
              <a:cs typeface="Arial" pitchFamily="34" charset="0"/>
            </a:endParaRPr>
          </a:p>
          <a:p>
            <a:pPr>
              <a:defRPr/>
            </a:pPr>
            <a:endParaRPr lang="en-GB" sz="2500" dirty="0">
              <a:latin typeface="Arial" pitchFamily="34" charset="0"/>
              <a:cs typeface="Arial" pitchFamily="34" charset="0"/>
            </a:endParaRPr>
          </a:p>
          <a:p>
            <a:pPr>
              <a:defRPr/>
            </a:pPr>
            <a:r>
              <a:rPr lang="en-GB" sz="2500" dirty="0" smtClean="0">
                <a:latin typeface="Arial" pitchFamily="34" charset="0"/>
                <a:cs typeface="Arial" pitchFamily="34" charset="0"/>
              </a:rPr>
              <a:t>Are researchers </a:t>
            </a:r>
            <a:r>
              <a:rPr lang="en-GB" sz="2500" dirty="0">
                <a:latin typeface="Arial" pitchFamily="34" charset="0"/>
                <a:cs typeface="Arial" pitchFamily="34" charset="0"/>
              </a:rPr>
              <a:t>in positions of </a:t>
            </a:r>
            <a:r>
              <a:rPr lang="en-GB" sz="2500" dirty="0" smtClean="0">
                <a:latin typeface="Arial" pitchFamily="34" charset="0"/>
                <a:cs typeface="Arial" pitchFamily="34" charset="0"/>
              </a:rPr>
              <a:t>trust?</a:t>
            </a:r>
          </a:p>
          <a:p>
            <a:pPr>
              <a:defRPr/>
            </a:pPr>
            <a:endParaRPr lang="en-GB" sz="2500" dirty="0">
              <a:latin typeface="Arial" pitchFamily="34" charset="0"/>
              <a:cs typeface="Arial" pitchFamily="34" charset="0"/>
            </a:endParaRPr>
          </a:p>
          <a:p>
            <a:pPr>
              <a:defRPr/>
            </a:pPr>
            <a:r>
              <a:rPr lang="en-GB" sz="2500" dirty="0" smtClean="0">
                <a:latin typeface="Arial" pitchFamily="34" charset="0"/>
                <a:cs typeface="Arial" pitchFamily="34" charset="0"/>
              </a:rPr>
              <a:t>Can researchers unwittingly abuse their position?</a:t>
            </a:r>
            <a:endParaRPr lang="en-GB" sz="2500"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218524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sz="quarter" idx="13"/>
          </p:nvPr>
        </p:nvSpPr>
        <p:spPr/>
        <p:txBody>
          <a:bodyPr>
            <a:normAutofit lnSpcReduction="10000"/>
          </a:bodyPr>
          <a:lstStyle/>
          <a:p>
            <a:r>
              <a:rPr lang="en-GB" dirty="0" smtClean="0"/>
              <a:t>Hypothetical research proposal;</a:t>
            </a:r>
          </a:p>
          <a:p>
            <a:endParaRPr lang="en-GB" dirty="0"/>
          </a:p>
          <a:p>
            <a:r>
              <a:rPr lang="en-GB" dirty="0" smtClean="0"/>
              <a:t>This study aims to determine the effects of positive reinforcement on the attainment levels of children with ALN. The study will observe the effects of positive, neutral and negative feedback on three groups of fifty children each in foundation phase settings. </a:t>
            </a:r>
          </a:p>
          <a:p>
            <a:pPr lvl="1"/>
            <a:r>
              <a:rPr lang="en-GB" dirty="0" smtClean="0"/>
              <a:t>Positive feedback will purely focus on the things the children have achieved</a:t>
            </a:r>
          </a:p>
          <a:p>
            <a:pPr lvl="1"/>
            <a:r>
              <a:rPr lang="en-GB" dirty="0" smtClean="0"/>
              <a:t>Negative feedback will purely focus on the things the children have failed at</a:t>
            </a:r>
          </a:p>
          <a:p>
            <a:pPr lvl="1"/>
            <a:r>
              <a:rPr lang="en-GB" dirty="0" smtClean="0"/>
              <a:t>The neutral group will be the control group and will receive feedback on all aspects of work and behaviour</a:t>
            </a:r>
          </a:p>
          <a:p>
            <a:r>
              <a:rPr lang="en-GB" dirty="0" smtClean="0"/>
              <a:t> </a:t>
            </a:r>
            <a:endParaRPr lang="en-GB" dirty="0"/>
          </a:p>
        </p:txBody>
      </p:sp>
    </p:spTree>
    <p:extLst>
      <p:ext uri="{BB962C8B-B14F-4D97-AF65-F5344CB8AC3E}">
        <p14:creationId xmlns:p14="http://schemas.microsoft.com/office/powerpoint/2010/main" val="3106797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Terms</a:t>
            </a:r>
            <a:endParaRPr lang="en-GB" dirty="0"/>
          </a:p>
        </p:txBody>
      </p:sp>
      <p:sp>
        <p:nvSpPr>
          <p:cNvPr id="3" name="Content Placeholder 2"/>
          <p:cNvSpPr>
            <a:spLocks noGrp="1"/>
          </p:cNvSpPr>
          <p:nvPr>
            <p:ph sz="quarter" idx="13"/>
          </p:nvPr>
        </p:nvSpPr>
        <p:spPr/>
        <p:txBody>
          <a:bodyPr/>
          <a:lstStyle/>
          <a:p>
            <a:r>
              <a:rPr lang="en-GB" dirty="0" smtClean="0">
                <a:latin typeface="Arial" panose="020B0604020202020204" pitchFamily="34" charset="0"/>
                <a:cs typeface="Arial" pitchFamily="34" charset="0"/>
              </a:rPr>
              <a:t>Beneficence - </a:t>
            </a:r>
            <a:r>
              <a:rPr lang="en-GB" b="1" dirty="0">
                <a:latin typeface="Arial" panose="020B0604020202020204" pitchFamily="34" charset="0"/>
                <a:cs typeface="Arial" panose="020B0604020202020204" pitchFamily="34" charset="0"/>
              </a:rPr>
              <a:t>researchers</a:t>
            </a:r>
            <a:r>
              <a:rPr lang="en-GB" dirty="0">
                <a:latin typeface="Arial" panose="020B0604020202020204" pitchFamily="34" charset="0"/>
                <a:cs typeface="Arial" panose="020B0604020202020204" pitchFamily="34" charset="0"/>
              </a:rPr>
              <a:t> should have the welfare of the </a:t>
            </a:r>
            <a:r>
              <a:rPr lang="en-GB" b="1" dirty="0">
                <a:latin typeface="Arial" panose="020B0604020202020204" pitchFamily="34" charset="0"/>
                <a:cs typeface="Arial" panose="020B0604020202020204" pitchFamily="34" charset="0"/>
              </a:rPr>
              <a:t>research</a:t>
            </a:r>
            <a:r>
              <a:rPr lang="en-GB" dirty="0">
                <a:latin typeface="Arial" panose="020B0604020202020204" pitchFamily="34" charset="0"/>
                <a:cs typeface="Arial" panose="020B0604020202020204" pitchFamily="34" charset="0"/>
              </a:rPr>
              <a:t> participant as a goal of any clinical trial or </a:t>
            </a:r>
            <a:r>
              <a:rPr lang="en-GB" dirty="0" smtClean="0">
                <a:latin typeface="Arial" panose="020B0604020202020204" pitchFamily="34" charset="0"/>
                <a:cs typeface="Arial" panose="020B0604020202020204" pitchFamily="34" charset="0"/>
              </a:rPr>
              <a:t>other </a:t>
            </a:r>
            <a:r>
              <a:rPr lang="en-GB" b="1" dirty="0" smtClean="0">
                <a:latin typeface="Arial" panose="020B0604020202020204" pitchFamily="34" charset="0"/>
                <a:cs typeface="Arial" panose="020B0604020202020204" pitchFamily="34" charset="0"/>
              </a:rPr>
              <a:t>research</a:t>
            </a:r>
            <a:r>
              <a:rPr lang="en-GB" dirty="0">
                <a:latin typeface="Arial" panose="020B0604020202020204" pitchFamily="34" charset="0"/>
                <a:cs typeface="Arial" panose="020B0604020202020204" pitchFamily="34" charset="0"/>
              </a:rPr>
              <a:t> study</a:t>
            </a:r>
            <a:endParaRPr lang="en-GB" dirty="0" smtClean="0">
              <a:latin typeface="Arial" pitchFamily="34" charset="0"/>
              <a:cs typeface="Arial" pitchFamily="34" charset="0"/>
            </a:endParaRPr>
          </a:p>
          <a:p>
            <a:endParaRPr lang="en-GB" dirty="0">
              <a:latin typeface="Arial" pitchFamily="34" charset="0"/>
              <a:cs typeface="Arial" pitchFamily="34" charset="0"/>
            </a:endParaRPr>
          </a:p>
          <a:p>
            <a:r>
              <a:rPr lang="en-GB" dirty="0" err="1" smtClean="0">
                <a:latin typeface="Arial" pitchFamily="34" charset="0"/>
                <a:cs typeface="Arial" pitchFamily="34" charset="0"/>
              </a:rPr>
              <a:t>Nonmaleficence</a:t>
            </a:r>
            <a:r>
              <a:rPr lang="en-GB" dirty="0" smtClean="0">
                <a:latin typeface="Arial" pitchFamily="34" charset="0"/>
                <a:cs typeface="Arial" pitchFamily="34" charset="0"/>
              </a:rPr>
              <a:t> – </a:t>
            </a:r>
            <a:r>
              <a:rPr lang="en-GB" b="1" dirty="0" smtClean="0">
                <a:latin typeface="Arial" pitchFamily="34" charset="0"/>
                <a:cs typeface="Arial" pitchFamily="34" charset="0"/>
              </a:rPr>
              <a:t>Researchers</a:t>
            </a:r>
            <a:r>
              <a:rPr lang="en-GB" dirty="0" smtClean="0">
                <a:latin typeface="Arial" pitchFamily="34" charset="0"/>
                <a:cs typeface="Arial" pitchFamily="34" charset="0"/>
              </a:rPr>
              <a:t> should design </a:t>
            </a:r>
            <a:r>
              <a:rPr lang="en-GB" b="1" dirty="0" smtClean="0">
                <a:latin typeface="Arial" pitchFamily="34" charset="0"/>
                <a:cs typeface="Arial" pitchFamily="34" charset="0"/>
              </a:rPr>
              <a:t>research</a:t>
            </a:r>
            <a:r>
              <a:rPr lang="en-GB" dirty="0" smtClean="0">
                <a:latin typeface="Arial" pitchFamily="34" charset="0"/>
                <a:cs typeface="Arial" pitchFamily="34" charset="0"/>
              </a:rPr>
              <a:t> to be non-harming </a:t>
            </a:r>
            <a:r>
              <a:rPr lang="en-GB" dirty="0">
                <a:latin typeface="Arial" panose="020B0604020202020204" pitchFamily="34" charset="0"/>
                <a:cs typeface="Arial" panose="020B0604020202020204" pitchFamily="34" charset="0"/>
              </a:rPr>
              <a:t>or inflicting the least harm possible to reach a beneficial outcome.</a:t>
            </a:r>
          </a:p>
          <a:p>
            <a:endParaRPr lang="en-GB" dirty="0"/>
          </a:p>
        </p:txBody>
      </p:sp>
    </p:spTree>
    <p:extLst>
      <p:ext uri="{BB962C8B-B14F-4D97-AF65-F5344CB8AC3E}">
        <p14:creationId xmlns:p14="http://schemas.microsoft.com/office/powerpoint/2010/main" val="926264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do</a:t>
            </a:r>
            <a:endParaRPr lang="en-GB" dirty="0"/>
          </a:p>
        </p:txBody>
      </p:sp>
      <p:sp>
        <p:nvSpPr>
          <p:cNvPr id="3" name="Content Placeholder 2"/>
          <p:cNvSpPr>
            <a:spLocks noGrp="1"/>
          </p:cNvSpPr>
          <p:nvPr>
            <p:ph sz="quarter" idx="13"/>
          </p:nvPr>
        </p:nvSpPr>
        <p:spPr/>
        <p:txBody>
          <a:bodyPr>
            <a:normAutofit fontScale="85000" lnSpcReduction="20000"/>
          </a:bodyPr>
          <a:lstStyle/>
          <a:p>
            <a:pPr>
              <a:defRPr/>
            </a:pPr>
            <a:r>
              <a:rPr lang="en-GB" b="1" dirty="0" smtClean="0">
                <a:latin typeface="Arial" pitchFamily="34" charset="0"/>
                <a:cs typeface="Arial" pitchFamily="34" charset="0"/>
              </a:rPr>
              <a:t>Act with Integrity</a:t>
            </a:r>
            <a:endParaRPr lang="en-GB" b="1" dirty="0">
              <a:latin typeface="Arial" pitchFamily="34" charset="0"/>
              <a:cs typeface="Arial" pitchFamily="34" charset="0"/>
            </a:endParaRPr>
          </a:p>
          <a:p>
            <a:pPr lvl="1">
              <a:defRPr/>
            </a:pPr>
            <a:r>
              <a:rPr lang="en-GB" sz="2000" dirty="0">
                <a:latin typeface="Arial" pitchFamily="34" charset="0"/>
                <a:cs typeface="Arial" pitchFamily="34" charset="0"/>
              </a:rPr>
              <a:t>We report our findings truthfully and honestly – even if they aren’t what we wanted to see!</a:t>
            </a:r>
          </a:p>
          <a:p>
            <a:pPr lvl="1">
              <a:defRPr/>
            </a:pPr>
            <a:r>
              <a:rPr lang="en-GB" sz="2000" dirty="0">
                <a:latin typeface="Arial" pitchFamily="34" charset="0"/>
                <a:cs typeface="Arial" pitchFamily="34" charset="0"/>
              </a:rPr>
              <a:t>We respect the work of others, even if we disagree with it</a:t>
            </a:r>
          </a:p>
          <a:p>
            <a:pPr lvl="2">
              <a:defRPr/>
            </a:pPr>
            <a:r>
              <a:rPr lang="en-GB" sz="2000" dirty="0">
                <a:latin typeface="Arial" pitchFamily="34" charset="0"/>
                <a:cs typeface="Arial" pitchFamily="34" charset="0"/>
              </a:rPr>
              <a:t>Prove it wrong scientifically!</a:t>
            </a:r>
          </a:p>
          <a:p>
            <a:pPr lvl="2">
              <a:defRPr/>
            </a:pPr>
            <a:endParaRPr lang="en-GB" sz="2000" dirty="0">
              <a:latin typeface="Arial" pitchFamily="34" charset="0"/>
              <a:cs typeface="Arial" pitchFamily="34" charset="0"/>
            </a:endParaRPr>
          </a:p>
          <a:p>
            <a:pPr lvl="2">
              <a:defRPr/>
            </a:pPr>
            <a:endParaRPr lang="en-GB" sz="2000" dirty="0">
              <a:latin typeface="Arial" pitchFamily="34" charset="0"/>
              <a:cs typeface="Arial" pitchFamily="34" charset="0"/>
            </a:endParaRPr>
          </a:p>
          <a:p>
            <a:pPr>
              <a:defRPr/>
            </a:pPr>
            <a:r>
              <a:rPr lang="en-GB" b="1" dirty="0">
                <a:latin typeface="Arial" pitchFamily="34" charset="0"/>
                <a:cs typeface="Arial" pitchFamily="34" charset="0"/>
              </a:rPr>
              <a:t>Respect for our clients/participants</a:t>
            </a:r>
          </a:p>
          <a:p>
            <a:pPr lvl="1">
              <a:defRPr/>
            </a:pPr>
            <a:r>
              <a:rPr lang="en-GB" sz="2000" dirty="0">
                <a:latin typeface="Arial" pitchFamily="34" charset="0"/>
                <a:cs typeface="Arial" pitchFamily="34" charset="0"/>
              </a:rPr>
              <a:t>The right to informed consent</a:t>
            </a:r>
          </a:p>
          <a:p>
            <a:pPr lvl="1">
              <a:defRPr/>
            </a:pPr>
            <a:r>
              <a:rPr lang="en-GB" sz="2000" dirty="0">
                <a:latin typeface="Arial" pitchFamily="34" charset="0"/>
                <a:cs typeface="Arial" pitchFamily="34" charset="0"/>
              </a:rPr>
              <a:t>The right to withdraw from studies/treatment</a:t>
            </a:r>
          </a:p>
          <a:p>
            <a:pPr lvl="1">
              <a:defRPr/>
            </a:pPr>
            <a:r>
              <a:rPr lang="en-GB" sz="2000" dirty="0">
                <a:latin typeface="Arial" pitchFamily="34" charset="0"/>
                <a:cs typeface="Arial" pitchFamily="34" charset="0"/>
              </a:rPr>
              <a:t>The right to be fully informed of the study they are taking part in</a:t>
            </a:r>
            <a:endParaRPr lang="en-US" sz="2000"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3093949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we need ethics?</a:t>
            </a:r>
            <a:endParaRPr lang="en-GB" dirty="0"/>
          </a:p>
        </p:txBody>
      </p:sp>
      <p:sp>
        <p:nvSpPr>
          <p:cNvPr id="3" name="Content Placeholder 2"/>
          <p:cNvSpPr>
            <a:spLocks noGrp="1"/>
          </p:cNvSpPr>
          <p:nvPr>
            <p:ph sz="quarter" idx="13"/>
          </p:nvPr>
        </p:nvSpPr>
        <p:spPr/>
        <p:txBody>
          <a:bodyPr>
            <a:normAutofit fontScale="55000" lnSpcReduction="20000"/>
          </a:bodyPr>
          <a:lstStyle/>
          <a:p>
            <a:pPr>
              <a:defRPr/>
            </a:pPr>
            <a:r>
              <a:rPr lang="en-GB" sz="2400" dirty="0">
                <a:latin typeface="Arial" pitchFamily="34" charset="0"/>
                <a:cs typeface="Arial" pitchFamily="34" charset="0"/>
              </a:rPr>
              <a:t>As researchers we have we have a moral obligation</a:t>
            </a:r>
          </a:p>
          <a:p>
            <a:pPr lvl="1">
              <a:defRPr/>
            </a:pPr>
            <a:endParaRPr lang="en-GB" sz="2000" dirty="0">
              <a:latin typeface="Arial" pitchFamily="34" charset="0"/>
              <a:cs typeface="Arial" pitchFamily="34" charset="0"/>
            </a:endParaRPr>
          </a:p>
          <a:p>
            <a:pPr lvl="1">
              <a:defRPr/>
            </a:pPr>
            <a:r>
              <a:rPr lang="en-GB" sz="2000" dirty="0">
                <a:latin typeface="Arial" pitchFamily="34" charset="0"/>
                <a:cs typeface="Arial" pitchFamily="34" charset="0"/>
              </a:rPr>
              <a:t>To our participants</a:t>
            </a:r>
          </a:p>
          <a:p>
            <a:pPr lvl="1">
              <a:defRPr/>
            </a:pPr>
            <a:endParaRPr lang="en-GB" sz="2000" dirty="0">
              <a:latin typeface="Arial" pitchFamily="34" charset="0"/>
              <a:cs typeface="Arial" pitchFamily="34" charset="0"/>
            </a:endParaRPr>
          </a:p>
          <a:p>
            <a:pPr lvl="1">
              <a:defRPr/>
            </a:pPr>
            <a:r>
              <a:rPr lang="en-GB" sz="2000" dirty="0">
                <a:latin typeface="Arial" pitchFamily="34" charset="0"/>
                <a:cs typeface="Arial" pitchFamily="34" charset="0"/>
              </a:rPr>
              <a:t>To the academic/professional field</a:t>
            </a:r>
          </a:p>
          <a:p>
            <a:pPr lvl="1">
              <a:defRPr/>
            </a:pPr>
            <a:endParaRPr lang="en-GB" sz="2000" dirty="0">
              <a:latin typeface="Arial" pitchFamily="34" charset="0"/>
              <a:cs typeface="Arial" pitchFamily="34" charset="0"/>
            </a:endParaRPr>
          </a:p>
          <a:p>
            <a:pPr lvl="1">
              <a:defRPr/>
            </a:pPr>
            <a:r>
              <a:rPr lang="en-GB" sz="2000" dirty="0">
                <a:latin typeface="Arial" pitchFamily="34" charset="0"/>
                <a:cs typeface="Arial" pitchFamily="34" charset="0"/>
              </a:rPr>
              <a:t>To our employers/funding body</a:t>
            </a:r>
          </a:p>
          <a:p>
            <a:pPr lvl="1">
              <a:defRPr/>
            </a:pPr>
            <a:endParaRPr lang="en-GB" sz="2000" dirty="0">
              <a:latin typeface="Arial" pitchFamily="34" charset="0"/>
              <a:cs typeface="Arial" pitchFamily="34" charset="0"/>
            </a:endParaRPr>
          </a:p>
          <a:p>
            <a:pPr lvl="1">
              <a:defRPr/>
            </a:pPr>
            <a:r>
              <a:rPr lang="en-GB" sz="2000" dirty="0">
                <a:latin typeface="Arial" pitchFamily="34" charset="0"/>
                <a:cs typeface="Arial" pitchFamily="34" charset="0"/>
              </a:rPr>
              <a:t>To ourselves</a:t>
            </a:r>
          </a:p>
          <a:p>
            <a:pPr lvl="1">
              <a:defRPr/>
            </a:pPr>
            <a:endParaRPr lang="en-GB" sz="2000" dirty="0">
              <a:latin typeface="Arial" pitchFamily="34" charset="0"/>
              <a:cs typeface="Arial" pitchFamily="34" charset="0"/>
            </a:endParaRPr>
          </a:p>
          <a:p>
            <a:pPr lvl="1">
              <a:defRPr/>
            </a:pPr>
            <a:endParaRPr lang="en-GB" sz="2000" dirty="0">
              <a:latin typeface="Arial" pitchFamily="34" charset="0"/>
              <a:cs typeface="Arial" pitchFamily="34" charset="0"/>
            </a:endParaRPr>
          </a:p>
          <a:p>
            <a:pPr>
              <a:defRPr/>
            </a:pPr>
            <a:r>
              <a:rPr lang="en-GB" sz="2400" dirty="0">
                <a:latin typeface="Arial" pitchFamily="34" charset="0"/>
                <a:cs typeface="Arial" pitchFamily="34" charset="0"/>
              </a:rPr>
              <a:t>Students and professionals alike have this obligation</a:t>
            </a:r>
          </a:p>
          <a:p>
            <a:endParaRPr lang="en-GB" dirty="0"/>
          </a:p>
        </p:txBody>
      </p:sp>
    </p:spTree>
    <p:extLst>
      <p:ext uri="{BB962C8B-B14F-4D97-AF65-F5344CB8AC3E}">
        <p14:creationId xmlns:p14="http://schemas.microsoft.com/office/powerpoint/2010/main" val="1112691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ethics help us?</a:t>
            </a:r>
            <a:endParaRPr lang="en-GB" dirty="0"/>
          </a:p>
        </p:txBody>
      </p:sp>
      <p:sp>
        <p:nvSpPr>
          <p:cNvPr id="3" name="Content Placeholder 2"/>
          <p:cNvSpPr>
            <a:spLocks noGrp="1"/>
          </p:cNvSpPr>
          <p:nvPr>
            <p:ph sz="quarter" idx="13"/>
          </p:nvPr>
        </p:nvSpPr>
        <p:spPr/>
        <p:txBody>
          <a:bodyPr>
            <a:normAutofit/>
          </a:bodyPr>
          <a:lstStyle/>
          <a:p>
            <a:pPr>
              <a:defRPr/>
            </a:pPr>
            <a:r>
              <a:rPr lang="en-GB" sz="2400" dirty="0">
                <a:latin typeface="Arial" pitchFamily="34" charset="0"/>
                <a:cs typeface="Arial" pitchFamily="34" charset="0"/>
              </a:rPr>
              <a:t>Ensure no undue harm is caused to participants</a:t>
            </a:r>
          </a:p>
          <a:p>
            <a:pPr>
              <a:defRPr/>
            </a:pPr>
            <a:endParaRPr lang="en-GB" sz="2400" dirty="0">
              <a:latin typeface="Arial" pitchFamily="34" charset="0"/>
              <a:cs typeface="Arial" pitchFamily="34" charset="0"/>
            </a:endParaRPr>
          </a:p>
          <a:p>
            <a:pPr>
              <a:defRPr/>
            </a:pPr>
            <a:r>
              <a:rPr lang="en-GB" sz="2400" dirty="0">
                <a:latin typeface="Arial" pitchFamily="34" charset="0"/>
                <a:cs typeface="Arial" pitchFamily="34" charset="0"/>
              </a:rPr>
              <a:t>Counteract power issues</a:t>
            </a:r>
          </a:p>
          <a:p>
            <a:pPr lvl="1">
              <a:defRPr/>
            </a:pPr>
            <a:r>
              <a:rPr lang="en-GB" sz="2000" dirty="0">
                <a:latin typeface="Arial" pitchFamily="34" charset="0"/>
                <a:cs typeface="Arial" pitchFamily="34" charset="0"/>
              </a:rPr>
              <a:t>protection against researcher’s evil ideas!</a:t>
            </a:r>
          </a:p>
          <a:p>
            <a:pPr lvl="1">
              <a:defRPr/>
            </a:pPr>
            <a:endParaRPr lang="en-GB" sz="2000" dirty="0">
              <a:latin typeface="Arial" pitchFamily="34" charset="0"/>
              <a:cs typeface="Arial" pitchFamily="34" charset="0"/>
            </a:endParaRPr>
          </a:p>
          <a:p>
            <a:pPr lvl="1">
              <a:defRPr/>
            </a:pPr>
            <a:endParaRPr lang="en-GB" sz="2000" dirty="0">
              <a:latin typeface="Arial" pitchFamily="34" charset="0"/>
              <a:cs typeface="Arial" pitchFamily="34" charset="0"/>
            </a:endParaRPr>
          </a:p>
          <a:p>
            <a:pPr>
              <a:defRPr/>
            </a:pPr>
            <a:r>
              <a:rPr lang="en-GB" sz="2400" dirty="0">
                <a:latin typeface="Arial" pitchFamily="34" charset="0"/>
                <a:cs typeface="Arial" pitchFamily="34" charset="0"/>
              </a:rPr>
              <a:t>Protect ourselves as researchers</a:t>
            </a:r>
          </a:p>
          <a:p>
            <a:endParaRPr lang="en-GB" dirty="0"/>
          </a:p>
        </p:txBody>
      </p:sp>
    </p:spTree>
    <p:extLst>
      <p:ext uri="{BB962C8B-B14F-4D97-AF65-F5344CB8AC3E}">
        <p14:creationId xmlns:p14="http://schemas.microsoft.com/office/powerpoint/2010/main" val="2809254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Things to ensure</a:t>
            </a:r>
            <a:endParaRPr lang="en-GB" dirty="0"/>
          </a:p>
        </p:txBody>
      </p:sp>
      <p:sp>
        <p:nvSpPr>
          <p:cNvPr id="3" name="Content Placeholder 2"/>
          <p:cNvSpPr>
            <a:spLocks noGrp="1"/>
          </p:cNvSpPr>
          <p:nvPr>
            <p:ph sz="quarter" idx="13"/>
          </p:nvPr>
        </p:nvSpPr>
        <p:spPr/>
        <p:txBody>
          <a:bodyPr/>
          <a:lstStyle/>
          <a:p>
            <a:r>
              <a:rPr lang="en-GB" dirty="0" smtClean="0">
                <a:latin typeface="Arial" pitchFamily="34" charset="0"/>
                <a:cs typeface="Arial" pitchFamily="34" charset="0"/>
              </a:rPr>
              <a:t>You have Written </a:t>
            </a:r>
            <a:r>
              <a:rPr lang="en-GB" b="1" u="sng" dirty="0">
                <a:latin typeface="Arial" pitchFamily="34" charset="0"/>
                <a:cs typeface="Arial" pitchFamily="34" charset="0"/>
              </a:rPr>
              <a:t>informed</a:t>
            </a:r>
            <a:r>
              <a:rPr lang="en-GB" dirty="0">
                <a:latin typeface="Arial" pitchFamily="34" charset="0"/>
                <a:cs typeface="Arial" pitchFamily="34" charset="0"/>
              </a:rPr>
              <a:t> </a:t>
            </a:r>
            <a:r>
              <a:rPr lang="en-GB" dirty="0" smtClean="0">
                <a:latin typeface="Arial" pitchFamily="34" charset="0"/>
                <a:cs typeface="Arial" pitchFamily="34" charset="0"/>
              </a:rPr>
              <a:t>consent from the participants</a:t>
            </a:r>
            <a:endParaRPr lang="en-GB" dirty="0">
              <a:latin typeface="Arial" pitchFamily="34" charset="0"/>
              <a:cs typeface="Arial" pitchFamily="34" charset="0"/>
            </a:endParaRPr>
          </a:p>
          <a:p>
            <a:endParaRPr lang="en-GB" dirty="0">
              <a:latin typeface="Arial" pitchFamily="34" charset="0"/>
              <a:cs typeface="Arial" pitchFamily="34" charset="0"/>
            </a:endParaRPr>
          </a:p>
          <a:p>
            <a:r>
              <a:rPr lang="en-GB" dirty="0" smtClean="0">
                <a:latin typeface="Arial" pitchFamily="34" charset="0"/>
                <a:cs typeface="Arial" pitchFamily="34" charset="0"/>
              </a:rPr>
              <a:t>You have informed participants they have the Right </a:t>
            </a:r>
            <a:r>
              <a:rPr lang="en-GB" dirty="0">
                <a:latin typeface="Arial" pitchFamily="34" charset="0"/>
                <a:cs typeface="Arial" pitchFamily="34" charset="0"/>
              </a:rPr>
              <a:t>to withdraw</a:t>
            </a:r>
          </a:p>
          <a:p>
            <a:pPr marL="109728" indent="0">
              <a:buNone/>
            </a:pPr>
            <a:endParaRPr lang="en-GB" dirty="0">
              <a:latin typeface="Arial" pitchFamily="34" charset="0"/>
              <a:cs typeface="Arial" pitchFamily="34" charset="0"/>
            </a:endParaRPr>
          </a:p>
          <a:p>
            <a:r>
              <a:rPr lang="en-GB" dirty="0" smtClean="0">
                <a:latin typeface="Arial" pitchFamily="34" charset="0"/>
                <a:cs typeface="Arial" pitchFamily="34" charset="0"/>
              </a:rPr>
              <a:t>You disclose the Potential </a:t>
            </a:r>
            <a:r>
              <a:rPr lang="en-GB" dirty="0">
                <a:latin typeface="Arial" pitchFamily="34" charset="0"/>
                <a:cs typeface="Arial" pitchFamily="34" charset="0"/>
              </a:rPr>
              <a:t>for harm/discomfort/distress</a:t>
            </a:r>
          </a:p>
          <a:p>
            <a:endParaRPr lang="en-GB" dirty="0">
              <a:latin typeface="Arial" pitchFamily="34" charset="0"/>
              <a:cs typeface="Arial" pitchFamily="34" charset="0"/>
            </a:endParaRPr>
          </a:p>
          <a:p>
            <a:r>
              <a:rPr lang="en-GB" dirty="0" smtClean="0">
                <a:latin typeface="Arial" pitchFamily="34" charset="0"/>
                <a:cs typeface="Arial" pitchFamily="34" charset="0"/>
              </a:rPr>
              <a:t>You take measures to ensure Confidentiality/Data </a:t>
            </a:r>
            <a:r>
              <a:rPr lang="en-GB" dirty="0">
                <a:latin typeface="Arial" pitchFamily="34" charset="0"/>
                <a:cs typeface="Arial" pitchFamily="34" charset="0"/>
              </a:rPr>
              <a:t>Protection </a:t>
            </a:r>
          </a:p>
          <a:p>
            <a:endParaRPr lang="en-GB" dirty="0"/>
          </a:p>
        </p:txBody>
      </p:sp>
    </p:spTree>
    <p:extLst>
      <p:ext uri="{BB962C8B-B14F-4D97-AF65-F5344CB8AC3E}">
        <p14:creationId xmlns:p14="http://schemas.microsoft.com/office/powerpoint/2010/main" val="2040218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does that mean?</a:t>
            </a:r>
            <a:endParaRPr lang="en-GB" dirty="0"/>
          </a:p>
        </p:txBody>
      </p:sp>
      <p:sp>
        <p:nvSpPr>
          <p:cNvPr id="3" name="Content Placeholder 2"/>
          <p:cNvSpPr>
            <a:spLocks noGrp="1"/>
          </p:cNvSpPr>
          <p:nvPr>
            <p:ph sz="quarter" idx="13"/>
          </p:nvPr>
        </p:nvSpPr>
        <p:spPr/>
        <p:txBody>
          <a:bodyPr/>
          <a:lstStyle/>
          <a:p>
            <a:r>
              <a:rPr lang="en-GB" b="1" dirty="0"/>
              <a:t>Inform people </a:t>
            </a:r>
            <a:r>
              <a:rPr lang="en-GB" dirty="0"/>
              <a:t>– people have the right to know what you are doing and why you are doing it.</a:t>
            </a:r>
          </a:p>
          <a:p>
            <a:r>
              <a:rPr lang="en-GB" b="1" dirty="0"/>
              <a:t>Ask permission and allow refusal to participate </a:t>
            </a:r>
            <a:r>
              <a:rPr lang="en-GB" dirty="0"/>
              <a:t>– do not assume everyone will be willing to participate. After seeing the information sheet, people have the right to change their minds.</a:t>
            </a:r>
          </a:p>
          <a:p>
            <a:r>
              <a:rPr lang="en-GB" b="1" dirty="0"/>
              <a:t>Get signed consent </a:t>
            </a:r>
            <a:r>
              <a:rPr lang="en-GB" dirty="0"/>
              <a:t>– consent forms attached to the ethics form.</a:t>
            </a:r>
          </a:p>
          <a:p>
            <a:r>
              <a:rPr lang="en-GB" b="1" dirty="0"/>
              <a:t>Respect privacy through anonymity </a:t>
            </a:r>
            <a:r>
              <a:rPr lang="en-GB" dirty="0"/>
              <a:t>– omit names, addresses etc. People are more likely to be honest if they know it will be anonymous.</a:t>
            </a:r>
          </a:p>
          <a:p>
            <a:endParaRPr lang="en-GB" dirty="0"/>
          </a:p>
        </p:txBody>
      </p:sp>
    </p:spTree>
    <p:extLst>
      <p:ext uri="{BB962C8B-B14F-4D97-AF65-F5344CB8AC3E}">
        <p14:creationId xmlns:p14="http://schemas.microsoft.com/office/powerpoint/2010/main" val="3356274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does that mean?</a:t>
            </a:r>
            <a:endParaRPr lang="en-GB" dirty="0"/>
          </a:p>
        </p:txBody>
      </p:sp>
      <p:sp>
        <p:nvSpPr>
          <p:cNvPr id="3" name="Content Placeholder 2"/>
          <p:cNvSpPr>
            <a:spLocks noGrp="1"/>
          </p:cNvSpPr>
          <p:nvPr>
            <p:ph sz="quarter" idx="13"/>
          </p:nvPr>
        </p:nvSpPr>
        <p:spPr/>
        <p:txBody>
          <a:bodyPr/>
          <a:lstStyle/>
          <a:p>
            <a:r>
              <a:rPr lang="en-GB" b="1" dirty="0"/>
              <a:t>Attribution</a:t>
            </a:r>
            <a:r>
              <a:rPr lang="en-GB" dirty="0"/>
              <a:t> – if anonymity is not possible </a:t>
            </a:r>
            <a:r>
              <a:rPr lang="en-GB" dirty="0" err="1"/>
              <a:t>eg</a:t>
            </a:r>
            <a:r>
              <a:rPr lang="en-GB" dirty="0"/>
              <a:t> if you are using information from an influential person who you want to name, permission must be sought to document their views.  </a:t>
            </a:r>
          </a:p>
          <a:p>
            <a:r>
              <a:rPr lang="en-GB" b="1" dirty="0"/>
              <a:t>Fairness</a:t>
            </a:r>
            <a:r>
              <a:rPr lang="en-GB" dirty="0"/>
              <a:t> – in any test you need to consider if they are fair and can be seen to be so</a:t>
            </a:r>
          </a:p>
          <a:p>
            <a:r>
              <a:rPr lang="en-GB" b="1" dirty="0"/>
              <a:t>Give thanks </a:t>
            </a:r>
            <a:r>
              <a:rPr lang="en-GB" dirty="0"/>
              <a:t>– any help should be acknowledged with thanks </a:t>
            </a:r>
            <a:r>
              <a:rPr lang="en-GB" dirty="0" err="1"/>
              <a:t>eg</a:t>
            </a:r>
            <a:r>
              <a:rPr lang="en-GB" dirty="0"/>
              <a:t> paragraph at end of questionnaire, verbally in interview.</a:t>
            </a:r>
          </a:p>
          <a:p>
            <a:endParaRPr lang="en-GB" dirty="0"/>
          </a:p>
        </p:txBody>
      </p:sp>
    </p:spTree>
    <p:extLst>
      <p:ext uri="{BB962C8B-B14F-4D97-AF65-F5344CB8AC3E}">
        <p14:creationId xmlns:p14="http://schemas.microsoft.com/office/powerpoint/2010/main" val="505387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 at UWTSD</a:t>
            </a:r>
            <a:endParaRPr lang="en-GB" dirty="0"/>
          </a:p>
        </p:txBody>
      </p:sp>
      <p:sp>
        <p:nvSpPr>
          <p:cNvPr id="3" name="Content Placeholder 2"/>
          <p:cNvSpPr>
            <a:spLocks noGrp="1"/>
          </p:cNvSpPr>
          <p:nvPr>
            <p:ph sz="quarter" idx="13"/>
          </p:nvPr>
        </p:nvSpPr>
        <p:spPr/>
        <p:txBody>
          <a:bodyPr/>
          <a:lstStyle/>
          <a:p>
            <a:r>
              <a:rPr lang="en-GB" b="1" dirty="0">
                <a:latin typeface="Arial" pitchFamily="34" charset="0"/>
                <a:cs typeface="Arial" pitchFamily="34" charset="0"/>
              </a:rPr>
              <a:t>University level</a:t>
            </a:r>
          </a:p>
          <a:p>
            <a:pPr marL="0" indent="0">
              <a:buNone/>
            </a:pPr>
            <a:endParaRPr lang="en-GB" b="1" dirty="0">
              <a:latin typeface="Arial" pitchFamily="34" charset="0"/>
              <a:cs typeface="Arial" pitchFamily="34" charset="0"/>
            </a:endParaRPr>
          </a:p>
          <a:p>
            <a:r>
              <a:rPr lang="en-GB" b="1" dirty="0">
                <a:latin typeface="Arial" pitchFamily="34" charset="0"/>
                <a:cs typeface="Arial" pitchFamily="34" charset="0"/>
              </a:rPr>
              <a:t>Faculty level</a:t>
            </a:r>
          </a:p>
          <a:p>
            <a:endParaRPr lang="en-GB" b="1" dirty="0">
              <a:latin typeface="Arial" pitchFamily="34" charset="0"/>
              <a:cs typeface="Arial" pitchFamily="34" charset="0"/>
            </a:endParaRPr>
          </a:p>
          <a:p>
            <a:r>
              <a:rPr lang="en-GB" b="1" dirty="0">
                <a:latin typeface="Arial" pitchFamily="34" charset="0"/>
                <a:cs typeface="Arial" pitchFamily="34" charset="0"/>
              </a:rPr>
              <a:t>School level</a:t>
            </a:r>
          </a:p>
          <a:p>
            <a:endParaRPr lang="en-GB" b="1" dirty="0">
              <a:latin typeface="Arial" pitchFamily="34" charset="0"/>
              <a:cs typeface="Arial" pitchFamily="34" charset="0"/>
            </a:endParaRPr>
          </a:p>
          <a:p>
            <a:r>
              <a:rPr lang="en-GB" b="1" dirty="0">
                <a:latin typeface="Arial" pitchFamily="34" charset="0"/>
                <a:cs typeface="Arial" pitchFamily="34" charset="0"/>
              </a:rPr>
              <a:t>Individual level</a:t>
            </a:r>
          </a:p>
          <a:p>
            <a:endParaRPr lang="en-GB" dirty="0"/>
          </a:p>
        </p:txBody>
      </p:sp>
    </p:spTree>
    <p:extLst>
      <p:ext uri="{BB962C8B-B14F-4D97-AF65-F5344CB8AC3E}">
        <p14:creationId xmlns:p14="http://schemas.microsoft.com/office/powerpoint/2010/main" val="32775792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Undergrad research</a:t>
            </a:r>
            <a:endParaRPr lang="en-GB" dirty="0"/>
          </a:p>
        </p:txBody>
      </p:sp>
      <p:sp>
        <p:nvSpPr>
          <p:cNvPr id="3" name="Content Placeholder 2"/>
          <p:cNvSpPr>
            <a:spLocks noGrp="1"/>
          </p:cNvSpPr>
          <p:nvPr>
            <p:ph sz="quarter" idx="13"/>
          </p:nvPr>
        </p:nvSpPr>
        <p:spPr/>
        <p:txBody>
          <a:bodyPr/>
          <a:lstStyle/>
          <a:p>
            <a:r>
              <a:rPr lang="en-GB" b="1" dirty="0"/>
              <a:t>Form E3 is for Undergraduates.</a:t>
            </a:r>
            <a:r>
              <a:rPr lang="en-GB" dirty="0"/>
              <a:t> </a:t>
            </a:r>
          </a:p>
          <a:p>
            <a:r>
              <a:rPr lang="en-GB" dirty="0"/>
              <a:t>It should be signed off by the supervisor (for dissertations) or module leader (for other types of data collection within modules).  The module coordinator should have oversight of this process.  In any cases where the student wished to involve vulnerable respondents or to work in high risk environments then the form should be referred to the Faculty</a:t>
            </a:r>
          </a:p>
          <a:p>
            <a:endParaRPr lang="en-GB" dirty="0"/>
          </a:p>
        </p:txBody>
      </p:sp>
    </p:spTree>
    <p:extLst>
      <p:ext uri="{BB962C8B-B14F-4D97-AF65-F5344CB8AC3E}">
        <p14:creationId xmlns:p14="http://schemas.microsoft.com/office/powerpoint/2010/main" val="872372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Bera</a:t>
            </a:r>
            <a:r>
              <a:rPr lang="en-GB" dirty="0" smtClean="0"/>
              <a:t> (2011)</a:t>
            </a:r>
            <a:endParaRPr lang="en-GB" dirty="0"/>
          </a:p>
        </p:txBody>
      </p:sp>
      <p:sp>
        <p:nvSpPr>
          <p:cNvPr id="3" name="Content Placeholder 2"/>
          <p:cNvSpPr>
            <a:spLocks noGrp="1"/>
          </p:cNvSpPr>
          <p:nvPr>
            <p:ph sz="quarter" idx="13"/>
          </p:nvPr>
        </p:nvSpPr>
        <p:spPr/>
        <p:txBody>
          <a:bodyPr/>
          <a:lstStyle/>
          <a:p>
            <a:r>
              <a:rPr lang="en-GB" dirty="0"/>
              <a:t>The underpinning aim of the guidelines is to enable educational researchers to weigh up all aspects of the process of conducting educational research within any given context (from student research projects to large-scale funded projects) and to reach an ethically acceptable position in which their actions are considered justifiable and sound.</a:t>
            </a:r>
          </a:p>
          <a:p>
            <a:r>
              <a:rPr lang="en-GB" dirty="0"/>
              <a:t> For the vast majority of educational research activity this basic tenet may be non-problematic but dilemmas will arise for others and these guidelines will provide a basis for deliberation and perhaps resolution or compromise.</a:t>
            </a:r>
          </a:p>
          <a:p>
            <a:endParaRPr lang="en-GB" dirty="0"/>
          </a:p>
        </p:txBody>
      </p:sp>
    </p:spTree>
    <p:extLst>
      <p:ext uri="{BB962C8B-B14F-4D97-AF65-F5344CB8AC3E}">
        <p14:creationId xmlns:p14="http://schemas.microsoft.com/office/powerpoint/2010/main" val="1216122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Bera</a:t>
            </a:r>
            <a:r>
              <a:rPr lang="en-GB" dirty="0" smtClean="0"/>
              <a:t> (2011)</a:t>
            </a:r>
            <a:endParaRPr lang="en-GB" dirty="0"/>
          </a:p>
        </p:txBody>
      </p:sp>
      <p:sp>
        <p:nvSpPr>
          <p:cNvPr id="3" name="Content Placeholder 2"/>
          <p:cNvSpPr>
            <a:spLocks noGrp="1"/>
          </p:cNvSpPr>
          <p:nvPr>
            <p:ph sz="quarter" idx="13"/>
          </p:nvPr>
        </p:nvSpPr>
        <p:spPr/>
        <p:txBody>
          <a:bodyPr/>
          <a:lstStyle/>
          <a:p>
            <a:pPr marL="109728" indent="0">
              <a:buNone/>
            </a:pPr>
            <a:r>
              <a:rPr lang="en-GB" dirty="0"/>
              <a:t>The Association considers that all educational research should be conducted within an ethic of respect for:</a:t>
            </a:r>
          </a:p>
          <a:p>
            <a:r>
              <a:rPr lang="en-GB" dirty="0"/>
              <a:t> The Person</a:t>
            </a:r>
          </a:p>
          <a:p>
            <a:r>
              <a:rPr lang="en-GB" dirty="0"/>
              <a:t> Knowledge</a:t>
            </a:r>
          </a:p>
          <a:p>
            <a:r>
              <a:rPr lang="en-GB" dirty="0"/>
              <a:t> Democratic Values</a:t>
            </a:r>
          </a:p>
          <a:p>
            <a:r>
              <a:rPr lang="en-GB" dirty="0"/>
              <a:t> the Quality of Educational Research</a:t>
            </a:r>
          </a:p>
          <a:p>
            <a:r>
              <a:rPr lang="en-GB" dirty="0"/>
              <a:t> Academic Freedom</a:t>
            </a:r>
          </a:p>
          <a:p>
            <a:endParaRPr lang="en-GB" dirty="0"/>
          </a:p>
        </p:txBody>
      </p:sp>
    </p:spTree>
    <p:extLst>
      <p:ext uri="{BB962C8B-B14F-4D97-AF65-F5344CB8AC3E}">
        <p14:creationId xmlns:p14="http://schemas.microsoft.com/office/powerpoint/2010/main" val="687197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sz="quarter" idx="13"/>
          </p:nvPr>
        </p:nvSpPr>
        <p:spPr/>
        <p:txBody>
          <a:bodyPr/>
          <a:lstStyle/>
          <a:p>
            <a:r>
              <a:rPr lang="en-GB" dirty="0" smtClean="0"/>
              <a:t>Investigate one of the following research projects and; </a:t>
            </a:r>
          </a:p>
          <a:p>
            <a:pPr lvl="1"/>
            <a:r>
              <a:rPr lang="en-GB" dirty="0" smtClean="0"/>
              <a:t>Identify the type of research being carried out</a:t>
            </a:r>
          </a:p>
          <a:p>
            <a:pPr lvl="1"/>
            <a:r>
              <a:rPr lang="en-GB" dirty="0" smtClean="0"/>
              <a:t>Identify the ethical issues involved</a:t>
            </a:r>
          </a:p>
          <a:p>
            <a:pPr lvl="1"/>
            <a:r>
              <a:rPr lang="en-GB" dirty="0" smtClean="0"/>
              <a:t>Determine how the research could have been made ethical</a:t>
            </a:r>
          </a:p>
          <a:p>
            <a:endParaRPr lang="en-GB" dirty="0"/>
          </a:p>
          <a:p>
            <a:r>
              <a:rPr lang="en-GB" dirty="0" smtClean="0"/>
              <a:t>We will be presenting the projects back to the rest of the group so please include a short summary of the research in the presentation</a:t>
            </a:r>
          </a:p>
          <a:p>
            <a:pPr lvl="1"/>
            <a:endParaRPr lang="en-GB" dirty="0"/>
          </a:p>
        </p:txBody>
      </p:sp>
    </p:spTree>
    <p:extLst>
      <p:ext uri="{BB962C8B-B14F-4D97-AF65-F5344CB8AC3E}">
        <p14:creationId xmlns:p14="http://schemas.microsoft.com/office/powerpoint/2010/main" val="18490022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David Reimer 1965 - 2004</a:t>
            </a:r>
            <a:endParaRPr lang="en-GB" dirty="0"/>
          </a:p>
        </p:txBody>
      </p:sp>
      <p:sp>
        <p:nvSpPr>
          <p:cNvPr id="3" name="Content Placeholder 2"/>
          <p:cNvSpPr>
            <a:spLocks noGrp="1"/>
          </p:cNvSpPr>
          <p:nvPr>
            <p:ph sz="quarter" idx="13"/>
          </p:nvPr>
        </p:nvSpPr>
        <p:spPr/>
        <p:txBody>
          <a:bodyPr/>
          <a:lstStyle/>
          <a:p>
            <a:endParaRPr lang="en-GB" dirty="0"/>
          </a:p>
        </p:txBody>
      </p:sp>
      <p:pic>
        <p:nvPicPr>
          <p:cNvPr id="4" name="Content Placeholder 3" descr="Ln52A B">
            <a:hlinkClick r:id="rId2"/>
          </p:cNvPr>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4995497" y="1856645"/>
            <a:ext cx="2857500" cy="4445000"/>
          </a:xfrm>
          <a:prstGeom prst="rect">
            <a:avLst/>
          </a:prstGeom>
          <a:noFill/>
          <a:ln>
            <a:noFill/>
          </a:ln>
        </p:spPr>
      </p:pic>
    </p:spTree>
    <p:extLst>
      <p:ext uri="{BB962C8B-B14F-4D97-AF65-F5344CB8AC3E}">
        <p14:creationId xmlns:p14="http://schemas.microsoft.com/office/powerpoint/2010/main" val="3653694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Harry Harlow 1960</a:t>
            </a:r>
            <a:endParaRPr lang="en-GB" dirty="0"/>
          </a:p>
        </p:txBody>
      </p:sp>
      <p:sp>
        <p:nvSpPr>
          <p:cNvPr id="3" name="Content Placeholder 2"/>
          <p:cNvSpPr>
            <a:spLocks noGrp="1"/>
          </p:cNvSpPr>
          <p:nvPr>
            <p:ph sz="quarter" idx="13"/>
          </p:nvPr>
        </p:nvSpPr>
        <p:spPr/>
        <p:txBody>
          <a:bodyPr/>
          <a:lstStyle/>
          <a:p>
            <a:endParaRPr lang="en-GB"/>
          </a:p>
        </p:txBody>
      </p:sp>
      <p:pic>
        <p:nvPicPr>
          <p:cNvPr id="4" name="Content Placeholder 3" descr="Maternaldeprivation"/>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3555687" y="2429547"/>
            <a:ext cx="5080000" cy="4102100"/>
          </a:xfrm>
          <a:prstGeom prst="rect">
            <a:avLst/>
          </a:prstGeom>
          <a:noFill/>
          <a:ln>
            <a:noFill/>
          </a:ln>
        </p:spPr>
      </p:pic>
    </p:spTree>
    <p:extLst>
      <p:ext uri="{BB962C8B-B14F-4D97-AF65-F5344CB8AC3E}">
        <p14:creationId xmlns:p14="http://schemas.microsoft.com/office/powerpoint/2010/main" val="14450652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Milgram </a:t>
            </a:r>
            <a:r>
              <a:rPr lang="en-US" dirty="0" smtClean="0"/>
              <a:t>Study 1974</a:t>
            </a:r>
            <a:r>
              <a:rPr lang="en-GB" dirty="0"/>
              <a:t/>
            </a:r>
            <a:br>
              <a:rPr lang="en-GB" dirty="0"/>
            </a:br>
            <a:endParaRPr lang="en-GB" dirty="0"/>
          </a:p>
        </p:txBody>
      </p:sp>
      <p:sp>
        <p:nvSpPr>
          <p:cNvPr id="3" name="Content Placeholder 2"/>
          <p:cNvSpPr>
            <a:spLocks noGrp="1"/>
          </p:cNvSpPr>
          <p:nvPr>
            <p:ph sz="quarter" idx="13"/>
          </p:nvPr>
        </p:nvSpPr>
        <p:spPr/>
        <p:txBody>
          <a:bodyPr/>
          <a:lstStyle/>
          <a:p>
            <a:endParaRPr lang="en-GB"/>
          </a:p>
        </p:txBody>
      </p:sp>
      <p:pic>
        <p:nvPicPr>
          <p:cNvPr id="4" name="Content Placeholder 3" descr="Milgram"/>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3792881" y="1916832"/>
            <a:ext cx="5040560" cy="4176464"/>
          </a:xfrm>
          <a:prstGeom prst="rect">
            <a:avLst/>
          </a:prstGeom>
          <a:noFill/>
          <a:ln>
            <a:noFill/>
          </a:ln>
        </p:spPr>
      </p:pic>
    </p:spTree>
    <p:extLst>
      <p:ext uri="{BB962C8B-B14F-4D97-AF65-F5344CB8AC3E}">
        <p14:creationId xmlns:p14="http://schemas.microsoft.com/office/powerpoint/2010/main" val="641911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Learned </a:t>
            </a:r>
            <a:r>
              <a:rPr lang="en-US" dirty="0" smtClean="0"/>
              <a:t>Helplessness 1965</a:t>
            </a:r>
            <a:r>
              <a:rPr lang="en-GB" dirty="0"/>
              <a:t/>
            </a:r>
            <a:br>
              <a:rPr lang="en-GB" dirty="0"/>
            </a:br>
            <a:endParaRPr lang="en-GB" dirty="0"/>
          </a:p>
        </p:txBody>
      </p:sp>
      <p:sp>
        <p:nvSpPr>
          <p:cNvPr id="3" name="Content Placeholder 2"/>
          <p:cNvSpPr>
            <a:spLocks noGrp="1"/>
          </p:cNvSpPr>
          <p:nvPr>
            <p:ph sz="quarter" idx="13"/>
          </p:nvPr>
        </p:nvSpPr>
        <p:spPr/>
        <p:txBody>
          <a:bodyPr/>
          <a:lstStyle/>
          <a:p>
            <a:endParaRPr lang="en-GB"/>
          </a:p>
        </p:txBody>
      </p:sp>
      <p:pic>
        <p:nvPicPr>
          <p:cNvPr id="4" name="Content Placeholder 3" descr="1283987699 1561Fec602">
            <a:hlinkClick r:id="rId2"/>
          </p:cNvPr>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4541715" y="1671943"/>
            <a:ext cx="3327400" cy="4445000"/>
          </a:xfrm>
          <a:prstGeom prst="rect">
            <a:avLst/>
          </a:prstGeom>
          <a:noFill/>
          <a:ln>
            <a:noFill/>
          </a:ln>
        </p:spPr>
      </p:pic>
    </p:spTree>
    <p:extLst>
      <p:ext uri="{BB962C8B-B14F-4D97-AF65-F5344CB8AC3E}">
        <p14:creationId xmlns:p14="http://schemas.microsoft.com/office/powerpoint/2010/main" val="32778774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Little Albert 1920</a:t>
            </a:r>
            <a:endParaRPr lang="en-GB" dirty="0"/>
          </a:p>
        </p:txBody>
      </p:sp>
      <p:sp>
        <p:nvSpPr>
          <p:cNvPr id="3" name="Content Placeholder 2"/>
          <p:cNvSpPr>
            <a:spLocks noGrp="1"/>
          </p:cNvSpPr>
          <p:nvPr>
            <p:ph sz="quarter" idx="13"/>
          </p:nvPr>
        </p:nvSpPr>
        <p:spPr/>
        <p:txBody>
          <a:bodyPr/>
          <a:lstStyle/>
          <a:p>
            <a:endParaRPr lang="en-GB"/>
          </a:p>
        </p:txBody>
      </p:sp>
      <p:pic>
        <p:nvPicPr>
          <p:cNvPr id="4" name="Content Placeholder 3" descr="Albert"/>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6222183" y="2866365"/>
            <a:ext cx="3816424" cy="2880320"/>
          </a:xfrm>
          <a:prstGeom prst="rect">
            <a:avLst/>
          </a:prstGeom>
          <a:noFill/>
          <a:ln>
            <a:noFill/>
          </a:ln>
        </p:spPr>
      </p:pic>
      <p:pic>
        <p:nvPicPr>
          <p:cNvPr id="5" name="Picture 4" descr="http://blog.lib.umn.edu/nich0185/myblog2/url.jpg"/>
          <p:cNvPicPr>
            <a:picLocks noChangeAspect="1" noChangeArrowheads="1"/>
          </p:cNvPicPr>
          <p:nvPr/>
        </p:nvPicPr>
        <p:blipFill>
          <a:blip r:embed="rId3"/>
          <a:srcRect/>
          <a:stretch>
            <a:fillRect/>
          </a:stretch>
        </p:blipFill>
        <p:spPr bwMode="auto">
          <a:xfrm>
            <a:off x="2189735" y="2043961"/>
            <a:ext cx="3342754" cy="4525127"/>
          </a:xfrm>
          <a:prstGeom prst="rect">
            <a:avLst/>
          </a:prstGeom>
          <a:noFill/>
        </p:spPr>
      </p:pic>
    </p:spTree>
    <p:extLst>
      <p:ext uri="{BB962C8B-B14F-4D97-AF65-F5344CB8AC3E}">
        <p14:creationId xmlns:p14="http://schemas.microsoft.com/office/powerpoint/2010/main" val="31995139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Monster </a:t>
            </a:r>
            <a:r>
              <a:rPr lang="en-US" dirty="0" smtClean="0"/>
              <a:t>Study 1939</a:t>
            </a:r>
            <a:r>
              <a:rPr lang="en-GB" dirty="0"/>
              <a:t/>
            </a:r>
            <a:br>
              <a:rPr lang="en-GB" dirty="0"/>
            </a:br>
            <a:endParaRPr lang="en-GB" dirty="0"/>
          </a:p>
        </p:txBody>
      </p:sp>
      <p:sp>
        <p:nvSpPr>
          <p:cNvPr id="3" name="Content Placeholder 2"/>
          <p:cNvSpPr>
            <a:spLocks noGrp="1"/>
          </p:cNvSpPr>
          <p:nvPr>
            <p:ph sz="quarter" idx="13"/>
          </p:nvPr>
        </p:nvSpPr>
        <p:spPr/>
        <p:txBody>
          <a:bodyPr/>
          <a:lstStyle/>
          <a:p>
            <a:endParaRPr lang="en-GB"/>
          </a:p>
        </p:txBody>
      </p:sp>
      <p:pic>
        <p:nvPicPr>
          <p:cNvPr id="4" name="Content Placeholder 3" descr="Stuttering"/>
          <p:cNvPicPr>
            <a:picLocks/>
          </p:cNvPicPr>
          <p:nvPr/>
        </p:nvPicPr>
        <p:blipFill>
          <a:blip r:embed="rId2">
            <a:extLst>
              <a:ext uri="{28A0092B-C50C-407E-A947-70E740481C1C}">
                <a14:useLocalDpi xmlns:a14="http://schemas.microsoft.com/office/drawing/2010/main" val="0"/>
              </a:ext>
            </a:extLst>
          </a:blip>
          <a:stretch>
            <a:fillRect/>
          </a:stretch>
        </p:blipFill>
        <p:spPr bwMode="auto">
          <a:xfrm>
            <a:off x="3594451" y="2610338"/>
            <a:ext cx="5002472" cy="2517654"/>
          </a:xfrm>
          <a:prstGeom prst="rect">
            <a:avLst/>
          </a:prstGeom>
          <a:noFill/>
          <a:ln>
            <a:noFill/>
          </a:ln>
        </p:spPr>
      </p:pic>
    </p:spTree>
    <p:extLst>
      <p:ext uri="{BB962C8B-B14F-4D97-AF65-F5344CB8AC3E}">
        <p14:creationId xmlns:p14="http://schemas.microsoft.com/office/powerpoint/2010/main" val="2226327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Your findings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5094831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sz="quarter" idx="13"/>
          </p:nvPr>
        </p:nvSpPr>
        <p:spPr/>
        <p:txBody>
          <a:bodyPr/>
          <a:lstStyle/>
          <a:p>
            <a:r>
              <a:rPr lang="en-GB" dirty="0" smtClean="0"/>
              <a:t>Can you;</a:t>
            </a:r>
          </a:p>
          <a:p>
            <a:pPr lvl="1"/>
            <a:r>
              <a:rPr lang="en-GB" dirty="0"/>
              <a:t>identify the key characteristics of ethical </a:t>
            </a:r>
            <a:r>
              <a:rPr lang="en-GB" dirty="0" smtClean="0"/>
              <a:t>research?</a:t>
            </a:r>
            <a:endParaRPr lang="en-GB" dirty="0"/>
          </a:p>
          <a:p>
            <a:pPr lvl="1"/>
            <a:r>
              <a:rPr lang="en-GB" dirty="0" smtClean="0"/>
              <a:t>Critically </a:t>
            </a:r>
            <a:r>
              <a:rPr lang="en-GB" dirty="0"/>
              <a:t>evaluate a research project and identify its </a:t>
            </a:r>
            <a:r>
              <a:rPr lang="en-GB"/>
              <a:t>key </a:t>
            </a:r>
            <a:r>
              <a:rPr lang="en-GB" smtClean="0"/>
              <a:t>issues?</a:t>
            </a:r>
            <a:endParaRPr lang="en-GB" dirty="0"/>
          </a:p>
          <a:p>
            <a:pPr lvl="1"/>
            <a:endParaRPr lang="en-GB" dirty="0"/>
          </a:p>
        </p:txBody>
      </p:sp>
    </p:spTree>
    <p:extLst>
      <p:ext uri="{BB962C8B-B14F-4D97-AF65-F5344CB8AC3E}">
        <p14:creationId xmlns:p14="http://schemas.microsoft.com/office/powerpoint/2010/main" val="32433461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4075889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218</TotalTime>
  <Words>823</Words>
  <Application>Microsoft Office PowerPoint</Application>
  <PresentationFormat>Widescreen</PresentationFormat>
  <Paragraphs>123</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Century Gothic</vt:lpstr>
      <vt:lpstr>Wingdings 3</vt:lpstr>
      <vt:lpstr>Ion Boardroom</vt:lpstr>
      <vt:lpstr>Researching and Working in Educational Contexts</vt:lpstr>
      <vt:lpstr>Objectives</vt:lpstr>
      <vt:lpstr>What are Ethics?</vt:lpstr>
      <vt:lpstr>Questions to consider?</vt:lpstr>
      <vt:lpstr>Discussion</vt:lpstr>
      <vt:lpstr>Terms</vt:lpstr>
      <vt:lpstr>What to do</vt:lpstr>
      <vt:lpstr>Why do we need ethics?</vt:lpstr>
      <vt:lpstr>How do ethics help us?</vt:lpstr>
      <vt:lpstr>Things to ensure</vt:lpstr>
      <vt:lpstr>So what does that mean?</vt:lpstr>
      <vt:lpstr>So What does that mean?</vt:lpstr>
      <vt:lpstr>Ethics at UWTSD</vt:lpstr>
      <vt:lpstr>Undergrad research</vt:lpstr>
      <vt:lpstr>Bera (2011)</vt:lpstr>
      <vt:lpstr>Bera (2011)</vt:lpstr>
      <vt:lpstr>Task</vt:lpstr>
      <vt:lpstr>David Reimer 1965 - 2004</vt:lpstr>
      <vt:lpstr>Harry Harlow 1960</vt:lpstr>
      <vt:lpstr>Milgram Study 1974 </vt:lpstr>
      <vt:lpstr>Learned Helplessness 1965 </vt:lpstr>
      <vt:lpstr>Little Albert 1920</vt:lpstr>
      <vt:lpstr>The Monster Study 1939 </vt:lpstr>
      <vt:lpstr>Your findings</vt:lpstr>
      <vt:lpstr>Objectives</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Researching and Working in Educational Contexts</dc:title>
  <dc:creator>Ross Phillips (P143604)</dc:creator>
  <cp:lastModifiedBy>Laura Hutchings</cp:lastModifiedBy>
  <cp:revision>6</cp:revision>
  <dcterms:created xsi:type="dcterms:W3CDTF">2017-11-22T09:43:35Z</dcterms:created>
  <dcterms:modified xsi:type="dcterms:W3CDTF">2018-12-12T12:06:35Z</dcterms:modified>
</cp:coreProperties>
</file>