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bin" ContentType="application/vnd.ms-office.legacyDiagramText"/>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legacyDocTextInfo.bin" ContentType="application/vnd.ms-office.legacyDocTextInfo"/>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8"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174" y="-8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06/relationships/legacyDocTextInfo" Target="legacyDocTextInfo.bin"/><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3" Type="http://schemas.microsoft.com/office/2006/relationships/legacyDiagramText" Target="legacyDiagramText3.bin"/><Relationship Id="rId2" Type="http://schemas.microsoft.com/office/2006/relationships/legacyDiagramText" Target="legacyDiagramText2.bin"/><Relationship Id="rId1" Type="http://schemas.microsoft.com/office/2006/relationships/legacyDiagramText" Target="legacyDiagramText1.bin"/><Relationship Id="rId4" Type="http://schemas.microsoft.com/office/2006/relationships/legacyDiagramText" Target="legacyDiagramText4.bin"/></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12/6/2012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12/6/2012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12/6/2012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12/6/2012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12/6/2012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12/6/2012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12/6/2012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12/6/2012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12/6/2012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12/6/2012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12/6/2012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12/6/2012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vmlDrawing" Target="../drawings/vmlDrawing1.v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4.xml"/><Relationship Id="rId4" Type="http://schemas.openxmlformats.org/officeDocument/2006/relationships/image" Target="../media/image1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429000" cy="2087562"/>
          </a:xfrm>
        </p:spPr>
        <p:txBody>
          <a:bodyPr>
            <a:normAutofit/>
          </a:bodyPr>
          <a:lstStyle/>
          <a:p>
            <a:r>
              <a:rPr lang="en-GB" dirty="0" smtClean="0"/>
              <a:t>The Cistercians</a:t>
            </a:r>
            <a:endParaRPr lang="en-GB" dirty="0"/>
          </a:p>
        </p:txBody>
      </p:sp>
      <p:pic>
        <p:nvPicPr>
          <p:cNvPr id="6" name="Content Placeholder 5" descr="valle.jpg"/>
          <p:cNvPicPr>
            <a:picLocks noGrp="1" noChangeAspect="1"/>
          </p:cNvPicPr>
          <p:nvPr>
            <p:ph sz="half" idx="1"/>
          </p:nvPr>
        </p:nvPicPr>
        <p:blipFill>
          <a:blip r:embed="rId2" cstate="print"/>
          <a:stretch>
            <a:fillRect/>
          </a:stretch>
        </p:blipFill>
        <p:spPr>
          <a:xfrm>
            <a:off x="4876800" y="762000"/>
            <a:ext cx="3810000" cy="2828925"/>
          </a:xfrm>
        </p:spPr>
      </p:pic>
      <p:pic>
        <p:nvPicPr>
          <p:cNvPr id="7" name="Content Placeholder 6" descr="29953_1.jpg"/>
          <p:cNvPicPr>
            <a:picLocks noGrp="1" noChangeAspect="1"/>
          </p:cNvPicPr>
          <p:nvPr>
            <p:ph sz="half" idx="2"/>
          </p:nvPr>
        </p:nvPicPr>
        <p:blipFill>
          <a:blip r:embed="rId3" cstate="print"/>
          <a:stretch>
            <a:fillRect/>
          </a:stretch>
        </p:blipFill>
        <p:spPr>
          <a:xfrm>
            <a:off x="6705600" y="3962400"/>
            <a:ext cx="2178424" cy="2689412"/>
          </a:xfrm>
        </p:spPr>
      </p:pic>
      <p:pic>
        <p:nvPicPr>
          <p:cNvPr id="8" name="Picture 7" descr="23877_1.jpg"/>
          <p:cNvPicPr>
            <a:picLocks noChangeAspect="1"/>
          </p:cNvPicPr>
          <p:nvPr/>
        </p:nvPicPr>
        <p:blipFill>
          <a:blip r:embed="rId4" cstate="print"/>
          <a:stretch>
            <a:fillRect/>
          </a:stretch>
        </p:blipFill>
        <p:spPr>
          <a:xfrm>
            <a:off x="533400" y="3048000"/>
            <a:ext cx="3810000" cy="35433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Characteristics of the new religious orders</a:t>
            </a:r>
            <a:endParaRPr lang="en-GB" dirty="0"/>
          </a:p>
        </p:txBody>
      </p:sp>
      <p:sp>
        <p:nvSpPr>
          <p:cNvPr id="3" name="Content Placeholder 2"/>
          <p:cNvSpPr>
            <a:spLocks noGrp="1"/>
          </p:cNvSpPr>
          <p:nvPr>
            <p:ph idx="1"/>
          </p:nvPr>
        </p:nvSpPr>
        <p:spPr/>
        <p:txBody>
          <a:bodyPr/>
          <a:lstStyle/>
          <a:p>
            <a:r>
              <a:rPr lang="en-GB" dirty="0" smtClean="0"/>
              <a:t>Solitude and withdrawal from the world (the desert)</a:t>
            </a:r>
          </a:p>
          <a:p>
            <a:r>
              <a:rPr lang="en-GB" dirty="0" smtClean="0"/>
              <a:t>Poverty – rejection of wealth</a:t>
            </a:r>
          </a:p>
          <a:p>
            <a:r>
              <a:rPr lang="en-GB" dirty="0" smtClean="0"/>
              <a:t>Simplicity – rejection of the appearance of wealth</a:t>
            </a:r>
          </a:p>
          <a:p>
            <a:r>
              <a:rPr lang="en-GB" dirty="0" smtClean="0"/>
              <a:t>Return to the ‘Rule of St Benedict’</a:t>
            </a:r>
          </a:p>
          <a:p>
            <a:r>
              <a:rPr lang="en-GB" dirty="0" smtClean="0"/>
              <a:t>What lies behind this?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5029200" cy="1143000"/>
          </a:xfrm>
        </p:spPr>
        <p:txBody>
          <a:bodyPr/>
          <a:lstStyle/>
          <a:p>
            <a:r>
              <a:rPr lang="en-GB" dirty="0" err="1" smtClean="0"/>
              <a:t>Cîteaux</a:t>
            </a:r>
            <a:endParaRPr lang="en-GB" dirty="0"/>
          </a:p>
        </p:txBody>
      </p:sp>
      <p:sp>
        <p:nvSpPr>
          <p:cNvPr id="3" name="Content Placeholder 2"/>
          <p:cNvSpPr>
            <a:spLocks noGrp="1"/>
          </p:cNvSpPr>
          <p:nvPr>
            <p:ph sz="half" idx="1"/>
          </p:nvPr>
        </p:nvSpPr>
        <p:spPr/>
        <p:txBody>
          <a:bodyPr/>
          <a:lstStyle/>
          <a:p>
            <a:r>
              <a:rPr lang="en-GB" dirty="0" smtClean="0"/>
              <a:t>Secession from </a:t>
            </a:r>
            <a:r>
              <a:rPr lang="en-GB" dirty="0" err="1" smtClean="0"/>
              <a:t>Molesme</a:t>
            </a:r>
            <a:r>
              <a:rPr lang="en-GB" dirty="0" smtClean="0"/>
              <a:t> 1098</a:t>
            </a:r>
          </a:p>
          <a:p>
            <a:r>
              <a:rPr lang="en-GB" dirty="0" smtClean="0"/>
              <a:t>Abbot Robert (1098)</a:t>
            </a:r>
          </a:p>
          <a:p>
            <a:r>
              <a:rPr lang="en-GB" dirty="0" smtClean="0"/>
              <a:t>Abbot </a:t>
            </a:r>
            <a:r>
              <a:rPr lang="en-GB" dirty="0" err="1" smtClean="0"/>
              <a:t>Alberic</a:t>
            </a:r>
            <a:r>
              <a:rPr lang="en-GB" dirty="0" smtClean="0"/>
              <a:t> (1099-1109)</a:t>
            </a:r>
          </a:p>
          <a:p>
            <a:r>
              <a:rPr lang="en-GB" dirty="0" smtClean="0"/>
              <a:t>Abbot Stephen Harding (1109-34)</a:t>
            </a:r>
          </a:p>
          <a:p>
            <a:endParaRPr lang="en-GB" dirty="0"/>
          </a:p>
        </p:txBody>
      </p:sp>
      <p:pic>
        <p:nvPicPr>
          <p:cNvPr id="5" name="Content Placeholder 4" descr="Stephen Harding"/>
          <p:cNvPicPr>
            <a:picLocks noGrp="1" noChangeAspect="1" noChangeArrowheads="1"/>
          </p:cNvPicPr>
          <p:nvPr>
            <p:ph sz="half" idx="2"/>
          </p:nvPr>
        </p:nvPicPr>
        <p:blipFill>
          <a:blip r:embed="rId2" cstate="print"/>
          <a:srcRect/>
          <a:stretch>
            <a:fillRect/>
          </a:stretch>
        </p:blipFill>
        <p:spPr bwMode="auto">
          <a:xfrm>
            <a:off x="5867400" y="381000"/>
            <a:ext cx="2394990" cy="6071299"/>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was different?</a:t>
            </a:r>
            <a:endParaRPr lang="en-GB" dirty="0"/>
          </a:p>
        </p:txBody>
      </p:sp>
      <p:sp>
        <p:nvSpPr>
          <p:cNvPr id="3" name="Content Placeholder 2"/>
          <p:cNvSpPr>
            <a:spLocks noGrp="1"/>
          </p:cNvSpPr>
          <p:nvPr>
            <p:ph sz="half" idx="1"/>
          </p:nvPr>
        </p:nvSpPr>
        <p:spPr/>
        <p:txBody>
          <a:bodyPr/>
          <a:lstStyle/>
          <a:p>
            <a:r>
              <a:rPr lang="en-GB" dirty="0" err="1" smtClean="0"/>
              <a:t>Cîteaux</a:t>
            </a:r>
            <a:r>
              <a:rPr lang="en-GB" dirty="0" smtClean="0"/>
              <a:t> becomes a successful monastery, and attracts much patronage</a:t>
            </a:r>
          </a:p>
          <a:p>
            <a:r>
              <a:rPr lang="en-GB" dirty="0" smtClean="0"/>
              <a:t>It develops a distinctive way of life</a:t>
            </a:r>
          </a:p>
          <a:p>
            <a:r>
              <a:rPr lang="en-GB" dirty="0" smtClean="0"/>
              <a:t>New houses founded</a:t>
            </a:r>
          </a:p>
          <a:p>
            <a:r>
              <a:rPr lang="en-GB" dirty="0" smtClean="0"/>
              <a:t>Existing houses choose to follow that way of life</a:t>
            </a:r>
            <a:endParaRPr lang="en-GB" dirty="0"/>
          </a:p>
        </p:txBody>
      </p:sp>
      <p:pic>
        <p:nvPicPr>
          <p:cNvPr id="5" name="Content Placeholder 4" descr="Fontenay 4.JPG"/>
          <p:cNvPicPr>
            <a:picLocks noGrp="1" noChangeAspect="1"/>
          </p:cNvPicPr>
          <p:nvPr>
            <p:ph sz="half" idx="2"/>
          </p:nvPr>
        </p:nvPicPr>
        <p:blipFill>
          <a:blip r:embed="rId2" cstate="print"/>
          <a:stretch>
            <a:fillRect/>
          </a:stretch>
        </p:blipFill>
        <p:spPr>
          <a:xfrm>
            <a:off x="4572000" y="1295400"/>
            <a:ext cx="4338394" cy="2971800"/>
          </a:xfrm>
        </p:spPr>
      </p:pic>
      <p:sp>
        <p:nvSpPr>
          <p:cNvPr id="6" name="TextBox 5"/>
          <p:cNvSpPr txBox="1"/>
          <p:nvPr/>
        </p:nvSpPr>
        <p:spPr>
          <a:xfrm>
            <a:off x="5791200" y="4876800"/>
            <a:ext cx="2892536" cy="646331"/>
          </a:xfrm>
          <a:prstGeom prst="rect">
            <a:avLst/>
          </a:prstGeom>
          <a:noFill/>
        </p:spPr>
        <p:txBody>
          <a:bodyPr wrap="square" rtlCol="0">
            <a:spAutoFit/>
          </a:bodyPr>
          <a:lstStyle/>
          <a:p>
            <a:r>
              <a:rPr lang="en-GB" dirty="0" smtClean="0"/>
              <a:t>The abbey of </a:t>
            </a:r>
            <a:r>
              <a:rPr lang="en-GB" dirty="0" err="1" smtClean="0"/>
              <a:t>Fontenay</a:t>
            </a:r>
            <a:r>
              <a:rPr lang="en-GB" dirty="0" smtClean="0"/>
              <a:t>, France</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true order emerges</a:t>
            </a:r>
            <a:endParaRPr lang="en-GB" dirty="0"/>
          </a:p>
        </p:txBody>
      </p:sp>
      <p:pic>
        <p:nvPicPr>
          <p:cNvPr id="6" name="Content Placeholder 4" descr="MAP COLOUR.JPG"/>
          <p:cNvPicPr>
            <a:picLocks noGrp="1" noChangeAspect="1"/>
          </p:cNvPicPr>
          <p:nvPr>
            <p:ph idx="1"/>
          </p:nvPr>
        </p:nvPicPr>
        <p:blipFill>
          <a:blip r:embed="rId2" cstate="print"/>
          <a:srcRect/>
          <a:stretch>
            <a:fillRect/>
          </a:stretch>
        </p:blipFill>
        <p:spPr>
          <a:xfrm>
            <a:off x="1806770" y="1600200"/>
            <a:ext cx="5530460" cy="4525963"/>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 has its own ‘constitution’</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The </a:t>
            </a:r>
            <a:r>
              <a:rPr lang="en-GB" i="1" dirty="0" err="1" smtClean="0"/>
              <a:t>Carta</a:t>
            </a:r>
            <a:r>
              <a:rPr lang="en-GB" i="1" dirty="0" smtClean="0"/>
              <a:t> </a:t>
            </a:r>
            <a:r>
              <a:rPr lang="en-GB" i="1" dirty="0" err="1" smtClean="0"/>
              <a:t>Caritatis</a:t>
            </a:r>
            <a:r>
              <a:rPr lang="en-GB" i="1" dirty="0" smtClean="0"/>
              <a:t>;</a:t>
            </a:r>
          </a:p>
          <a:p>
            <a:pPr>
              <a:buNone/>
            </a:pPr>
            <a:r>
              <a:rPr lang="en-GB" i="1" dirty="0" smtClean="0"/>
              <a:t>	</a:t>
            </a:r>
            <a:r>
              <a:rPr lang="en-GB" i="1" dirty="0" smtClean="0"/>
              <a:t>The </a:t>
            </a:r>
            <a:r>
              <a:rPr lang="en-GB" i="1" dirty="0" smtClean="0"/>
              <a:t>brothers, guarding against any future wrecking of mutual peace made clear and confirmed . . . in what way and with what love the monks of their order who are divided in body and scattered in abbeys throughout the world might be held together indissolubly in spirit. They decided to</a:t>
            </a:r>
            <a:r>
              <a:rPr lang="en-GB" dirty="0" smtClean="0"/>
              <a:t> </a:t>
            </a:r>
            <a:r>
              <a:rPr lang="en-GB" i="1" dirty="0" smtClean="0"/>
              <a:t>call this decree the ‘charter of love</a:t>
            </a:r>
            <a:r>
              <a:rPr lang="en-GB" i="1" dirty="0" smtClean="0"/>
              <a:t>.’</a:t>
            </a:r>
            <a:endParaRPr lang="en-GB" dirty="0"/>
          </a:p>
        </p:txBody>
      </p:sp>
      <p:sp>
        <p:nvSpPr>
          <p:cNvPr id="4" name="Content Placeholder 3"/>
          <p:cNvSpPr>
            <a:spLocks noGrp="1"/>
          </p:cNvSpPr>
          <p:nvPr>
            <p:ph sz="half" idx="2"/>
          </p:nvPr>
        </p:nvSpPr>
        <p:spPr/>
        <p:txBody>
          <a:bodyPr>
            <a:normAutofit fontScale="77500" lnSpcReduction="20000"/>
          </a:bodyPr>
          <a:lstStyle/>
          <a:p>
            <a:r>
              <a:rPr lang="en-GB" i="1" dirty="0" smtClean="0"/>
              <a:t>we will and command them that they observe the Rule of the blessed Benedict in everything, just as it is observed in the New Monastery. Let them not introduce a different meaning in the interpretation of the Holy Rule; but as our predecessors, the holy fathers – that is to say the monks of the New Monastery – understood it and kept it, and as we today understand and keep it, so let them too understand and keep it.</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General Chapter</a:t>
            </a:r>
            <a:endParaRPr lang="en-GB" dirty="0"/>
          </a:p>
        </p:txBody>
      </p:sp>
      <p:sp>
        <p:nvSpPr>
          <p:cNvPr id="3" name="Content Placeholder 2"/>
          <p:cNvSpPr>
            <a:spLocks noGrp="1"/>
          </p:cNvSpPr>
          <p:nvPr>
            <p:ph sz="half" idx="1"/>
          </p:nvPr>
        </p:nvSpPr>
        <p:spPr/>
        <p:txBody>
          <a:bodyPr/>
          <a:lstStyle/>
          <a:p>
            <a:r>
              <a:rPr lang="en-GB" dirty="0" smtClean="0"/>
              <a:t>Meets once a year</a:t>
            </a:r>
          </a:p>
          <a:p>
            <a:r>
              <a:rPr lang="en-GB" dirty="0" smtClean="0"/>
              <a:t>Passes statutes (</a:t>
            </a:r>
            <a:r>
              <a:rPr lang="en-GB" dirty="0" err="1" smtClean="0"/>
              <a:t>capitula</a:t>
            </a:r>
            <a:r>
              <a:rPr lang="en-GB" dirty="0" smtClean="0"/>
              <a:t>) regulating Cistercian life</a:t>
            </a:r>
          </a:p>
          <a:p>
            <a:r>
              <a:rPr lang="en-GB" dirty="0" smtClean="0"/>
              <a:t>Disciplines abbots</a:t>
            </a:r>
          </a:p>
          <a:p>
            <a:r>
              <a:rPr lang="en-GB" dirty="0" smtClean="0"/>
              <a:t>Maintains uniformity</a:t>
            </a:r>
          </a:p>
          <a:p>
            <a:endParaRPr lang="en-GB" dirty="0"/>
          </a:p>
        </p:txBody>
      </p:sp>
      <p:pic>
        <p:nvPicPr>
          <p:cNvPr id="5" name="Content Placeholder 4" descr="monks chopping wood.JPG"/>
          <p:cNvPicPr>
            <a:picLocks noGrp="1" noChangeAspect="1"/>
          </p:cNvPicPr>
          <p:nvPr>
            <p:ph sz="half" idx="2"/>
          </p:nvPr>
        </p:nvPicPr>
        <p:blipFill>
          <a:blip r:embed="rId2" cstate="print"/>
          <a:stretch>
            <a:fillRect/>
          </a:stretch>
        </p:blipFill>
        <p:spPr>
          <a:xfrm>
            <a:off x="4649406" y="1905000"/>
            <a:ext cx="3853498" cy="4038600"/>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2514600" cy="2925762"/>
          </a:xfrm>
        </p:spPr>
        <p:txBody>
          <a:bodyPr>
            <a:normAutofit/>
          </a:bodyPr>
          <a:lstStyle/>
          <a:p>
            <a:r>
              <a:rPr lang="en-GB" dirty="0" smtClean="0"/>
              <a:t>Annual visitation</a:t>
            </a:r>
            <a:endParaRPr lang="en-GB" dirty="0"/>
          </a:p>
        </p:txBody>
      </p:sp>
      <p:graphicFrame>
        <p:nvGraphicFramePr>
          <p:cNvPr id="1026" name="Organization Chart 7"/>
          <p:cNvGraphicFramePr>
            <a:graphicFrameLocks/>
          </p:cNvGraphicFramePr>
          <p:nvPr>
            <p:ph sz="half" idx="4294967295"/>
          </p:nvPr>
        </p:nvGraphicFramePr>
        <p:xfrm>
          <a:off x="381000" y="381000"/>
          <a:ext cx="7924800" cy="5943600"/>
        </p:xfrm>
        <a:graphic>
          <a:graphicData uri="http://schemas.openxmlformats.org/drawingml/2006/compatibility">
            <com:legacyDrawing xmlns:com="http://schemas.openxmlformats.org/drawingml/2006/compatibility" spid="_x0000_s102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Cistercians become a political force</a:t>
            </a:r>
            <a:endParaRPr lang="en-GB" dirty="0"/>
          </a:p>
        </p:txBody>
      </p:sp>
      <p:pic>
        <p:nvPicPr>
          <p:cNvPr id="5" name="Content Placeholder 4" descr="St Bernard of Clairvaux.JPG"/>
          <p:cNvPicPr>
            <a:picLocks noGrp="1" noChangeAspect="1"/>
          </p:cNvPicPr>
          <p:nvPr>
            <p:ph sz="half" idx="1"/>
          </p:nvPr>
        </p:nvPicPr>
        <p:blipFill>
          <a:blip r:embed="rId2" cstate="print"/>
          <a:stretch>
            <a:fillRect/>
          </a:stretch>
        </p:blipFill>
        <p:spPr>
          <a:xfrm>
            <a:off x="457200" y="1897627"/>
            <a:ext cx="4038600" cy="3931109"/>
          </a:xfrm>
        </p:spPr>
      </p:pic>
      <p:sp>
        <p:nvSpPr>
          <p:cNvPr id="4" name="Content Placeholder 3"/>
          <p:cNvSpPr>
            <a:spLocks noGrp="1"/>
          </p:cNvSpPr>
          <p:nvPr>
            <p:ph sz="half" idx="2"/>
          </p:nvPr>
        </p:nvSpPr>
        <p:spPr/>
        <p:txBody>
          <a:bodyPr/>
          <a:lstStyle/>
          <a:p>
            <a:r>
              <a:rPr lang="en-GB" dirty="0" smtClean="0"/>
              <a:t>St Bernard of Clairvaux</a:t>
            </a:r>
          </a:p>
          <a:p>
            <a:r>
              <a:rPr lang="en-GB" dirty="0" smtClean="0"/>
              <a:t>The Apologia</a:t>
            </a:r>
          </a:p>
          <a:p>
            <a:r>
              <a:rPr lang="en-GB" dirty="0" smtClean="0"/>
              <a:t>The papal schism of 1130</a:t>
            </a:r>
          </a:p>
          <a:p>
            <a:r>
              <a:rPr lang="en-GB" dirty="0" smtClean="0"/>
              <a:t>In praise of new knighthood</a:t>
            </a:r>
          </a:p>
          <a:p>
            <a:r>
              <a:rPr lang="en-GB" dirty="0" smtClean="0"/>
              <a:t>The York election of the 1140s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Cistercian impact on the economy</a:t>
            </a:r>
            <a:endParaRPr lang="en-GB" dirty="0"/>
          </a:p>
        </p:txBody>
      </p:sp>
      <p:sp>
        <p:nvSpPr>
          <p:cNvPr id="3" name="Content Placeholder 2"/>
          <p:cNvSpPr>
            <a:spLocks noGrp="1"/>
          </p:cNvSpPr>
          <p:nvPr>
            <p:ph sz="half" idx="1"/>
          </p:nvPr>
        </p:nvSpPr>
        <p:spPr/>
        <p:txBody>
          <a:bodyPr/>
          <a:lstStyle/>
          <a:p>
            <a:r>
              <a:rPr lang="en-GB" dirty="0" smtClean="0"/>
              <a:t>Lay brothers (</a:t>
            </a:r>
            <a:r>
              <a:rPr lang="en-GB" i="1" dirty="0" smtClean="0"/>
              <a:t>conversi</a:t>
            </a:r>
            <a:r>
              <a:rPr lang="en-GB" dirty="0" smtClean="0"/>
              <a:t>)</a:t>
            </a:r>
            <a:endParaRPr lang="en-GB" i="1" dirty="0"/>
          </a:p>
        </p:txBody>
      </p:sp>
      <p:pic>
        <p:nvPicPr>
          <p:cNvPr id="5" name="Picture 12" descr="CISTERCIANS 006"/>
          <p:cNvPicPr>
            <a:picLocks noGrp="1" noChangeAspect="1" noChangeArrowheads="1"/>
          </p:cNvPicPr>
          <p:nvPr>
            <p:ph sz="half" idx="2"/>
          </p:nvPr>
        </p:nvPicPr>
        <p:blipFill>
          <a:blip r:embed="rId2" cstate="print"/>
          <a:srcRect/>
          <a:stretch>
            <a:fillRect/>
          </a:stretch>
        </p:blipFill>
        <p:spPr>
          <a:xfrm>
            <a:off x="5293949" y="1600200"/>
            <a:ext cx="2747102" cy="4525963"/>
          </a:xfr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Granges</a:t>
            </a:r>
            <a:endParaRPr lang="en-GB" dirty="0"/>
          </a:p>
        </p:txBody>
      </p:sp>
      <p:sp>
        <p:nvSpPr>
          <p:cNvPr id="3" name="Content Placeholder 2"/>
          <p:cNvSpPr>
            <a:spLocks noGrp="1"/>
          </p:cNvSpPr>
          <p:nvPr>
            <p:ph sz="half" idx="1"/>
          </p:nvPr>
        </p:nvSpPr>
        <p:spPr/>
        <p:txBody>
          <a:bodyPr>
            <a:normAutofit/>
          </a:bodyPr>
          <a:lstStyle/>
          <a:p>
            <a:r>
              <a:rPr lang="en-GB" dirty="0" smtClean="0"/>
              <a:t>Arable farming</a:t>
            </a:r>
          </a:p>
          <a:p>
            <a:pPr lvl="1"/>
            <a:r>
              <a:rPr lang="en-GB" dirty="0" smtClean="0"/>
              <a:t>The great tithe barn of </a:t>
            </a:r>
            <a:r>
              <a:rPr lang="en-GB" dirty="0" err="1" smtClean="0"/>
              <a:t>Coxwell</a:t>
            </a:r>
            <a:endParaRPr lang="en-GB" dirty="0" smtClean="0"/>
          </a:p>
          <a:p>
            <a:r>
              <a:rPr lang="en-GB" dirty="0" smtClean="0"/>
              <a:t>Sheep</a:t>
            </a:r>
          </a:p>
          <a:p>
            <a:pPr lvl="1"/>
            <a:r>
              <a:rPr lang="en-GB" dirty="0" smtClean="0"/>
              <a:t>And overseas trade</a:t>
            </a:r>
          </a:p>
          <a:p>
            <a:r>
              <a:rPr lang="en-GB" dirty="0" smtClean="0"/>
              <a:t>Opening up of new lands</a:t>
            </a:r>
          </a:p>
          <a:p>
            <a:pPr lvl="1"/>
            <a:r>
              <a:rPr lang="en-GB" dirty="0" smtClean="0"/>
              <a:t>Extension of cultivated land</a:t>
            </a:r>
          </a:p>
          <a:p>
            <a:pPr lvl="1"/>
            <a:endParaRPr lang="en-GB" dirty="0" smtClean="0"/>
          </a:p>
          <a:p>
            <a:pPr lvl="1"/>
            <a:endParaRPr lang="en-GB" dirty="0" smtClean="0"/>
          </a:p>
        </p:txBody>
      </p:sp>
      <p:pic>
        <p:nvPicPr>
          <p:cNvPr id="5" name="Content Placeholder 4" descr="IMGP0116.JPG"/>
          <p:cNvPicPr>
            <a:picLocks noGrp="1" noChangeAspect="1"/>
          </p:cNvPicPr>
          <p:nvPr>
            <p:ph sz="half" idx="2"/>
          </p:nvPr>
        </p:nvPicPr>
        <p:blipFill>
          <a:blip r:embed="rId2" cstate="print"/>
          <a:stretch>
            <a:fillRect/>
          </a:stretch>
        </p:blipFill>
        <p:spPr>
          <a:xfrm>
            <a:off x="4648200" y="2348706"/>
            <a:ext cx="4038600" cy="3028950"/>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0" y="274638"/>
            <a:ext cx="3657600" cy="1143000"/>
          </a:xfrm>
        </p:spPr>
        <p:txBody>
          <a:bodyPr/>
          <a:lstStyle/>
          <a:p>
            <a:r>
              <a:rPr lang="en-GB" dirty="0" smtClean="0"/>
              <a:t>Cistercian sites</a:t>
            </a:r>
            <a:endParaRPr lang="en-GB" dirty="0"/>
          </a:p>
        </p:txBody>
      </p:sp>
      <p:pic>
        <p:nvPicPr>
          <p:cNvPr id="7" name="Content Placeholder 6" descr="fountains abbey 024.jpg"/>
          <p:cNvPicPr>
            <a:picLocks noGrp="1" noChangeAspect="1"/>
          </p:cNvPicPr>
          <p:nvPr>
            <p:ph sz="half" idx="1"/>
          </p:nvPr>
        </p:nvPicPr>
        <p:blipFill>
          <a:blip r:embed="rId2" cstate="print"/>
          <a:stretch>
            <a:fillRect/>
          </a:stretch>
        </p:blipFill>
        <p:spPr>
          <a:xfrm>
            <a:off x="457200" y="609600"/>
            <a:ext cx="4038600" cy="2629512"/>
          </a:xfrm>
        </p:spPr>
      </p:pic>
      <p:pic>
        <p:nvPicPr>
          <p:cNvPr id="9" name="Picture 8" descr="CISTERCIANS 002.jpg"/>
          <p:cNvPicPr>
            <a:picLocks noChangeAspect="1"/>
          </p:cNvPicPr>
          <p:nvPr/>
        </p:nvPicPr>
        <p:blipFill>
          <a:blip r:embed="rId3" cstate="print"/>
          <a:stretch>
            <a:fillRect/>
          </a:stretch>
        </p:blipFill>
        <p:spPr>
          <a:xfrm>
            <a:off x="762000" y="3657600"/>
            <a:ext cx="3693716" cy="2471057"/>
          </a:xfrm>
          <a:prstGeom prst="rect">
            <a:avLst/>
          </a:prstGeom>
        </p:spPr>
      </p:pic>
      <p:pic>
        <p:nvPicPr>
          <p:cNvPr id="11" name="Content Placeholder 10" descr="65_furness_abbey_arches.JPG"/>
          <p:cNvPicPr>
            <a:picLocks noGrp="1" noChangeAspect="1"/>
          </p:cNvPicPr>
          <p:nvPr>
            <p:ph sz="half" idx="2"/>
          </p:nvPr>
        </p:nvPicPr>
        <p:blipFill>
          <a:blip r:embed="rId4" cstate="print"/>
          <a:stretch>
            <a:fillRect/>
          </a:stretch>
        </p:blipFill>
        <p:spPr>
          <a:xfrm>
            <a:off x="5011208" y="2348706"/>
            <a:ext cx="3675592" cy="2756694"/>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TotalTime>
  <Words>326</Words>
  <Application>Microsoft Office PowerPoint</Application>
  <PresentationFormat>On-screen Show (4:3)</PresentationFormat>
  <Paragraphs>63</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The Cistercians</vt:lpstr>
      <vt:lpstr>Characteristics of the new religious orders</vt:lpstr>
      <vt:lpstr>Cîteaux</vt:lpstr>
      <vt:lpstr>What was different?</vt:lpstr>
      <vt:lpstr>A true order emerges</vt:lpstr>
      <vt:lpstr>It has its own ‘constitution’</vt:lpstr>
      <vt:lpstr>The General Chapter</vt:lpstr>
      <vt:lpstr>Annual visitation</vt:lpstr>
      <vt:lpstr>The Cistercians become a political force</vt:lpstr>
      <vt:lpstr>Cistercian impact on the economy</vt:lpstr>
      <vt:lpstr>Granges</vt:lpstr>
      <vt:lpstr>Cistercian sites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Cistercians</dc:title>
  <dc:creator/>
  <cp:lastModifiedBy>sm042</cp:lastModifiedBy>
  <cp:revision>10</cp:revision>
  <dcterms:created xsi:type="dcterms:W3CDTF">2006-08-16T00:00:00Z</dcterms:created>
  <dcterms:modified xsi:type="dcterms:W3CDTF">2012-12-06T14:12:18Z</dcterms:modified>
</cp:coreProperties>
</file>