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handoutMasterIdLst>
    <p:handoutMasterId r:id="rId22"/>
  </p:handoutMasterIdLst>
  <p:sldIdLst>
    <p:sldId id="273" r:id="rId2"/>
    <p:sldId id="257" r:id="rId3"/>
    <p:sldId id="261" r:id="rId4"/>
    <p:sldId id="275" r:id="rId5"/>
    <p:sldId id="259" r:id="rId6"/>
    <p:sldId id="274" r:id="rId7"/>
    <p:sldId id="263" r:id="rId8"/>
    <p:sldId id="277" r:id="rId9"/>
    <p:sldId id="276" r:id="rId10"/>
    <p:sldId id="267" r:id="rId11"/>
    <p:sldId id="278" r:id="rId12"/>
    <p:sldId id="268" r:id="rId13"/>
    <p:sldId id="279" r:id="rId14"/>
    <p:sldId id="280" r:id="rId15"/>
    <p:sldId id="269" r:id="rId16"/>
    <p:sldId id="270" r:id="rId17"/>
    <p:sldId id="271" r:id="rId18"/>
    <p:sldId id="281" r:id="rId19"/>
    <p:sldId id="28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58E051-ADD6-4F16-AF3B-5723337DAA0E}" v="159" dt="2020-11-15T16:37:59.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764" autoAdjust="0"/>
  </p:normalViewPr>
  <p:slideViewPr>
    <p:cSldViewPr snapToGrid="0">
      <p:cViewPr varScale="1">
        <p:scale>
          <a:sx n="62" d="100"/>
          <a:sy n="62" d="100"/>
        </p:scale>
        <p:origin x="828" y="5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Stranaghan" userId="5d1df63a9bfea6c0" providerId="LiveId" clId="{C558E051-ADD6-4F16-AF3B-5723337DAA0E}"/>
    <pc:docChg chg="undo custSel mod addSld delSld modSld sldOrd">
      <pc:chgData name="Rhodri Stranaghan" userId="5d1df63a9bfea6c0" providerId="LiveId" clId="{C558E051-ADD6-4F16-AF3B-5723337DAA0E}" dt="2020-11-15T16:51:09.679" v="4499" actId="1076"/>
      <pc:docMkLst>
        <pc:docMk/>
      </pc:docMkLst>
      <pc:sldChg chg="modSp modNotesTx">
        <pc:chgData name="Rhodri Stranaghan" userId="5d1df63a9bfea6c0" providerId="LiveId" clId="{C558E051-ADD6-4F16-AF3B-5723337DAA0E}" dt="2020-11-15T16:29:15.119" v="4334"/>
        <pc:sldMkLst>
          <pc:docMk/>
          <pc:sldMk cId="1686371798" sldId="257"/>
        </pc:sldMkLst>
        <pc:graphicFrameChg chg="mod">
          <ac:chgData name="Rhodri Stranaghan" userId="5d1df63a9bfea6c0" providerId="LiveId" clId="{C558E051-ADD6-4F16-AF3B-5723337DAA0E}" dt="2020-11-15T16:29:15.119" v="4334"/>
          <ac:graphicFrameMkLst>
            <pc:docMk/>
            <pc:sldMk cId="1686371798" sldId="257"/>
            <ac:graphicFrameMk id="3" creationId="{D41CF951-56CC-434C-A55F-04ED1686AC40}"/>
          </ac:graphicFrameMkLst>
        </pc:graphicFrameChg>
      </pc:sldChg>
      <pc:sldChg chg="modSp mod modNotesTx">
        <pc:chgData name="Rhodri Stranaghan" userId="5d1df63a9bfea6c0" providerId="LiveId" clId="{C558E051-ADD6-4F16-AF3B-5723337DAA0E}" dt="2020-11-15T16:50:53.529" v="4498" actId="20577"/>
        <pc:sldMkLst>
          <pc:docMk/>
          <pc:sldMk cId="2461564494" sldId="259"/>
        </pc:sldMkLst>
        <pc:spChg chg="mod">
          <ac:chgData name="Rhodri Stranaghan" userId="5d1df63a9bfea6c0" providerId="LiveId" clId="{C558E051-ADD6-4F16-AF3B-5723337DAA0E}" dt="2020-11-15T16:50:53.529" v="4498" actId="20577"/>
          <ac:spMkLst>
            <pc:docMk/>
            <pc:sldMk cId="2461564494" sldId="259"/>
            <ac:spMk id="8" creationId="{DC8B6811-645C-4CCD-BE9D-527923877448}"/>
          </ac:spMkLst>
        </pc:spChg>
      </pc:sldChg>
      <pc:sldChg chg="modSp mod ord">
        <pc:chgData name="Rhodri Stranaghan" userId="5d1df63a9bfea6c0" providerId="LiveId" clId="{C558E051-ADD6-4F16-AF3B-5723337DAA0E}" dt="2020-11-15T16:25:51.667" v="4290"/>
        <pc:sldMkLst>
          <pc:docMk/>
          <pc:sldMk cId="3010665458" sldId="261"/>
        </pc:sldMkLst>
        <pc:spChg chg="mod">
          <ac:chgData name="Rhodri Stranaghan" userId="5d1df63a9bfea6c0" providerId="LiveId" clId="{C558E051-ADD6-4F16-AF3B-5723337DAA0E}" dt="2020-11-15T11:21:20.490" v="3397" actId="404"/>
          <ac:spMkLst>
            <pc:docMk/>
            <pc:sldMk cId="3010665458" sldId="261"/>
            <ac:spMk id="2" creationId="{F2641947-601B-4582-BB9D-396DECE1CCC7}"/>
          </ac:spMkLst>
        </pc:spChg>
      </pc:sldChg>
      <pc:sldChg chg="addSp modSp mod modNotesTx">
        <pc:chgData name="Rhodri Stranaghan" userId="5d1df63a9bfea6c0" providerId="LiveId" clId="{C558E051-ADD6-4F16-AF3B-5723337DAA0E}" dt="2020-11-15T14:15:45.265" v="3803" actId="20577"/>
        <pc:sldMkLst>
          <pc:docMk/>
          <pc:sldMk cId="3056936451" sldId="263"/>
        </pc:sldMkLst>
        <pc:spChg chg="mod">
          <ac:chgData name="Rhodri Stranaghan" userId="5d1df63a9bfea6c0" providerId="LiveId" clId="{C558E051-ADD6-4F16-AF3B-5723337DAA0E}" dt="2020-11-15T11:24:24.036" v="3438" actId="1076"/>
          <ac:spMkLst>
            <pc:docMk/>
            <pc:sldMk cId="3056936451" sldId="263"/>
            <ac:spMk id="2" creationId="{40AF7F9F-0819-4DFE-A336-E485CFCE8E2D}"/>
          </ac:spMkLst>
        </pc:spChg>
        <pc:picChg chg="add mod">
          <ac:chgData name="Rhodri Stranaghan" userId="5d1df63a9bfea6c0" providerId="LiveId" clId="{C558E051-ADD6-4F16-AF3B-5723337DAA0E}" dt="2020-11-15T11:24:27.154" v="3439" actId="14100"/>
          <ac:picMkLst>
            <pc:docMk/>
            <pc:sldMk cId="3056936451" sldId="263"/>
            <ac:picMk id="3" creationId="{2140C826-C659-4815-9D79-9967534D0E7A}"/>
          </ac:picMkLst>
        </pc:picChg>
      </pc:sldChg>
      <pc:sldChg chg="modSp del mod modNotesTx">
        <pc:chgData name="Rhodri Stranaghan" userId="5d1df63a9bfea6c0" providerId="LiveId" clId="{C558E051-ADD6-4F16-AF3B-5723337DAA0E}" dt="2020-11-15T13:22:49.960" v="3479" actId="2696"/>
        <pc:sldMkLst>
          <pc:docMk/>
          <pc:sldMk cId="2462984634" sldId="264"/>
        </pc:sldMkLst>
        <pc:spChg chg="mod">
          <ac:chgData name="Rhodri Stranaghan" userId="5d1df63a9bfea6c0" providerId="LiveId" clId="{C558E051-ADD6-4F16-AF3B-5723337DAA0E}" dt="2020-11-15T11:21:42.470" v="3406" actId="404"/>
          <ac:spMkLst>
            <pc:docMk/>
            <pc:sldMk cId="2462984634" sldId="264"/>
            <ac:spMk id="2" creationId="{35B1F208-55F1-4D9F-8E12-96313B478BBA}"/>
          </ac:spMkLst>
        </pc:spChg>
        <pc:spChg chg="mod">
          <ac:chgData name="Rhodri Stranaghan" userId="5d1df63a9bfea6c0" providerId="LiveId" clId="{C558E051-ADD6-4F16-AF3B-5723337DAA0E}" dt="2020-11-15T11:25:03.345" v="3447" actId="12"/>
          <ac:spMkLst>
            <pc:docMk/>
            <pc:sldMk cId="2462984634" sldId="264"/>
            <ac:spMk id="3" creationId="{1B21F762-8AAB-4ABE-BDCC-D71E495970FA}"/>
          </ac:spMkLst>
        </pc:spChg>
      </pc:sldChg>
      <pc:sldChg chg="modSp mod modNotesTx">
        <pc:chgData name="Rhodri Stranaghan" userId="5d1df63a9bfea6c0" providerId="LiveId" clId="{C558E051-ADD6-4F16-AF3B-5723337DAA0E}" dt="2020-11-15T16:28:30.515" v="4333" actId="20577"/>
        <pc:sldMkLst>
          <pc:docMk/>
          <pc:sldMk cId="3890678693" sldId="267"/>
        </pc:sldMkLst>
        <pc:spChg chg="mod">
          <ac:chgData name="Rhodri Stranaghan" userId="5d1df63a9bfea6c0" providerId="LiveId" clId="{C558E051-ADD6-4F16-AF3B-5723337DAA0E}" dt="2020-11-15T11:22:43.822" v="3413" actId="1076"/>
          <ac:spMkLst>
            <pc:docMk/>
            <pc:sldMk cId="3890678693" sldId="267"/>
            <ac:spMk id="2" creationId="{A0C6354A-F23D-4AEC-8D25-0F8C8A9B3194}"/>
          </ac:spMkLst>
        </pc:spChg>
        <pc:spChg chg="mod">
          <ac:chgData name="Rhodri Stranaghan" userId="5d1df63a9bfea6c0" providerId="LiveId" clId="{C558E051-ADD6-4F16-AF3B-5723337DAA0E}" dt="2020-11-15T16:28:30.515" v="4333" actId="20577"/>
          <ac:spMkLst>
            <pc:docMk/>
            <pc:sldMk cId="3890678693" sldId="267"/>
            <ac:spMk id="4" creationId="{C3BAD78C-35F7-4882-B4F7-48983174A20A}"/>
          </ac:spMkLst>
        </pc:spChg>
      </pc:sldChg>
      <pc:sldChg chg="addSp modSp mod modClrScheme chgLayout modNotesTx">
        <pc:chgData name="Rhodri Stranaghan" userId="5d1df63a9bfea6c0" providerId="LiveId" clId="{C558E051-ADD6-4F16-AF3B-5723337DAA0E}" dt="2020-11-15T16:51:09.679" v="4499" actId="1076"/>
        <pc:sldMkLst>
          <pc:docMk/>
          <pc:sldMk cId="4025100083" sldId="268"/>
        </pc:sldMkLst>
        <pc:spChg chg="mod">
          <ac:chgData name="Rhodri Stranaghan" userId="5d1df63a9bfea6c0" providerId="LiveId" clId="{C558E051-ADD6-4F16-AF3B-5723337DAA0E}" dt="2020-11-15T12:07:13.016" v="3475" actId="313"/>
          <ac:spMkLst>
            <pc:docMk/>
            <pc:sldMk cId="4025100083" sldId="268"/>
            <ac:spMk id="2" creationId="{C75C9B74-5A8C-4D3E-9B8C-A64F0B603FB9}"/>
          </ac:spMkLst>
        </pc:spChg>
        <pc:spChg chg="mod ord">
          <ac:chgData name="Rhodri Stranaghan" userId="5d1df63a9bfea6c0" providerId="LiveId" clId="{C558E051-ADD6-4F16-AF3B-5723337DAA0E}" dt="2020-11-15T10:56:12.622" v="2332" actId="5793"/>
          <ac:spMkLst>
            <pc:docMk/>
            <pc:sldMk cId="4025100083" sldId="268"/>
            <ac:spMk id="4" creationId="{9D1D6A84-9A22-462A-8951-74FA780672EE}"/>
          </ac:spMkLst>
        </pc:spChg>
        <pc:spChg chg="add mod">
          <ac:chgData name="Rhodri Stranaghan" userId="5d1df63a9bfea6c0" providerId="LiveId" clId="{C558E051-ADD6-4F16-AF3B-5723337DAA0E}" dt="2020-11-14T14:17:57.003" v="1547" actId="1076"/>
          <ac:spMkLst>
            <pc:docMk/>
            <pc:sldMk cId="4025100083" sldId="268"/>
            <ac:spMk id="5" creationId="{216BD637-7415-4988-BB4C-B0B9010737AC}"/>
          </ac:spMkLst>
        </pc:spChg>
        <pc:picChg chg="add mod modCrop">
          <ac:chgData name="Rhodri Stranaghan" userId="5d1df63a9bfea6c0" providerId="LiveId" clId="{C558E051-ADD6-4F16-AF3B-5723337DAA0E}" dt="2020-11-15T16:51:09.679" v="4499" actId="1076"/>
          <ac:picMkLst>
            <pc:docMk/>
            <pc:sldMk cId="4025100083" sldId="268"/>
            <ac:picMk id="3" creationId="{40A9C971-F58A-4D35-AE83-2385F726AE0F}"/>
          </ac:picMkLst>
        </pc:picChg>
      </pc:sldChg>
      <pc:sldChg chg="modSp mod">
        <pc:chgData name="Rhodri Stranaghan" userId="5d1df63a9bfea6c0" providerId="LiveId" clId="{C558E051-ADD6-4F16-AF3B-5723337DAA0E}" dt="2020-11-15T16:39:19.842" v="4494" actId="404"/>
        <pc:sldMkLst>
          <pc:docMk/>
          <pc:sldMk cId="996511955" sldId="269"/>
        </pc:sldMkLst>
        <pc:spChg chg="mod">
          <ac:chgData name="Rhodri Stranaghan" userId="5d1df63a9bfea6c0" providerId="LiveId" clId="{C558E051-ADD6-4F16-AF3B-5723337DAA0E}" dt="2020-11-15T16:39:19.842" v="4494" actId="404"/>
          <ac:spMkLst>
            <pc:docMk/>
            <pc:sldMk cId="996511955" sldId="269"/>
            <ac:spMk id="2" creationId="{A611D626-28E2-4B33-9295-109C813D4370}"/>
          </ac:spMkLst>
        </pc:spChg>
        <pc:spChg chg="mod">
          <ac:chgData name="Rhodri Stranaghan" userId="5d1df63a9bfea6c0" providerId="LiveId" clId="{C558E051-ADD6-4F16-AF3B-5723337DAA0E}" dt="2020-11-15T16:25:04.874" v="4235" actId="20577"/>
          <ac:spMkLst>
            <pc:docMk/>
            <pc:sldMk cId="996511955" sldId="269"/>
            <ac:spMk id="5" creationId="{2CD80F4B-07F3-4D45-86CD-AB402ECB49B3}"/>
          </ac:spMkLst>
        </pc:spChg>
      </pc:sldChg>
      <pc:sldChg chg="addSp modSp mod">
        <pc:chgData name="Rhodri Stranaghan" userId="5d1df63a9bfea6c0" providerId="LiveId" clId="{C558E051-ADD6-4F16-AF3B-5723337DAA0E}" dt="2020-11-15T16:25:24.328" v="4288" actId="20577"/>
        <pc:sldMkLst>
          <pc:docMk/>
          <pc:sldMk cId="644791921" sldId="270"/>
        </pc:sldMkLst>
        <pc:spChg chg="add mod">
          <ac:chgData name="Rhodri Stranaghan" userId="5d1df63a9bfea6c0" providerId="LiveId" clId="{C558E051-ADD6-4F16-AF3B-5723337DAA0E}" dt="2020-11-15T16:25:24.328" v="4288" actId="20577"/>
          <ac:spMkLst>
            <pc:docMk/>
            <pc:sldMk cId="644791921" sldId="270"/>
            <ac:spMk id="2" creationId="{14272FAB-EACE-409D-8236-6CA76C1A8433}"/>
          </ac:spMkLst>
        </pc:spChg>
        <pc:spChg chg="mod">
          <ac:chgData name="Rhodri Stranaghan" userId="5d1df63a9bfea6c0" providerId="LiveId" clId="{C558E051-ADD6-4F16-AF3B-5723337DAA0E}" dt="2020-11-15T16:22:33.966" v="3967" actId="1076"/>
          <ac:spMkLst>
            <pc:docMk/>
            <pc:sldMk cId="644791921" sldId="270"/>
            <ac:spMk id="4" creationId="{A644FD75-A6E0-4C28-946F-89CBDEC00E20}"/>
          </ac:spMkLst>
        </pc:spChg>
      </pc:sldChg>
      <pc:sldChg chg="addSp delSp modSp mod modClrScheme chgLayout">
        <pc:chgData name="Rhodri Stranaghan" userId="5d1df63a9bfea6c0" providerId="LiveId" clId="{C558E051-ADD6-4F16-AF3B-5723337DAA0E}" dt="2020-11-15T11:23:17.980" v="3430" actId="404"/>
        <pc:sldMkLst>
          <pc:docMk/>
          <pc:sldMk cId="2446939045" sldId="271"/>
        </pc:sldMkLst>
        <pc:spChg chg="add mod">
          <ac:chgData name="Rhodri Stranaghan" userId="5d1df63a9bfea6c0" providerId="LiveId" clId="{C558E051-ADD6-4F16-AF3B-5723337DAA0E}" dt="2020-11-15T11:18:02.629" v="3144" actId="12"/>
          <ac:spMkLst>
            <pc:docMk/>
            <pc:sldMk cId="2446939045" sldId="271"/>
            <ac:spMk id="2" creationId="{8033A5BE-084F-476C-BEF0-9282503DD21F}"/>
          </ac:spMkLst>
        </pc:spChg>
        <pc:spChg chg="add del mod">
          <ac:chgData name="Rhodri Stranaghan" userId="5d1df63a9bfea6c0" providerId="LiveId" clId="{C558E051-ADD6-4F16-AF3B-5723337DAA0E}" dt="2020-11-14T22:53:56.064" v="2138"/>
          <ac:spMkLst>
            <pc:docMk/>
            <pc:sldMk cId="2446939045" sldId="271"/>
            <ac:spMk id="3" creationId="{680DEAEC-D112-42C2-BB4D-DA53073B0C56}"/>
          </ac:spMkLst>
        </pc:spChg>
        <pc:spChg chg="del mod">
          <ac:chgData name="Rhodri Stranaghan" userId="5d1df63a9bfea6c0" providerId="LiveId" clId="{C558E051-ADD6-4F16-AF3B-5723337DAA0E}" dt="2020-11-14T22:53:45.627" v="2135" actId="21"/>
          <ac:spMkLst>
            <pc:docMk/>
            <pc:sldMk cId="2446939045" sldId="271"/>
            <ac:spMk id="4" creationId="{75E496B7-B07A-414B-A3B3-86B095702B6D}"/>
          </ac:spMkLst>
        </pc:spChg>
        <pc:spChg chg="add del mod">
          <ac:chgData name="Rhodri Stranaghan" userId="5d1df63a9bfea6c0" providerId="LiveId" clId="{C558E051-ADD6-4F16-AF3B-5723337DAA0E}" dt="2020-11-14T22:53:59.334" v="2139" actId="21"/>
          <ac:spMkLst>
            <pc:docMk/>
            <pc:sldMk cId="2446939045" sldId="271"/>
            <ac:spMk id="6" creationId="{634E8408-A148-4874-9427-CF245D315C16}"/>
          </ac:spMkLst>
        </pc:spChg>
        <pc:spChg chg="add del mod">
          <ac:chgData name="Rhodri Stranaghan" userId="5d1df63a9bfea6c0" providerId="LiveId" clId="{C558E051-ADD6-4F16-AF3B-5723337DAA0E}" dt="2020-11-14T22:54:05.070" v="2140" actId="21"/>
          <ac:spMkLst>
            <pc:docMk/>
            <pc:sldMk cId="2446939045" sldId="271"/>
            <ac:spMk id="7" creationId="{7C5EB325-8040-4311-9C66-8137670ACE09}"/>
          </ac:spMkLst>
        </pc:spChg>
        <pc:spChg chg="del mod">
          <ac:chgData name="Rhodri Stranaghan" userId="5d1df63a9bfea6c0" providerId="LiveId" clId="{C558E051-ADD6-4F16-AF3B-5723337DAA0E}" dt="2020-11-14T22:55:20.027" v="2156" actId="21"/>
          <ac:spMkLst>
            <pc:docMk/>
            <pc:sldMk cId="2446939045" sldId="271"/>
            <ac:spMk id="8" creationId="{31F62882-8676-4611-821A-5404F5D7F830}"/>
          </ac:spMkLst>
        </pc:spChg>
        <pc:spChg chg="add mod">
          <ac:chgData name="Rhodri Stranaghan" userId="5d1df63a9bfea6c0" providerId="LiveId" clId="{C558E051-ADD6-4F16-AF3B-5723337DAA0E}" dt="2020-11-15T11:12:59.994" v="2676" actId="14100"/>
          <ac:spMkLst>
            <pc:docMk/>
            <pc:sldMk cId="2446939045" sldId="271"/>
            <ac:spMk id="9" creationId="{918B0711-866D-4239-BFF9-A59ED446F596}"/>
          </ac:spMkLst>
        </pc:spChg>
        <pc:spChg chg="add del mod">
          <ac:chgData name="Rhodri Stranaghan" userId="5d1df63a9bfea6c0" providerId="LiveId" clId="{C558E051-ADD6-4F16-AF3B-5723337DAA0E}" dt="2020-11-14T22:54:37.537" v="2145" actId="21"/>
          <ac:spMkLst>
            <pc:docMk/>
            <pc:sldMk cId="2446939045" sldId="271"/>
            <ac:spMk id="10" creationId="{D998D898-F61F-4564-97CA-B108CAFE61D3}"/>
          </ac:spMkLst>
        </pc:spChg>
        <pc:spChg chg="add del mod">
          <ac:chgData name="Rhodri Stranaghan" userId="5d1df63a9bfea6c0" providerId="LiveId" clId="{C558E051-ADD6-4F16-AF3B-5723337DAA0E}" dt="2020-11-14T22:55:25.096" v="2158" actId="21"/>
          <ac:spMkLst>
            <pc:docMk/>
            <pc:sldMk cId="2446939045" sldId="271"/>
            <ac:spMk id="12" creationId="{BF52BECD-B034-4CAE-B098-F9B0F9D538D6}"/>
          </ac:spMkLst>
        </pc:spChg>
        <pc:spChg chg="add del mod">
          <ac:chgData name="Rhodri Stranaghan" userId="5d1df63a9bfea6c0" providerId="LiveId" clId="{C558E051-ADD6-4F16-AF3B-5723337DAA0E}" dt="2020-11-14T22:58:26.130" v="2172" actId="26606"/>
          <ac:spMkLst>
            <pc:docMk/>
            <pc:sldMk cId="2446939045" sldId="271"/>
            <ac:spMk id="14" creationId="{E43890F4-E5DA-4E6B-8474-13CDDAE72A79}"/>
          </ac:spMkLst>
        </pc:spChg>
        <pc:spChg chg="add del mod">
          <ac:chgData name="Rhodri Stranaghan" userId="5d1df63a9bfea6c0" providerId="LiveId" clId="{C558E051-ADD6-4F16-AF3B-5723337DAA0E}" dt="2020-11-14T22:58:27.085" v="2174" actId="26606"/>
          <ac:spMkLst>
            <pc:docMk/>
            <pc:sldMk cId="2446939045" sldId="271"/>
            <ac:spMk id="16" creationId="{4A885776-22D0-4DE7-BBCD-D3EA367B787E}"/>
          </ac:spMkLst>
        </pc:spChg>
        <pc:spChg chg="add del mod">
          <ac:chgData name="Rhodri Stranaghan" userId="5d1df63a9bfea6c0" providerId="LiveId" clId="{C558E051-ADD6-4F16-AF3B-5723337DAA0E}" dt="2020-11-14T22:58:27.085" v="2174" actId="26606"/>
          <ac:spMkLst>
            <pc:docMk/>
            <pc:sldMk cId="2446939045" sldId="271"/>
            <ac:spMk id="17" creationId="{F6E18BBB-242C-47FA-80EA-BFCBB935CCBA}"/>
          </ac:spMkLst>
        </pc:spChg>
        <pc:spChg chg="add mod">
          <ac:chgData name="Rhodri Stranaghan" userId="5d1df63a9bfea6c0" providerId="LiveId" clId="{C558E051-ADD6-4F16-AF3B-5723337DAA0E}" dt="2020-11-15T11:23:17.980" v="3430" actId="404"/>
          <ac:spMkLst>
            <pc:docMk/>
            <pc:sldMk cId="2446939045" sldId="271"/>
            <ac:spMk id="19" creationId="{E43890F4-E5DA-4E6B-8474-13CDDAE72A79}"/>
          </ac:spMkLst>
        </pc:spChg>
      </pc:sldChg>
      <pc:sldChg chg="del">
        <pc:chgData name="Rhodri Stranaghan" userId="5d1df63a9bfea6c0" providerId="LiveId" clId="{C558E051-ADD6-4F16-AF3B-5723337DAA0E}" dt="2020-11-12T23:42:58.250" v="5" actId="2696"/>
        <pc:sldMkLst>
          <pc:docMk/>
          <pc:sldMk cId="262949800" sldId="272"/>
        </pc:sldMkLst>
      </pc:sldChg>
      <pc:sldChg chg="modSp mod modNotesTx">
        <pc:chgData name="Rhodri Stranaghan" userId="5d1df63a9bfea6c0" providerId="LiveId" clId="{C558E051-ADD6-4F16-AF3B-5723337DAA0E}" dt="2020-11-15T16:30:12.572" v="4473" actId="20577"/>
        <pc:sldMkLst>
          <pc:docMk/>
          <pc:sldMk cId="2840264268" sldId="274"/>
        </pc:sldMkLst>
        <pc:spChg chg="mod">
          <ac:chgData name="Rhodri Stranaghan" userId="5d1df63a9bfea6c0" providerId="LiveId" clId="{C558E051-ADD6-4F16-AF3B-5723337DAA0E}" dt="2020-11-15T11:21:13.925" v="3395" actId="404"/>
          <ac:spMkLst>
            <pc:docMk/>
            <pc:sldMk cId="2840264268" sldId="274"/>
            <ac:spMk id="10" creationId="{64508F13-D7F1-482D-9701-5303A5A4BE9E}"/>
          </ac:spMkLst>
        </pc:spChg>
        <pc:spChg chg="mod">
          <ac:chgData name="Rhodri Stranaghan" userId="5d1df63a9bfea6c0" providerId="LiveId" clId="{C558E051-ADD6-4F16-AF3B-5723337DAA0E}" dt="2020-11-15T16:30:12.572" v="4473" actId="20577"/>
          <ac:spMkLst>
            <pc:docMk/>
            <pc:sldMk cId="2840264268" sldId="274"/>
            <ac:spMk id="11" creationId="{F7F93AB6-B337-42DA-97EB-9E65B7B08AD1}"/>
          </ac:spMkLst>
        </pc:spChg>
      </pc:sldChg>
      <pc:sldChg chg="modSp mod ord">
        <pc:chgData name="Rhodri Stranaghan" userId="5d1df63a9bfea6c0" providerId="LiveId" clId="{C558E051-ADD6-4F16-AF3B-5723337DAA0E}" dt="2020-11-15T16:25:55.735" v="4292"/>
        <pc:sldMkLst>
          <pc:docMk/>
          <pc:sldMk cId="2750406799" sldId="275"/>
        </pc:sldMkLst>
        <pc:spChg chg="mod">
          <ac:chgData name="Rhodri Stranaghan" userId="5d1df63a9bfea6c0" providerId="LiveId" clId="{C558E051-ADD6-4F16-AF3B-5723337DAA0E}" dt="2020-11-15T11:21:26.243" v="3399" actId="404"/>
          <ac:spMkLst>
            <pc:docMk/>
            <pc:sldMk cId="2750406799" sldId="275"/>
            <ac:spMk id="2" creationId="{77A82D80-FDBE-4A98-93C6-CF6C951B375F}"/>
          </ac:spMkLst>
        </pc:spChg>
        <pc:spChg chg="mod">
          <ac:chgData name="Rhodri Stranaghan" userId="5d1df63a9bfea6c0" providerId="LiveId" clId="{C558E051-ADD6-4F16-AF3B-5723337DAA0E}" dt="2020-11-14T11:45:35.867" v="542" actId="20577"/>
          <ac:spMkLst>
            <pc:docMk/>
            <pc:sldMk cId="2750406799" sldId="275"/>
            <ac:spMk id="3" creationId="{F57EDCF6-D4B0-4A7C-9738-741855468840}"/>
          </ac:spMkLst>
        </pc:spChg>
      </pc:sldChg>
      <pc:sldChg chg="modSp mod modNotesTx">
        <pc:chgData name="Rhodri Stranaghan" userId="5d1df63a9bfea6c0" providerId="LiveId" clId="{C558E051-ADD6-4F16-AF3B-5723337DAA0E}" dt="2020-11-15T16:38:39.804" v="4490" actId="20577"/>
        <pc:sldMkLst>
          <pc:docMk/>
          <pc:sldMk cId="3100209229" sldId="276"/>
        </pc:sldMkLst>
        <pc:spChg chg="mod">
          <ac:chgData name="Rhodri Stranaghan" userId="5d1df63a9bfea6c0" providerId="LiveId" clId="{C558E051-ADD6-4F16-AF3B-5723337DAA0E}" dt="2020-11-15T11:22:28.740" v="3411" actId="404"/>
          <ac:spMkLst>
            <pc:docMk/>
            <pc:sldMk cId="3100209229" sldId="276"/>
            <ac:spMk id="2" creationId="{4CA71C32-14F6-4C5F-A19C-53C3152B8D7A}"/>
          </ac:spMkLst>
        </pc:spChg>
        <pc:spChg chg="mod">
          <ac:chgData name="Rhodri Stranaghan" userId="5d1df63a9bfea6c0" providerId="LiveId" clId="{C558E051-ADD6-4F16-AF3B-5723337DAA0E}" dt="2020-11-15T16:38:39.804" v="4490" actId="20577"/>
          <ac:spMkLst>
            <pc:docMk/>
            <pc:sldMk cId="3100209229" sldId="276"/>
            <ac:spMk id="3" creationId="{E35D003A-D5D5-443D-A207-A015B15CEE9B}"/>
          </ac:spMkLst>
        </pc:spChg>
      </pc:sldChg>
      <pc:sldChg chg="addSp modSp mod modClrScheme chgLayout">
        <pc:chgData name="Rhodri Stranaghan" userId="5d1df63a9bfea6c0" providerId="LiveId" clId="{C558E051-ADD6-4F16-AF3B-5723337DAA0E}" dt="2020-11-14T14:44:34.028" v="2092" actId="1076"/>
        <pc:sldMkLst>
          <pc:docMk/>
          <pc:sldMk cId="2697494042" sldId="277"/>
        </pc:sldMkLst>
        <pc:spChg chg="mod">
          <ac:chgData name="Rhodri Stranaghan" userId="5d1df63a9bfea6c0" providerId="LiveId" clId="{C558E051-ADD6-4F16-AF3B-5723337DAA0E}" dt="2020-11-14T14:41:53.543" v="2072" actId="26606"/>
          <ac:spMkLst>
            <pc:docMk/>
            <pc:sldMk cId="2697494042" sldId="277"/>
            <ac:spMk id="2" creationId="{BDA2094F-B416-4E22-8D62-BA79EA116D71}"/>
          </ac:spMkLst>
        </pc:spChg>
        <pc:spChg chg="mod ord">
          <ac:chgData name="Rhodri Stranaghan" userId="5d1df63a9bfea6c0" providerId="LiveId" clId="{C558E051-ADD6-4F16-AF3B-5723337DAA0E}" dt="2020-11-14T14:41:53.543" v="2072" actId="26606"/>
          <ac:spMkLst>
            <pc:docMk/>
            <pc:sldMk cId="2697494042" sldId="277"/>
            <ac:spMk id="3" creationId="{E75901E9-01EA-4393-919A-11DE0009AB25}"/>
          </ac:spMkLst>
        </pc:spChg>
        <pc:spChg chg="add mod">
          <ac:chgData name="Rhodri Stranaghan" userId="5d1df63a9bfea6c0" providerId="LiveId" clId="{C558E051-ADD6-4F16-AF3B-5723337DAA0E}" dt="2020-11-14T14:44:34.028" v="2092" actId="1076"/>
          <ac:spMkLst>
            <pc:docMk/>
            <pc:sldMk cId="2697494042" sldId="277"/>
            <ac:spMk id="4" creationId="{428483AD-091F-47C7-9697-6DCF02A66BA9}"/>
          </ac:spMkLst>
        </pc:spChg>
        <pc:picChg chg="add mod ord">
          <ac:chgData name="Rhodri Stranaghan" userId="5d1df63a9bfea6c0" providerId="LiveId" clId="{C558E051-ADD6-4F16-AF3B-5723337DAA0E}" dt="2020-11-14T14:42:07.985" v="2076" actId="1076"/>
          <ac:picMkLst>
            <pc:docMk/>
            <pc:sldMk cId="2697494042" sldId="277"/>
            <ac:picMk id="1026" creationId="{A75C201E-CF2F-47FD-AC39-AD777EF592BA}"/>
          </ac:picMkLst>
        </pc:picChg>
      </pc:sldChg>
      <pc:sldChg chg="modSp mod modNotesTx">
        <pc:chgData name="Rhodri Stranaghan" userId="5d1df63a9bfea6c0" providerId="LiveId" clId="{C558E051-ADD6-4F16-AF3B-5723337DAA0E}" dt="2020-11-15T12:04:15.811" v="3466" actId="20577"/>
        <pc:sldMkLst>
          <pc:docMk/>
          <pc:sldMk cId="2364169949" sldId="278"/>
        </pc:sldMkLst>
        <pc:spChg chg="mod">
          <ac:chgData name="Rhodri Stranaghan" userId="5d1df63a9bfea6c0" providerId="LiveId" clId="{C558E051-ADD6-4F16-AF3B-5723337DAA0E}" dt="2020-11-15T11:22:49.794" v="3417" actId="404"/>
          <ac:spMkLst>
            <pc:docMk/>
            <pc:sldMk cId="2364169949" sldId="278"/>
            <ac:spMk id="2" creationId="{9003F5FC-4B95-4DB2-B5EB-6662DD07F488}"/>
          </ac:spMkLst>
        </pc:spChg>
      </pc:sldChg>
      <pc:sldChg chg="addSp modSp mod">
        <pc:chgData name="Rhodri Stranaghan" userId="5d1df63a9bfea6c0" providerId="LiveId" clId="{C558E051-ADD6-4F16-AF3B-5723337DAA0E}" dt="2020-11-15T11:23:04.414" v="3425" actId="404"/>
        <pc:sldMkLst>
          <pc:docMk/>
          <pc:sldMk cId="505119634" sldId="279"/>
        </pc:sldMkLst>
        <pc:spChg chg="mod">
          <ac:chgData name="Rhodri Stranaghan" userId="5d1df63a9bfea6c0" providerId="LiveId" clId="{C558E051-ADD6-4F16-AF3B-5723337DAA0E}" dt="2020-11-15T11:23:04.414" v="3425" actId="404"/>
          <ac:spMkLst>
            <pc:docMk/>
            <pc:sldMk cId="505119634" sldId="279"/>
            <ac:spMk id="2" creationId="{14FAB71D-D47A-49ED-918C-DB002CF442B8}"/>
          </ac:spMkLst>
        </pc:spChg>
        <pc:spChg chg="add mod">
          <ac:chgData name="Rhodri Stranaghan" userId="5d1df63a9bfea6c0" providerId="LiveId" clId="{C558E051-ADD6-4F16-AF3B-5723337DAA0E}" dt="2020-11-15T10:56:19.914" v="2333" actId="20577"/>
          <ac:spMkLst>
            <pc:docMk/>
            <pc:sldMk cId="505119634" sldId="279"/>
            <ac:spMk id="3" creationId="{F67B6F2F-BA0D-499C-B666-A42FD6BC48C9}"/>
          </ac:spMkLst>
        </pc:spChg>
        <pc:spChg chg="add mod">
          <ac:chgData name="Rhodri Stranaghan" userId="5d1df63a9bfea6c0" providerId="LiveId" clId="{C558E051-ADD6-4F16-AF3B-5723337DAA0E}" dt="2020-11-15T11:10:19.055" v="2671" actId="20577"/>
          <ac:spMkLst>
            <pc:docMk/>
            <pc:sldMk cId="505119634" sldId="279"/>
            <ac:spMk id="4" creationId="{4E2548E7-426A-4D7D-8346-1D44AAE02BE8}"/>
          </ac:spMkLst>
        </pc:spChg>
      </pc:sldChg>
      <pc:sldChg chg="addSp modSp new mod modNotesTx">
        <pc:chgData name="Rhodri Stranaghan" userId="5d1df63a9bfea6c0" providerId="LiveId" clId="{C558E051-ADD6-4F16-AF3B-5723337DAA0E}" dt="2020-11-15T13:14:50.703" v="3477" actId="20577"/>
        <pc:sldMkLst>
          <pc:docMk/>
          <pc:sldMk cId="4245514225" sldId="280"/>
        </pc:sldMkLst>
        <pc:spChg chg="mod">
          <ac:chgData name="Rhodri Stranaghan" userId="5d1df63a9bfea6c0" providerId="LiveId" clId="{C558E051-ADD6-4F16-AF3B-5723337DAA0E}" dt="2020-11-14T12:28:25.125" v="633" actId="1076"/>
          <ac:spMkLst>
            <pc:docMk/>
            <pc:sldMk cId="4245514225" sldId="280"/>
            <ac:spMk id="2" creationId="{39C4857E-B19F-4BA4-80A6-A5FBE73837C9}"/>
          </ac:spMkLst>
        </pc:spChg>
        <pc:spChg chg="add mod">
          <ac:chgData name="Rhodri Stranaghan" userId="5d1df63a9bfea6c0" providerId="LiveId" clId="{C558E051-ADD6-4F16-AF3B-5723337DAA0E}" dt="2020-11-14T12:28:18.465" v="632" actId="20577"/>
          <ac:spMkLst>
            <pc:docMk/>
            <pc:sldMk cId="4245514225" sldId="280"/>
            <ac:spMk id="3" creationId="{E77536C8-32A3-4904-9BAC-C3C4DF06977A}"/>
          </ac:spMkLst>
        </pc:spChg>
      </pc:sldChg>
      <pc:sldChg chg="modSp new mod">
        <pc:chgData name="Rhodri Stranaghan" userId="5d1df63a9bfea6c0" providerId="LiveId" clId="{C558E051-ADD6-4F16-AF3B-5723337DAA0E}" dt="2020-11-15T11:23:22.152" v="3432" actId="404"/>
        <pc:sldMkLst>
          <pc:docMk/>
          <pc:sldMk cId="1011850922" sldId="281"/>
        </pc:sldMkLst>
        <pc:spChg chg="mod">
          <ac:chgData name="Rhodri Stranaghan" userId="5d1df63a9bfea6c0" providerId="LiveId" clId="{C558E051-ADD6-4F16-AF3B-5723337DAA0E}" dt="2020-11-15T11:23:22.152" v="3432" actId="404"/>
          <ac:spMkLst>
            <pc:docMk/>
            <pc:sldMk cId="1011850922" sldId="281"/>
            <ac:spMk id="2" creationId="{7657555D-6AE7-4D75-A724-E4CBC2911F14}"/>
          </ac:spMkLst>
        </pc:spChg>
        <pc:spChg chg="mod">
          <ac:chgData name="Rhodri Stranaghan" userId="5d1df63a9bfea6c0" providerId="LiveId" clId="{C558E051-ADD6-4F16-AF3B-5723337DAA0E}" dt="2020-11-15T11:16:03.768" v="3111" actId="27636"/>
          <ac:spMkLst>
            <pc:docMk/>
            <pc:sldMk cId="1011850922" sldId="281"/>
            <ac:spMk id="3" creationId="{344ECE3D-D660-4964-B4F0-600443F0A0D5}"/>
          </ac:spMkLst>
        </pc:spChg>
      </pc:sldChg>
      <pc:sldChg chg="addSp delSp new del mod">
        <pc:chgData name="Rhodri Stranaghan" userId="5d1df63a9bfea6c0" providerId="LiveId" clId="{C558E051-ADD6-4F16-AF3B-5723337DAA0E}" dt="2020-11-14T22:58:16.728" v="2169" actId="680"/>
        <pc:sldMkLst>
          <pc:docMk/>
          <pc:sldMk cId="1523973355" sldId="281"/>
        </pc:sldMkLst>
        <pc:spChg chg="add del">
          <ac:chgData name="Rhodri Stranaghan" userId="5d1df63a9bfea6c0" providerId="LiveId" clId="{C558E051-ADD6-4F16-AF3B-5723337DAA0E}" dt="2020-11-14T22:58:16.070" v="2168" actId="21"/>
          <ac:spMkLst>
            <pc:docMk/>
            <pc:sldMk cId="1523973355" sldId="281"/>
            <ac:spMk id="2" creationId="{F8DA8002-8086-4AD4-B6B6-3191A1AC69A2}"/>
          </ac:spMkLst>
        </pc:spChg>
        <pc:picChg chg="add del">
          <ac:chgData name="Rhodri Stranaghan" userId="5d1df63a9bfea6c0" providerId="LiveId" clId="{C558E051-ADD6-4F16-AF3B-5723337DAA0E}" dt="2020-11-14T22:58:15.855" v="2167"/>
          <ac:picMkLst>
            <pc:docMk/>
            <pc:sldMk cId="1523973355" sldId="281"/>
            <ac:picMk id="5" creationId="{053C4F91-031F-44FE-AFC7-51289C07B427}"/>
          </ac:picMkLst>
        </pc:picChg>
      </pc:sldChg>
      <pc:sldChg chg="modSp new mod">
        <pc:chgData name="Rhodri Stranaghan" userId="5d1df63a9bfea6c0" providerId="LiveId" clId="{C558E051-ADD6-4F16-AF3B-5723337DAA0E}" dt="2020-11-15T11:23:25.886" v="3434" actId="404"/>
        <pc:sldMkLst>
          <pc:docMk/>
          <pc:sldMk cId="2705174425" sldId="282"/>
        </pc:sldMkLst>
        <pc:spChg chg="mod">
          <ac:chgData name="Rhodri Stranaghan" userId="5d1df63a9bfea6c0" providerId="LiveId" clId="{C558E051-ADD6-4F16-AF3B-5723337DAA0E}" dt="2020-11-15T11:23:25.886" v="3434" actId="404"/>
          <ac:spMkLst>
            <pc:docMk/>
            <pc:sldMk cId="2705174425" sldId="282"/>
            <ac:spMk id="2" creationId="{927919F6-FD3E-4DAF-A1C0-833622A8FA42}"/>
          </ac:spMkLst>
        </pc:spChg>
        <pc:spChg chg="mod">
          <ac:chgData name="Rhodri Stranaghan" userId="5d1df63a9bfea6c0" providerId="LiveId" clId="{C558E051-ADD6-4F16-AF3B-5723337DAA0E}" dt="2020-11-15T11:16:34.689" v="3116" actId="27636"/>
          <ac:spMkLst>
            <pc:docMk/>
            <pc:sldMk cId="2705174425" sldId="282"/>
            <ac:spMk id="3" creationId="{0DD8FF74-F847-461D-B6C5-FF4EDBCD169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421776-E010-4847-B6CC-507CC6E55094}" type="doc">
      <dgm:prSet loTypeId="urn:diagrams.loki3.com/VaryingWidthList" loCatId="list" qsTypeId="urn:microsoft.com/office/officeart/2005/8/quickstyle/simple2" qsCatId="simple" csTypeId="urn:microsoft.com/office/officeart/2005/8/colors/colorful1" csCatId="colorful" phldr="1"/>
      <dgm:spPr/>
      <dgm:t>
        <a:bodyPr/>
        <a:lstStyle/>
        <a:p>
          <a:endParaRPr lang="en-US"/>
        </a:p>
      </dgm:t>
    </dgm:pt>
    <dgm:pt modelId="{443FFF9C-0766-4FF5-9FEA-FDFBDFAC0BF5}">
      <dgm:prSet custT="1"/>
      <dgm:spPr>
        <a:solidFill>
          <a:schemeClr val="tx1">
            <a:lumMod val="95000"/>
            <a:lumOff val="5000"/>
          </a:schemeClr>
        </a:solidFill>
        <a:ln>
          <a:noFill/>
        </a:ln>
      </dgm:spPr>
      <dgm:t>
        <a:bodyPr/>
        <a:lstStyle/>
        <a:p>
          <a:r>
            <a:rPr lang="en-US" sz="1800" noProof="0" dirty="0"/>
            <a:t>COVID 19 Impact on hospitality industry</a:t>
          </a:r>
        </a:p>
      </dgm:t>
    </dgm:pt>
    <dgm:pt modelId="{21C38989-4F8B-49D7-B49B-C1DB93A7E34D}" type="parTrans" cxnId="{D2346A5D-308E-482C-90C2-EC5EEA7A4A49}">
      <dgm:prSet/>
      <dgm:spPr/>
      <dgm:t>
        <a:bodyPr/>
        <a:lstStyle/>
        <a:p>
          <a:endParaRPr lang="en-US" sz="1800" noProof="0" dirty="0"/>
        </a:p>
      </dgm:t>
    </dgm:pt>
    <dgm:pt modelId="{9FA2576D-2D29-4B63-A64B-5C6457C240AD}" type="sibTrans" cxnId="{D2346A5D-308E-482C-90C2-EC5EEA7A4A49}">
      <dgm:prSet custT="1"/>
      <dgm:spPr>
        <a:ln w="3175">
          <a:solidFill>
            <a:schemeClr val="bg1"/>
          </a:solidFill>
        </a:ln>
      </dgm:spPr>
      <dgm:t>
        <a:bodyPr/>
        <a:lstStyle/>
        <a:p>
          <a:endParaRPr lang="en-US" sz="1800" noProof="0" dirty="0"/>
        </a:p>
      </dgm:t>
    </dgm:pt>
    <dgm:pt modelId="{BD49575B-5225-45FF-9A45-AC7A56C53C09}">
      <dgm:prSet custT="1"/>
      <dgm:spPr>
        <a:solidFill>
          <a:schemeClr val="tx1">
            <a:lumMod val="95000"/>
            <a:lumOff val="5000"/>
          </a:schemeClr>
        </a:solidFill>
        <a:ln>
          <a:noFill/>
        </a:ln>
      </dgm:spPr>
      <dgm:t>
        <a:bodyPr/>
        <a:lstStyle/>
        <a:p>
          <a:r>
            <a:rPr lang="en-US" sz="1800" noProof="0" dirty="0"/>
            <a:t>How it has affected destinations (Case study example)</a:t>
          </a:r>
        </a:p>
      </dgm:t>
    </dgm:pt>
    <dgm:pt modelId="{253B794F-147F-403F-A115-05EAEC3E55B6}" type="parTrans" cxnId="{E8CC1000-43CA-455F-ADE2-5D7D59ACA69A}">
      <dgm:prSet/>
      <dgm:spPr/>
      <dgm:t>
        <a:bodyPr/>
        <a:lstStyle/>
        <a:p>
          <a:endParaRPr lang="en-US" sz="1800" noProof="0" dirty="0"/>
        </a:p>
      </dgm:t>
    </dgm:pt>
    <dgm:pt modelId="{9FBF3DC7-9E96-4C59-BFFE-04B595B38907}" type="sibTrans" cxnId="{E8CC1000-43CA-455F-ADE2-5D7D59ACA69A}">
      <dgm:prSet custT="1"/>
      <dgm:spPr>
        <a:ln w="3175">
          <a:solidFill>
            <a:schemeClr val="bg1"/>
          </a:solidFill>
        </a:ln>
      </dgm:spPr>
      <dgm:t>
        <a:bodyPr/>
        <a:lstStyle/>
        <a:p>
          <a:endParaRPr lang="en-US" sz="1800" noProof="0" dirty="0"/>
        </a:p>
      </dgm:t>
    </dgm:pt>
    <dgm:pt modelId="{64AA0259-DDB6-4336-9A78-133E62130859}">
      <dgm:prSet custT="1"/>
      <dgm:spPr>
        <a:solidFill>
          <a:schemeClr val="tx1">
            <a:lumMod val="95000"/>
            <a:lumOff val="5000"/>
          </a:schemeClr>
        </a:solidFill>
        <a:ln>
          <a:noFill/>
        </a:ln>
      </dgm:spPr>
      <dgm:t>
        <a:bodyPr/>
        <a:lstStyle/>
        <a:p>
          <a:r>
            <a:rPr lang="en-US" sz="1800" noProof="0" dirty="0"/>
            <a:t>Research Methodology</a:t>
          </a:r>
        </a:p>
      </dgm:t>
    </dgm:pt>
    <dgm:pt modelId="{B44386AA-8058-47CA-A836-D0552C6BC12B}" type="parTrans" cxnId="{F5A2D4F0-1A27-4D28-AB8A-F11AEABAC6BB}">
      <dgm:prSet/>
      <dgm:spPr/>
      <dgm:t>
        <a:bodyPr/>
        <a:lstStyle/>
        <a:p>
          <a:endParaRPr lang="en-US" sz="1800" noProof="0" dirty="0"/>
        </a:p>
      </dgm:t>
    </dgm:pt>
    <dgm:pt modelId="{AD7AA6A6-1484-426D-A97C-41CEB8CDC8B2}" type="sibTrans" cxnId="{F5A2D4F0-1A27-4D28-AB8A-F11AEABAC6BB}">
      <dgm:prSet custT="1"/>
      <dgm:spPr>
        <a:ln w="3175">
          <a:solidFill>
            <a:schemeClr val="bg1"/>
          </a:solidFill>
        </a:ln>
      </dgm:spPr>
      <dgm:t>
        <a:bodyPr/>
        <a:lstStyle/>
        <a:p>
          <a:endParaRPr lang="en-US" sz="1800" noProof="0" dirty="0"/>
        </a:p>
      </dgm:t>
    </dgm:pt>
    <dgm:pt modelId="{C5BAC327-5029-421F-B06B-8BCC2BE86724}">
      <dgm:prSet custT="1"/>
      <dgm:spPr>
        <a:solidFill>
          <a:schemeClr val="tx1">
            <a:lumMod val="95000"/>
            <a:lumOff val="5000"/>
          </a:schemeClr>
        </a:solidFill>
        <a:ln>
          <a:noFill/>
        </a:ln>
      </dgm:spPr>
      <dgm:t>
        <a:bodyPr/>
        <a:lstStyle/>
        <a:p>
          <a:r>
            <a:rPr lang="en-US" sz="1800" noProof="0" dirty="0"/>
            <a:t>Aims and Objectives of Research</a:t>
          </a:r>
        </a:p>
      </dgm:t>
    </dgm:pt>
    <dgm:pt modelId="{638B1780-9A5F-44A4-80C3-3A4ECD66EFC0}" type="parTrans" cxnId="{51D3C2C8-5FE6-4546-B54F-3326F1CC1E53}">
      <dgm:prSet/>
      <dgm:spPr/>
      <dgm:t>
        <a:bodyPr/>
        <a:lstStyle/>
        <a:p>
          <a:endParaRPr lang="en-US" sz="1800" noProof="0" dirty="0"/>
        </a:p>
      </dgm:t>
    </dgm:pt>
    <dgm:pt modelId="{ACBD8BCC-40B2-412C-A814-E26171378494}" type="sibTrans" cxnId="{51D3C2C8-5FE6-4546-B54F-3326F1CC1E53}">
      <dgm:prSet custT="1"/>
      <dgm:spPr>
        <a:ln w="3175">
          <a:solidFill>
            <a:schemeClr val="bg1"/>
          </a:solidFill>
        </a:ln>
      </dgm:spPr>
      <dgm:t>
        <a:bodyPr/>
        <a:lstStyle/>
        <a:p>
          <a:endParaRPr lang="en-US" sz="1800" noProof="0" dirty="0"/>
        </a:p>
      </dgm:t>
    </dgm:pt>
    <dgm:pt modelId="{F27BFE3F-18E4-4B73-BAE2-E7A86FF0AEA2}">
      <dgm:prSet custT="1"/>
      <dgm:spPr>
        <a:solidFill>
          <a:schemeClr val="tx1">
            <a:lumMod val="95000"/>
            <a:lumOff val="5000"/>
          </a:schemeClr>
        </a:solidFill>
        <a:ln>
          <a:noFill/>
        </a:ln>
      </dgm:spPr>
      <dgm:t>
        <a:bodyPr/>
        <a:lstStyle/>
        <a:p>
          <a:r>
            <a:rPr lang="en-US" sz="1800" noProof="0" dirty="0"/>
            <a:t>Findings</a:t>
          </a:r>
        </a:p>
      </dgm:t>
    </dgm:pt>
    <dgm:pt modelId="{C45318B5-237B-4A95-9E06-82E7DD96C8D6}" type="parTrans" cxnId="{262C823C-99D7-4A06-BD1D-749ABC10A2F9}">
      <dgm:prSet/>
      <dgm:spPr/>
      <dgm:t>
        <a:bodyPr/>
        <a:lstStyle/>
        <a:p>
          <a:endParaRPr lang="en-US" sz="1800" noProof="0" dirty="0"/>
        </a:p>
      </dgm:t>
    </dgm:pt>
    <dgm:pt modelId="{63879B70-412B-4A38-A5F0-ACE9DE811ACE}" type="sibTrans" cxnId="{262C823C-99D7-4A06-BD1D-749ABC10A2F9}">
      <dgm:prSet custT="1"/>
      <dgm:spPr>
        <a:ln w="3175">
          <a:solidFill>
            <a:schemeClr val="bg1"/>
          </a:solidFill>
        </a:ln>
      </dgm:spPr>
      <dgm:t>
        <a:bodyPr/>
        <a:lstStyle/>
        <a:p>
          <a:endParaRPr lang="en-US" sz="1800" noProof="0" dirty="0"/>
        </a:p>
      </dgm:t>
    </dgm:pt>
    <dgm:pt modelId="{4FEB6AD1-59D3-482B-83C0-1EA3608059EE}">
      <dgm:prSet custT="1"/>
      <dgm:spPr>
        <a:solidFill>
          <a:schemeClr val="tx1">
            <a:lumMod val="95000"/>
            <a:lumOff val="5000"/>
          </a:schemeClr>
        </a:solidFill>
        <a:ln>
          <a:noFill/>
        </a:ln>
      </dgm:spPr>
      <dgm:t>
        <a:bodyPr/>
        <a:lstStyle/>
        <a:p>
          <a:r>
            <a:rPr lang="en-US" sz="1800" noProof="0" dirty="0"/>
            <a:t>Porters Five Forces</a:t>
          </a:r>
        </a:p>
      </dgm:t>
    </dgm:pt>
    <dgm:pt modelId="{7190A57A-044C-453F-8080-C6D5527D430B}" type="parTrans" cxnId="{E3FE93A1-C490-49F0-A71D-604E12A96606}">
      <dgm:prSet/>
      <dgm:spPr/>
      <dgm:t>
        <a:bodyPr/>
        <a:lstStyle/>
        <a:p>
          <a:endParaRPr lang="en-US" sz="1800" noProof="0" dirty="0"/>
        </a:p>
      </dgm:t>
    </dgm:pt>
    <dgm:pt modelId="{017AE23F-C9A0-4660-98CE-6492AFC9FBA5}" type="sibTrans" cxnId="{E3FE93A1-C490-49F0-A71D-604E12A96606}">
      <dgm:prSet custT="1"/>
      <dgm:spPr>
        <a:ln w="3175">
          <a:solidFill>
            <a:schemeClr val="bg1"/>
          </a:solidFill>
        </a:ln>
      </dgm:spPr>
      <dgm:t>
        <a:bodyPr/>
        <a:lstStyle/>
        <a:p>
          <a:endParaRPr lang="en-US" sz="1800" noProof="0" dirty="0"/>
        </a:p>
      </dgm:t>
    </dgm:pt>
    <dgm:pt modelId="{09156DAA-3DE2-4A0B-AEDC-4D4D5C6890DF}">
      <dgm:prSet custT="1"/>
      <dgm:spPr>
        <a:solidFill>
          <a:schemeClr val="tx1">
            <a:lumMod val="95000"/>
            <a:lumOff val="5000"/>
          </a:schemeClr>
        </a:solidFill>
        <a:ln>
          <a:noFill/>
        </a:ln>
      </dgm:spPr>
      <dgm:t>
        <a:bodyPr/>
        <a:lstStyle/>
        <a:p>
          <a:r>
            <a:rPr lang="en-US" sz="1800" noProof="0" dirty="0"/>
            <a:t>Visit Wales/Government  </a:t>
          </a:r>
        </a:p>
      </dgm:t>
    </dgm:pt>
    <dgm:pt modelId="{A14333F7-ED18-4445-BFB5-903A77103D3E}" type="parTrans" cxnId="{AA916125-0D98-46A1-ABB7-8EA366F8716E}">
      <dgm:prSet/>
      <dgm:spPr/>
      <dgm:t>
        <a:bodyPr/>
        <a:lstStyle/>
        <a:p>
          <a:endParaRPr lang="en-US" sz="1800" noProof="0" dirty="0"/>
        </a:p>
      </dgm:t>
    </dgm:pt>
    <dgm:pt modelId="{84B3E624-D1C7-41B4-A704-0621817383B7}" type="sibTrans" cxnId="{AA916125-0D98-46A1-ABB7-8EA366F8716E}">
      <dgm:prSet custT="1"/>
      <dgm:spPr>
        <a:ln w="3175">
          <a:solidFill>
            <a:schemeClr val="bg1"/>
          </a:solidFill>
        </a:ln>
      </dgm:spPr>
      <dgm:t>
        <a:bodyPr/>
        <a:lstStyle/>
        <a:p>
          <a:endParaRPr lang="en-US" sz="1800" noProof="0" dirty="0"/>
        </a:p>
      </dgm:t>
    </dgm:pt>
    <dgm:pt modelId="{02E3298C-F373-4F22-BD25-CC5ABFBCB9A4}">
      <dgm:prSet custT="1"/>
      <dgm:spPr>
        <a:solidFill>
          <a:schemeClr val="tx1">
            <a:lumMod val="95000"/>
            <a:lumOff val="5000"/>
          </a:schemeClr>
        </a:solidFill>
        <a:ln>
          <a:noFill/>
        </a:ln>
      </dgm:spPr>
      <dgm:t>
        <a:bodyPr/>
        <a:lstStyle/>
        <a:p>
          <a:r>
            <a:rPr lang="en-US" sz="1800" noProof="0" dirty="0"/>
            <a:t>Crisis Management</a:t>
          </a:r>
        </a:p>
      </dgm:t>
    </dgm:pt>
    <dgm:pt modelId="{E113E5E0-87CC-46D7-9277-AF9CDBD9AB7E}" type="parTrans" cxnId="{B4291195-3F95-4683-B352-E1F772E062FD}">
      <dgm:prSet/>
      <dgm:spPr/>
      <dgm:t>
        <a:bodyPr/>
        <a:lstStyle/>
        <a:p>
          <a:endParaRPr lang="en-US" sz="1800" noProof="0" dirty="0"/>
        </a:p>
      </dgm:t>
    </dgm:pt>
    <dgm:pt modelId="{AA59180B-77D0-4172-B6C7-C808672A4FC5}" type="sibTrans" cxnId="{B4291195-3F95-4683-B352-E1F772E062FD}">
      <dgm:prSet custT="1"/>
      <dgm:spPr>
        <a:ln w="3175">
          <a:solidFill>
            <a:schemeClr val="bg1"/>
          </a:solidFill>
        </a:ln>
      </dgm:spPr>
      <dgm:t>
        <a:bodyPr/>
        <a:lstStyle/>
        <a:p>
          <a:endParaRPr lang="en-US" sz="1800" noProof="0" dirty="0"/>
        </a:p>
      </dgm:t>
    </dgm:pt>
    <dgm:pt modelId="{FD81B601-EC0A-424F-9A5D-B4638AC5E33E}">
      <dgm:prSet custT="1"/>
      <dgm:spPr>
        <a:solidFill>
          <a:schemeClr val="tx1">
            <a:lumMod val="95000"/>
            <a:lumOff val="5000"/>
          </a:schemeClr>
        </a:solidFill>
        <a:ln>
          <a:noFill/>
        </a:ln>
      </dgm:spPr>
      <dgm:t>
        <a:bodyPr/>
        <a:lstStyle/>
        <a:p>
          <a:r>
            <a:rPr lang="en-US" sz="1800" noProof="0" dirty="0" err="1"/>
            <a:t>Maslows</a:t>
          </a:r>
          <a:r>
            <a:rPr lang="en-US" sz="1800" noProof="0" dirty="0"/>
            <a:t> Needs/Wants</a:t>
          </a:r>
        </a:p>
      </dgm:t>
    </dgm:pt>
    <dgm:pt modelId="{293083C6-EED7-4FB2-91E0-A01D09B0BBEB}" type="parTrans" cxnId="{68C5C5FC-CD8A-4CED-9214-FE897760E712}">
      <dgm:prSet/>
      <dgm:spPr/>
      <dgm:t>
        <a:bodyPr/>
        <a:lstStyle/>
        <a:p>
          <a:endParaRPr lang="en-US" sz="1800" noProof="0" dirty="0"/>
        </a:p>
      </dgm:t>
    </dgm:pt>
    <dgm:pt modelId="{2B415EBF-7E6D-4DA2-A1EA-074FB46EF998}" type="sibTrans" cxnId="{68C5C5FC-CD8A-4CED-9214-FE897760E712}">
      <dgm:prSet custT="1"/>
      <dgm:spPr>
        <a:ln w="3175">
          <a:solidFill>
            <a:schemeClr val="bg1"/>
          </a:solidFill>
        </a:ln>
      </dgm:spPr>
      <dgm:t>
        <a:bodyPr/>
        <a:lstStyle/>
        <a:p>
          <a:endParaRPr lang="en-US" sz="1800" noProof="0" dirty="0"/>
        </a:p>
      </dgm:t>
    </dgm:pt>
    <dgm:pt modelId="{7F5E3AB2-F15D-406F-8379-FB8EA76C8DE8}">
      <dgm:prSet custT="1"/>
      <dgm:spPr>
        <a:solidFill>
          <a:schemeClr val="tx1">
            <a:lumMod val="95000"/>
            <a:lumOff val="5000"/>
          </a:schemeClr>
        </a:solidFill>
        <a:ln>
          <a:noFill/>
        </a:ln>
      </dgm:spPr>
      <dgm:t>
        <a:bodyPr/>
        <a:lstStyle/>
        <a:p>
          <a:r>
            <a:rPr lang="en-US" sz="1800" noProof="0" dirty="0"/>
            <a:t>UNWTO’s Five Priorities for Tourism’s Restart </a:t>
          </a:r>
        </a:p>
      </dgm:t>
    </dgm:pt>
    <dgm:pt modelId="{EB0C63A6-CDA3-432E-93DE-B99E7F6D5D36}" type="parTrans" cxnId="{BF8999DE-1E97-439E-9986-6F387877376D}">
      <dgm:prSet/>
      <dgm:spPr/>
      <dgm:t>
        <a:bodyPr/>
        <a:lstStyle/>
        <a:p>
          <a:endParaRPr lang="en-US" sz="1800" noProof="0" dirty="0"/>
        </a:p>
      </dgm:t>
    </dgm:pt>
    <dgm:pt modelId="{9EB2D151-C403-4A2E-ACD1-42738CA56F57}" type="sibTrans" cxnId="{BF8999DE-1E97-439E-9986-6F387877376D}">
      <dgm:prSet custT="1"/>
      <dgm:spPr>
        <a:ln w="3175">
          <a:solidFill>
            <a:schemeClr val="bg1"/>
          </a:solidFill>
        </a:ln>
      </dgm:spPr>
      <dgm:t>
        <a:bodyPr/>
        <a:lstStyle/>
        <a:p>
          <a:endParaRPr lang="en-US" sz="1800" noProof="0" dirty="0"/>
        </a:p>
      </dgm:t>
    </dgm:pt>
    <dgm:pt modelId="{F531F73B-2418-4DE9-A780-7CD237644C9D}" type="pres">
      <dgm:prSet presAssocID="{8B421776-E010-4847-B6CC-507CC6E55094}" presName="Name0" presStyleCnt="0">
        <dgm:presLayoutVars>
          <dgm:resizeHandles/>
        </dgm:presLayoutVars>
      </dgm:prSet>
      <dgm:spPr/>
    </dgm:pt>
    <dgm:pt modelId="{39BED379-54C8-4B58-B455-8568B81AD12E}" type="pres">
      <dgm:prSet presAssocID="{443FFF9C-0766-4FF5-9FEA-FDFBDFAC0BF5}" presName="text" presStyleLbl="node1" presStyleIdx="0" presStyleCnt="10">
        <dgm:presLayoutVars>
          <dgm:bulletEnabled val="1"/>
        </dgm:presLayoutVars>
      </dgm:prSet>
      <dgm:spPr/>
    </dgm:pt>
    <dgm:pt modelId="{F0CF513A-0735-4367-BB94-411C8972A9F3}" type="pres">
      <dgm:prSet presAssocID="{9FA2576D-2D29-4B63-A64B-5C6457C240AD}" presName="space" presStyleCnt="0"/>
      <dgm:spPr/>
    </dgm:pt>
    <dgm:pt modelId="{17A6D7DC-1F93-4BE5-AA60-3BAFCF7E8875}" type="pres">
      <dgm:prSet presAssocID="{BD49575B-5225-45FF-9A45-AC7A56C53C09}" presName="text" presStyleLbl="node1" presStyleIdx="1" presStyleCnt="10">
        <dgm:presLayoutVars>
          <dgm:bulletEnabled val="1"/>
        </dgm:presLayoutVars>
      </dgm:prSet>
      <dgm:spPr/>
    </dgm:pt>
    <dgm:pt modelId="{13FB63A2-84F0-4B21-8523-83A1034C00AD}" type="pres">
      <dgm:prSet presAssocID="{9FBF3DC7-9E96-4C59-BFFE-04B595B38907}" presName="space" presStyleCnt="0"/>
      <dgm:spPr/>
    </dgm:pt>
    <dgm:pt modelId="{6B0120AA-FA6C-45D9-ABEC-29D82989C492}" type="pres">
      <dgm:prSet presAssocID="{64AA0259-DDB6-4336-9A78-133E62130859}" presName="text" presStyleLbl="node1" presStyleIdx="2" presStyleCnt="10">
        <dgm:presLayoutVars>
          <dgm:bulletEnabled val="1"/>
        </dgm:presLayoutVars>
      </dgm:prSet>
      <dgm:spPr/>
    </dgm:pt>
    <dgm:pt modelId="{08C407C7-3E92-401D-9754-7D5DBDFC9233}" type="pres">
      <dgm:prSet presAssocID="{AD7AA6A6-1484-426D-A97C-41CEB8CDC8B2}" presName="space" presStyleCnt="0"/>
      <dgm:spPr/>
    </dgm:pt>
    <dgm:pt modelId="{9D133EE4-B263-42F8-AAFC-CDDE2958C3A7}" type="pres">
      <dgm:prSet presAssocID="{C5BAC327-5029-421F-B06B-8BCC2BE86724}" presName="text" presStyleLbl="node1" presStyleIdx="3" presStyleCnt="10">
        <dgm:presLayoutVars>
          <dgm:bulletEnabled val="1"/>
        </dgm:presLayoutVars>
      </dgm:prSet>
      <dgm:spPr/>
    </dgm:pt>
    <dgm:pt modelId="{E7B2A1BB-4D2C-469E-826B-BC81F4673E9B}" type="pres">
      <dgm:prSet presAssocID="{ACBD8BCC-40B2-412C-A814-E26171378494}" presName="space" presStyleCnt="0"/>
      <dgm:spPr/>
    </dgm:pt>
    <dgm:pt modelId="{8AB1DD4D-4AB1-45D2-A99B-555070E3A824}" type="pres">
      <dgm:prSet presAssocID="{F27BFE3F-18E4-4B73-BAE2-E7A86FF0AEA2}" presName="text" presStyleLbl="node1" presStyleIdx="4" presStyleCnt="10">
        <dgm:presLayoutVars>
          <dgm:bulletEnabled val="1"/>
        </dgm:presLayoutVars>
      </dgm:prSet>
      <dgm:spPr/>
    </dgm:pt>
    <dgm:pt modelId="{796B2A3C-5F7C-4429-8558-5BABF2F8BA4E}" type="pres">
      <dgm:prSet presAssocID="{63879B70-412B-4A38-A5F0-ACE9DE811ACE}" presName="space" presStyleCnt="0"/>
      <dgm:spPr/>
    </dgm:pt>
    <dgm:pt modelId="{EFBB8CD4-F0C6-4E8E-A2D3-816120367785}" type="pres">
      <dgm:prSet presAssocID="{4FEB6AD1-59D3-482B-83C0-1EA3608059EE}" presName="text" presStyleLbl="node1" presStyleIdx="5" presStyleCnt="10">
        <dgm:presLayoutVars>
          <dgm:bulletEnabled val="1"/>
        </dgm:presLayoutVars>
      </dgm:prSet>
      <dgm:spPr/>
    </dgm:pt>
    <dgm:pt modelId="{44F7ACE8-D017-46DA-B9F8-BD6EC8B215BD}" type="pres">
      <dgm:prSet presAssocID="{017AE23F-C9A0-4660-98CE-6492AFC9FBA5}" presName="space" presStyleCnt="0"/>
      <dgm:spPr/>
    </dgm:pt>
    <dgm:pt modelId="{8D237BB3-CC80-4F47-93D3-07ED4DA38BB0}" type="pres">
      <dgm:prSet presAssocID="{09156DAA-3DE2-4A0B-AEDC-4D4D5C6890DF}" presName="text" presStyleLbl="node1" presStyleIdx="6" presStyleCnt="10">
        <dgm:presLayoutVars>
          <dgm:bulletEnabled val="1"/>
        </dgm:presLayoutVars>
      </dgm:prSet>
      <dgm:spPr/>
    </dgm:pt>
    <dgm:pt modelId="{6B58DAFF-23D2-4A87-937E-9A08B3B369E2}" type="pres">
      <dgm:prSet presAssocID="{84B3E624-D1C7-41B4-A704-0621817383B7}" presName="space" presStyleCnt="0"/>
      <dgm:spPr/>
    </dgm:pt>
    <dgm:pt modelId="{85C82D4C-7B9D-4AD5-B8D5-0B6FD23BAF4C}" type="pres">
      <dgm:prSet presAssocID="{02E3298C-F373-4F22-BD25-CC5ABFBCB9A4}" presName="text" presStyleLbl="node1" presStyleIdx="7" presStyleCnt="10">
        <dgm:presLayoutVars>
          <dgm:bulletEnabled val="1"/>
        </dgm:presLayoutVars>
      </dgm:prSet>
      <dgm:spPr/>
    </dgm:pt>
    <dgm:pt modelId="{A985EE1A-7B34-4AFD-A117-21D0AE6BE968}" type="pres">
      <dgm:prSet presAssocID="{AA59180B-77D0-4172-B6C7-C808672A4FC5}" presName="space" presStyleCnt="0"/>
      <dgm:spPr/>
    </dgm:pt>
    <dgm:pt modelId="{22FA432F-3F93-404C-B526-08B2ABE3525A}" type="pres">
      <dgm:prSet presAssocID="{FD81B601-EC0A-424F-9A5D-B4638AC5E33E}" presName="text" presStyleLbl="node1" presStyleIdx="8" presStyleCnt="10">
        <dgm:presLayoutVars>
          <dgm:bulletEnabled val="1"/>
        </dgm:presLayoutVars>
      </dgm:prSet>
      <dgm:spPr/>
    </dgm:pt>
    <dgm:pt modelId="{3C716047-649A-4009-94A8-38A567F2B3BF}" type="pres">
      <dgm:prSet presAssocID="{2B415EBF-7E6D-4DA2-A1EA-074FB46EF998}" presName="space" presStyleCnt="0"/>
      <dgm:spPr/>
    </dgm:pt>
    <dgm:pt modelId="{9F2AFC5C-E4E9-47FC-B923-EFAC41A168ED}" type="pres">
      <dgm:prSet presAssocID="{7F5E3AB2-F15D-406F-8379-FB8EA76C8DE8}" presName="text" presStyleLbl="node1" presStyleIdx="9" presStyleCnt="10">
        <dgm:presLayoutVars>
          <dgm:bulletEnabled val="1"/>
        </dgm:presLayoutVars>
      </dgm:prSet>
      <dgm:spPr/>
    </dgm:pt>
  </dgm:ptLst>
  <dgm:cxnLst>
    <dgm:cxn modelId="{E8CC1000-43CA-455F-ADE2-5D7D59ACA69A}" srcId="{8B421776-E010-4847-B6CC-507CC6E55094}" destId="{BD49575B-5225-45FF-9A45-AC7A56C53C09}" srcOrd="1" destOrd="0" parTransId="{253B794F-147F-403F-A115-05EAEC3E55B6}" sibTransId="{9FBF3DC7-9E96-4C59-BFFE-04B595B38907}"/>
    <dgm:cxn modelId="{34222910-74D0-40F4-8FD4-A71264E34237}" type="presOf" srcId="{FD81B601-EC0A-424F-9A5D-B4638AC5E33E}" destId="{22FA432F-3F93-404C-B526-08B2ABE3525A}" srcOrd="0" destOrd="0" presId="urn:diagrams.loki3.com/VaryingWidthList"/>
    <dgm:cxn modelId="{B2FC4A1D-13EB-4BA8-90C5-F9D7D9CCC494}" type="presOf" srcId="{7F5E3AB2-F15D-406F-8379-FB8EA76C8DE8}" destId="{9F2AFC5C-E4E9-47FC-B923-EFAC41A168ED}" srcOrd="0" destOrd="0" presId="urn:diagrams.loki3.com/VaryingWidthList"/>
    <dgm:cxn modelId="{AA916125-0D98-46A1-ABB7-8EA366F8716E}" srcId="{8B421776-E010-4847-B6CC-507CC6E55094}" destId="{09156DAA-3DE2-4A0B-AEDC-4D4D5C6890DF}" srcOrd="6" destOrd="0" parTransId="{A14333F7-ED18-4445-BFB5-903A77103D3E}" sibTransId="{84B3E624-D1C7-41B4-A704-0621817383B7}"/>
    <dgm:cxn modelId="{C1A74A33-9735-42A1-BC73-FD907B131CA3}" type="presOf" srcId="{64AA0259-DDB6-4336-9A78-133E62130859}" destId="{6B0120AA-FA6C-45D9-ABEC-29D82989C492}" srcOrd="0" destOrd="0" presId="urn:diagrams.loki3.com/VaryingWidthList"/>
    <dgm:cxn modelId="{262C823C-99D7-4A06-BD1D-749ABC10A2F9}" srcId="{8B421776-E010-4847-B6CC-507CC6E55094}" destId="{F27BFE3F-18E4-4B73-BAE2-E7A86FF0AEA2}" srcOrd="4" destOrd="0" parTransId="{C45318B5-237B-4A95-9E06-82E7DD96C8D6}" sibTransId="{63879B70-412B-4A38-A5F0-ACE9DE811ACE}"/>
    <dgm:cxn modelId="{D2346A5D-308E-482C-90C2-EC5EEA7A4A49}" srcId="{8B421776-E010-4847-B6CC-507CC6E55094}" destId="{443FFF9C-0766-4FF5-9FEA-FDFBDFAC0BF5}" srcOrd="0" destOrd="0" parTransId="{21C38989-4F8B-49D7-B49B-C1DB93A7E34D}" sibTransId="{9FA2576D-2D29-4B63-A64B-5C6457C240AD}"/>
    <dgm:cxn modelId="{7634D553-969B-407C-B5A7-1444EEDAEBA5}" type="presOf" srcId="{09156DAA-3DE2-4A0B-AEDC-4D4D5C6890DF}" destId="{8D237BB3-CC80-4F47-93D3-07ED4DA38BB0}" srcOrd="0" destOrd="0" presId="urn:diagrams.loki3.com/VaryingWidthList"/>
    <dgm:cxn modelId="{2197FC7C-837E-4C8B-ADA3-23351026728F}" type="presOf" srcId="{4FEB6AD1-59D3-482B-83C0-1EA3608059EE}" destId="{EFBB8CD4-F0C6-4E8E-A2D3-816120367785}" srcOrd="0" destOrd="0" presId="urn:diagrams.loki3.com/VaryingWidthList"/>
    <dgm:cxn modelId="{B4291195-3F95-4683-B352-E1F772E062FD}" srcId="{8B421776-E010-4847-B6CC-507CC6E55094}" destId="{02E3298C-F373-4F22-BD25-CC5ABFBCB9A4}" srcOrd="7" destOrd="0" parTransId="{E113E5E0-87CC-46D7-9277-AF9CDBD9AB7E}" sibTransId="{AA59180B-77D0-4172-B6C7-C808672A4FC5}"/>
    <dgm:cxn modelId="{E3FE93A1-C490-49F0-A71D-604E12A96606}" srcId="{8B421776-E010-4847-B6CC-507CC6E55094}" destId="{4FEB6AD1-59D3-482B-83C0-1EA3608059EE}" srcOrd="5" destOrd="0" parTransId="{7190A57A-044C-453F-8080-C6D5527D430B}" sibTransId="{017AE23F-C9A0-4660-98CE-6492AFC9FBA5}"/>
    <dgm:cxn modelId="{2BC014AE-4A26-41FE-A8AE-2C34B070591A}" type="presOf" srcId="{BD49575B-5225-45FF-9A45-AC7A56C53C09}" destId="{17A6D7DC-1F93-4BE5-AA60-3BAFCF7E8875}" srcOrd="0" destOrd="0" presId="urn:diagrams.loki3.com/VaryingWidthList"/>
    <dgm:cxn modelId="{3EFCBABE-FE2B-4609-BF2A-2EA540212C8C}" type="presOf" srcId="{C5BAC327-5029-421F-B06B-8BCC2BE86724}" destId="{9D133EE4-B263-42F8-AAFC-CDDE2958C3A7}" srcOrd="0" destOrd="0" presId="urn:diagrams.loki3.com/VaryingWidthList"/>
    <dgm:cxn modelId="{51D3C2C8-5FE6-4546-B54F-3326F1CC1E53}" srcId="{8B421776-E010-4847-B6CC-507CC6E55094}" destId="{C5BAC327-5029-421F-B06B-8BCC2BE86724}" srcOrd="3" destOrd="0" parTransId="{638B1780-9A5F-44A4-80C3-3A4ECD66EFC0}" sibTransId="{ACBD8BCC-40B2-412C-A814-E26171378494}"/>
    <dgm:cxn modelId="{C37017D2-0EAA-45A3-A029-DDBF0E65DD1F}" type="presOf" srcId="{443FFF9C-0766-4FF5-9FEA-FDFBDFAC0BF5}" destId="{39BED379-54C8-4B58-B455-8568B81AD12E}" srcOrd="0" destOrd="0" presId="urn:diagrams.loki3.com/VaryingWidthList"/>
    <dgm:cxn modelId="{0966B3D8-903F-4104-A970-F036456B9C17}" type="presOf" srcId="{F27BFE3F-18E4-4B73-BAE2-E7A86FF0AEA2}" destId="{8AB1DD4D-4AB1-45D2-A99B-555070E3A824}" srcOrd="0" destOrd="0" presId="urn:diagrams.loki3.com/VaryingWidthList"/>
    <dgm:cxn modelId="{BF8999DE-1E97-439E-9986-6F387877376D}" srcId="{8B421776-E010-4847-B6CC-507CC6E55094}" destId="{7F5E3AB2-F15D-406F-8379-FB8EA76C8DE8}" srcOrd="9" destOrd="0" parTransId="{EB0C63A6-CDA3-432E-93DE-B99E7F6D5D36}" sibTransId="{9EB2D151-C403-4A2E-ACD1-42738CA56F57}"/>
    <dgm:cxn modelId="{F5A2D4F0-1A27-4D28-AB8A-F11AEABAC6BB}" srcId="{8B421776-E010-4847-B6CC-507CC6E55094}" destId="{64AA0259-DDB6-4336-9A78-133E62130859}" srcOrd="2" destOrd="0" parTransId="{B44386AA-8058-47CA-A836-D0552C6BC12B}" sibTransId="{AD7AA6A6-1484-426D-A97C-41CEB8CDC8B2}"/>
    <dgm:cxn modelId="{8B17BAF5-E13E-4A29-A167-BCB38BE61E42}" type="presOf" srcId="{8B421776-E010-4847-B6CC-507CC6E55094}" destId="{F531F73B-2418-4DE9-A780-7CD237644C9D}" srcOrd="0" destOrd="0" presId="urn:diagrams.loki3.com/VaryingWidthList"/>
    <dgm:cxn modelId="{1B8876F9-90BF-4B4C-BE8B-8E0ACBE2F0AD}" type="presOf" srcId="{02E3298C-F373-4F22-BD25-CC5ABFBCB9A4}" destId="{85C82D4C-7B9D-4AD5-B8D5-0B6FD23BAF4C}" srcOrd="0" destOrd="0" presId="urn:diagrams.loki3.com/VaryingWidthList"/>
    <dgm:cxn modelId="{68C5C5FC-CD8A-4CED-9214-FE897760E712}" srcId="{8B421776-E010-4847-B6CC-507CC6E55094}" destId="{FD81B601-EC0A-424F-9A5D-B4638AC5E33E}" srcOrd="8" destOrd="0" parTransId="{293083C6-EED7-4FB2-91E0-A01D09B0BBEB}" sibTransId="{2B415EBF-7E6D-4DA2-A1EA-074FB46EF998}"/>
    <dgm:cxn modelId="{DCCE6231-3014-48B3-8F7E-21B15E8DCD11}" type="presParOf" srcId="{F531F73B-2418-4DE9-A780-7CD237644C9D}" destId="{39BED379-54C8-4B58-B455-8568B81AD12E}" srcOrd="0" destOrd="0" presId="urn:diagrams.loki3.com/VaryingWidthList"/>
    <dgm:cxn modelId="{AB234992-5EAA-490D-AD15-6BFFFEC31D39}" type="presParOf" srcId="{F531F73B-2418-4DE9-A780-7CD237644C9D}" destId="{F0CF513A-0735-4367-BB94-411C8972A9F3}" srcOrd="1" destOrd="0" presId="urn:diagrams.loki3.com/VaryingWidthList"/>
    <dgm:cxn modelId="{61F8DDCF-8C57-4765-82A9-422C17B655F2}" type="presParOf" srcId="{F531F73B-2418-4DE9-A780-7CD237644C9D}" destId="{17A6D7DC-1F93-4BE5-AA60-3BAFCF7E8875}" srcOrd="2" destOrd="0" presId="urn:diagrams.loki3.com/VaryingWidthList"/>
    <dgm:cxn modelId="{1A25F310-1C34-4C8A-A9DD-83384C6A83E5}" type="presParOf" srcId="{F531F73B-2418-4DE9-A780-7CD237644C9D}" destId="{13FB63A2-84F0-4B21-8523-83A1034C00AD}" srcOrd="3" destOrd="0" presId="urn:diagrams.loki3.com/VaryingWidthList"/>
    <dgm:cxn modelId="{7661004A-0317-49F3-AA03-43B4F1AF8255}" type="presParOf" srcId="{F531F73B-2418-4DE9-A780-7CD237644C9D}" destId="{6B0120AA-FA6C-45D9-ABEC-29D82989C492}" srcOrd="4" destOrd="0" presId="urn:diagrams.loki3.com/VaryingWidthList"/>
    <dgm:cxn modelId="{5F225165-5797-4B9E-A634-78843F12C5B0}" type="presParOf" srcId="{F531F73B-2418-4DE9-A780-7CD237644C9D}" destId="{08C407C7-3E92-401D-9754-7D5DBDFC9233}" srcOrd="5" destOrd="0" presId="urn:diagrams.loki3.com/VaryingWidthList"/>
    <dgm:cxn modelId="{FE1C0B3F-617E-440F-AF82-610E89B56C79}" type="presParOf" srcId="{F531F73B-2418-4DE9-A780-7CD237644C9D}" destId="{9D133EE4-B263-42F8-AAFC-CDDE2958C3A7}" srcOrd="6" destOrd="0" presId="urn:diagrams.loki3.com/VaryingWidthList"/>
    <dgm:cxn modelId="{F10ABE4F-593A-4E83-AD2A-24C155B40711}" type="presParOf" srcId="{F531F73B-2418-4DE9-A780-7CD237644C9D}" destId="{E7B2A1BB-4D2C-469E-826B-BC81F4673E9B}" srcOrd="7" destOrd="0" presId="urn:diagrams.loki3.com/VaryingWidthList"/>
    <dgm:cxn modelId="{AAD9C96B-941B-4600-960C-C7878224D848}" type="presParOf" srcId="{F531F73B-2418-4DE9-A780-7CD237644C9D}" destId="{8AB1DD4D-4AB1-45D2-A99B-555070E3A824}" srcOrd="8" destOrd="0" presId="urn:diagrams.loki3.com/VaryingWidthList"/>
    <dgm:cxn modelId="{6EC4EDD2-E16B-43E2-90DC-48AA4C42F74B}" type="presParOf" srcId="{F531F73B-2418-4DE9-A780-7CD237644C9D}" destId="{796B2A3C-5F7C-4429-8558-5BABF2F8BA4E}" srcOrd="9" destOrd="0" presId="urn:diagrams.loki3.com/VaryingWidthList"/>
    <dgm:cxn modelId="{16C60FD4-95E6-4279-8D90-11E8FE9CF93A}" type="presParOf" srcId="{F531F73B-2418-4DE9-A780-7CD237644C9D}" destId="{EFBB8CD4-F0C6-4E8E-A2D3-816120367785}" srcOrd="10" destOrd="0" presId="urn:diagrams.loki3.com/VaryingWidthList"/>
    <dgm:cxn modelId="{491BB8DD-CE49-4167-BB61-5DF1BB938CC1}" type="presParOf" srcId="{F531F73B-2418-4DE9-A780-7CD237644C9D}" destId="{44F7ACE8-D017-46DA-B9F8-BD6EC8B215BD}" srcOrd="11" destOrd="0" presId="urn:diagrams.loki3.com/VaryingWidthList"/>
    <dgm:cxn modelId="{E1B01CDC-8985-4FD8-8FA1-2BF68413B947}" type="presParOf" srcId="{F531F73B-2418-4DE9-A780-7CD237644C9D}" destId="{8D237BB3-CC80-4F47-93D3-07ED4DA38BB0}" srcOrd="12" destOrd="0" presId="urn:diagrams.loki3.com/VaryingWidthList"/>
    <dgm:cxn modelId="{D8078BF4-14BE-451D-9D6F-F4582EE6CC2E}" type="presParOf" srcId="{F531F73B-2418-4DE9-A780-7CD237644C9D}" destId="{6B58DAFF-23D2-4A87-937E-9A08B3B369E2}" srcOrd="13" destOrd="0" presId="urn:diagrams.loki3.com/VaryingWidthList"/>
    <dgm:cxn modelId="{86DB68B2-6EF6-440F-90EC-C82E837E7571}" type="presParOf" srcId="{F531F73B-2418-4DE9-A780-7CD237644C9D}" destId="{85C82D4C-7B9D-4AD5-B8D5-0B6FD23BAF4C}" srcOrd="14" destOrd="0" presId="urn:diagrams.loki3.com/VaryingWidthList"/>
    <dgm:cxn modelId="{D29B02A4-0F99-4E66-915D-DA9DEE15A908}" type="presParOf" srcId="{F531F73B-2418-4DE9-A780-7CD237644C9D}" destId="{A985EE1A-7B34-4AFD-A117-21D0AE6BE968}" srcOrd="15" destOrd="0" presId="urn:diagrams.loki3.com/VaryingWidthList"/>
    <dgm:cxn modelId="{031F5A97-FE08-4EC5-B198-F90FF4937D5E}" type="presParOf" srcId="{F531F73B-2418-4DE9-A780-7CD237644C9D}" destId="{22FA432F-3F93-404C-B526-08B2ABE3525A}" srcOrd="16" destOrd="0" presId="urn:diagrams.loki3.com/VaryingWidthList"/>
    <dgm:cxn modelId="{3DC53C0D-9B95-44F8-BBB3-12BCCCD4AE85}" type="presParOf" srcId="{F531F73B-2418-4DE9-A780-7CD237644C9D}" destId="{3C716047-649A-4009-94A8-38A567F2B3BF}" srcOrd="17" destOrd="0" presId="urn:diagrams.loki3.com/VaryingWidthList"/>
    <dgm:cxn modelId="{0D5FA7E2-63F7-4518-964E-4B7FC93B10A0}" type="presParOf" srcId="{F531F73B-2418-4DE9-A780-7CD237644C9D}" destId="{9F2AFC5C-E4E9-47FC-B923-EFAC41A168ED}" srcOrd="18"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ED379-54C8-4B58-B455-8568B81AD12E}">
      <dsp:nvSpPr>
        <dsp:cNvPr id="0" name=""/>
        <dsp:cNvSpPr/>
      </dsp:nvSpPr>
      <dsp:spPr>
        <a:xfrm>
          <a:off x="781480" y="3377"/>
          <a:ext cx="387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COVID 19 Impact on hospitality industry</a:t>
          </a:r>
        </a:p>
      </dsp:txBody>
      <dsp:txXfrm>
        <a:off x="781480" y="3377"/>
        <a:ext cx="3870000" cy="548092"/>
      </dsp:txXfrm>
    </dsp:sp>
    <dsp:sp modelId="{17A6D7DC-1F93-4BE5-AA60-3BAFCF7E8875}">
      <dsp:nvSpPr>
        <dsp:cNvPr id="0" name=""/>
        <dsp:cNvSpPr/>
      </dsp:nvSpPr>
      <dsp:spPr>
        <a:xfrm>
          <a:off x="266435" y="578874"/>
          <a:ext cx="4900091"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How it has affected destinations (Case study example)</a:t>
          </a:r>
        </a:p>
      </dsp:txBody>
      <dsp:txXfrm>
        <a:off x="266435" y="578874"/>
        <a:ext cx="4900091" cy="548092"/>
      </dsp:txXfrm>
    </dsp:sp>
    <dsp:sp modelId="{6B0120AA-FA6C-45D9-ABEC-29D82989C492}">
      <dsp:nvSpPr>
        <dsp:cNvPr id="0" name=""/>
        <dsp:cNvSpPr/>
      </dsp:nvSpPr>
      <dsp:spPr>
        <a:xfrm>
          <a:off x="1636480" y="1154370"/>
          <a:ext cx="216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Research Methodology</a:t>
          </a:r>
        </a:p>
      </dsp:txBody>
      <dsp:txXfrm>
        <a:off x="1636480" y="1154370"/>
        <a:ext cx="2160000" cy="548092"/>
      </dsp:txXfrm>
    </dsp:sp>
    <dsp:sp modelId="{9D133EE4-B263-42F8-AAFC-CDDE2958C3A7}">
      <dsp:nvSpPr>
        <dsp:cNvPr id="0" name=""/>
        <dsp:cNvSpPr/>
      </dsp:nvSpPr>
      <dsp:spPr>
        <a:xfrm>
          <a:off x="1186481" y="1729867"/>
          <a:ext cx="306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Aims and Objectives of Research</a:t>
          </a:r>
        </a:p>
      </dsp:txBody>
      <dsp:txXfrm>
        <a:off x="1186481" y="1729867"/>
        <a:ext cx="3060000" cy="548092"/>
      </dsp:txXfrm>
    </dsp:sp>
    <dsp:sp modelId="{8AB1DD4D-4AB1-45D2-A99B-555070E3A824}">
      <dsp:nvSpPr>
        <dsp:cNvPr id="0" name=""/>
        <dsp:cNvSpPr/>
      </dsp:nvSpPr>
      <dsp:spPr>
        <a:xfrm>
          <a:off x="2277731" y="2305364"/>
          <a:ext cx="8775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Findings</a:t>
          </a:r>
        </a:p>
      </dsp:txBody>
      <dsp:txXfrm>
        <a:off x="2277731" y="2305364"/>
        <a:ext cx="877500" cy="548092"/>
      </dsp:txXfrm>
    </dsp:sp>
    <dsp:sp modelId="{EFBB8CD4-F0C6-4E8E-A2D3-816120367785}">
      <dsp:nvSpPr>
        <dsp:cNvPr id="0" name=""/>
        <dsp:cNvSpPr/>
      </dsp:nvSpPr>
      <dsp:spPr>
        <a:xfrm>
          <a:off x="1793980" y="2880861"/>
          <a:ext cx="1845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Porters Five Forces</a:t>
          </a:r>
        </a:p>
      </dsp:txBody>
      <dsp:txXfrm>
        <a:off x="1793980" y="2880861"/>
        <a:ext cx="1845000" cy="548092"/>
      </dsp:txXfrm>
    </dsp:sp>
    <dsp:sp modelId="{8D237BB3-CC80-4F47-93D3-07ED4DA38BB0}">
      <dsp:nvSpPr>
        <dsp:cNvPr id="0" name=""/>
        <dsp:cNvSpPr/>
      </dsp:nvSpPr>
      <dsp:spPr>
        <a:xfrm>
          <a:off x="1550045" y="3456358"/>
          <a:ext cx="233287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Visit Wales/Government  </a:t>
          </a:r>
        </a:p>
      </dsp:txBody>
      <dsp:txXfrm>
        <a:off x="1550045" y="3456358"/>
        <a:ext cx="2332870" cy="548092"/>
      </dsp:txXfrm>
    </dsp:sp>
    <dsp:sp modelId="{85C82D4C-7B9D-4AD5-B8D5-0B6FD23BAF4C}">
      <dsp:nvSpPr>
        <dsp:cNvPr id="0" name=""/>
        <dsp:cNvSpPr/>
      </dsp:nvSpPr>
      <dsp:spPr>
        <a:xfrm>
          <a:off x="1816481" y="4031854"/>
          <a:ext cx="180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Crisis Management</a:t>
          </a:r>
        </a:p>
      </dsp:txBody>
      <dsp:txXfrm>
        <a:off x="1816481" y="4031854"/>
        <a:ext cx="1800000" cy="548092"/>
      </dsp:txXfrm>
    </dsp:sp>
    <dsp:sp modelId="{22FA432F-3F93-404C-B526-08B2ABE3525A}">
      <dsp:nvSpPr>
        <dsp:cNvPr id="0" name=""/>
        <dsp:cNvSpPr/>
      </dsp:nvSpPr>
      <dsp:spPr>
        <a:xfrm>
          <a:off x="1636480" y="4607351"/>
          <a:ext cx="216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err="1"/>
            <a:t>Maslows</a:t>
          </a:r>
          <a:r>
            <a:rPr lang="en-US" sz="1800" kern="1200" noProof="0" dirty="0"/>
            <a:t> Needs/Wants</a:t>
          </a:r>
        </a:p>
      </dsp:txBody>
      <dsp:txXfrm>
        <a:off x="1636480" y="4607351"/>
        <a:ext cx="2160000" cy="548092"/>
      </dsp:txXfrm>
    </dsp:sp>
    <dsp:sp modelId="{9F2AFC5C-E4E9-47FC-B923-EFAC41A168ED}">
      <dsp:nvSpPr>
        <dsp:cNvPr id="0" name=""/>
        <dsp:cNvSpPr/>
      </dsp:nvSpPr>
      <dsp:spPr>
        <a:xfrm>
          <a:off x="556481" y="5182848"/>
          <a:ext cx="4320000" cy="548092"/>
        </a:xfrm>
        <a:prstGeom prst="rect">
          <a:avLst/>
        </a:prstGeom>
        <a:solidFill>
          <a:schemeClr val="tx1">
            <a:lumMod val="95000"/>
            <a:lumOff val="5000"/>
          </a:schemeClr>
        </a:solidFill>
        <a:ln w="19050" cap="flat" cmpd="sng" algn="ctr">
          <a:no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noProof="0" dirty="0"/>
            <a:t>UNWTO’s Five Priorities for Tourism’s Restart </a:t>
          </a:r>
        </a:p>
      </dsp:txBody>
      <dsp:txXfrm>
        <a:off x="556481" y="5182848"/>
        <a:ext cx="4320000" cy="548092"/>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8F990B-24E5-4499-8C79-4ED219295FD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5E1768-BE9B-4942-A8CB-EFAD2A74CC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0B8B1D3-CA11-462C-8816-123A2688E88A}" type="datetimeFigureOut">
              <a:rPr lang="en-US" smtClean="0"/>
              <a:t>11/15/2020</a:t>
            </a:fld>
            <a:endParaRPr lang="en-US" dirty="0"/>
          </a:p>
        </p:txBody>
      </p:sp>
      <p:sp>
        <p:nvSpPr>
          <p:cNvPr id="4" name="Footer Placeholder 3">
            <a:extLst>
              <a:ext uri="{FF2B5EF4-FFF2-40B4-BE49-F238E27FC236}">
                <a16:creationId xmlns:a16="http://schemas.microsoft.com/office/drawing/2014/main" id="{5AAD7F43-CABD-4887-B9A6-4547FDC501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ED62B5D-88F2-4AEE-AFD3-46FC212370B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D33B2F-C487-4AD4-A204-7F6ECAAF7584}" type="slidenum">
              <a:rPr lang="en-US" smtClean="0"/>
              <a:t>‹#›</a:t>
            </a:fld>
            <a:endParaRPr lang="en-US" dirty="0"/>
          </a:p>
        </p:txBody>
      </p:sp>
    </p:spTree>
    <p:extLst>
      <p:ext uri="{BB962C8B-B14F-4D97-AF65-F5344CB8AC3E}">
        <p14:creationId xmlns:p14="http://schemas.microsoft.com/office/powerpoint/2010/main" val="2190776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F1E18-A233-4803-B0B0-268AE51B02D8}" type="datetimeFigureOut">
              <a:rPr lang="en-US" smtClean="0"/>
              <a:t>11/15/2020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78AD7B-6C45-4427-8F54-14247E29ED01}" type="slidenum">
              <a:rPr lang="en-US" smtClean="0"/>
              <a:t>‹#›</a:t>
            </a:fld>
            <a:endParaRPr lang="en-US" dirty="0"/>
          </a:p>
        </p:txBody>
      </p:sp>
    </p:spTree>
    <p:extLst>
      <p:ext uri="{BB962C8B-B14F-4D97-AF65-F5344CB8AC3E}">
        <p14:creationId xmlns:p14="http://schemas.microsoft.com/office/powerpoint/2010/main" val="4150696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a:t>
            </a:fld>
            <a:endParaRPr lang="en-US" dirty="0"/>
          </a:p>
        </p:txBody>
      </p:sp>
    </p:spTree>
    <p:extLst>
      <p:ext uri="{BB962C8B-B14F-4D97-AF65-F5344CB8AC3E}">
        <p14:creationId xmlns:p14="http://schemas.microsoft.com/office/powerpoint/2010/main" val="382699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to the World’s Our Lecture Theatre Conference I am Rhodri Stranaghan and today I will be discussing COVID-19’s impact on the Hospitality sector as well as a more closer look at the impact it has had on the case study chosen, Swansea.</a:t>
            </a:r>
          </a:p>
        </p:txBody>
      </p:sp>
      <p:sp>
        <p:nvSpPr>
          <p:cNvPr id="4" name="Slide Number Placeholder 3"/>
          <p:cNvSpPr>
            <a:spLocks noGrp="1"/>
          </p:cNvSpPr>
          <p:nvPr>
            <p:ph type="sldNum" sz="quarter" idx="5"/>
          </p:nvPr>
        </p:nvSpPr>
        <p:spPr/>
        <p:txBody>
          <a:bodyPr/>
          <a:lstStyle/>
          <a:p>
            <a:fld id="{4E78AD7B-6C45-4427-8F54-14247E29ED01}" type="slidenum">
              <a:rPr lang="en-US" smtClean="0"/>
              <a:t>2</a:t>
            </a:fld>
            <a:endParaRPr lang="en-US" dirty="0"/>
          </a:p>
        </p:txBody>
      </p:sp>
    </p:spTree>
    <p:extLst>
      <p:ext uri="{BB962C8B-B14F-4D97-AF65-F5344CB8AC3E}">
        <p14:creationId xmlns:p14="http://schemas.microsoft.com/office/powerpoint/2010/main" val="852150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Various research methods have been used for todays conference, including primary and secondary research with statistics and laws from the official Welsh and UK government sites, local and national news articles and journals from the online library and textbooks, theories, and eBooks also. An interview with a local </a:t>
            </a:r>
            <a:r>
              <a:rPr lang="en-US" dirty="0" err="1"/>
              <a:t>organisation</a:t>
            </a:r>
            <a:r>
              <a:rPr lang="en-US" dirty="0"/>
              <a:t> has also been </a:t>
            </a:r>
            <a:r>
              <a:rPr lang="en-US" dirty="0" err="1"/>
              <a:t>summarised</a:t>
            </a:r>
            <a:r>
              <a:rPr lang="en-US" dirty="0"/>
              <a:t> for today’s presentation.</a:t>
            </a:r>
          </a:p>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3</a:t>
            </a:fld>
            <a:endParaRPr lang="en-US" dirty="0"/>
          </a:p>
        </p:txBody>
      </p:sp>
    </p:spTree>
    <p:extLst>
      <p:ext uri="{BB962C8B-B14F-4D97-AF65-F5344CB8AC3E}">
        <p14:creationId xmlns:p14="http://schemas.microsoft.com/office/powerpoint/2010/main" val="3059379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aims and objectives of the research are;</a:t>
            </a:r>
          </a:p>
          <a:p>
            <a:r>
              <a:rPr lang="en-US" dirty="0"/>
              <a:t>To identify what impact the virus has had on local businesses and the economy as well as globally.</a:t>
            </a:r>
          </a:p>
          <a:p>
            <a:r>
              <a:rPr lang="en-US" dirty="0"/>
              <a:t>To </a:t>
            </a:r>
            <a:r>
              <a:rPr lang="en-US" dirty="0" err="1"/>
              <a:t>analyse</a:t>
            </a:r>
            <a:r>
              <a:rPr lang="en-US" dirty="0"/>
              <a:t> how crisis management can be </a:t>
            </a:r>
            <a:r>
              <a:rPr lang="en-US" dirty="0" err="1"/>
              <a:t>utilised</a:t>
            </a:r>
            <a:r>
              <a:rPr lang="en-US" dirty="0"/>
              <a:t> for </a:t>
            </a:r>
            <a:r>
              <a:rPr lang="en-US" dirty="0" err="1"/>
              <a:t>organisations</a:t>
            </a:r>
            <a:r>
              <a:rPr lang="en-US" dirty="0"/>
              <a:t> to come out stronger.</a:t>
            </a:r>
          </a:p>
          <a:p>
            <a:r>
              <a:rPr lang="en-US" dirty="0"/>
              <a:t>To provide strategic recommendations following the research and findings as to how local businesses as well as the council can find a way forward whilst keeping residents safe.</a:t>
            </a:r>
          </a:p>
          <a:p>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4</a:t>
            </a:fld>
            <a:endParaRPr lang="en-US" dirty="0"/>
          </a:p>
        </p:txBody>
      </p:sp>
    </p:spTree>
    <p:extLst>
      <p:ext uri="{BB962C8B-B14F-4D97-AF65-F5344CB8AC3E}">
        <p14:creationId xmlns:p14="http://schemas.microsoft.com/office/powerpoint/2010/main" val="3899806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COVID-19 has had a detrimental impact on the global hospitality industry and UNDP.org estimates that between 100-120 million jobs will be lost in the industry. The economic impact is also massive, and figures from the Guardian show that the UK hospitality sector is on course for an £80bn turnover down from £130bn in 2019. Furthermore, Globally, MacDonald et al highlighted how by the end of June restaurant bookings were at 60% of those the year previous. As discussed by Jones (2020) there are concerns that COVID-19 will see a decline in the hospitality industry’s commitment to the sustainable development goals.</a:t>
            </a:r>
          </a:p>
        </p:txBody>
      </p:sp>
      <p:sp>
        <p:nvSpPr>
          <p:cNvPr id="4" name="Slide Number Placeholder 3"/>
          <p:cNvSpPr>
            <a:spLocks noGrp="1"/>
          </p:cNvSpPr>
          <p:nvPr>
            <p:ph type="sldNum" sz="quarter" idx="5"/>
          </p:nvPr>
        </p:nvSpPr>
        <p:spPr/>
        <p:txBody>
          <a:bodyPr/>
          <a:lstStyle/>
          <a:p>
            <a:fld id="{4E78AD7B-6C45-4427-8F54-14247E29ED01}" type="slidenum">
              <a:rPr lang="en-US" smtClean="0"/>
              <a:t>5</a:t>
            </a:fld>
            <a:endParaRPr lang="en-US" dirty="0"/>
          </a:p>
        </p:txBody>
      </p:sp>
    </p:spTree>
    <p:extLst>
      <p:ext uri="{BB962C8B-B14F-4D97-AF65-F5344CB8AC3E}">
        <p14:creationId xmlns:p14="http://schemas.microsoft.com/office/powerpoint/2010/main" val="2847318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 COVID-19 impact has been massive on Swansea, who as a seaside town thrives off domestic tourists often and 2020 has been a real challenge for the businesses in the city. Local businesses have had to adapt, and many hospitality settings may not recover as a result of no visitors or diners during peak times of year due to restrictions. With all events being cancelled it has been a disastrous year for the tourism, events, and leisure industry.</a:t>
            </a:r>
          </a:p>
          <a:p>
            <a:r>
              <a:rPr lang="en-US" dirty="0"/>
              <a:t>The Swansea Destination Management Plan 2017-2020 has had major challenges in the final year as their vision was to “create a world class tourism destination, which delivers a high-quality visitor experience in a pleasant, clean and well-maintained environment”.</a:t>
            </a:r>
          </a:p>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6</a:t>
            </a:fld>
            <a:endParaRPr lang="en-US" dirty="0"/>
          </a:p>
        </p:txBody>
      </p:sp>
    </p:spTree>
    <p:extLst>
      <p:ext uri="{BB962C8B-B14F-4D97-AF65-F5344CB8AC3E}">
        <p14:creationId xmlns:p14="http://schemas.microsoft.com/office/powerpoint/2010/main" val="2170565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speaking with Bambu Beach Bar General Manager as well as the Swansea Bay Pop Up Site Manager Liam Davies, he discussed a few issues that the business has faced;</a:t>
            </a:r>
          </a:p>
          <a:p>
            <a:r>
              <a:rPr lang="en-US" dirty="0"/>
              <a:t>•	Uncertainty of when lockdowns will be reimposed is a big challenge facing the businesses and makes strategies harder to implement. </a:t>
            </a:r>
          </a:p>
          <a:p>
            <a:r>
              <a:rPr lang="en-US" dirty="0"/>
              <a:t>•	2 </a:t>
            </a:r>
            <a:r>
              <a:rPr lang="en-US" dirty="0" err="1"/>
              <a:t>metre</a:t>
            </a:r>
            <a:r>
              <a:rPr lang="en-US" dirty="0"/>
              <a:t> rule means very hard for some businesses to operate at between 30-40% capacity whilst making profits.</a:t>
            </a:r>
          </a:p>
          <a:p>
            <a:r>
              <a:rPr lang="en-US" dirty="0"/>
              <a:t>•	10pm Curfew more damage than good.</a:t>
            </a:r>
          </a:p>
          <a:p>
            <a:r>
              <a:rPr lang="en-US" dirty="0"/>
              <a:t>•	Conflict with local licensing making it harder- meant to work together rather than ‘gotcha’ attitude of fines and closures. </a:t>
            </a:r>
          </a:p>
          <a:p>
            <a:r>
              <a:rPr lang="en-US" dirty="0"/>
              <a:t>The conflict with local authorities is a challenge and must be addressed in order for Swansea organizations to be a able to succeed and this is a potential area where more work needs to be done. </a:t>
            </a:r>
          </a:p>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7</a:t>
            </a:fld>
            <a:endParaRPr lang="en-US" dirty="0"/>
          </a:p>
        </p:txBody>
      </p:sp>
    </p:spTree>
    <p:extLst>
      <p:ext uri="{BB962C8B-B14F-4D97-AF65-F5344CB8AC3E}">
        <p14:creationId xmlns:p14="http://schemas.microsoft.com/office/powerpoint/2010/main" val="2013517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Tourism Action Plan from Business Wales show both mental and physical wellbeing is the priority, and social, economic, and cultural benefits are at the forefront, with aims of strengthening the staycation market across different age demographics, and also to promote a sense of place and a wide range of access for visitors to enjoy new wellbeing opportunities. This plan fits in with the Well-being of Future Generations Act (2015) showing the welsh government see a big benefit in ensuring the wellbeing of visitors. </a:t>
            </a:r>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8</a:t>
            </a:fld>
            <a:endParaRPr lang="en-US" dirty="0"/>
          </a:p>
        </p:txBody>
      </p:sp>
    </p:spTree>
    <p:extLst>
      <p:ext uri="{BB962C8B-B14F-4D97-AF65-F5344CB8AC3E}">
        <p14:creationId xmlns:p14="http://schemas.microsoft.com/office/powerpoint/2010/main" val="1556957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Essential now more than ever for organizations in the hospitality industry to adapt, improvise and overcome</a:t>
            </a:r>
          </a:p>
          <a:p>
            <a:r>
              <a:rPr lang="en-US" dirty="0"/>
              <a:t>Fink (1986) devised the crisis life cycle which has four stages. </a:t>
            </a:r>
          </a:p>
          <a:p>
            <a:endParaRPr lang="en-US" dirty="0"/>
          </a:p>
          <a:p>
            <a:r>
              <a:rPr lang="en-US" dirty="0"/>
              <a:t>Prodromal</a:t>
            </a:r>
          </a:p>
          <a:p>
            <a:r>
              <a:rPr lang="en-US" dirty="0"/>
              <a:t>Crisis Breakout</a:t>
            </a:r>
          </a:p>
          <a:p>
            <a:r>
              <a:rPr lang="en-US" dirty="0"/>
              <a:t>Chronic</a:t>
            </a:r>
          </a:p>
          <a:p>
            <a:r>
              <a:rPr lang="en-US" dirty="0"/>
              <a:t>Resolution</a:t>
            </a:r>
          </a:p>
          <a:p>
            <a:endParaRPr lang="en-US" dirty="0"/>
          </a:p>
          <a:p>
            <a:r>
              <a:rPr lang="en-US" dirty="0"/>
              <a:t>As stated by Hosie (2016),</a:t>
            </a:r>
          </a:p>
          <a:p>
            <a:r>
              <a:rPr lang="en-US" dirty="0"/>
              <a:t>“it is imperative for members of organizations to be able to interpret their customer needs or competitive responses. As organizations develop this ability, they act before they have a complete plan and empower innovators to run experiments”. </a:t>
            </a:r>
          </a:p>
          <a:p>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9</a:t>
            </a:fld>
            <a:endParaRPr lang="en-US" dirty="0"/>
          </a:p>
        </p:txBody>
      </p:sp>
    </p:spTree>
    <p:extLst>
      <p:ext uri="{BB962C8B-B14F-4D97-AF65-F5344CB8AC3E}">
        <p14:creationId xmlns:p14="http://schemas.microsoft.com/office/powerpoint/2010/main" val="146748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Example of Crisis Management from local organizations </a:t>
            </a:r>
          </a:p>
          <a:p>
            <a:r>
              <a:rPr lang="en-US" dirty="0"/>
              <a:t>Food and drink vans set up to bring some of Swansea’s favourite bars including Brewstone, Rake and Riddle, Brewdog, Bambu, Peppermint, </a:t>
            </a:r>
            <a:r>
              <a:rPr lang="en-US" dirty="0" err="1"/>
              <a:t>Frango</a:t>
            </a:r>
            <a:r>
              <a:rPr lang="en-US" dirty="0"/>
              <a:t> and Gower Brewery, GG’S, and Gower Dough Co.</a:t>
            </a:r>
          </a:p>
          <a:p>
            <a:r>
              <a:rPr lang="en-US" dirty="0"/>
              <a:t>Safe environment outdoors where many met family and friends for first time since lockdown (Wales Online) </a:t>
            </a:r>
          </a:p>
          <a:p>
            <a:r>
              <a:rPr lang="en-US" dirty="0"/>
              <a:t>500 capacity socially distanced, kept 45-50 staff in full or part time jobs as furlough was winded down</a:t>
            </a:r>
          </a:p>
          <a:p>
            <a:r>
              <a:rPr lang="en-US" dirty="0"/>
              <a:t>Weather was an issue as well as getting a reputation of a student atmosphere which meant council felt it </a:t>
            </a:r>
            <a:r>
              <a:rPr lang="en-US"/>
              <a:t>was better to close.</a:t>
            </a:r>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10</a:t>
            </a:fld>
            <a:endParaRPr lang="en-US" dirty="0"/>
          </a:p>
        </p:txBody>
      </p:sp>
    </p:spTree>
    <p:extLst>
      <p:ext uri="{BB962C8B-B14F-4D97-AF65-F5344CB8AC3E}">
        <p14:creationId xmlns:p14="http://schemas.microsoft.com/office/powerpoint/2010/main" val="51960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example is the Winter Market set to open at Southbank, London, with igloos and snow globes to dine in, mulled wine and street food as well as Winter Light Illuminations to create a festive atmosphere and COVID safe.</a:t>
            </a:r>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11</a:t>
            </a:fld>
            <a:endParaRPr lang="en-US" dirty="0"/>
          </a:p>
        </p:txBody>
      </p:sp>
    </p:spTree>
    <p:extLst>
      <p:ext uri="{BB962C8B-B14F-4D97-AF65-F5344CB8AC3E}">
        <p14:creationId xmlns:p14="http://schemas.microsoft.com/office/powerpoint/2010/main" val="3470623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COVID-19 has helped many understand what was essential in life and reinforced the importance and relevance of Maslow’s Hierarchy of Needs (1943), (Independent 2020)</a:t>
            </a:r>
          </a:p>
          <a:p>
            <a:r>
              <a:rPr lang="en-US" dirty="0"/>
              <a:t>The Physiological, Safety, Belonging, Esteem and Self Actualization have all been important, and an example of the needs is the panic bulk buying of items such as toilet paper, pasta, and flour where many deemed these essential. The physical wellbeing has also been important, and exercise has been key for many, and since some hospitality settings have opened it has been good for the mental wellbeing for people to be able to see their friends or family.</a:t>
            </a:r>
          </a:p>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12</a:t>
            </a:fld>
            <a:endParaRPr lang="en-US" dirty="0"/>
          </a:p>
        </p:txBody>
      </p:sp>
    </p:spTree>
    <p:extLst>
      <p:ext uri="{BB962C8B-B14F-4D97-AF65-F5344CB8AC3E}">
        <p14:creationId xmlns:p14="http://schemas.microsoft.com/office/powerpoint/2010/main" val="2403026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theory just as relevant for </a:t>
            </a:r>
            <a:r>
              <a:rPr lang="en-US" dirty="0" err="1"/>
              <a:t>organisations</a:t>
            </a:r>
            <a:r>
              <a:rPr lang="en-US" dirty="0"/>
              <a:t> post COVID-19 is Porters Five Forces (1979)</a:t>
            </a:r>
          </a:p>
          <a:p>
            <a:r>
              <a:rPr lang="en-US" dirty="0"/>
              <a:t>Which includes;</a:t>
            </a:r>
          </a:p>
          <a:p>
            <a:endParaRPr lang="en-US" dirty="0"/>
          </a:p>
          <a:p>
            <a:r>
              <a:rPr lang="en-US" dirty="0"/>
              <a:t>Rivalry between Competitors</a:t>
            </a:r>
          </a:p>
          <a:p>
            <a:r>
              <a:rPr lang="en-US" dirty="0"/>
              <a:t>Bargaining Power of Suppliers.</a:t>
            </a:r>
          </a:p>
          <a:p>
            <a:r>
              <a:rPr lang="en-US" dirty="0"/>
              <a:t>Bargaining Power of Customers.</a:t>
            </a:r>
          </a:p>
          <a:p>
            <a:r>
              <a:rPr lang="en-US" dirty="0"/>
              <a:t>Threat of New Entrants.</a:t>
            </a:r>
          </a:p>
          <a:p>
            <a:r>
              <a:rPr lang="en-US" dirty="0"/>
              <a:t>Threat of Substitution.</a:t>
            </a:r>
          </a:p>
          <a:p>
            <a:r>
              <a:rPr lang="en-US" dirty="0"/>
              <a:t>The bargaining power of suppliers and customers has grown during COVID-19 with businesses almost desperate for income, and the rivalry between competitors has also remained, however many competitors in the hospitality sector have worked together to form solutions. The threat of new entrant is unlikely as not many </a:t>
            </a:r>
            <a:r>
              <a:rPr lang="en-US" dirty="0" err="1"/>
              <a:t>organisations</a:t>
            </a:r>
            <a:r>
              <a:rPr lang="en-US" dirty="0"/>
              <a:t> will be opening however the threat of closure could overtake this and the economic uncertainty means it is harder to stay afloat. </a:t>
            </a:r>
          </a:p>
          <a:p>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13</a:t>
            </a:fld>
            <a:endParaRPr lang="en-US" dirty="0"/>
          </a:p>
        </p:txBody>
      </p:sp>
    </p:spTree>
    <p:extLst>
      <p:ext uri="{BB962C8B-B14F-4D97-AF65-F5344CB8AC3E}">
        <p14:creationId xmlns:p14="http://schemas.microsoft.com/office/powerpoint/2010/main" val="1207959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UNWTO (2020) have established a roadmap for the Tourism Industry to restart globally, where there are Five Priorities for Tourisms Restart. This is important for all </a:t>
            </a:r>
            <a:r>
              <a:rPr lang="en-US" dirty="0" err="1"/>
              <a:t>organisations</a:t>
            </a:r>
            <a:r>
              <a:rPr lang="en-US" dirty="0"/>
              <a:t> in the tourism industry to consider especially the hospitality industry. </a:t>
            </a:r>
          </a:p>
          <a:p>
            <a:r>
              <a:rPr lang="en-US" dirty="0"/>
              <a:t>These include </a:t>
            </a:r>
          </a:p>
          <a:p>
            <a:r>
              <a:rPr lang="en-US" dirty="0"/>
              <a:t>Mitigate Socio-Economic Impacts on Livelihoods, particularly women’s employment and economic security</a:t>
            </a:r>
          </a:p>
          <a:p>
            <a:r>
              <a:rPr lang="en-US" dirty="0"/>
              <a:t>Boost competitiveness and build resilience</a:t>
            </a:r>
          </a:p>
          <a:p>
            <a:r>
              <a:rPr lang="en-US" dirty="0"/>
              <a:t>Advance Innovation and Digital Transformation </a:t>
            </a:r>
          </a:p>
          <a:p>
            <a:r>
              <a:rPr lang="en-US" dirty="0"/>
              <a:t>Foster sustainability and Green Growth</a:t>
            </a:r>
          </a:p>
          <a:p>
            <a:r>
              <a:rPr lang="en-US" dirty="0"/>
              <a:t>Coordination and partnerships</a:t>
            </a:r>
          </a:p>
          <a:p>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14</a:t>
            </a:fld>
            <a:endParaRPr lang="en-US" dirty="0"/>
          </a:p>
        </p:txBody>
      </p:sp>
    </p:spTree>
    <p:extLst>
      <p:ext uri="{BB962C8B-B14F-4D97-AF65-F5344CB8AC3E}">
        <p14:creationId xmlns:p14="http://schemas.microsoft.com/office/powerpoint/2010/main" val="3952210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COVID has had a detrimental impact on the hospitality industry, however it is not yet to be seen just how much severe the damage is. Crisis management has been forced on many Swansea </a:t>
            </a:r>
            <a:r>
              <a:rPr lang="en-US" dirty="0" err="1"/>
              <a:t>organisations</a:t>
            </a:r>
            <a:r>
              <a:rPr lang="en-US" dirty="0"/>
              <a:t> who have had to adapt their strategies and products, while meeting the customers’ demands and providing a safe experience.</a:t>
            </a:r>
          </a:p>
          <a:p>
            <a:r>
              <a:rPr lang="en-US" dirty="0"/>
              <a:t>Tourism, Events and Hospitality arguably one of the most hit industries </a:t>
            </a:r>
          </a:p>
          <a:p>
            <a:r>
              <a:rPr lang="en-US" dirty="0"/>
              <a:t>Swansea is a good example where the council and the </a:t>
            </a:r>
            <a:r>
              <a:rPr lang="en-US" dirty="0" err="1"/>
              <a:t>organisations</a:t>
            </a:r>
            <a:r>
              <a:rPr lang="en-US" dirty="0"/>
              <a:t> are actively seeking solutions and long may it continue. </a:t>
            </a:r>
          </a:p>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15</a:t>
            </a:fld>
            <a:endParaRPr lang="en-US" dirty="0"/>
          </a:p>
        </p:txBody>
      </p:sp>
    </p:spTree>
    <p:extLst>
      <p:ext uri="{BB962C8B-B14F-4D97-AF65-F5344CB8AC3E}">
        <p14:creationId xmlns:p14="http://schemas.microsoft.com/office/powerpoint/2010/main" val="32353902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16</a:t>
            </a:fld>
            <a:endParaRPr lang="en-US" dirty="0"/>
          </a:p>
        </p:txBody>
      </p:sp>
    </p:spTree>
    <p:extLst>
      <p:ext uri="{BB962C8B-B14F-4D97-AF65-F5344CB8AC3E}">
        <p14:creationId xmlns:p14="http://schemas.microsoft.com/office/powerpoint/2010/main" val="39785886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17</a:t>
            </a:fld>
            <a:endParaRPr lang="en-US" dirty="0"/>
          </a:p>
        </p:txBody>
      </p:sp>
    </p:spTree>
    <p:extLst>
      <p:ext uri="{BB962C8B-B14F-4D97-AF65-F5344CB8AC3E}">
        <p14:creationId xmlns:p14="http://schemas.microsoft.com/office/powerpoint/2010/main" val="4223789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solidFill>
            <a:schemeClr val="accent5">
              <a:lumMod val="50000"/>
            </a:schemeClr>
          </a:solid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Rectangle 10">
            <a:extLst>
              <a:ext uri="{FF2B5EF4-FFF2-40B4-BE49-F238E27FC236}">
                <a16:creationId xmlns:a16="http://schemas.microsoft.com/office/drawing/2014/main" id="{F791D6E6-C85E-4B8A-B36A-C2C790D8DF4D}"/>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93268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5">
            <a:lumMod val="50000"/>
          </a:schemeClr>
        </a:solid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E9E615AB-0D5C-403A-BF73-26590545F74E}"/>
              </a:ext>
            </a:extLst>
          </p:cNvPr>
          <p:cNvSpPr>
            <a:spLocks noGrp="1"/>
          </p:cNvSpPr>
          <p:nvPr>
            <p:ph type="pic" sz="quarter" idx="10" hasCustomPrompt="1"/>
          </p:nvPr>
        </p:nvSpPr>
        <p:spPr>
          <a:xfrm>
            <a:off x="0" y="0"/>
            <a:ext cx="12192000" cy="6858000"/>
          </a:xfrm>
          <a:custGeom>
            <a:avLst/>
            <a:gdLst>
              <a:gd name="connsiteX0" fmla="*/ 1058639 w 12192000"/>
              <a:gd name="connsiteY0" fmla="*/ 344907 h 6858000"/>
              <a:gd name="connsiteX1" fmla="*/ 6069362 w 12192000"/>
              <a:gd name="connsiteY1" fmla="*/ 344907 h 6858000"/>
              <a:gd name="connsiteX2" fmla="*/ 6069362 w 12192000"/>
              <a:gd name="connsiteY2" fmla="*/ 1115999 h 6858000"/>
              <a:gd name="connsiteX3" fmla="*/ 1058639 w 12192000"/>
              <a:gd name="connsiteY3" fmla="*/ 1115999 h 6858000"/>
              <a:gd name="connsiteX4" fmla="*/ 1033586 w 12192000"/>
              <a:gd name="connsiteY4" fmla="*/ 318051 h 6858000"/>
              <a:gd name="connsiteX5" fmla="*/ 1033586 w 12192000"/>
              <a:gd name="connsiteY5" fmla="*/ 1115999 h 6858000"/>
              <a:gd name="connsiteX6" fmla="*/ 864000 w 12192000"/>
              <a:gd name="connsiteY6" fmla="*/ 1115999 h 6858000"/>
              <a:gd name="connsiteX7" fmla="*/ 864000 w 12192000"/>
              <a:gd name="connsiteY7" fmla="*/ 6371999 h 6858000"/>
              <a:gd name="connsiteX8" fmla="*/ 864000 w 12192000"/>
              <a:gd name="connsiteY8" fmla="*/ 6479999 h 6858000"/>
              <a:gd name="connsiteX9" fmla="*/ 6264000 w 12192000"/>
              <a:gd name="connsiteY9" fmla="*/ 6479999 h 6858000"/>
              <a:gd name="connsiteX10" fmla="*/ 6264000 w 12192000"/>
              <a:gd name="connsiteY10" fmla="*/ 6371999 h 6858000"/>
              <a:gd name="connsiteX11" fmla="*/ 6264000 w 12192000"/>
              <a:gd name="connsiteY11" fmla="*/ 1115999 h 6858000"/>
              <a:gd name="connsiteX12" fmla="*/ 6094416 w 12192000"/>
              <a:gd name="connsiteY12" fmla="*/ 1115999 h 6858000"/>
              <a:gd name="connsiteX13" fmla="*/ 6094416 w 12192000"/>
              <a:gd name="connsiteY13" fmla="*/ 318051 h 6858000"/>
              <a:gd name="connsiteX14" fmla="*/ 0 w 12192000"/>
              <a:gd name="connsiteY14" fmla="*/ 0 h 6858000"/>
              <a:gd name="connsiteX15" fmla="*/ 12192000 w 12192000"/>
              <a:gd name="connsiteY15" fmla="*/ 0 h 6858000"/>
              <a:gd name="connsiteX16" fmla="*/ 12192000 w 12192000"/>
              <a:gd name="connsiteY16" fmla="*/ 6858000 h 6858000"/>
              <a:gd name="connsiteX17" fmla="*/ 0 w 12192000"/>
              <a:gd name="connsiteY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6858000">
                <a:moveTo>
                  <a:pt x="1058639" y="344907"/>
                </a:moveTo>
                <a:lnTo>
                  <a:pt x="6069362" y="344907"/>
                </a:lnTo>
                <a:lnTo>
                  <a:pt x="6069362" y="1115999"/>
                </a:lnTo>
                <a:lnTo>
                  <a:pt x="1058639" y="1115999"/>
                </a:lnTo>
                <a:close/>
                <a:moveTo>
                  <a:pt x="1033586" y="318051"/>
                </a:moveTo>
                <a:lnTo>
                  <a:pt x="1033586" y="1115999"/>
                </a:lnTo>
                <a:lnTo>
                  <a:pt x="864000" y="1115999"/>
                </a:lnTo>
                <a:lnTo>
                  <a:pt x="864000" y="6371999"/>
                </a:lnTo>
                <a:lnTo>
                  <a:pt x="864000" y="6479999"/>
                </a:lnTo>
                <a:lnTo>
                  <a:pt x="6264000" y="6479999"/>
                </a:lnTo>
                <a:lnTo>
                  <a:pt x="6264000" y="6371999"/>
                </a:lnTo>
                <a:lnTo>
                  <a:pt x="6264000" y="1115999"/>
                </a:lnTo>
                <a:lnTo>
                  <a:pt x="6094416" y="1115999"/>
                </a:lnTo>
                <a:lnTo>
                  <a:pt x="6094416" y="318051"/>
                </a:lnTo>
                <a:close/>
                <a:moveTo>
                  <a:pt x="0" y="0"/>
                </a:moveTo>
                <a:lnTo>
                  <a:pt x="12192000" y="0"/>
                </a:lnTo>
                <a:lnTo>
                  <a:pt x="12192000" y="6858000"/>
                </a:lnTo>
                <a:lnTo>
                  <a:pt x="0" y="6858000"/>
                </a:lnTo>
                <a:close/>
              </a:path>
            </a:pathLst>
          </a:custGeom>
          <a:solidFill>
            <a:schemeClr val="tx1">
              <a:lumMod val="85000"/>
              <a:lumOff val="15000"/>
            </a:schemeClr>
          </a:solidFill>
        </p:spPr>
        <p:txBody>
          <a:bodyPr wrap="square" rIns="792000" anchor="ctr">
            <a:noAutofit/>
          </a:bodyPr>
          <a:lstStyle>
            <a:lvl1pPr marL="0" indent="0" algn="r">
              <a:buNone/>
              <a:defRPr i="1"/>
            </a:lvl1pPr>
          </a:lstStyle>
          <a:p>
            <a:r>
              <a:rPr lang="en-US" dirty="0"/>
              <a:t>Drag &amp; Drop or Insert Your Picture</a:t>
            </a:r>
          </a:p>
        </p:txBody>
      </p:sp>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no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Rectangle 13">
            <a:extLst>
              <a:ext uri="{FF2B5EF4-FFF2-40B4-BE49-F238E27FC236}">
                <a16:creationId xmlns:a16="http://schemas.microsoft.com/office/drawing/2014/main" id="{B07BC130-4A17-4F0C-9A10-476CFDF603FD}"/>
              </a:ext>
              <a:ext uri="{C183D7F6-B498-43B3-948B-1728B52AA6E4}">
                <adec:decorative xmlns:adec="http://schemas.microsoft.com/office/drawing/2017/decorative" val="1"/>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E2F4497-ABB8-41B2-93D0-ECD1832AAADF}"/>
              </a:ext>
            </a:extLst>
          </p:cNvPr>
          <p:cNvSpPr>
            <a:spLocks noChangeAspect="1" noChangeArrowheads="1" noTextEdit="1"/>
          </p:cNvSpPr>
          <p:nvPr userDrawn="1"/>
        </p:nvSpPr>
        <p:spPr bwMode="auto">
          <a:xfrm>
            <a:off x="1033586" y="318052"/>
            <a:ext cx="5060830" cy="5424867"/>
          </a:xfrm>
          <a:custGeom>
            <a:avLst/>
            <a:gdLst>
              <a:gd name="connsiteX0" fmla="*/ 29714 w 6002337"/>
              <a:gd name="connsiteY0" fmla="*/ 31852 h 6434099"/>
              <a:gd name="connsiteX1" fmla="*/ 29714 w 6002337"/>
              <a:gd name="connsiteY1" fmla="*/ 6402247 h 6434099"/>
              <a:gd name="connsiteX2" fmla="*/ 5972622 w 6002337"/>
              <a:gd name="connsiteY2" fmla="*/ 6402247 h 6434099"/>
              <a:gd name="connsiteX3" fmla="*/ 5972622 w 6002337"/>
              <a:gd name="connsiteY3" fmla="*/ 31852 h 6434099"/>
              <a:gd name="connsiteX4" fmla="*/ 0 w 6002337"/>
              <a:gd name="connsiteY4" fmla="*/ 0 h 6434099"/>
              <a:gd name="connsiteX5" fmla="*/ 6002337 w 6002337"/>
              <a:gd name="connsiteY5" fmla="*/ 0 h 6434099"/>
              <a:gd name="connsiteX6" fmla="*/ 6002337 w 6002337"/>
              <a:gd name="connsiteY6" fmla="*/ 6434099 h 6434099"/>
              <a:gd name="connsiteX7" fmla="*/ 0 w 6002337"/>
              <a:gd name="connsiteY7" fmla="*/ 6434099 h 6434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02337" h="6434099">
                <a:moveTo>
                  <a:pt x="29714" y="31852"/>
                </a:moveTo>
                <a:lnTo>
                  <a:pt x="29714" y="6402247"/>
                </a:lnTo>
                <a:lnTo>
                  <a:pt x="5972622" y="6402247"/>
                </a:lnTo>
                <a:lnTo>
                  <a:pt x="5972622" y="31852"/>
                </a:lnTo>
                <a:close/>
                <a:moveTo>
                  <a:pt x="0" y="0"/>
                </a:moveTo>
                <a:lnTo>
                  <a:pt x="6002337" y="0"/>
                </a:lnTo>
                <a:lnTo>
                  <a:pt x="6002337" y="6434099"/>
                </a:lnTo>
                <a:lnTo>
                  <a:pt x="0" y="6434099"/>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dirty="0"/>
          </a:p>
        </p:txBody>
      </p:sp>
      <p:grpSp>
        <p:nvGrpSpPr>
          <p:cNvPr id="17" name="Group 16">
            <a:extLst>
              <a:ext uri="{FF2B5EF4-FFF2-40B4-BE49-F238E27FC236}">
                <a16:creationId xmlns:a16="http://schemas.microsoft.com/office/drawing/2014/main" id="{DDB1BC04-99B8-4293-A596-337F37F17BFD}"/>
              </a:ext>
              <a:ext uri="{C183D7F6-B498-43B3-948B-1728B52AA6E4}">
                <adec:decorative xmlns:adec="http://schemas.microsoft.com/office/drawing/2017/decorative" val="1"/>
              </a:ext>
            </a:extLst>
          </p:cNvPr>
          <p:cNvGrpSpPr/>
          <p:nvPr userDrawn="1"/>
        </p:nvGrpSpPr>
        <p:grpSpPr>
          <a:xfrm>
            <a:off x="2977308" y="1571348"/>
            <a:ext cx="1143665" cy="881149"/>
            <a:chOff x="2977308" y="1366554"/>
            <a:chExt cx="1143665" cy="881149"/>
          </a:xfrm>
        </p:grpSpPr>
        <p:grpSp>
          <p:nvGrpSpPr>
            <p:cNvPr id="18" name="Group 17">
              <a:extLst>
                <a:ext uri="{FF2B5EF4-FFF2-40B4-BE49-F238E27FC236}">
                  <a16:creationId xmlns:a16="http://schemas.microsoft.com/office/drawing/2014/main" id="{398B0B3A-3298-4A20-B81B-EEB3B81B6FBC}"/>
                </a:ext>
              </a:extLst>
            </p:cNvPr>
            <p:cNvGrpSpPr/>
            <p:nvPr/>
          </p:nvGrpSpPr>
          <p:grpSpPr>
            <a:xfrm>
              <a:off x="2977308" y="1366554"/>
              <a:ext cx="1143665" cy="701149"/>
              <a:chOff x="3255455" y="1367454"/>
              <a:chExt cx="681160" cy="417600"/>
            </a:xfrm>
          </p:grpSpPr>
          <p:sp>
            <p:nvSpPr>
              <p:cNvPr id="22" name="Freeform: Shape 21">
                <a:extLst>
                  <a:ext uri="{FF2B5EF4-FFF2-40B4-BE49-F238E27FC236}">
                    <a16:creationId xmlns:a16="http://schemas.microsoft.com/office/drawing/2014/main" id="{B312435D-F0FE-415F-BE90-B91941F4FDC1}"/>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Pentagon 22">
                <a:extLst>
                  <a:ext uri="{FF2B5EF4-FFF2-40B4-BE49-F238E27FC236}">
                    <a16:creationId xmlns:a16="http://schemas.microsoft.com/office/drawing/2014/main" id="{C4B24F98-5089-43E0-B83E-C75A400D8C23}"/>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9C24F3AB-57F5-41DC-8E65-2EBF42D7B729}"/>
                </a:ext>
              </a:extLst>
            </p:cNvPr>
            <p:cNvGrpSpPr/>
            <p:nvPr/>
          </p:nvGrpSpPr>
          <p:grpSpPr>
            <a:xfrm rot="10800000">
              <a:off x="2977308" y="1546554"/>
              <a:ext cx="1143665" cy="701149"/>
              <a:chOff x="3255455" y="1367454"/>
              <a:chExt cx="681160" cy="417600"/>
            </a:xfrm>
          </p:grpSpPr>
          <p:sp>
            <p:nvSpPr>
              <p:cNvPr id="20" name="Freeform: Shape 19">
                <a:extLst>
                  <a:ext uri="{FF2B5EF4-FFF2-40B4-BE49-F238E27FC236}">
                    <a16:creationId xmlns:a16="http://schemas.microsoft.com/office/drawing/2014/main" id="{99DD331A-1BA6-4E0B-A15B-8474C9E779D2}"/>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Pentagon 20">
                <a:extLst>
                  <a:ext uri="{FF2B5EF4-FFF2-40B4-BE49-F238E27FC236}">
                    <a16:creationId xmlns:a16="http://schemas.microsoft.com/office/drawing/2014/main" id="{50CA7A46-A1C2-4E14-964D-FAC5F14EFFE4}"/>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Tree>
    <p:extLst>
      <p:ext uri="{BB962C8B-B14F-4D97-AF65-F5344CB8AC3E}">
        <p14:creationId xmlns:p14="http://schemas.microsoft.com/office/powerpoint/2010/main" val="1153279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360000" rIns="90000">
            <a:normAutofit/>
          </a:bodyPr>
          <a:lstStyle>
            <a:lvl1pP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4302196" y="5135035"/>
            <a:ext cx="3932237" cy="1021679"/>
          </a:xfrm>
        </p:spPr>
        <p:txBody>
          <a:bodyPr anchor="ct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73130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Option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5670000" rIns="360000">
            <a:normAutofit/>
          </a:bodyPr>
          <a:lstStyle>
            <a:lvl1pPr algn="ct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1689652" y="5135035"/>
            <a:ext cx="5886805" cy="1021679"/>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291988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45125BB-6786-4FBA-908D-90C8A8258207}"/>
              </a:ext>
            </a:extLst>
          </p:cNvPr>
          <p:cNvSpPr>
            <a:spLocks noGrp="1"/>
          </p:cNvSpPr>
          <p:nvPr>
            <p:ph type="pic" idx="1" hasCustomPrompt="1"/>
          </p:nvPr>
        </p:nvSpPr>
        <p:spPr>
          <a:xfrm>
            <a:off x="-1" y="0"/>
            <a:ext cx="12182427" cy="6858000"/>
          </a:xfrm>
          <a:custGeom>
            <a:avLst/>
            <a:gdLst>
              <a:gd name="connsiteX0" fmla="*/ 5575106 w 12182427"/>
              <a:gd name="connsiteY0" fmla="*/ 344908 h 6858000"/>
              <a:gd name="connsiteX1" fmla="*/ 8088376 w 12182427"/>
              <a:gd name="connsiteY1" fmla="*/ 344908 h 6858000"/>
              <a:gd name="connsiteX2" fmla="*/ 9107057 w 12182427"/>
              <a:gd name="connsiteY2" fmla="*/ 344908 h 6858000"/>
              <a:gd name="connsiteX3" fmla="*/ 11620328 w 12182427"/>
              <a:gd name="connsiteY3" fmla="*/ 344908 h 6858000"/>
              <a:gd name="connsiteX4" fmla="*/ 11620328 w 12182427"/>
              <a:gd name="connsiteY4" fmla="*/ 1116000 h 6858000"/>
              <a:gd name="connsiteX5" fmla="*/ 5575106 w 12182427"/>
              <a:gd name="connsiteY5" fmla="*/ 1116000 h 6858000"/>
              <a:gd name="connsiteX6" fmla="*/ 5550052 w 12182427"/>
              <a:gd name="connsiteY6" fmla="*/ 318052 h 6858000"/>
              <a:gd name="connsiteX7" fmla="*/ 5550052 w 12182427"/>
              <a:gd name="connsiteY7" fmla="*/ 1116000 h 6858000"/>
              <a:gd name="connsiteX8" fmla="*/ 5359401 w 12182427"/>
              <a:gd name="connsiteY8" fmla="*/ 1116000 h 6858000"/>
              <a:gd name="connsiteX9" fmla="*/ 5359401 w 12182427"/>
              <a:gd name="connsiteY9" fmla="*/ 6372000 h 6858000"/>
              <a:gd name="connsiteX10" fmla="*/ 5359401 w 12182427"/>
              <a:gd name="connsiteY10" fmla="*/ 6480000 h 6858000"/>
              <a:gd name="connsiteX11" fmla="*/ 11839401 w 12182427"/>
              <a:gd name="connsiteY11" fmla="*/ 6480000 h 6858000"/>
              <a:gd name="connsiteX12" fmla="*/ 11839401 w 12182427"/>
              <a:gd name="connsiteY12" fmla="*/ 6372000 h 6858000"/>
              <a:gd name="connsiteX13" fmla="*/ 11839301 w 12182427"/>
              <a:gd name="connsiteY13" fmla="*/ 6372000 h 6858000"/>
              <a:gd name="connsiteX14" fmla="*/ 11839301 w 12182427"/>
              <a:gd name="connsiteY14" fmla="*/ 1116000 h 6858000"/>
              <a:gd name="connsiteX15" fmla="*/ 11645381 w 12182427"/>
              <a:gd name="connsiteY15" fmla="*/ 1116000 h 6858000"/>
              <a:gd name="connsiteX16" fmla="*/ 11645381 w 12182427"/>
              <a:gd name="connsiteY16" fmla="*/ 318052 h 6858000"/>
              <a:gd name="connsiteX17" fmla="*/ 11620328 w 12182427"/>
              <a:gd name="connsiteY17" fmla="*/ 318052 h 6858000"/>
              <a:gd name="connsiteX18" fmla="*/ 9107057 w 12182427"/>
              <a:gd name="connsiteY18" fmla="*/ 318052 h 6858000"/>
              <a:gd name="connsiteX19" fmla="*/ 8088376 w 12182427"/>
              <a:gd name="connsiteY19" fmla="*/ 318052 h 6858000"/>
              <a:gd name="connsiteX20" fmla="*/ 5575106 w 12182427"/>
              <a:gd name="connsiteY20" fmla="*/ 318052 h 6858000"/>
              <a:gd name="connsiteX21" fmla="*/ 0 w 12182427"/>
              <a:gd name="connsiteY21" fmla="*/ 0 h 6858000"/>
              <a:gd name="connsiteX22" fmla="*/ 12182427 w 12182427"/>
              <a:gd name="connsiteY22" fmla="*/ 0 h 6858000"/>
              <a:gd name="connsiteX23" fmla="*/ 12182427 w 12182427"/>
              <a:gd name="connsiteY23" fmla="*/ 6858000 h 6858000"/>
              <a:gd name="connsiteX24" fmla="*/ 0 w 1218242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2427" h="6858000">
                <a:moveTo>
                  <a:pt x="5575106" y="344908"/>
                </a:moveTo>
                <a:lnTo>
                  <a:pt x="8088376" y="344908"/>
                </a:lnTo>
                <a:lnTo>
                  <a:pt x="9107057" y="344908"/>
                </a:lnTo>
                <a:lnTo>
                  <a:pt x="11620328" y="344908"/>
                </a:lnTo>
                <a:lnTo>
                  <a:pt x="11620328" y="1116000"/>
                </a:lnTo>
                <a:lnTo>
                  <a:pt x="5575106" y="1116000"/>
                </a:lnTo>
                <a:close/>
                <a:moveTo>
                  <a:pt x="5550052" y="318052"/>
                </a:moveTo>
                <a:lnTo>
                  <a:pt x="5550052" y="1116000"/>
                </a:lnTo>
                <a:lnTo>
                  <a:pt x="5359401" y="1116000"/>
                </a:lnTo>
                <a:lnTo>
                  <a:pt x="5359401" y="6372000"/>
                </a:lnTo>
                <a:lnTo>
                  <a:pt x="5359401" y="6480000"/>
                </a:lnTo>
                <a:lnTo>
                  <a:pt x="11839401" y="6480000"/>
                </a:lnTo>
                <a:lnTo>
                  <a:pt x="11839401" y="6372000"/>
                </a:lnTo>
                <a:lnTo>
                  <a:pt x="11839301" y="6372000"/>
                </a:lnTo>
                <a:lnTo>
                  <a:pt x="11839301" y="1116000"/>
                </a:lnTo>
                <a:lnTo>
                  <a:pt x="11645381" y="1116000"/>
                </a:lnTo>
                <a:lnTo>
                  <a:pt x="11645381" y="318052"/>
                </a:lnTo>
                <a:lnTo>
                  <a:pt x="11620328" y="318052"/>
                </a:lnTo>
                <a:lnTo>
                  <a:pt x="9107057" y="318052"/>
                </a:lnTo>
                <a:lnTo>
                  <a:pt x="8088376" y="318052"/>
                </a:lnTo>
                <a:lnTo>
                  <a:pt x="5575106" y="318052"/>
                </a:lnTo>
                <a:close/>
                <a:moveTo>
                  <a:pt x="0" y="0"/>
                </a:moveTo>
                <a:lnTo>
                  <a:pt x="12182427" y="0"/>
                </a:lnTo>
                <a:lnTo>
                  <a:pt x="12182427" y="6858000"/>
                </a:lnTo>
                <a:lnTo>
                  <a:pt x="0" y="6858000"/>
                </a:lnTo>
                <a:close/>
              </a:path>
            </a:pathLst>
          </a:custGeom>
          <a:solidFill>
            <a:schemeClr val="tx1">
              <a:lumMod val="85000"/>
              <a:lumOff val="15000"/>
            </a:schemeClr>
          </a:solidFill>
        </p:spPr>
        <p:txBody>
          <a:bodyPr wrap="square" lIns="1368000" anchor="ctr">
            <a:noAutofit/>
          </a:bodyPr>
          <a:lstStyle>
            <a:lvl1pPr marL="0" indent="0" algn="l">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6" name="Title 1">
            <a:extLst>
              <a:ext uri="{FF2B5EF4-FFF2-40B4-BE49-F238E27FC236}">
                <a16:creationId xmlns:a16="http://schemas.microsoft.com/office/drawing/2014/main" id="{4A89928A-6D79-464E-B588-1951C7BCCDAA}"/>
              </a:ext>
            </a:extLst>
          </p:cNvPr>
          <p:cNvSpPr>
            <a:spLocks noGrp="1"/>
          </p:cNvSpPr>
          <p:nvPr>
            <p:ph type="ctrTitle"/>
          </p:nvPr>
        </p:nvSpPr>
        <p:spPr>
          <a:xfrm>
            <a:off x="5359400" y="1116000"/>
            <a:ext cx="6479900" cy="5256000"/>
          </a:xfrm>
          <a:noFill/>
        </p:spPr>
        <p:txBody>
          <a:bodyPr tIns="252000" bIns="3888000" anchor="t">
            <a:normAutofit/>
          </a:bodyPr>
          <a:lstStyle>
            <a:lvl1pPr algn="ctr">
              <a:defRPr sz="4400"/>
            </a:lvl1pPr>
          </a:lstStyle>
          <a:p>
            <a:r>
              <a:rPr lang="en-US" noProof="0"/>
              <a:t>Click to edit Master title style</a:t>
            </a:r>
          </a:p>
        </p:txBody>
      </p:sp>
      <p:sp>
        <p:nvSpPr>
          <p:cNvPr id="8" name="Rectangle 7">
            <a:extLst>
              <a:ext uri="{FF2B5EF4-FFF2-40B4-BE49-F238E27FC236}">
                <a16:creationId xmlns:a16="http://schemas.microsoft.com/office/drawing/2014/main" id="{ED9F56D8-8E24-456A-8539-351E2054E8BB}"/>
              </a:ext>
            </a:extLst>
          </p:cNvPr>
          <p:cNvSpPr/>
          <p:nvPr userDrawn="1"/>
        </p:nvSpPr>
        <p:spPr>
          <a:xfrm>
            <a:off x="5359400" y="6372000"/>
            <a:ext cx="64799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Content Placeholder 13">
            <a:extLst>
              <a:ext uri="{FF2B5EF4-FFF2-40B4-BE49-F238E27FC236}">
                <a16:creationId xmlns:a16="http://schemas.microsoft.com/office/drawing/2014/main" id="{F8A4A981-D13E-4CBF-B1B9-9BD7D545B84E}"/>
              </a:ext>
            </a:extLst>
          </p:cNvPr>
          <p:cNvSpPr>
            <a:spLocks noGrp="1"/>
          </p:cNvSpPr>
          <p:nvPr>
            <p:ph sz="quarter" idx="10"/>
          </p:nvPr>
        </p:nvSpPr>
        <p:spPr>
          <a:xfrm>
            <a:off x="5597525" y="2794552"/>
            <a:ext cx="6072188" cy="307284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Rectangle 10">
            <a:extLst>
              <a:ext uri="{FF2B5EF4-FFF2-40B4-BE49-F238E27FC236}">
                <a16:creationId xmlns:a16="http://schemas.microsoft.com/office/drawing/2014/main" id="{46CD12B0-2D62-45AC-AE84-26428B62CFE0}"/>
              </a:ext>
              <a:ext uri="{C183D7F6-B498-43B3-948B-1728B52AA6E4}">
                <adec:decorative xmlns:adec="http://schemas.microsoft.com/office/drawing/2017/decorative" val="1"/>
              </a:ext>
            </a:extLst>
          </p:cNvPr>
          <p:cNvSpPr/>
          <p:nvPr userDrawn="1"/>
        </p:nvSpPr>
        <p:spPr>
          <a:xfrm>
            <a:off x="5359400" y="6372000"/>
            <a:ext cx="648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3D2A3941-2D95-4A84-B382-159E988C09D4}"/>
              </a:ext>
            </a:extLst>
          </p:cNvPr>
          <p:cNvSpPr>
            <a:spLocks noChangeAspect="1" noChangeArrowheads="1" noTextEdit="1"/>
          </p:cNvSpPr>
          <p:nvPr userDrawn="1"/>
        </p:nvSpPr>
        <p:spPr bwMode="auto">
          <a:xfrm flipH="1" flipV="1">
            <a:off x="5550051" y="318052"/>
            <a:ext cx="6095329" cy="2149666"/>
          </a:xfrm>
          <a:custGeom>
            <a:avLst/>
            <a:gdLst>
              <a:gd name="connsiteX0" fmla="*/ 6070276 w 6095329"/>
              <a:gd name="connsiteY0" fmla="*/ 2122810 h 2149666"/>
              <a:gd name="connsiteX1" fmla="*/ 6070276 w 6095329"/>
              <a:gd name="connsiteY1" fmla="*/ 26856 h 2149666"/>
              <a:gd name="connsiteX2" fmla="*/ 3557005 w 6095329"/>
              <a:gd name="connsiteY2" fmla="*/ 26856 h 2149666"/>
              <a:gd name="connsiteX3" fmla="*/ 2538324 w 6095329"/>
              <a:gd name="connsiteY3" fmla="*/ 26856 h 2149666"/>
              <a:gd name="connsiteX4" fmla="*/ 25053 w 6095329"/>
              <a:gd name="connsiteY4" fmla="*/ 26856 h 2149666"/>
              <a:gd name="connsiteX5" fmla="*/ 25053 w 6095329"/>
              <a:gd name="connsiteY5" fmla="*/ 2122810 h 2149666"/>
              <a:gd name="connsiteX6" fmla="*/ 2538324 w 6095329"/>
              <a:gd name="connsiteY6" fmla="*/ 2122810 h 2149666"/>
              <a:gd name="connsiteX7" fmla="*/ 3557005 w 6095329"/>
              <a:gd name="connsiteY7" fmla="*/ 2122810 h 2149666"/>
              <a:gd name="connsiteX8" fmla="*/ 6095329 w 6095329"/>
              <a:gd name="connsiteY8" fmla="*/ 2149666 h 2149666"/>
              <a:gd name="connsiteX9" fmla="*/ 6070276 w 6095329"/>
              <a:gd name="connsiteY9" fmla="*/ 2149666 h 2149666"/>
              <a:gd name="connsiteX10" fmla="*/ 3557005 w 6095329"/>
              <a:gd name="connsiteY10" fmla="*/ 2149666 h 2149666"/>
              <a:gd name="connsiteX11" fmla="*/ 2538324 w 6095329"/>
              <a:gd name="connsiteY11" fmla="*/ 2149666 h 2149666"/>
              <a:gd name="connsiteX12" fmla="*/ 25053 w 6095329"/>
              <a:gd name="connsiteY12" fmla="*/ 2149666 h 2149666"/>
              <a:gd name="connsiteX13" fmla="*/ 0 w 6095329"/>
              <a:gd name="connsiteY13" fmla="*/ 2149666 h 2149666"/>
              <a:gd name="connsiteX14" fmla="*/ 0 w 6095329"/>
              <a:gd name="connsiteY14" fmla="*/ 0 h 2149666"/>
              <a:gd name="connsiteX15" fmla="*/ 25053 w 6095329"/>
              <a:gd name="connsiteY15" fmla="*/ 0 h 2149666"/>
              <a:gd name="connsiteX16" fmla="*/ 2538324 w 6095329"/>
              <a:gd name="connsiteY16" fmla="*/ 0 h 2149666"/>
              <a:gd name="connsiteX17" fmla="*/ 3557005 w 6095329"/>
              <a:gd name="connsiteY17" fmla="*/ 0 h 2149666"/>
              <a:gd name="connsiteX18" fmla="*/ 6070276 w 6095329"/>
              <a:gd name="connsiteY18" fmla="*/ 0 h 2149666"/>
              <a:gd name="connsiteX19" fmla="*/ 6095329 w 6095329"/>
              <a:gd name="connsiteY19" fmla="*/ 0 h 214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329" h="2149666">
                <a:moveTo>
                  <a:pt x="6070276" y="2122810"/>
                </a:moveTo>
                <a:lnTo>
                  <a:pt x="6070276" y="26856"/>
                </a:lnTo>
                <a:lnTo>
                  <a:pt x="3557005" y="26856"/>
                </a:lnTo>
                <a:lnTo>
                  <a:pt x="2538324" y="26856"/>
                </a:lnTo>
                <a:lnTo>
                  <a:pt x="25053" y="26856"/>
                </a:lnTo>
                <a:lnTo>
                  <a:pt x="25053" y="2122810"/>
                </a:lnTo>
                <a:lnTo>
                  <a:pt x="2538324" y="2122810"/>
                </a:lnTo>
                <a:lnTo>
                  <a:pt x="3557005" y="2122810"/>
                </a:lnTo>
                <a:close/>
                <a:moveTo>
                  <a:pt x="6095329" y="2149666"/>
                </a:moveTo>
                <a:lnTo>
                  <a:pt x="6070276" y="2149666"/>
                </a:lnTo>
                <a:lnTo>
                  <a:pt x="3557005" y="2149666"/>
                </a:lnTo>
                <a:lnTo>
                  <a:pt x="2538324" y="2149666"/>
                </a:lnTo>
                <a:lnTo>
                  <a:pt x="25053" y="2149666"/>
                </a:lnTo>
                <a:lnTo>
                  <a:pt x="0" y="2149666"/>
                </a:lnTo>
                <a:lnTo>
                  <a:pt x="0" y="0"/>
                </a:lnTo>
                <a:lnTo>
                  <a:pt x="25053" y="0"/>
                </a:lnTo>
                <a:lnTo>
                  <a:pt x="2538324" y="0"/>
                </a:lnTo>
                <a:lnTo>
                  <a:pt x="3557005" y="0"/>
                </a:lnTo>
                <a:lnTo>
                  <a:pt x="6070276" y="0"/>
                </a:lnTo>
                <a:lnTo>
                  <a:pt x="6095329" y="0"/>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noProof="0" dirty="0"/>
          </a:p>
        </p:txBody>
      </p:sp>
    </p:spTree>
    <p:extLst>
      <p:ext uri="{BB962C8B-B14F-4D97-AF65-F5344CB8AC3E}">
        <p14:creationId xmlns:p14="http://schemas.microsoft.com/office/powerpoint/2010/main" val="2373640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C6FE-7AAD-451E-876C-91BCE0BDDF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1F9EB9-1CA8-44AC-8147-C1075E81E0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73E00AA2-5AF6-4091-A26A-93450CB80B5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BA4FB6A-5C22-4D6C-9099-DF1DDF84A9E4}"/>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56504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AE9C-7360-4D33-8F4A-D25A8778B8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790748-0FD1-4917-AE27-0368252DF1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ooter Placeholder 6">
            <a:extLst>
              <a:ext uri="{FF2B5EF4-FFF2-40B4-BE49-F238E27FC236}">
                <a16:creationId xmlns:a16="http://schemas.microsoft.com/office/drawing/2014/main" id="{5F93F6F6-2F09-4629-B138-2F81A442FEC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6DD5FEE-1F25-4E8B-950B-6C194748D267}"/>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047906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731-C950-4EDB-BAA4-9EB3B82453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D37C3F-5244-4B69-A3C9-C112F98E09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2A3275B-5BE7-4E06-AD1A-EEE0109B57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B433B351-2A30-4ECC-AEF0-720AEFCF70B1}"/>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D6326404-2DA8-4D44-BE28-C9B22C79FF4A}"/>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415860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2A4F-9702-4A98-8216-DB9DF71966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5CCC87F-622A-4619-8F5D-B5673D2141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41849D-A511-4EDA-8C7E-A0CB4C73E6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D3DD0C3-5FC1-43B2-843B-4F54BD6210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10B9CC-7B29-416E-BC4F-6E4E683067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EE7B309A-1B51-434F-A302-CD45E763CA5E}"/>
              </a:ext>
            </a:extLst>
          </p:cNvPr>
          <p:cNvSpPr>
            <a:spLocks noGrp="1"/>
          </p:cNvSpPr>
          <p:nvPr>
            <p:ph type="ftr" sz="quarter" idx="10"/>
          </p:nvPr>
        </p:nvSpPr>
        <p:spPr/>
        <p:txBody>
          <a:bodyPr/>
          <a:lstStyle/>
          <a:p>
            <a:endParaRPr lang="en-US" dirty="0"/>
          </a:p>
        </p:txBody>
      </p:sp>
      <p:sp>
        <p:nvSpPr>
          <p:cNvPr id="11" name="Slide Number Placeholder 10">
            <a:extLst>
              <a:ext uri="{FF2B5EF4-FFF2-40B4-BE49-F238E27FC236}">
                <a16:creationId xmlns:a16="http://schemas.microsoft.com/office/drawing/2014/main" id="{9B7C6E69-F3DE-4456-8E4B-86DEDD8059FE}"/>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9771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p:txBody>
          <a:body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22502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 Middl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838200" y="2458622"/>
            <a:ext cx="4114800" cy="1940756"/>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497774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Quot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2451190" y="2772428"/>
            <a:ext cx="7289620" cy="2348315"/>
          </a:xfrm>
        </p:spPr>
        <p:txBody>
          <a:bodyPr anchor="t"/>
          <a:lstStyle>
            <a:lvl1pPr algn="ctr">
              <a:defRPr i="1" cap="none" baseline="0"/>
            </a:lvl1p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grpSp>
        <p:nvGrpSpPr>
          <p:cNvPr id="11" name="Group 10">
            <a:extLst>
              <a:ext uri="{FF2B5EF4-FFF2-40B4-BE49-F238E27FC236}">
                <a16:creationId xmlns:a16="http://schemas.microsoft.com/office/drawing/2014/main" id="{1F91CA36-8A6A-4E57-8DEA-8AB642C2C3E6}"/>
              </a:ext>
            </a:extLst>
          </p:cNvPr>
          <p:cNvGrpSpPr/>
          <p:nvPr userDrawn="1"/>
        </p:nvGrpSpPr>
        <p:grpSpPr>
          <a:xfrm>
            <a:off x="5562369" y="981299"/>
            <a:ext cx="1067263" cy="809829"/>
            <a:chOff x="5539813" y="981299"/>
            <a:chExt cx="1067263" cy="809829"/>
          </a:xfrm>
        </p:grpSpPr>
        <p:sp>
          <p:nvSpPr>
            <p:cNvPr id="8" name="Pentagon 7">
              <a:extLst>
                <a:ext uri="{FF2B5EF4-FFF2-40B4-BE49-F238E27FC236}">
                  <a16:creationId xmlns:a16="http://schemas.microsoft.com/office/drawing/2014/main" id="{88700BE6-09BC-484A-9BE2-AB6B8F5802BC}"/>
                </a:ext>
              </a:extLst>
            </p:cNvPr>
            <p:cNvSpPr/>
            <p:nvPr/>
          </p:nvSpPr>
          <p:spPr>
            <a:xfrm rot="5400000">
              <a:off x="5851587"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60C6E262-3E21-4999-B5BE-DE8EE956CD99}"/>
                </a:ext>
              </a:extLst>
            </p:cNvPr>
            <p:cNvSpPr>
              <a:spLocks noChangeAspect="1"/>
            </p:cNvSpPr>
            <p:nvPr/>
          </p:nvSpPr>
          <p:spPr>
            <a:xfrm rot="5400000">
              <a:off x="5802453" y="1125304"/>
              <a:ext cx="541983" cy="494781"/>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Pentagon 9">
              <a:extLst>
                <a:ext uri="{FF2B5EF4-FFF2-40B4-BE49-F238E27FC236}">
                  <a16:creationId xmlns:a16="http://schemas.microsoft.com/office/drawing/2014/main" id="{DA1C7718-1C79-46F9-B6EA-CCE44857FE3E}"/>
                </a:ext>
              </a:extLst>
            </p:cNvPr>
            <p:cNvSpPr/>
            <p:nvPr/>
          </p:nvSpPr>
          <p:spPr>
            <a:xfrm rot="16200000">
              <a:off x="5485473"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54230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 Middl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7239000" y="2766218"/>
            <a:ext cx="4114800" cy="1325563"/>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a:xfrm>
            <a:off x="8610600" y="6356350"/>
            <a:ext cx="2743200" cy="365125"/>
          </a:xfrm>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339122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EA799EBE-63AA-4624-816D-5196813699A5}"/>
              </a:ext>
            </a:extLst>
          </p:cNvPr>
          <p:cNvSpPr>
            <a:spLocks noGrp="1"/>
          </p:cNvSpPr>
          <p:nvPr>
            <p:ph type="ftr" sz="quarter" idx="10"/>
          </p:nvPr>
        </p:nvSpPr>
        <p:spPr/>
        <p:txBody>
          <a:bodyPr/>
          <a:lstStyle/>
          <a:p>
            <a:endParaRPr lang="en-US" dirty="0"/>
          </a:p>
        </p:txBody>
      </p:sp>
      <p:sp>
        <p:nvSpPr>
          <p:cNvPr id="6" name="Slide Number Placeholder 5">
            <a:extLst>
              <a:ext uri="{FF2B5EF4-FFF2-40B4-BE49-F238E27FC236}">
                <a16:creationId xmlns:a16="http://schemas.microsoft.com/office/drawing/2014/main" id="{8744C175-C936-42DD-97D7-B01713E9DE11}"/>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5573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AD1C-12E9-473E-A027-0E505EB5DA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3B966F-9FBA-4EFC-91B9-E2C18B7BB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2D6D027-D803-40DE-B7CF-1F8B2BE64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F3B76F06-47D6-453A-A4A1-414C7BE62626}"/>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CD551AAD-7A7D-4A14-BAA2-86E8053D57F5}"/>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1793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B56D30-36E1-4F7F-84F3-D9266E14F1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C81A3CA-80AB-4E95-9108-5775634707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BC2E15E-0AD5-440E-9097-74B03C10BB82}"/>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0B73A161-3FB7-4DAC-A14F-0315D8754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474230398"/>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61" r:id="rId4"/>
    <p:sldLayoutId id="2147483662" r:id="rId5"/>
    <p:sldLayoutId id="2147483650" r:id="rId6"/>
    <p:sldLayoutId id="2147483651" r:id="rId7"/>
    <p:sldLayoutId id="2147483652" r:id="rId8"/>
    <p:sldLayoutId id="2147483653" r:id="rId9"/>
    <p:sldLayoutId id="2147483654" r:id="rId10"/>
    <p:sldLayoutId id="2147483659" r:id="rId11"/>
    <p:sldLayoutId id="2147483663" r:id="rId12"/>
    <p:sldLayoutId id="2147483660" r:id="rId13"/>
    <p:sldLayoutId id="2147483655" r:id="rId14"/>
    <p:sldLayoutId id="2147483656" r:id="rId15"/>
  </p:sldLayoutIdLst>
  <p:txStyles>
    <p:titleStyle>
      <a:lvl1pPr algn="l" defTabSz="914400" rtl="0" eaLnBrk="1" latinLnBrk="0" hangingPunct="1">
        <a:lnSpc>
          <a:spcPct val="90000"/>
        </a:lnSpc>
        <a:spcBef>
          <a:spcPct val="0"/>
        </a:spcBef>
        <a:buNone/>
        <a:defRPr sz="4400" i="0"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Garamond" panose="02020404030301010803" pitchFamily="18" charset="0"/>
        <a:buChar char="♦"/>
        <a:defRPr sz="1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16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4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nd/3.0/" TargetMode="External"/><Relationship Id="rId4" Type="http://schemas.openxmlformats.org/officeDocument/2006/relationships/hyperlink" Target="http://theconversation.com/its-time-to-increase-shareholder-voices-inside-the-boardroom-36272"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963FC83-BD4A-4EEC-B088-2C3FF8DE5C8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3437" b="2227"/>
          <a:stretch/>
        </p:blipFill>
        <p:spPr>
          <a:xfrm>
            <a:off x="-1" y="10"/>
            <a:ext cx="12182427" cy="6857990"/>
          </a:xfrm>
          <a:prstGeom prst="rect">
            <a:avLst/>
          </a:prstGeom>
          <a:noFill/>
        </p:spPr>
      </p:pic>
      <p:sp>
        <p:nvSpPr>
          <p:cNvPr id="20" name="Title 19">
            <a:extLst>
              <a:ext uri="{FF2B5EF4-FFF2-40B4-BE49-F238E27FC236}">
                <a16:creationId xmlns:a16="http://schemas.microsoft.com/office/drawing/2014/main" id="{C09D77CA-5613-448F-9689-5FED30129A36}"/>
              </a:ext>
            </a:extLst>
          </p:cNvPr>
          <p:cNvSpPr>
            <a:spLocks noGrp="1"/>
          </p:cNvSpPr>
          <p:nvPr>
            <p:ph type="title"/>
          </p:nvPr>
        </p:nvSpPr>
        <p:spPr>
          <a:xfrm>
            <a:off x="1689652" y="4983093"/>
            <a:ext cx="9664148" cy="1325563"/>
          </a:xfrm>
        </p:spPr>
        <p:txBody>
          <a:bodyPr anchor="ctr">
            <a:normAutofit/>
          </a:bodyPr>
          <a:lstStyle/>
          <a:p>
            <a:r>
              <a:rPr lang="en-US" sz="2800"/>
              <a:t>The Worlds our lecture theatre</a:t>
            </a:r>
            <a:br>
              <a:rPr lang="en-US" sz="2800"/>
            </a:br>
            <a:r>
              <a:rPr lang="en-US" sz="2800"/>
              <a:t>conference 2020</a:t>
            </a:r>
          </a:p>
        </p:txBody>
      </p:sp>
      <p:sp>
        <p:nvSpPr>
          <p:cNvPr id="5" name="Subtitle 4">
            <a:extLst>
              <a:ext uri="{FF2B5EF4-FFF2-40B4-BE49-F238E27FC236}">
                <a16:creationId xmlns:a16="http://schemas.microsoft.com/office/drawing/2014/main" id="{B4C81634-C384-4B8E-8072-4602ED8DDEAF}"/>
              </a:ext>
            </a:extLst>
          </p:cNvPr>
          <p:cNvSpPr>
            <a:spLocks noGrp="1"/>
          </p:cNvSpPr>
          <p:nvPr>
            <p:ph type="body" sz="half" idx="2"/>
          </p:nvPr>
        </p:nvSpPr>
        <p:spPr>
          <a:xfrm>
            <a:off x="1689652" y="5135035"/>
            <a:ext cx="5886805" cy="1021679"/>
          </a:xfrm>
        </p:spPr>
        <p:txBody>
          <a:bodyPr anchor="ctr">
            <a:normAutofit/>
          </a:bodyPr>
          <a:lstStyle/>
          <a:p>
            <a:r>
              <a:rPr lang="en-US" dirty="0"/>
              <a:t>Rhodri Stranaghan</a:t>
            </a:r>
          </a:p>
        </p:txBody>
      </p:sp>
      <p:sp>
        <p:nvSpPr>
          <p:cNvPr id="7" name="TextBox 6">
            <a:extLst>
              <a:ext uri="{FF2B5EF4-FFF2-40B4-BE49-F238E27FC236}">
                <a16:creationId xmlns:a16="http://schemas.microsoft.com/office/drawing/2014/main" id="{5EBE49DC-B779-4F45-9350-B1F7EFDB0C60}"/>
              </a:ext>
            </a:extLst>
          </p:cNvPr>
          <p:cNvSpPr txBox="1"/>
          <p:nvPr/>
        </p:nvSpPr>
        <p:spPr>
          <a:xfrm>
            <a:off x="9811263" y="6657945"/>
            <a:ext cx="237116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heconversation.com/its-time-to-increase-shareholder-voices-inside-the-boardroom-3627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37194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5A486-E089-4C54-A68A-60CB694A5226}"/>
              </a:ext>
            </a:extLst>
          </p:cNvPr>
          <p:cNvSpPr>
            <a:spLocks noGrp="1"/>
          </p:cNvSpPr>
          <p:nvPr>
            <p:ph type="title"/>
          </p:nvPr>
        </p:nvSpPr>
        <p:spPr>
          <a:xfrm>
            <a:off x="838200" y="2458622"/>
            <a:ext cx="4114800" cy="1940756"/>
          </a:xfrm>
        </p:spPr>
        <p:txBody>
          <a:bodyPr>
            <a:normAutofit fontScale="90000"/>
          </a:bodyPr>
          <a:lstStyle/>
          <a:p>
            <a:r>
              <a:rPr lang="en-US" dirty="0"/>
              <a:t>In todays conference I WILL DISCUSS</a:t>
            </a:r>
          </a:p>
        </p:txBody>
      </p:sp>
      <p:graphicFrame>
        <p:nvGraphicFramePr>
          <p:cNvPr id="3" name="Content Placeholder 2" descr="Smartart Placeholder">
            <a:extLst>
              <a:ext uri="{FF2B5EF4-FFF2-40B4-BE49-F238E27FC236}">
                <a16:creationId xmlns:a16="http://schemas.microsoft.com/office/drawing/2014/main" id="{D41CF951-56CC-434C-A55F-04ED1686AC40}"/>
              </a:ext>
            </a:extLst>
          </p:cNvPr>
          <p:cNvGraphicFramePr>
            <a:graphicFrameLocks/>
          </p:cNvGraphicFramePr>
          <p:nvPr>
            <p:extLst>
              <p:ext uri="{D42A27DB-BD31-4B8C-83A1-F6EECF244321}">
                <p14:modId xmlns:p14="http://schemas.microsoft.com/office/powerpoint/2010/main" val="524913822"/>
              </p:ext>
            </p:extLst>
          </p:nvPr>
        </p:nvGraphicFramePr>
        <p:xfrm>
          <a:off x="6382987" y="571480"/>
          <a:ext cx="5432962" cy="5734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6371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41947-601B-4582-BB9D-396DECE1CCC7}"/>
              </a:ext>
            </a:extLst>
          </p:cNvPr>
          <p:cNvSpPr>
            <a:spLocks noGrp="1"/>
          </p:cNvSpPr>
          <p:nvPr>
            <p:ph type="title"/>
          </p:nvPr>
        </p:nvSpPr>
        <p:spPr>
          <a:xfrm>
            <a:off x="2266308" y="437045"/>
            <a:ext cx="10515600" cy="1325563"/>
          </a:xfrm>
        </p:spPr>
        <p:txBody>
          <a:bodyPr anchor="ctr">
            <a:normAutofit/>
          </a:bodyPr>
          <a:lstStyle/>
          <a:p>
            <a:r>
              <a:rPr lang="en-US" sz="2800" b="1" i="0" dirty="0"/>
              <a:t>Research Methodology </a:t>
            </a:r>
          </a:p>
        </p:txBody>
      </p:sp>
      <p:sp>
        <p:nvSpPr>
          <p:cNvPr id="3" name="TextBox 2">
            <a:extLst>
              <a:ext uri="{FF2B5EF4-FFF2-40B4-BE49-F238E27FC236}">
                <a16:creationId xmlns:a16="http://schemas.microsoft.com/office/drawing/2014/main" id="{37E681A3-8802-4F03-A616-48336975D88F}"/>
              </a:ext>
            </a:extLst>
          </p:cNvPr>
          <p:cNvSpPr txBox="1"/>
          <p:nvPr/>
        </p:nvSpPr>
        <p:spPr>
          <a:xfrm>
            <a:off x="976044" y="2260315"/>
            <a:ext cx="10900881" cy="2862322"/>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1"/>
                </a:solidFill>
              </a:rPr>
              <a:t>Primary and Secondary research methods to be utilised;</a:t>
            </a: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a:solidFill>
                  <a:schemeClr val="bg1"/>
                </a:solidFill>
              </a:rPr>
              <a:t>Statistics and laws from the official Welsh and UK government sites.</a:t>
            </a:r>
          </a:p>
          <a:p>
            <a:endParaRPr lang="en-GB" sz="2000" b="1" dirty="0">
              <a:solidFill>
                <a:schemeClr val="bg1"/>
              </a:solidFill>
            </a:endParaRPr>
          </a:p>
          <a:p>
            <a:pPr marL="285750" indent="-285750">
              <a:buFont typeface="Arial" panose="020B0604020202020204" pitchFamily="34" charset="0"/>
              <a:buChar char="•"/>
            </a:pPr>
            <a:r>
              <a:rPr lang="en-GB" sz="2000" b="1" dirty="0">
                <a:solidFill>
                  <a:schemeClr val="bg1"/>
                </a:solidFill>
              </a:rPr>
              <a:t>Interview with an impacted Swansea organisation</a:t>
            </a: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a:solidFill>
                  <a:schemeClr val="bg1"/>
                </a:solidFill>
              </a:rPr>
              <a:t>Local and national news articles and journals from the online library</a:t>
            </a:r>
          </a:p>
          <a:p>
            <a:pPr marL="285750" indent="-285750">
              <a:buFont typeface="Arial" panose="020B0604020202020204" pitchFamily="34" charset="0"/>
              <a:buChar char="•"/>
            </a:pPr>
            <a:endParaRPr lang="en-GB" sz="2000" b="1" dirty="0">
              <a:solidFill>
                <a:schemeClr val="bg1"/>
              </a:solidFill>
            </a:endParaRPr>
          </a:p>
          <a:p>
            <a:pPr marL="285750" indent="-285750">
              <a:buFont typeface="Arial" panose="020B0604020202020204" pitchFamily="34" charset="0"/>
              <a:buChar char="•"/>
            </a:pPr>
            <a:r>
              <a:rPr lang="en-GB" sz="2000" b="1" dirty="0">
                <a:solidFill>
                  <a:schemeClr val="bg1"/>
                </a:solidFill>
              </a:rPr>
              <a:t>Textbooks and theories. </a:t>
            </a:r>
          </a:p>
        </p:txBody>
      </p:sp>
    </p:spTree>
    <p:extLst>
      <p:ext uri="{BB962C8B-B14F-4D97-AF65-F5344CB8AC3E}">
        <p14:creationId xmlns:p14="http://schemas.microsoft.com/office/powerpoint/2010/main" val="3010665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2D80-FDBE-4A98-93C6-CF6C951B375F}"/>
              </a:ext>
            </a:extLst>
          </p:cNvPr>
          <p:cNvSpPr>
            <a:spLocks noGrp="1"/>
          </p:cNvSpPr>
          <p:nvPr>
            <p:ph type="title"/>
          </p:nvPr>
        </p:nvSpPr>
        <p:spPr>
          <a:xfrm>
            <a:off x="2153292" y="395947"/>
            <a:ext cx="10515600" cy="1325563"/>
          </a:xfrm>
        </p:spPr>
        <p:txBody>
          <a:bodyPr>
            <a:normAutofit/>
          </a:bodyPr>
          <a:lstStyle/>
          <a:p>
            <a:r>
              <a:rPr lang="en-GB" sz="2800" dirty="0"/>
              <a:t>Research aims and objectives</a:t>
            </a:r>
          </a:p>
        </p:txBody>
      </p:sp>
      <p:sp>
        <p:nvSpPr>
          <p:cNvPr id="3" name="Content Placeholder 2">
            <a:extLst>
              <a:ext uri="{FF2B5EF4-FFF2-40B4-BE49-F238E27FC236}">
                <a16:creationId xmlns:a16="http://schemas.microsoft.com/office/drawing/2014/main" id="{F57EDCF6-D4B0-4A7C-9738-741855468840}"/>
              </a:ext>
            </a:extLst>
          </p:cNvPr>
          <p:cNvSpPr>
            <a:spLocks noGrp="1"/>
          </p:cNvSpPr>
          <p:nvPr>
            <p:ph idx="1"/>
          </p:nvPr>
        </p:nvSpPr>
        <p:spPr>
          <a:xfrm>
            <a:off x="838200" y="2411252"/>
            <a:ext cx="10515600" cy="4351338"/>
          </a:xfrm>
        </p:spPr>
        <p:txBody>
          <a:bodyPr/>
          <a:lstStyle/>
          <a:p>
            <a:r>
              <a:rPr lang="en-GB" sz="2000" b="1" dirty="0"/>
              <a:t>To identify what impact the virus has had on local businesses and the economy as well as globally.</a:t>
            </a:r>
          </a:p>
          <a:p>
            <a:endParaRPr lang="en-GB" sz="2000" b="1" dirty="0"/>
          </a:p>
          <a:p>
            <a:r>
              <a:rPr lang="en-GB" sz="2000" b="1" dirty="0"/>
              <a:t>To analyse how crisis management can be utilised for organisations to come out stronger.</a:t>
            </a:r>
          </a:p>
          <a:p>
            <a:endParaRPr lang="en-GB" sz="2000" b="1" dirty="0"/>
          </a:p>
          <a:p>
            <a:r>
              <a:rPr lang="en-GB" sz="2000" b="1" dirty="0"/>
              <a:t>To provide strategic recommendations following the research and findings as to how local businesses as well as the council can find a way forward whilst keeping residents safe. </a:t>
            </a:r>
          </a:p>
          <a:p>
            <a:endParaRPr lang="en-GB" dirty="0"/>
          </a:p>
          <a:p>
            <a:endParaRPr lang="en-GB" dirty="0"/>
          </a:p>
        </p:txBody>
      </p:sp>
    </p:spTree>
    <p:extLst>
      <p:ext uri="{BB962C8B-B14F-4D97-AF65-F5344CB8AC3E}">
        <p14:creationId xmlns:p14="http://schemas.microsoft.com/office/powerpoint/2010/main" val="275040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1E1B6BC-CCA8-4389-B684-698A34A49642}"/>
              </a:ext>
            </a:extLst>
          </p:cNvPr>
          <p:cNvSpPr>
            <a:spLocks noGrp="1"/>
          </p:cNvSpPr>
          <p:nvPr>
            <p:ph type="body" sz="half" idx="2"/>
          </p:nvPr>
        </p:nvSpPr>
        <p:spPr>
          <a:xfrm>
            <a:off x="3248036" y="378101"/>
            <a:ext cx="5417482" cy="1021679"/>
          </a:xfrm>
        </p:spPr>
        <p:txBody>
          <a:bodyPr>
            <a:normAutofit/>
          </a:bodyPr>
          <a:lstStyle/>
          <a:p>
            <a:r>
              <a:rPr lang="en-US" sz="2800" b="1" dirty="0"/>
              <a:t>Covid-19 Impact on Hospitality Globally</a:t>
            </a:r>
          </a:p>
        </p:txBody>
      </p:sp>
      <p:sp>
        <p:nvSpPr>
          <p:cNvPr id="8" name="TextBox 7">
            <a:extLst>
              <a:ext uri="{FF2B5EF4-FFF2-40B4-BE49-F238E27FC236}">
                <a16:creationId xmlns:a16="http://schemas.microsoft.com/office/drawing/2014/main" id="{DC8B6811-645C-4CCD-BE9D-527923877448}"/>
              </a:ext>
            </a:extLst>
          </p:cNvPr>
          <p:cNvSpPr txBox="1"/>
          <p:nvPr/>
        </p:nvSpPr>
        <p:spPr>
          <a:xfrm>
            <a:off x="1571946" y="1931542"/>
            <a:ext cx="9719353" cy="5078313"/>
          </a:xfrm>
          <a:prstGeom prst="rect">
            <a:avLst/>
          </a:prstGeom>
          <a:noFill/>
        </p:spPr>
        <p:txBody>
          <a:bodyPr wrap="square" rtlCol="0">
            <a:spAutoFit/>
          </a:bodyPr>
          <a:lstStyle/>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Estimated 100-120 million jobs worldwide in Tourism and Hospitality industry at risk (undp.org)</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UK hospitality Sector on course for £80bn turnover this year as opposed to £130bn in 2019 (Guardian)</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US" b="1" dirty="0">
                <a:solidFill>
                  <a:schemeClr val="bg1"/>
                </a:solidFill>
              </a:rPr>
              <a:t>Globally, restaurant bookings fell by 99 percent worldwide during height of lockdowns and by the end of June in comparison to the previous year on average bookings were at 60 percent.</a:t>
            </a:r>
          </a:p>
          <a:p>
            <a:r>
              <a:rPr lang="en-US" b="1" dirty="0">
                <a:solidFill>
                  <a:schemeClr val="bg1"/>
                </a:solidFill>
              </a:rPr>
              <a:t>      MacDonald et al (2020)</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GB" b="1" dirty="0">
                <a:solidFill>
                  <a:schemeClr val="bg1"/>
                </a:solidFill>
              </a:rPr>
              <a:t>Hospitality Organisations are unable to focus on sustainability, as survival has become the agenda. Jones (2020)</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spTree>
    <p:extLst>
      <p:ext uri="{BB962C8B-B14F-4D97-AF65-F5344CB8AC3E}">
        <p14:creationId xmlns:p14="http://schemas.microsoft.com/office/powerpoint/2010/main" val="2461564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4508F13-D7F1-482D-9701-5303A5A4BE9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i="0" kern="1200" cap="all" baseline="0" dirty="0">
                <a:solidFill>
                  <a:schemeClr val="bg1"/>
                </a:solidFill>
                <a:latin typeface="+mj-lt"/>
                <a:ea typeface="+mj-ea"/>
                <a:cs typeface="+mj-cs"/>
              </a:rPr>
              <a:t>Case Study- Impact of COVID- 19 on Swansea</a:t>
            </a:r>
          </a:p>
          <a:p>
            <a:pPr>
              <a:lnSpc>
                <a:spcPct val="90000"/>
              </a:lnSpc>
              <a:spcBef>
                <a:spcPct val="0"/>
              </a:spcBef>
              <a:spcAft>
                <a:spcPts val="600"/>
              </a:spcAft>
            </a:pPr>
            <a:r>
              <a:rPr lang="en-US" sz="3100" b="1" i="0" kern="1200" cap="all" baseline="0" dirty="0">
                <a:solidFill>
                  <a:schemeClr val="bg1"/>
                </a:solidFill>
                <a:latin typeface="+mj-lt"/>
                <a:ea typeface="+mj-ea"/>
                <a:cs typeface="+mj-cs"/>
              </a:rPr>
              <a:t> </a:t>
            </a:r>
          </a:p>
        </p:txBody>
      </p:sp>
      <p:pic>
        <p:nvPicPr>
          <p:cNvPr id="13" name="Picture 12">
            <a:extLst>
              <a:ext uri="{FF2B5EF4-FFF2-40B4-BE49-F238E27FC236}">
                <a16:creationId xmlns:a16="http://schemas.microsoft.com/office/drawing/2014/main" id="{E31BCF3F-0DE3-4E64-AA84-D8E6C8A797D7}"/>
              </a:ext>
            </a:extLst>
          </p:cNvPr>
          <p:cNvPicPr>
            <a:picLocks noChangeAspect="1"/>
          </p:cNvPicPr>
          <p:nvPr/>
        </p:nvPicPr>
        <p:blipFill rotWithShape="1">
          <a:blip r:embed="rId3"/>
          <a:srcRect t="32648" b="4369"/>
          <a:stretch/>
        </p:blipFill>
        <p:spPr>
          <a:xfrm>
            <a:off x="838200" y="1825625"/>
            <a:ext cx="5181600" cy="4351338"/>
          </a:xfrm>
          <a:prstGeom prst="rect">
            <a:avLst/>
          </a:prstGeom>
          <a:noFill/>
        </p:spPr>
      </p:pic>
      <p:sp>
        <p:nvSpPr>
          <p:cNvPr id="11" name="TextBox 10">
            <a:extLst>
              <a:ext uri="{FF2B5EF4-FFF2-40B4-BE49-F238E27FC236}">
                <a16:creationId xmlns:a16="http://schemas.microsoft.com/office/drawing/2014/main" id="{F7F93AB6-B337-42DA-97EB-9E65B7B08AD1}"/>
              </a:ext>
            </a:extLst>
          </p:cNvPr>
          <p:cNvSpPr txBox="1"/>
          <p:nvPr/>
        </p:nvSpPr>
        <p:spPr>
          <a:xfrm>
            <a:off x="6172200" y="1825625"/>
            <a:ext cx="5181600" cy="4351338"/>
          </a:xfrm>
          <a:prstGeom prst="rect">
            <a:avLst/>
          </a:prstGeom>
        </p:spPr>
        <p:txBody>
          <a:bodyPr vert="horz" lIns="91440" tIns="45720" rIns="91440" bIns="45720" rtlCol="0">
            <a:normAutofit/>
          </a:bodyPr>
          <a:lstStyle/>
          <a:p>
            <a:pPr indent="-228600">
              <a:lnSpc>
                <a:spcPct val="90000"/>
              </a:lnSpc>
              <a:spcBef>
                <a:spcPts val="1000"/>
              </a:spcBef>
              <a:spcAft>
                <a:spcPts val="600"/>
              </a:spcAft>
            </a:pPr>
            <a:r>
              <a:rPr lang="en-US" b="1" dirty="0">
                <a:solidFill>
                  <a:schemeClr val="bg1"/>
                </a:solidFill>
              </a:rPr>
              <a:t>Local businesses required to adapt and acquire a delivery or mobile service </a:t>
            </a:r>
          </a:p>
          <a:p>
            <a:pPr indent="-228600">
              <a:lnSpc>
                <a:spcPct val="90000"/>
              </a:lnSpc>
              <a:spcBef>
                <a:spcPts val="1000"/>
              </a:spcBef>
              <a:spcAft>
                <a:spcPts val="600"/>
              </a:spcAft>
            </a:pPr>
            <a:endParaRPr lang="en-US" b="1" dirty="0">
              <a:solidFill>
                <a:schemeClr val="bg1"/>
              </a:solidFill>
            </a:endParaRPr>
          </a:p>
          <a:p>
            <a:pPr indent="-228600">
              <a:lnSpc>
                <a:spcPct val="90000"/>
              </a:lnSpc>
              <a:spcBef>
                <a:spcPts val="1000"/>
              </a:spcBef>
              <a:spcAft>
                <a:spcPts val="600"/>
              </a:spcAft>
            </a:pPr>
            <a:r>
              <a:rPr lang="en-US" b="1" dirty="0">
                <a:solidFill>
                  <a:schemeClr val="bg1"/>
                </a:solidFill>
              </a:rPr>
              <a:t>Seaside town that relies massively on hospitality</a:t>
            </a:r>
          </a:p>
          <a:p>
            <a:pPr indent="-228600">
              <a:lnSpc>
                <a:spcPct val="90000"/>
              </a:lnSpc>
              <a:spcBef>
                <a:spcPts val="1000"/>
              </a:spcBef>
              <a:spcAft>
                <a:spcPts val="600"/>
              </a:spcAft>
            </a:pPr>
            <a:endParaRPr lang="en-US" b="1" dirty="0">
              <a:solidFill>
                <a:schemeClr val="bg1"/>
              </a:solidFill>
            </a:endParaRPr>
          </a:p>
          <a:p>
            <a:pPr indent="-228600">
              <a:lnSpc>
                <a:spcPct val="90000"/>
              </a:lnSpc>
              <a:spcBef>
                <a:spcPts val="1000"/>
              </a:spcBef>
              <a:spcAft>
                <a:spcPts val="600"/>
              </a:spcAft>
            </a:pPr>
            <a:r>
              <a:rPr lang="en-US" b="1" dirty="0">
                <a:solidFill>
                  <a:schemeClr val="bg1"/>
                </a:solidFill>
              </a:rPr>
              <a:t>No tourists during peak times of year</a:t>
            </a:r>
          </a:p>
          <a:p>
            <a:pPr indent="-228600">
              <a:lnSpc>
                <a:spcPct val="90000"/>
              </a:lnSpc>
              <a:spcBef>
                <a:spcPts val="1000"/>
              </a:spcBef>
              <a:spcAft>
                <a:spcPts val="600"/>
              </a:spcAft>
            </a:pPr>
            <a:endParaRPr lang="en-US" b="1" dirty="0">
              <a:solidFill>
                <a:schemeClr val="bg1"/>
              </a:solidFill>
            </a:endParaRPr>
          </a:p>
          <a:p>
            <a:pPr>
              <a:lnSpc>
                <a:spcPct val="90000"/>
              </a:lnSpc>
              <a:spcBef>
                <a:spcPts val="1000"/>
              </a:spcBef>
              <a:spcAft>
                <a:spcPts val="600"/>
              </a:spcAft>
            </a:pPr>
            <a:r>
              <a:rPr lang="en-US" b="1" dirty="0">
                <a:solidFill>
                  <a:schemeClr val="bg1"/>
                </a:solidFill>
              </a:rPr>
              <a:t>All events cancelled including cultural, sporting and historical.</a:t>
            </a:r>
          </a:p>
        </p:txBody>
      </p:sp>
    </p:spTree>
    <p:extLst>
      <p:ext uri="{BB962C8B-B14F-4D97-AF65-F5344CB8AC3E}">
        <p14:creationId xmlns:p14="http://schemas.microsoft.com/office/powerpoint/2010/main" val="2840264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7F9F-0819-4DFE-A336-E485CFCE8E2D}"/>
              </a:ext>
            </a:extLst>
          </p:cNvPr>
          <p:cNvSpPr>
            <a:spLocks noGrp="1"/>
          </p:cNvSpPr>
          <p:nvPr>
            <p:ph type="title"/>
          </p:nvPr>
        </p:nvSpPr>
        <p:spPr>
          <a:xfrm>
            <a:off x="468758" y="1138070"/>
            <a:ext cx="9138007" cy="1533859"/>
          </a:xfrm>
        </p:spPr>
        <p:txBody>
          <a:bodyPr>
            <a:normAutofit fontScale="90000"/>
          </a:bodyPr>
          <a:lstStyle/>
          <a:p>
            <a:r>
              <a:rPr lang="en-US" sz="3100" dirty="0"/>
              <a:t>Findings- an Organizations perspective</a:t>
            </a:r>
            <a:br>
              <a:rPr lang="en-US" sz="4000" dirty="0"/>
            </a:br>
            <a:br>
              <a:rPr lang="en-US" dirty="0"/>
            </a:br>
            <a:r>
              <a:rPr lang="en-US" sz="2000" dirty="0"/>
              <a:t>Key findings from recent discussion with Bambu beach bar and Swansea Bay Pop up site General manager, Liam DAVIES.</a:t>
            </a:r>
            <a:endParaRPr lang="en-US" dirty="0"/>
          </a:p>
        </p:txBody>
      </p:sp>
      <p:sp>
        <p:nvSpPr>
          <p:cNvPr id="4" name="TextBox 3">
            <a:extLst>
              <a:ext uri="{FF2B5EF4-FFF2-40B4-BE49-F238E27FC236}">
                <a16:creationId xmlns:a16="http://schemas.microsoft.com/office/drawing/2014/main" id="{52EAD4E6-B798-42B2-B1B1-E16EDE559610}"/>
              </a:ext>
            </a:extLst>
          </p:cNvPr>
          <p:cNvSpPr txBox="1"/>
          <p:nvPr/>
        </p:nvSpPr>
        <p:spPr>
          <a:xfrm>
            <a:off x="789398" y="3036904"/>
            <a:ext cx="10613204" cy="3970318"/>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Uncertainty of when lockdowns will be reimposed is a big challenge facing the businesses and makes strategies harder to implement.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2 metre rule means very hard for some businesses to operate at between 30-40% capacity whilst making profits.</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10pm Curfew more damage than good</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Conflict with local licensing making it harder- meant to work together rather than ‘gotcha’ attitude of fines and closures</a:t>
            </a: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pic>
        <p:nvPicPr>
          <p:cNvPr id="3" name="Picture 2">
            <a:extLst>
              <a:ext uri="{FF2B5EF4-FFF2-40B4-BE49-F238E27FC236}">
                <a16:creationId xmlns:a16="http://schemas.microsoft.com/office/drawing/2014/main" id="{2140C826-C659-4815-9D79-9967534D0E7A}"/>
              </a:ext>
            </a:extLst>
          </p:cNvPr>
          <p:cNvPicPr>
            <a:picLocks noChangeAspect="1"/>
          </p:cNvPicPr>
          <p:nvPr/>
        </p:nvPicPr>
        <p:blipFill>
          <a:blip r:embed="rId3"/>
          <a:stretch>
            <a:fillRect/>
          </a:stretch>
        </p:blipFill>
        <p:spPr>
          <a:xfrm>
            <a:off x="9325510" y="0"/>
            <a:ext cx="2866490" cy="2866490"/>
          </a:xfrm>
          <a:prstGeom prst="rect">
            <a:avLst/>
          </a:prstGeom>
        </p:spPr>
      </p:pic>
    </p:spTree>
    <p:extLst>
      <p:ext uri="{BB962C8B-B14F-4D97-AF65-F5344CB8AC3E}">
        <p14:creationId xmlns:p14="http://schemas.microsoft.com/office/powerpoint/2010/main" val="305693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2094F-B416-4E22-8D62-BA79EA116D7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800" i="0" kern="1200" cap="all" baseline="0" dirty="0">
                <a:latin typeface="+mj-lt"/>
                <a:ea typeface="+mj-ea"/>
                <a:cs typeface="+mj-cs"/>
              </a:rPr>
              <a:t>Visit wales events led strategy and  welsh government  well being of future generations act</a:t>
            </a:r>
          </a:p>
        </p:txBody>
      </p:sp>
      <p:pic>
        <p:nvPicPr>
          <p:cNvPr id="1026" name="Picture 2" descr="Visit Wales - Evcom">
            <a:extLst>
              <a:ext uri="{FF2B5EF4-FFF2-40B4-BE49-F238E27FC236}">
                <a16:creationId xmlns:a16="http://schemas.microsoft.com/office/drawing/2014/main" id="{A75C201E-CF2F-47FD-AC39-AD777EF592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078" r="2760" b="31386"/>
          <a:stretch/>
        </p:blipFill>
        <p:spPr bwMode="auto">
          <a:xfrm>
            <a:off x="695218" y="2167847"/>
            <a:ext cx="5038618" cy="15822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75901E9-01EA-4393-919A-11DE0009AB25}"/>
              </a:ext>
            </a:extLst>
          </p:cNvPr>
          <p:cNvSpPr txBox="1"/>
          <p:nvPr/>
        </p:nvSpPr>
        <p:spPr>
          <a:xfrm>
            <a:off x="6172200" y="1825625"/>
            <a:ext cx="5181600" cy="4351338"/>
          </a:xfrm>
          <a:prstGeom prst="rect">
            <a:avLst/>
          </a:prstGeom>
        </p:spPr>
        <p:txBody>
          <a:bodyPr vert="horz" lIns="91440" tIns="45720" rIns="91440" bIns="45720" rtlCol="0">
            <a:normAutofit/>
          </a:bodyPr>
          <a:lstStyle/>
          <a:p>
            <a:pPr indent="-228600">
              <a:lnSpc>
                <a:spcPct val="90000"/>
              </a:lnSpc>
              <a:spcAft>
                <a:spcPts val="600"/>
              </a:spcAft>
            </a:pPr>
            <a:r>
              <a:rPr lang="en-US" sz="1400" b="1" dirty="0">
                <a:solidFill>
                  <a:schemeClr val="bg1"/>
                </a:solidFill>
              </a:rPr>
              <a:t>Tourism Action Plan (BusinessWales.gov.)</a:t>
            </a:r>
          </a:p>
          <a:p>
            <a:pPr indent="-228600">
              <a:lnSpc>
                <a:spcPct val="90000"/>
              </a:lnSpc>
              <a:spcAft>
                <a:spcPts val="600"/>
              </a:spcAft>
            </a:pPr>
            <a:endParaRPr lang="en-US" sz="1400"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Plan shows both mental and physical wellbeing as a priority</a:t>
            </a:r>
          </a:p>
          <a:p>
            <a:pPr marL="285750" indent="-228600">
              <a:lnSpc>
                <a:spcPct val="90000"/>
              </a:lnSpc>
              <a:spcAft>
                <a:spcPts val="600"/>
              </a:spcAft>
              <a:buFont typeface="Arial" panose="020B0604020202020204" pitchFamily="34" charset="0"/>
              <a:buChar char="•"/>
            </a:pPr>
            <a:endParaRPr lang="en-US" sz="1400" b="1"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Social, Economic and Cultural benefits at forefront</a:t>
            </a:r>
          </a:p>
          <a:p>
            <a:pPr indent="-228600">
              <a:lnSpc>
                <a:spcPct val="90000"/>
              </a:lnSpc>
              <a:spcAft>
                <a:spcPts val="600"/>
              </a:spcAft>
            </a:pPr>
            <a:endParaRPr lang="en-US" sz="1400"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Aims of strengthening staycation market across different age demographics</a:t>
            </a:r>
          </a:p>
          <a:p>
            <a:pPr marL="285750" indent="-228600">
              <a:lnSpc>
                <a:spcPct val="90000"/>
              </a:lnSpc>
              <a:spcAft>
                <a:spcPts val="600"/>
              </a:spcAft>
              <a:buFont typeface="Arial" panose="020B0604020202020204" pitchFamily="34" charset="0"/>
              <a:buChar char="•"/>
            </a:pPr>
            <a:endParaRPr lang="en-US" sz="1400" b="1"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Promote sense of place</a:t>
            </a:r>
          </a:p>
          <a:p>
            <a:pPr marL="285750" indent="-228600">
              <a:lnSpc>
                <a:spcPct val="90000"/>
              </a:lnSpc>
              <a:spcAft>
                <a:spcPts val="600"/>
              </a:spcAft>
              <a:buFont typeface="Arial" panose="020B0604020202020204" pitchFamily="34" charset="0"/>
              <a:buChar char="•"/>
            </a:pPr>
            <a:endParaRPr lang="en-US" sz="1400" b="1"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Wide range of access for visitors to enjoy new wellbeing opportunities.</a:t>
            </a:r>
          </a:p>
          <a:p>
            <a:pPr marL="285750" indent="-228600">
              <a:lnSpc>
                <a:spcPct val="90000"/>
              </a:lnSpc>
              <a:spcAft>
                <a:spcPts val="600"/>
              </a:spcAft>
              <a:buFont typeface="Arial" panose="020B0604020202020204" pitchFamily="34" charset="0"/>
              <a:buChar char="•"/>
            </a:pPr>
            <a:endParaRPr lang="en-US" sz="1400" b="1" dirty="0">
              <a:solidFill>
                <a:schemeClr val="bg1"/>
              </a:solidFill>
            </a:endParaRPr>
          </a:p>
          <a:p>
            <a:pPr marL="285750" indent="-228600">
              <a:lnSpc>
                <a:spcPct val="90000"/>
              </a:lnSpc>
              <a:spcAft>
                <a:spcPts val="600"/>
              </a:spcAft>
              <a:buFont typeface="Arial" panose="020B0604020202020204" pitchFamily="34" charset="0"/>
              <a:buChar char="•"/>
            </a:pPr>
            <a:r>
              <a:rPr lang="en-US" sz="1400" b="1" dirty="0">
                <a:solidFill>
                  <a:schemeClr val="bg1"/>
                </a:solidFill>
              </a:rPr>
              <a:t>Plan also adheres to Well-being of Future Generations Act Wales  (2015) </a:t>
            </a:r>
          </a:p>
        </p:txBody>
      </p:sp>
      <p:sp>
        <p:nvSpPr>
          <p:cNvPr id="4" name="TextBox 3">
            <a:extLst>
              <a:ext uri="{FF2B5EF4-FFF2-40B4-BE49-F238E27FC236}">
                <a16:creationId xmlns:a16="http://schemas.microsoft.com/office/drawing/2014/main" id="{428483AD-091F-47C7-9697-6DCF02A66BA9}"/>
              </a:ext>
            </a:extLst>
          </p:cNvPr>
          <p:cNvSpPr txBox="1"/>
          <p:nvPr/>
        </p:nvSpPr>
        <p:spPr>
          <a:xfrm>
            <a:off x="942654" y="4001294"/>
            <a:ext cx="2562546" cy="369332"/>
          </a:xfrm>
          <a:prstGeom prst="rect">
            <a:avLst/>
          </a:prstGeom>
          <a:noFill/>
        </p:spPr>
        <p:txBody>
          <a:bodyPr wrap="square" rtlCol="0">
            <a:spAutoFit/>
          </a:bodyPr>
          <a:lstStyle/>
          <a:p>
            <a:r>
              <a:rPr lang="en-GB" b="1" dirty="0">
                <a:solidFill>
                  <a:schemeClr val="bg1"/>
                </a:solidFill>
              </a:rPr>
              <a:t>(Evcom.org)</a:t>
            </a:r>
          </a:p>
        </p:txBody>
      </p:sp>
    </p:spTree>
    <p:extLst>
      <p:ext uri="{BB962C8B-B14F-4D97-AF65-F5344CB8AC3E}">
        <p14:creationId xmlns:p14="http://schemas.microsoft.com/office/powerpoint/2010/main" val="2697494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71C32-14F6-4C5F-A19C-53C3152B8D7A}"/>
              </a:ext>
            </a:extLst>
          </p:cNvPr>
          <p:cNvSpPr>
            <a:spLocks noGrp="1"/>
          </p:cNvSpPr>
          <p:nvPr>
            <p:ph type="title"/>
          </p:nvPr>
        </p:nvSpPr>
        <p:spPr>
          <a:xfrm>
            <a:off x="3797156" y="329832"/>
            <a:ext cx="4114800" cy="1940756"/>
          </a:xfrm>
        </p:spPr>
        <p:txBody>
          <a:bodyPr>
            <a:normAutofit/>
          </a:bodyPr>
          <a:lstStyle/>
          <a:p>
            <a:r>
              <a:rPr lang="en-GB" sz="2800" dirty="0"/>
              <a:t>Crisis Management</a:t>
            </a:r>
          </a:p>
        </p:txBody>
      </p:sp>
      <p:sp>
        <p:nvSpPr>
          <p:cNvPr id="3" name="TextBox 2">
            <a:extLst>
              <a:ext uri="{FF2B5EF4-FFF2-40B4-BE49-F238E27FC236}">
                <a16:creationId xmlns:a16="http://schemas.microsoft.com/office/drawing/2014/main" id="{E35D003A-D5D5-443D-A207-A015B15CEE9B}"/>
              </a:ext>
            </a:extLst>
          </p:cNvPr>
          <p:cNvSpPr txBox="1"/>
          <p:nvPr/>
        </p:nvSpPr>
        <p:spPr>
          <a:xfrm>
            <a:off x="907549" y="2270588"/>
            <a:ext cx="9894013" cy="5078313"/>
          </a:xfrm>
          <a:prstGeom prst="rect">
            <a:avLst/>
          </a:prstGeom>
          <a:noFill/>
        </p:spPr>
        <p:txBody>
          <a:bodyPr wrap="square" rtlCol="0">
            <a:spAutoFit/>
          </a:bodyPr>
          <a:lstStyle/>
          <a:p>
            <a:r>
              <a:rPr lang="en-US" b="1" dirty="0">
                <a:solidFill>
                  <a:schemeClr val="bg1"/>
                </a:solidFill>
              </a:rPr>
              <a:t>Essential now more than ever for organizations in the hospitality industry to adapt, improvise and overcome</a:t>
            </a:r>
          </a:p>
          <a:p>
            <a:endParaRPr lang="en-US" b="1" dirty="0">
              <a:solidFill>
                <a:schemeClr val="bg1"/>
              </a:solidFill>
            </a:endParaRPr>
          </a:p>
          <a:p>
            <a:r>
              <a:rPr lang="en-US" b="1" dirty="0">
                <a:solidFill>
                  <a:schemeClr val="bg1"/>
                </a:solidFill>
              </a:rPr>
              <a:t>“During a crisis what to one set of stakeholders may be defined as a threat to their view of the world may be seen by another set of stakeholders as a new opportunity” Booth (2015)</a:t>
            </a:r>
          </a:p>
          <a:p>
            <a:endParaRPr lang="en-US" b="1" dirty="0">
              <a:solidFill>
                <a:schemeClr val="bg1"/>
              </a:solidFill>
            </a:endParaRPr>
          </a:p>
          <a:p>
            <a:r>
              <a:rPr lang="en-US" b="1" dirty="0">
                <a:solidFill>
                  <a:schemeClr val="bg1"/>
                </a:solidFill>
              </a:rPr>
              <a:t>Fink (1986) devised the crisis life cycle which has four stages. </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Prodromal</a:t>
            </a:r>
          </a:p>
          <a:p>
            <a:pPr marL="285750" indent="-285750">
              <a:buFont typeface="Arial" panose="020B0604020202020204" pitchFamily="34" charset="0"/>
              <a:buChar char="•"/>
            </a:pPr>
            <a:r>
              <a:rPr lang="en-US" b="1" dirty="0">
                <a:solidFill>
                  <a:schemeClr val="bg1"/>
                </a:solidFill>
              </a:rPr>
              <a:t>Crisis Breakout</a:t>
            </a:r>
          </a:p>
          <a:p>
            <a:pPr marL="285750" indent="-285750">
              <a:buFont typeface="Arial" panose="020B0604020202020204" pitchFamily="34" charset="0"/>
              <a:buChar char="•"/>
            </a:pPr>
            <a:r>
              <a:rPr lang="en-US" b="1" dirty="0">
                <a:solidFill>
                  <a:schemeClr val="bg1"/>
                </a:solidFill>
              </a:rPr>
              <a:t>Chronic</a:t>
            </a:r>
          </a:p>
          <a:p>
            <a:pPr marL="285750" indent="-285750">
              <a:buFont typeface="Arial" panose="020B0604020202020204" pitchFamily="34" charset="0"/>
              <a:buChar char="•"/>
            </a:pPr>
            <a:r>
              <a:rPr lang="en-US" b="1" dirty="0">
                <a:solidFill>
                  <a:schemeClr val="bg1"/>
                </a:solidFill>
              </a:rPr>
              <a:t>Resolution</a:t>
            </a: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en-US" b="1" dirty="0">
              <a:solidFill>
                <a:schemeClr val="bg1"/>
              </a:solidFill>
            </a:endParaRPr>
          </a:p>
          <a:p>
            <a:endParaRPr lang="en-US" b="1" dirty="0">
              <a:solidFill>
                <a:schemeClr val="bg1"/>
              </a:solidFill>
            </a:endParaRPr>
          </a:p>
        </p:txBody>
      </p:sp>
    </p:spTree>
    <p:extLst>
      <p:ext uri="{BB962C8B-B14F-4D97-AF65-F5344CB8AC3E}">
        <p14:creationId xmlns:p14="http://schemas.microsoft.com/office/powerpoint/2010/main" val="3100209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6354A-F23D-4AEC-8D25-0F8C8A9B3194}"/>
              </a:ext>
            </a:extLst>
          </p:cNvPr>
          <p:cNvSpPr>
            <a:spLocks noGrp="1"/>
          </p:cNvSpPr>
          <p:nvPr>
            <p:ph type="title"/>
          </p:nvPr>
        </p:nvSpPr>
        <p:spPr>
          <a:xfrm>
            <a:off x="839788" y="-213367"/>
            <a:ext cx="3932237" cy="1600200"/>
          </a:xfrm>
        </p:spPr>
        <p:txBody>
          <a:bodyPr vert="horz" lIns="91440" tIns="45720" rIns="91440" bIns="45720" rtlCol="0" anchor="b">
            <a:normAutofit/>
          </a:bodyPr>
          <a:lstStyle/>
          <a:p>
            <a:r>
              <a:rPr lang="en-US" sz="2800" i="0" kern="1200" cap="all" baseline="0" dirty="0">
                <a:latin typeface="+mj-lt"/>
                <a:ea typeface="+mj-ea"/>
                <a:cs typeface="+mj-cs"/>
              </a:rPr>
              <a:t>Swansea bay pop up</a:t>
            </a:r>
          </a:p>
        </p:txBody>
      </p:sp>
      <p:pic>
        <p:nvPicPr>
          <p:cNvPr id="6" name="Picture 5" descr="A picture containing tree, outdoor, sky, grass&#10;&#10;Description automatically generated">
            <a:extLst>
              <a:ext uri="{FF2B5EF4-FFF2-40B4-BE49-F238E27FC236}">
                <a16:creationId xmlns:a16="http://schemas.microsoft.com/office/drawing/2014/main" id="{2954D55B-54B6-47BA-8667-91DA7A96C114}"/>
              </a:ext>
            </a:extLst>
          </p:cNvPr>
          <p:cNvPicPr>
            <a:picLocks noChangeAspect="1"/>
          </p:cNvPicPr>
          <p:nvPr/>
        </p:nvPicPr>
        <p:blipFill rotWithShape="1">
          <a:blip r:embed="rId3"/>
          <a:srcRect t="13613" b="27166"/>
          <a:stretch/>
        </p:blipFill>
        <p:spPr>
          <a:xfrm>
            <a:off x="5183188" y="987425"/>
            <a:ext cx="6172200" cy="4873625"/>
          </a:xfrm>
          <a:prstGeom prst="rect">
            <a:avLst/>
          </a:prstGeom>
          <a:noFill/>
        </p:spPr>
      </p:pic>
      <p:sp>
        <p:nvSpPr>
          <p:cNvPr id="4" name="TextBox 3">
            <a:extLst>
              <a:ext uri="{FF2B5EF4-FFF2-40B4-BE49-F238E27FC236}">
                <a16:creationId xmlns:a16="http://schemas.microsoft.com/office/drawing/2014/main" id="{C3BAD78C-35F7-4882-B4F7-48983174A20A}"/>
              </a:ext>
            </a:extLst>
          </p:cNvPr>
          <p:cNvSpPr txBox="1"/>
          <p:nvPr/>
        </p:nvSpPr>
        <p:spPr>
          <a:xfrm>
            <a:off x="839788" y="1787525"/>
            <a:ext cx="3932237" cy="4705741"/>
          </a:xfrm>
          <a:prstGeom prst="rect">
            <a:avLst/>
          </a:prstGeom>
        </p:spPr>
        <p:txBody>
          <a:bodyPr vert="horz" lIns="91440" tIns="45720" rIns="91440" bIns="45720" rtlCol="0">
            <a:normAutofit lnSpcReduction="10000"/>
          </a:bodyPr>
          <a:lstStyle/>
          <a:p>
            <a:pPr marL="285750" indent="-285750">
              <a:lnSpc>
                <a:spcPct val="90000"/>
              </a:lnSpc>
              <a:spcBef>
                <a:spcPts val="1000"/>
              </a:spcBef>
              <a:spcAft>
                <a:spcPts val="600"/>
              </a:spcAft>
              <a:buFont typeface="Arial" panose="020B0604020202020204" pitchFamily="34" charset="0"/>
              <a:buChar char="•"/>
            </a:pPr>
            <a:r>
              <a:rPr lang="en-US" sz="1600" b="1" kern="1200" dirty="0">
                <a:solidFill>
                  <a:schemeClr val="bg1"/>
                </a:solidFill>
                <a:latin typeface="+mn-lt"/>
                <a:ea typeface="+mn-ea"/>
                <a:cs typeface="+mn-cs"/>
              </a:rPr>
              <a:t>Collaboration of local businesses Creative Hospitality Group and Gower Brewery</a:t>
            </a:r>
          </a:p>
          <a:p>
            <a:pPr marL="285750" indent="-285750">
              <a:lnSpc>
                <a:spcPct val="90000"/>
              </a:lnSpc>
              <a:spcBef>
                <a:spcPts val="1000"/>
              </a:spcBef>
              <a:spcAft>
                <a:spcPts val="600"/>
              </a:spcAft>
              <a:buFont typeface="Arial" panose="020B0604020202020204" pitchFamily="34" charset="0"/>
              <a:buChar char="•"/>
            </a:pPr>
            <a:r>
              <a:rPr lang="en-US" sz="1600" b="1" kern="1200" dirty="0">
                <a:solidFill>
                  <a:schemeClr val="bg1"/>
                </a:solidFill>
                <a:latin typeface="+mn-lt"/>
                <a:ea typeface="+mn-ea"/>
                <a:cs typeface="+mn-cs"/>
              </a:rPr>
              <a:t>Example of Crisis Management and emergent strategy from local organizations in Swansea</a:t>
            </a:r>
          </a:p>
          <a:p>
            <a:pPr marL="285750" indent="-285750">
              <a:lnSpc>
                <a:spcPct val="90000"/>
              </a:lnSpc>
              <a:spcBef>
                <a:spcPts val="1000"/>
              </a:spcBef>
              <a:spcAft>
                <a:spcPts val="600"/>
              </a:spcAft>
              <a:buFont typeface="Arial" panose="020B0604020202020204" pitchFamily="34" charset="0"/>
              <a:buChar char="•"/>
            </a:pPr>
            <a:r>
              <a:rPr lang="en-US" sz="1600" b="1" kern="1200" dirty="0">
                <a:solidFill>
                  <a:schemeClr val="bg1"/>
                </a:solidFill>
                <a:latin typeface="+mn-lt"/>
                <a:ea typeface="+mn-ea"/>
                <a:cs typeface="+mn-cs"/>
              </a:rPr>
              <a:t>Food and drink vans set up to bring some of Swansea’s favourite bars including Brewstone, Rake and Riddle, Brewdog, Bambu, Peppermint, </a:t>
            </a:r>
            <a:r>
              <a:rPr lang="en-US" sz="1600" b="1" kern="1200" dirty="0" err="1">
                <a:solidFill>
                  <a:schemeClr val="bg1"/>
                </a:solidFill>
                <a:latin typeface="+mn-lt"/>
                <a:ea typeface="+mn-ea"/>
                <a:cs typeface="+mn-cs"/>
              </a:rPr>
              <a:t>Frango</a:t>
            </a:r>
            <a:r>
              <a:rPr lang="en-US" sz="1600" b="1" kern="1200" dirty="0">
                <a:solidFill>
                  <a:schemeClr val="bg1"/>
                </a:solidFill>
                <a:latin typeface="+mn-lt"/>
                <a:ea typeface="+mn-ea"/>
                <a:cs typeface="+mn-cs"/>
              </a:rPr>
              <a:t> and Gower Brewery, GG’S, and Gower Dough Co.</a:t>
            </a:r>
          </a:p>
          <a:p>
            <a:pPr marL="285750" indent="-285750">
              <a:lnSpc>
                <a:spcPct val="90000"/>
              </a:lnSpc>
              <a:spcBef>
                <a:spcPts val="1000"/>
              </a:spcBef>
              <a:spcAft>
                <a:spcPts val="600"/>
              </a:spcAft>
              <a:buFont typeface="Arial" panose="020B0604020202020204" pitchFamily="34" charset="0"/>
              <a:buChar char="•"/>
            </a:pPr>
            <a:r>
              <a:rPr lang="en-US" sz="1600" b="1" kern="1200" dirty="0">
                <a:solidFill>
                  <a:schemeClr val="bg1"/>
                </a:solidFill>
                <a:latin typeface="+mn-lt"/>
                <a:ea typeface="+mn-ea"/>
                <a:cs typeface="+mn-cs"/>
              </a:rPr>
              <a:t>Safe environment outdoors where many met family and friends for first time since lockdown (Wales Online) </a:t>
            </a:r>
          </a:p>
          <a:p>
            <a:pPr marL="285750" indent="-285750">
              <a:lnSpc>
                <a:spcPct val="90000"/>
              </a:lnSpc>
              <a:spcBef>
                <a:spcPts val="1000"/>
              </a:spcBef>
              <a:spcAft>
                <a:spcPts val="600"/>
              </a:spcAft>
              <a:buFont typeface="Arial" panose="020B0604020202020204" pitchFamily="34" charset="0"/>
              <a:buChar char="•"/>
            </a:pPr>
            <a:r>
              <a:rPr lang="en-US" sz="1600" b="1" kern="1200" dirty="0">
                <a:solidFill>
                  <a:schemeClr val="bg1"/>
                </a:solidFill>
                <a:latin typeface="+mn-lt"/>
                <a:ea typeface="+mn-ea"/>
                <a:cs typeface="+mn-cs"/>
              </a:rPr>
              <a:t>500 capacity socially distanced, kept 45-50 staff in full or part time jobs as furlough was winded down. </a:t>
            </a:r>
          </a:p>
        </p:txBody>
      </p:sp>
    </p:spTree>
    <p:extLst>
      <p:ext uri="{BB962C8B-B14F-4D97-AF65-F5344CB8AC3E}">
        <p14:creationId xmlns:p14="http://schemas.microsoft.com/office/powerpoint/2010/main" val="3890678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F5FC-4B95-4DB2-B5EB-6662DD07F488}"/>
              </a:ext>
            </a:extLst>
          </p:cNvPr>
          <p:cNvSpPr>
            <a:spLocks noGrp="1"/>
          </p:cNvSpPr>
          <p:nvPr>
            <p:ph type="title"/>
          </p:nvPr>
        </p:nvSpPr>
        <p:spPr>
          <a:xfrm>
            <a:off x="838200" y="365125"/>
            <a:ext cx="10515600" cy="1325563"/>
          </a:xfrm>
        </p:spPr>
        <p:txBody>
          <a:bodyPr anchor="ctr">
            <a:normAutofit/>
          </a:bodyPr>
          <a:lstStyle/>
          <a:p>
            <a:r>
              <a:rPr lang="en-GB" sz="2800" dirty="0"/>
              <a:t>Winter market Southbank centre, London</a:t>
            </a:r>
          </a:p>
        </p:txBody>
      </p:sp>
      <p:sp>
        <p:nvSpPr>
          <p:cNvPr id="4" name="Text Placeholder 3">
            <a:extLst>
              <a:ext uri="{FF2B5EF4-FFF2-40B4-BE49-F238E27FC236}">
                <a16:creationId xmlns:a16="http://schemas.microsoft.com/office/drawing/2014/main" id="{DA264F98-15E8-496C-B225-840E5F0F158D}"/>
              </a:ext>
            </a:extLst>
          </p:cNvPr>
          <p:cNvSpPr>
            <a:spLocks noGrp="1"/>
          </p:cNvSpPr>
          <p:nvPr>
            <p:ph sz="half" idx="1"/>
          </p:nvPr>
        </p:nvSpPr>
        <p:spPr>
          <a:xfrm>
            <a:off x="838200" y="2323151"/>
            <a:ext cx="5181600" cy="4351338"/>
          </a:xfrm>
        </p:spPr>
        <p:txBody>
          <a:bodyPr>
            <a:normAutofit/>
          </a:bodyPr>
          <a:lstStyle/>
          <a:p>
            <a:pPr marL="285750" indent="-285750">
              <a:buFont typeface="Arial" panose="020B0604020202020204" pitchFamily="34" charset="0"/>
              <a:buChar char="•"/>
            </a:pPr>
            <a:r>
              <a:rPr lang="en-GB" b="1" dirty="0"/>
              <a:t>COVID SAFE</a:t>
            </a:r>
          </a:p>
          <a:p>
            <a:pPr marL="285750" indent="-285750">
              <a:buFont typeface="Arial" panose="020B0604020202020204" pitchFamily="34" charset="0"/>
              <a:buChar char="•"/>
            </a:pPr>
            <a:r>
              <a:rPr lang="en-GB" b="1" dirty="0"/>
              <a:t>Street foods and drink</a:t>
            </a:r>
          </a:p>
          <a:p>
            <a:pPr marL="285750" indent="-285750">
              <a:buFont typeface="Arial" panose="020B0604020202020204" pitchFamily="34" charset="0"/>
              <a:buChar char="•"/>
            </a:pPr>
            <a:r>
              <a:rPr lang="en-GB" b="1" dirty="0"/>
              <a:t>Mulled wine and other festive favourites</a:t>
            </a:r>
          </a:p>
          <a:p>
            <a:pPr marL="285750" indent="-285750">
              <a:buFont typeface="Arial" panose="020B0604020202020204" pitchFamily="34" charset="0"/>
              <a:buChar char="•"/>
            </a:pPr>
            <a:r>
              <a:rPr lang="en-GB" b="1" dirty="0"/>
              <a:t>Will open once restrictions are lifted in England</a:t>
            </a:r>
          </a:p>
          <a:p>
            <a:pPr marL="285750" indent="-285750">
              <a:buFont typeface="Arial" panose="020B0604020202020204" pitchFamily="34" charset="0"/>
              <a:buChar char="•"/>
            </a:pPr>
            <a:r>
              <a:rPr lang="en-GB" b="1" dirty="0"/>
              <a:t>Alpine chalets, private igloos and snow globes to dine in overlooking London’s skyline.</a:t>
            </a:r>
          </a:p>
          <a:p>
            <a:pPr marL="285750" indent="-285750">
              <a:buFont typeface="Arial" panose="020B0604020202020204" pitchFamily="34" charset="0"/>
              <a:buChar char="•"/>
            </a:pPr>
            <a:r>
              <a:rPr lang="en-GB" b="1" dirty="0"/>
              <a:t>Winter Light illuminations</a:t>
            </a:r>
          </a:p>
        </p:txBody>
      </p:sp>
      <p:pic>
        <p:nvPicPr>
          <p:cNvPr id="5" name="Picture 4">
            <a:extLst>
              <a:ext uri="{FF2B5EF4-FFF2-40B4-BE49-F238E27FC236}">
                <a16:creationId xmlns:a16="http://schemas.microsoft.com/office/drawing/2014/main" id="{513014C2-5204-4B21-B9D5-9E7D1381F0B6}"/>
              </a:ext>
            </a:extLst>
          </p:cNvPr>
          <p:cNvPicPr>
            <a:picLocks noChangeAspect="1"/>
          </p:cNvPicPr>
          <p:nvPr/>
        </p:nvPicPr>
        <p:blipFill rotWithShape="1">
          <a:blip r:embed="rId3"/>
          <a:srcRect l="3369" r="17144" b="-1"/>
          <a:stretch/>
        </p:blipFill>
        <p:spPr>
          <a:xfrm>
            <a:off x="6172200" y="1825625"/>
            <a:ext cx="5181600" cy="4351338"/>
          </a:xfrm>
          <a:prstGeom prst="rect">
            <a:avLst/>
          </a:prstGeom>
          <a:noFill/>
        </p:spPr>
      </p:pic>
      <p:sp>
        <p:nvSpPr>
          <p:cNvPr id="6" name="TextBox 5">
            <a:extLst>
              <a:ext uri="{FF2B5EF4-FFF2-40B4-BE49-F238E27FC236}">
                <a16:creationId xmlns:a16="http://schemas.microsoft.com/office/drawing/2014/main" id="{61457C2C-6F29-48BF-B0B0-A63FC7CE6DC6}"/>
              </a:ext>
            </a:extLst>
          </p:cNvPr>
          <p:cNvSpPr txBox="1"/>
          <p:nvPr/>
        </p:nvSpPr>
        <p:spPr>
          <a:xfrm>
            <a:off x="6172200" y="6298058"/>
            <a:ext cx="4441004"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Image courtesy of (Standard)</a:t>
            </a:r>
          </a:p>
        </p:txBody>
      </p:sp>
    </p:spTree>
    <p:extLst>
      <p:ext uri="{BB962C8B-B14F-4D97-AF65-F5344CB8AC3E}">
        <p14:creationId xmlns:p14="http://schemas.microsoft.com/office/powerpoint/2010/main" val="2364169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C9B74-5A8C-4D3E-9B8C-A64F0B603FB9}"/>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2800" b="1" i="0" kern="1200" cap="all" baseline="0" dirty="0">
                <a:latin typeface="+mj-lt"/>
                <a:ea typeface="+mj-ea"/>
                <a:cs typeface="+mj-cs"/>
              </a:rPr>
              <a:t>Maslow's Needs/Wants IN COVID-19</a:t>
            </a:r>
          </a:p>
        </p:txBody>
      </p:sp>
      <p:pic>
        <p:nvPicPr>
          <p:cNvPr id="3" name="Picture 2">
            <a:extLst>
              <a:ext uri="{FF2B5EF4-FFF2-40B4-BE49-F238E27FC236}">
                <a16:creationId xmlns:a16="http://schemas.microsoft.com/office/drawing/2014/main" id="{40A9C971-F58A-4D35-AE83-2385F726AE0F}"/>
              </a:ext>
            </a:extLst>
          </p:cNvPr>
          <p:cNvPicPr>
            <a:picLocks noChangeAspect="1"/>
          </p:cNvPicPr>
          <p:nvPr/>
        </p:nvPicPr>
        <p:blipFill rotWithShape="1">
          <a:blip r:embed="rId3"/>
          <a:srcRect l="38202" t="37453" r="38090" b="39625"/>
          <a:stretch/>
        </p:blipFill>
        <p:spPr>
          <a:xfrm>
            <a:off x="653263" y="1971675"/>
            <a:ext cx="5181600" cy="2914649"/>
          </a:xfrm>
          <a:prstGeom prst="rect">
            <a:avLst/>
          </a:prstGeom>
          <a:noFill/>
        </p:spPr>
      </p:pic>
      <p:sp>
        <p:nvSpPr>
          <p:cNvPr id="4" name="TextBox 3">
            <a:extLst>
              <a:ext uri="{FF2B5EF4-FFF2-40B4-BE49-F238E27FC236}">
                <a16:creationId xmlns:a16="http://schemas.microsoft.com/office/drawing/2014/main" id="{9D1D6A84-9A22-462A-8951-74FA780672EE}"/>
              </a:ext>
            </a:extLst>
          </p:cNvPr>
          <p:cNvSpPr txBox="1"/>
          <p:nvPr/>
        </p:nvSpPr>
        <p:spPr>
          <a:xfrm>
            <a:off x="6172200" y="1825625"/>
            <a:ext cx="5181600" cy="4351338"/>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b="1" dirty="0">
                <a:solidFill>
                  <a:schemeClr val="bg1"/>
                </a:solidFill>
              </a:rPr>
              <a:t>COVID-19 helped many understand what was essential in life</a:t>
            </a:r>
          </a:p>
          <a:p>
            <a:pPr marL="342900" indent="-228600">
              <a:lnSpc>
                <a:spcPct val="90000"/>
              </a:lnSpc>
              <a:spcAft>
                <a:spcPts val="600"/>
              </a:spcAft>
              <a:buFont typeface="Arial" panose="020B0604020202020204" pitchFamily="34" charset="0"/>
              <a:buChar char="•"/>
            </a:pPr>
            <a:endParaRPr lang="en-US" b="1" dirty="0">
              <a:solidFill>
                <a:schemeClr val="bg1"/>
              </a:solidFill>
            </a:endParaRPr>
          </a:p>
          <a:p>
            <a:pPr marL="342900" indent="-228600">
              <a:lnSpc>
                <a:spcPct val="90000"/>
              </a:lnSpc>
              <a:spcAft>
                <a:spcPts val="600"/>
              </a:spcAft>
              <a:buFont typeface="Arial" panose="020B0604020202020204" pitchFamily="34" charset="0"/>
              <a:buChar char="•"/>
            </a:pPr>
            <a:r>
              <a:rPr lang="en-US" b="1" dirty="0">
                <a:solidFill>
                  <a:schemeClr val="bg1"/>
                </a:solidFill>
              </a:rPr>
              <a:t>Reinforced the importance and relevance of Maslow's hierarchy of needs (1943) (Independent 2020)</a:t>
            </a:r>
          </a:p>
          <a:p>
            <a:pPr marL="114300">
              <a:lnSpc>
                <a:spcPct val="90000"/>
              </a:lnSpc>
              <a:spcAft>
                <a:spcPts val="600"/>
              </a:spcAft>
            </a:pPr>
            <a:endParaRPr lang="en-US" b="1" dirty="0">
              <a:solidFill>
                <a:schemeClr val="bg1"/>
              </a:solidFill>
            </a:endParaRPr>
          </a:p>
          <a:p>
            <a:pPr marL="342900" indent="-228600">
              <a:lnSpc>
                <a:spcPct val="90000"/>
              </a:lnSpc>
              <a:spcAft>
                <a:spcPts val="600"/>
              </a:spcAft>
              <a:buFont typeface="Arial" panose="020B0604020202020204" pitchFamily="34" charset="0"/>
              <a:buChar char="•"/>
            </a:pPr>
            <a:r>
              <a:rPr lang="en-US" b="1" dirty="0">
                <a:solidFill>
                  <a:schemeClr val="bg1"/>
                </a:solidFill>
              </a:rPr>
              <a:t>Physiological, Safety, Belonging, Esteem and Self Actualization still prevalent </a:t>
            </a:r>
          </a:p>
          <a:p>
            <a:pPr marL="285750" indent="-228600">
              <a:lnSpc>
                <a:spcPct val="90000"/>
              </a:lnSpc>
              <a:spcAft>
                <a:spcPts val="600"/>
              </a:spcAft>
              <a:buFont typeface="Arial" panose="020B0604020202020204" pitchFamily="34" charset="0"/>
              <a:buChar char="•"/>
            </a:pPr>
            <a:endParaRPr lang="en-US" dirty="0">
              <a:solidFill>
                <a:schemeClr val="bg1"/>
              </a:solidFill>
            </a:endParaRPr>
          </a:p>
          <a:p>
            <a:pPr marL="285750" indent="-228600">
              <a:lnSpc>
                <a:spcPct val="90000"/>
              </a:lnSpc>
              <a:spcAft>
                <a:spcPts val="600"/>
              </a:spcAft>
              <a:buFont typeface="Arial" panose="020B0604020202020204" pitchFamily="34" charset="0"/>
              <a:buChar char="•"/>
            </a:pPr>
            <a:endParaRPr lang="en-US" dirty="0">
              <a:solidFill>
                <a:schemeClr val="bg1"/>
              </a:solidFill>
            </a:endParaRPr>
          </a:p>
        </p:txBody>
      </p:sp>
      <p:sp>
        <p:nvSpPr>
          <p:cNvPr id="5" name="TextBox 4">
            <a:extLst>
              <a:ext uri="{FF2B5EF4-FFF2-40B4-BE49-F238E27FC236}">
                <a16:creationId xmlns:a16="http://schemas.microsoft.com/office/drawing/2014/main" id="{216BD637-7415-4988-BB4C-B0B9010737AC}"/>
              </a:ext>
            </a:extLst>
          </p:cNvPr>
          <p:cNvSpPr txBox="1"/>
          <p:nvPr/>
        </p:nvSpPr>
        <p:spPr>
          <a:xfrm>
            <a:off x="838200" y="5043926"/>
            <a:ext cx="2182402" cy="461665"/>
          </a:xfrm>
          <a:prstGeom prst="rect">
            <a:avLst/>
          </a:prstGeom>
          <a:noFill/>
        </p:spPr>
        <p:txBody>
          <a:bodyPr wrap="square" rtlCol="0">
            <a:spAutoFit/>
          </a:bodyPr>
          <a:lstStyle/>
          <a:p>
            <a:r>
              <a:rPr lang="en-GB" sz="1200" dirty="0">
                <a:solidFill>
                  <a:schemeClr val="bg1"/>
                </a:solidFill>
              </a:rPr>
              <a:t>Diagram courtesy of Mind Tools.com</a:t>
            </a:r>
          </a:p>
        </p:txBody>
      </p:sp>
    </p:spTree>
    <p:extLst>
      <p:ext uri="{BB962C8B-B14F-4D97-AF65-F5344CB8AC3E}">
        <p14:creationId xmlns:p14="http://schemas.microsoft.com/office/powerpoint/2010/main" val="402510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B71D-D47A-49ED-918C-DB002CF442B8}"/>
              </a:ext>
            </a:extLst>
          </p:cNvPr>
          <p:cNvSpPr>
            <a:spLocks noGrp="1"/>
          </p:cNvSpPr>
          <p:nvPr>
            <p:ph type="title"/>
          </p:nvPr>
        </p:nvSpPr>
        <p:spPr/>
        <p:txBody>
          <a:bodyPr>
            <a:normAutofit/>
          </a:bodyPr>
          <a:lstStyle/>
          <a:p>
            <a:r>
              <a:rPr lang="en-GB" sz="2800" dirty="0"/>
              <a:t>Porters five forces</a:t>
            </a:r>
          </a:p>
        </p:txBody>
      </p:sp>
      <p:sp>
        <p:nvSpPr>
          <p:cNvPr id="3" name="TextBox 2">
            <a:extLst>
              <a:ext uri="{FF2B5EF4-FFF2-40B4-BE49-F238E27FC236}">
                <a16:creationId xmlns:a16="http://schemas.microsoft.com/office/drawing/2014/main" id="{F67B6F2F-BA0D-499C-B666-A42FD6BC48C9}"/>
              </a:ext>
            </a:extLst>
          </p:cNvPr>
          <p:cNvSpPr txBox="1"/>
          <p:nvPr/>
        </p:nvSpPr>
        <p:spPr>
          <a:xfrm>
            <a:off x="1276350" y="1828800"/>
            <a:ext cx="10077450" cy="1200329"/>
          </a:xfrm>
          <a:prstGeom prst="rect">
            <a:avLst/>
          </a:prstGeom>
          <a:noFill/>
        </p:spPr>
        <p:txBody>
          <a:bodyPr wrap="square" rtlCol="0">
            <a:spAutoFit/>
          </a:bodyPr>
          <a:lstStyle/>
          <a:p>
            <a:endParaRPr lang="en-US" b="1" dirty="0">
              <a:solidFill>
                <a:schemeClr val="bg1"/>
              </a:solidFill>
            </a:endParaRPr>
          </a:p>
          <a:p>
            <a:endParaRPr lang="en-US" b="1" dirty="0">
              <a:solidFill>
                <a:schemeClr val="bg1"/>
              </a:solidFill>
            </a:endParaRPr>
          </a:p>
          <a:p>
            <a:r>
              <a:rPr lang="en-US" b="1" dirty="0">
                <a:solidFill>
                  <a:schemeClr val="bg1"/>
                </a:solidFill>
              </a:rPr>
              <a:t> </a:t>
            </a:r>
          </a:p>
          <a:p>
            <a:endParaRPr lang="en-US" dirty="0"/>
          </a:p>
        </p:txBody>
      </p:sp>
      <p:sp>
        <p:nvSpPr>
          <p:cNvPr id="4" name="TextBox 3">
            <a:extLst>
              <a:ext uri="{FF2B5EF4-FFF2-40B4-BE49-F238E27FC236}">
                <a16:creationId xmlns:a16="http://schemas.microsoft.com/office/drawing/2014/main" id="{4E2548E7-426A-4D7D-8346-1D44AAE02BE8}"/>
              </a:ext>
            </a:extLst>
          </p:cNvPr>
          <p:cNvSpPr txBox="1"/>
          <p:nvPr/>
        </p:nvSpPr>
        <p:spPr>
          <a:xfrm>
            <a:off x="838200" y="2259211"/>
            <a:ext cx="10935984" cy="2862322"/>
          </a:xfrm>
          <a:prstGeom prst="rect">
            <a:avLst/>
          </a:prstGeom>
          <a:noFill/>
        </p:spPr>
        <p:txBody>
          <a:bodyPr wrap="square" rtlCol="0">
            <a:spAutoFit/>
          </a:bodyPr>
          <a:lstStyle/>
          <a:p>
            <a:r>
              <a:rPr lang="en-GB" dirty="0">
                <a:solidFill>
                  <a:schemeClr val="bg1"/>
                </a:solidFill>
              </a:rPr>
              <a:t>Another theory just as relevant for organisations post COVID-19 is Porters Five Forces (1979)</a:t>
            </a:r>
          </a:p>
          <a:p>
            <a:r>
              <a:rPr lang="en-GB" dirty="0">
                <a:solidFill>
                  <a:schemeClr val="bg1"/>
                </a:solidFill>
              </a:rPr>
              <a:t>Rivalry between Competitors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Bargaining Power of Suppliers.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Bargaining Power of Customers.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Threat of New Entrants.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 Threat of Substitution.</a:t>
            </a:r>
          </a:p>
        </p:txBody>
      </p:sp>
    </p:spTree>
    <p:extLst>
      <p:ext uri="{BB962C8B-B14F-4D97-AF65-F5344CB8AC3E}">
        <p14:creationId xmlns:p14="http://schemas.microsoft.com/office/powerpoint/2010/main" val="505119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857E-B19F-4BA4-80A6-A5FBE73837C9}"/>
              </a:ext>
            </a:extLst>
          </p:cNvPr>
          <p:cNvSpPr>
            <a:spLocks noGrp="1"/>
          </p:cNvSpPr>
          <p:nvPr>
            <p:ph type="title"/>
          </p:nvPr>
        </p:nvSpPr>
        <p:spPr>
          <a:xfrm>
            <a:off x="2066925" y="365125"/>
            <a:ext cx="10515600" cy="1325563"/>
          </a:xfrm>
        </p:spPr>
        <p:txBody>
          <a:bodyPr>
            <a:normAutofit/>
          </a:bodyPr>
          <a:lstStyle/>
          <a:p>
            <a:r>
              <a:rPr lang="en-GB" sz="2800" dirty="0"/>
              <a:t>A way forward:</a:t>
            </a:r>
            <a:br>
              <a:rPr lang="en-GB" sz="2800" dirty="0"/>
            </a:br>
            <a:r>
              <a:rPr lang="en-GB" sz="2800" dirty="0"/>
              <a:t> UNWTO’s Five priorities for tourism’s restart</a:t>
            </a:r>
          </a:p>
        </p:txBody>
      </p:sp>
      <p:sp>
        <p:nvSpPr>
          <p:cNvPr id="3" name="TextBox 2">
            <a:extLst>
              <a:ext uri="{FF2B5EF4-FFF2-40B4-BE49-F238E27FC236}">
                <a16:creationId xmlns:a16="http://schemas.microsoft.com/office/drawing/2014/main" id="{E77536C8-32A3-4904-9BAC-C3C4DF06977A}"/>
              </a:ext>
            </a:extLst>
          </p:cNvPr>
          <p:cNvSpPr txBox="1"/>
          <p:nvPr/>
        </p:nvSpPr>
        <p:spPr>
          <a:xfrm>
            <a:off x="1181100" y="2381250"/>
            <a:ext cx="9972675" cy="3139321"/>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chemeClr val="bg1"/>
                </a:solidFill>
              </a:rPr>
              <a:t>Mitigate Socio-Economic Impacts on Livelihoods, particularly women’s employment and economic security</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Boost competitiveness and build resilience</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Advance Innovation and Digital Transformation </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Foster sustainability and Green Growth</a:t>
            </a:r>
          </a:p>
          <a:p>
            <a:pPr marL="285750" indent="-285750">
              <a:buFont typeface="Arial" panose="020B0604020202020204" pitchFamily="34" charset="0"/>
              <a:buChar char="•"/>
            </a:pPr>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Coordination and partnerships </a:t>
            </a:r>
          </a:p>
          <a:p>
            <a:endParaRPr lang="en-US" b="1" dirty="0">
              <a:solidFill>
                <a:schemeClr val="bg1"/>
              </a:solidFill>
            </a:endParaRPr>
          </a:p>
        </p:txBody>
      </p:sp>
    </p:spTree>
    <p:extLst>
      <p:ext uri="{BB962C8B-B14F-4D97-AF65-F5344CB8AC3E}">
        <p14:creationId xmlns:p14="http://schemas.microsoft.com/office/powerpoint/2010/main" val="42455142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1D626-28E2-4B33-9295-109C813D4370}"/>
              </a:ext>
            </a:extLst>
          </p:cNvPr>
          <p:cNvSpPr>
            <a:spLocks noGrp="1"/>
          </p:cNvSpPr>
          <p:nvPr>
            <p:ph type="title"/>
          </p:nvPr>
        </p:nvSpPr>
        <p:spPr/>
        <p:txBody>
          <a:bodyPr>
            <a:normAutofit/>
          </a:bodyPr>
          <a:lstStyle/>
          <a:p>
            <a:r>
              <a:rPr lang="en-US" sz="2800" dirty="0"/>
              <a:t>Conclusions</a:t>
            </a:r>
          </a:p>
        </p:txBody>
      </p:sp>
      <p:sp>
        <p:nvSpPr>
          <p:cNvPr id="5" name="Content Placeholder 4">
            <a:extLst>
              <a:ext uri="{FF2B5EF4-FFF2-40B4-BE49-F238E27FC236}">
                <a16:creationId xmlns:a16="http://schemas.microsoft.com/office/drawing/2014/main" id="{2CD80F4B-07F3-4D45-86CD-AB402ECB49B3}"/>
              </a:ext>
            </a:extLst>
          </p:cNvPr>
          <p:cNvSpPr>
            <a:spLocks noGrp="1"/>
          </p:cNvSpPr>
          <p:nvPr>
            <p:ph idx="1"/>
          </p:nvPr>
        </p:nvSpPr>
        <p:spPr/>
        <p:txBody>
          <a:bodyPr/>
          <a:lstStyle/>
          <a:p>
            <a:r>
              <a:rPr lang="en-GB" b="1" dirty="0"/>
              <a:t>COVID has had a detrimental impact on the hospitality industry globally and Swansea in particular.</a:t>
            </a:r>
          </a:p>
          <a:p>
            <a:pPr marL="0" indent="0">
              <a:buNone/>
            </a:pPr>
            <a:endParaRPr lang="en-GB" dirty="0"/>
          </a:p>
          <a:p>
            <a:r>
              <a:rPr lang="en-GB" b="1" dirty="0"/>
              <a:t>Not yet to be seen just how much severe the damage is.</a:t>
            </a:r>
          </a:p>
          <a:p>
            <a:pPr marL="0" indent="0">
              <a:buNone/>
            </a:pPr>
            <a:endParaRPr lang="en-GB" b="1" dirty="0"/>
          </a:p>
          <a:p>
            <a:r>
              <a:rPr lang="en-GB" b="1" dirty="0"/>
              <a:t>Crisis management forced on many Swansea organisations who have had to adapt their strategies and products. </a:t>
            </a:r>
          </a:p>
          <a:p>
            <a:endParaRPr lang="en-GB" b="1" dirty="0"/>
          </a:p>
          <a:p>
            <a:r>
              <a:rPr lang="en-GB" b="1" dirty="0"/>
              <a:t>Tourism, Events and Hospitality arguably one of the most hit industries. </a:t>
            </a:r>
          </a:p>
          <a:p>
            <a:endParaRPr lang="en-GB" dirty="0"/>
          </a:p>
          <a:p>
            <a:endParaRPr lang="en-GB" dirty="0"/>
          </a:p>
        </p:txBody>
      </p:sp>
    </p:spTree>
    <p:extLst>
      <p:ext uri="{BB962C8B-B14F-4D97-AF65-F5344CB8AC3E}">
        <p14:creationId xmlns:p14="http://schemas.microsoft.com/office/powerpoint/2010/main" val="996511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44FD75-A6E0-4C28-946F-89CBDEC00E20}"/>
              </a:ext>
            </a:extLst>
          </p:cNvPr>
          <p:cNvSpPr>
            <a:spLocks noGrp="1"/>
          </p:cNvSpPr>
          <p:nvPr>
            <p:ph type="title"/>
          </p:nvPr>
        </p:nvSpPr>
        <p:spPr>
          <a:xfrm>
            <a:off x="3208960" y="0"/>
            <a:ext cx="5774079" cy="2599360"/>
          </a:xfrm>
        </p:spPr>
        <p:txBody>
          <a:bodyPr/>
          <a:lstStyle/>
          <a:p>
            <a:r>
              <a:rPr lang="en-US" sz="2800" dirty="0"/>
              <a:t>Recommendations</a:t>
            </a:r>
            <a:r>
              <a:rPr lang="en-US" dirty="0"/>
              <a:t> </a:t>
            </a:r>
          </a:p>
        </p:txBody>
      </p:sp>
      <p:sp>
        <p:nvSpPr>
          <p:cNvPr id="2" name="TextBox 1">
            <a:extLst>
              <a:ext uri="{FF2B5EF4-FFF2-40B4-BE49-F238E27FC236}">
                <a16:creationId xmlns:a16="http://schemas.microsoft.com/office/drawing/2014/main" id="{14272FAB-EACE-409D-8236-6CA76C1A8433}"/>
              </a:ext>
            </a:extLst>
          </p:cNvPr>
          <p:cNvSpPr txBox="1"/>
          <p:nvPr/>
        </p:nvSpPr>
        <p:spPr>
          <a:xfrm>
            <a:off x="1017141" y="2615713"/>
            <a:ext cx="10263883"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For the Hospitality industry to continue working towards the UNWTO’S SDG’S for a sustainable future even amidst the uncertainty to come out stronger.</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The Crisis Management theory to be utilised for organisations to be able to plan for the worst.</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Continued collaboration between Swansea Council and Organisations for more exciting projects in the future.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To stay innovative and potentially more Pop Ups and more outdoor events in the future.</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Organisations to use the likes of Maslow, Porter,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endParaRPr lang="en-GB" b="1" dirty="0">
              <a:solidFill>
                <a:schemeClr val="bg1"/>
              </a:solidFill>
            </a:endParaRPr>
          </a:p>
        </p:txBody>
      </p:sp>
    </p:spTree>
    <p:extLst>
      <p:ext uri="{BB962C8B-B14F-4D97-AF65-F5344CB8AC3E}">
        <p14:creationId xmlns:p14="http://schemas.microsoft.com/office/powerpoint/2010/main" val="644791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E43890F4-E5DA-4E6B-8474-13CDDAE72A79}"/>
              </a:ext>
            </a:extLst>
          </p:cNvPr>
          <p:cNvSpPr>
            <a:spLocks noGrp="1"/>
          </p:cNvSpPr>
          <p:nvPr>
            <p:ph type="title"/>
          </p:nvPr>
        </p:nvSpPr>
        <p:spPr>
          <a:xfrm>
            <a:off x="443930" y="460446"/>
            <a:ext cx="4807688" cy="1108796"/>
          </a:xfrm>
        </p:spPr>
        <p:txBody>
          <a:bodyPr>
            <a:normAutofit/>
          </a:bodyPr>
          <a:lstStyle/>
          <a:p>
            <a:r>
              <a:rPr lang="en-US" sz="2800" dirty="0"/>
              <a:t>Bibliography (1)</a:t>
            </a:r>
          </a:p>
        </p:txBody>
      </p:sp>
      <p:sp>
        <p:nvSpPr>
          <p:cNvPr id="9" name="TextBox 8">
            <a:extLst>
              <a:ext uri="{FF2B5EF4-FFF2-40B4-BE49-F238E27FC236}">
                <a16:creationId xmlns:a16="http://schemas.microsoft.com/office/drawing/2014/main" id="{918B0711-866D-4239-BFF9-A59ED446F596}"/>
              </a:ext>
            </a:extLst>
          </p:cNvPr>
          <p:cNvSpPr txBox="1"/>
          <p:nvPr/>
        </p:nvSpPr>
        <p:spPr>
          <a:xfrm>
            <a:off x="575353" y="904126"/>
            <a:ext cx="10778447" cy="5239820"/>
          </a:xfrm>
          <a:prstGeom prst="rect">
            <a:avLst/>
          </a:prstGeom>
        </p:spPr>
        <p:txBody>
          <a:bodyPr vert="horz" lIns="91440" tIns="45720" rIns="91440" bIns="45720" rtlCol="0">
            <a:noAutofit/>
          </a:bodyPr>
          <a:lstStyle/>
          <a:p>
            <a:pPr indent="-228600">
              <a:lnSpc>
                <a:spcPct val="90000"/>
              </a:lnSpc>
              <a:spcAft>
                <a:spcPts val="600"/>
              </a:spcAft>
            </a:pPr>
            <a:r>
              <a:rPr lang="en-US" sz="1000" dirty="0">
                <a:solidFill>
                  <a:schemeClr val="bg1"/>
                </a:solidFill>
              </a:rPr>
              <a:t>.</a:t>
            </a:r>
          </a:p>
        </p:txBody>
      </p:sp>
      <p:sp>
        <p:nvSpPr>
          <p:cNvPr id="2" name="TextBox 1">
            <a:extLst>
              <a:ext uri="{FF2B5EF4-FFF2-40B4-BE49-F238E27FC236}">
                <a16:creationId xmlns:a16="http://schemas.microsoft.com/office/drawing/2014/main" id="{8033A5BE-084F-476C-BEF0-9282503DD21F}"/>
              </a:ext>
            </a:extLst>
          </p:cNvPr>
          <p:cNvSpPr txBox="1"/>
          <p:nvPr/>
        </p:nvSpPr>
        <p:spPr>
          <a:xfrm>
            <a:off x="706776" y="1654384"/>
            <a:ext cx="10778447" cy="485889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solidFill>
                  <a:schemeClr val="bg1"/>
                </a:solidFill>
              </a:rPr>
              <a:t>Anon. (2015). Well-being of Future Generations Act 2015. Available: https://gov.wales/well-being-future-generations-wales-act-2015-guidance. Last accessed 14th Nov 2020.</a:t>
            </a:r>
          </a:p>
          <a:p>
            <a:pPr marL="285750" indent="-285750">
              <a:lnSpc>
                <a:spcPct val="150000"/>
              </a:lnSpc>
              <a:buFont typeface="Arial" panose="020B0604020202020204" pitchFamily="34" charset="0"/>
              <a:buChar char="•"/>
            </a:pPr>
            <a:r>
              <a:rPr lang="en-US" sz="1600" dirty="0">
                <a:solidFill>
                  <a:schemeClr val="bg1"/>
                </a:solidFill>
              </a:rPr>
              <a:t>Anon. (2017). Swansea Destination Management Plan. Available: https://www.swansea.gov.uk/dmp. Last accessed 14th Nov 2020.</a:t>
            </a:r>
          </a:p>
          <a:p>
            <a:pPr marL="285750" indent="-285750">
              <a:lnSpc>
                <a:spcPct val="150000"/>
              </a:lnSpc>
              <a:buFont typeface="Arial" panose="020B0604020202020204" pitchFamily="34" charset="0"/>
              <a:buChar char="•"/>
            </a:pPr>
            <a:r>
              <a:rPr lang="en-US" sz="1600" dirty="0">
                <a:solidFill>
                  <a:schemeClr val="bg1"/>
                </a:solidFill>
              </a:rPr>
              <a:t>Anon. (2020). Socio-Economic impact of Covid-19. Available: https://data.gov.uk/dataset/b49458f4-38f3-4384-a9e3-89b606906845/socio-economic-impact-of-covid-19. Last accessed 14th Nov 2020.</a:t>
            </a:r>
          </a:p>
          <a:p>
            <a:pPr marL="285750" indent="-285750">
              <a:lnSpc>
                <a:spcPct val="150000"/>
              </a:lnSpc>
              <a:buFont typeface="Arial" panose="020B0604020202020204" pitchFamily="34" charset="0"/>
              <a:buChar char="•"/>
            </a:pPr>
            <a:r>
              <a:rPr lang="en-US" sz="1600" dirty="0">
                <a:solidFill>
                  <a:schemeClr val="bg1"/>
                </a:solidFill>
              </a:rPr>
              <a:t>Anon. (2020). Socio-Economic impact of Covid-19. Available: https://www.undp.org/content/undp/en/home/coronavirus/socio-economic-impact-of-covid-19.html. Last accessed 14th Nov 2020.</a:t>
            </a:r>
          </a:p>
          <a:p>
            <a:pPr marL="285750" indent="-285750">
              <a:lnSpc>
                <a:spcPct val="150000"/>
              </a:lnSpc>
              <a:buFont typeface="Arial" panose="020B0604020202020204" pitchFamily="34" charset="0"/>
              <a:buChar char="•"/>
            </a:pPr>
            <a:r>
              <a:rPr lang="en-US" sz="1600" dirty="0">
                <a:solidFill>
                  <a:schemeClr val="bg1"/>
                </a:solidFill>
              </a:rPr>
              <a:t>Anon. (2020). Swansea Bay City Deal. Available: https://www.npt.gov.uk/17146#:~:text=The%20biggest%20ever%20investment%20across,over%20the%20next%2015%20years. Last accessed 14th Nov 2020.</a:t>
            </a:r>
          </a:p>
          <a:p>
            <a:pPr marL="285750" indent="-285750">
              <a:lnSpc>
                <a:spcPct val="150000"/>
              </a:lnSpc>
              <a:buFont typeface="Arial" panose="020B0604020202020204" pitchFamily="34" charset="0"/>
              <a:buChar char="•"/>
            </a:pPr>
            <a:r>
              <a:rPr lang="en-US" sz="1600" dirty="0">
                <a:solidFill>
                  <a:schemeClr val="bg1"/>
                </a:solidFill>
              </a:rPr>
              <a:t>Anon. (2020). Swansea Council Tourism Updates. Available: https://www.swansea.gov.uk/tourismupdates. Last accessed 13th Nov 2020.</a:t>
            </a:r>
          </a:p>
        </p:txBody>
      </p:sp>
    </p:spTree>
    <p:extLst>
      <p:ext uri="{BB962C8B-B14F-4D97-AF65-F5344CB8AC3E}">
        <p14:creationId xmlns:p14="http://schemas.microsoft.com/office/powerpoint/2010/main" val="2446939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7555D-6AE7-4D75-A724-E4CBC2911F14}"/>
              </a:ext>
            </a:extLst>
          </p:cNvPr>
          <p:cNvSpPr>
            <a:spLocks noGrp="1"/>
          </p:cNvSpPr>
          <p:nvPr>
            <p:ph type="title"/>
          </p:nvPr>
        </p:nvSpPr>
        <p:spPr>
          <a:xfrm>
            <a:off x="252573" y="123094"/>
            <a:ext cx="10515600" cy="1325563"/>
          </a:xfrm>
        </p:spPr>
        <p:txBody>
          <a:bodyPr>
            <a:normAutofit/>
          </a:bodyPr>
          <a:lstStyle/>
          <a:p>
            <a:r>
              <a:rPr lang="en-GB" sz="2800" dirty="0"/>
              <a:t>Bibliography (2)</a:t>
            </a:r>
          </a:p>
        </p:txBody>
      </p:sp>
      <p:sp>
        <p:nvSpPr>
          <p:cNvPr id="3" name="Content Placeholder 2">
            <a:extLst>
              <a:ext uri="{FF2B5EF4-FFF2-40B4-BE49-F238E27FC236}">
                <a16:creationId xmlns:a16="http://schemas.microsoft.com/office/drawing/2014/main" id="{344ECE3D-D660-4964-B4F0-600443F0A0D5}"/>
              </a:ext>
            </a:extLst>
          </p:cNvPr>
          <p:cNvSpPr>
            <a:spLocks noGrp="1"/>
          </p:cNvSpPr>
          <p:nvPr>
            <p:ph idx="1"/>
          </p:nvPr>
        </p:nvSpPr>
        <p:spPr>
          <a:xfrm>
            <a:off x="838200" y="1407560"/>
            <a:ext cx="10515600" cy="4769403"/>
          </a:xfrm>
        </p:spPr>
        <p:txBody>
          <a:bodyPr>
            <a:normAutofit fontScale="70000" lnSpcReduction="20000"/>
          </a:bodyPr>
          <a:lstStyle/>
          <a:p>
            <a:pPr>
              <a:lnSpc>
                <a:spcPct val="170000"/>
              </a:lnSpc>
            </a:pPr>
            <a:r>
              <a:rPr lang="en-US" dirty="0"/>
              <a:t>Anon. (2020). Tourism Action Plan. Available: https://businesswales.gov.wales/tourism/sites/tourism/files/documents/Tourism-Action-Plan-2020-Short-Guide_A5_English_WEB.pdf. Last accessed 14th Nov 2020.</a:t>
            </a:r>
          </a:p>
          <a:p>
            <a:pPr>
              <a:lnSpc>
                <a:spcPct val="170000"/>
              </a:lnSpc>
            </a:pPr>
            <a:r>
              <a:rPr lang="en-US" dirty="0"/>
              <a:t>Anon. (2020). Tourism and COVID 19- Unprecedented economic impacts. Available: https://www.unwto.org/tourism-and-covid-19-unprecedented-economic-impacts. Last accessed 14th Nov 2020.</a:t>
            </a:r>
          </a:p>
          <a:p>
            <a:pPr>
              <a:lnSpc>
                <a:spcPct val="170000"/>
              </a:lnSpc>
            </a:pPr>
            <a:r>
              <a:rPr lang="en-US" dirty="0"/>
              <a:t>Anon. (Unknown). Maslow’s Hierarchy of Needs. Available: https://www.mindtools.com/pages/article/newldr_92.htm. Last accessed 14th Nov 2020.</a:t>
            </a:r>
          </a:p>
          <a:p>
            <a:pPr>
              <a:lnSpc>
                <a:spcPct val="170000"/>
              </a:lnSpc>
            </a:pPr>
            <a:r>
              <a:rPr lang="en-US" dirty="0"/>
              <a:t>Blackall, M &amp; Davies, R. (2020). National Lockdown in England would devastate hospitality sector. Available: https://www.theguardian.com/business/2020/oct/31/national-lockdown-devastate-england-hospitality-sector. Last accessed 14th Nov 2020.</a:t>
            </a:r>
          </a:p>
          <a:p>
            <a:pPr>
              <a:lnSpc>
                <a:spcPct val="170000"/>
              </a:lnSpc>
            </a:pPr>
            <a:r>
              <a:rPr lang="en-US" dirty="0"/>
              <a:t>Booth, S.A. (2015). Crisis Management Strategy: Competition and Change in Modern Enterprises. [ebook] Taylor and Francis. Available at: https://www.perlego.com/book/1643616/crisis-management-strategy-competition-and-change-in-modern-enterprises-pdf. Last accessed 12th Nov 2020.</a:t>
            </a:r>
          </a:p>
          <a:p>
            <a:pPr>
              <a:lnSpc>
                <a:spcPct val="170000"/>
              </a:lnSpc>
            </a:pPr>
            <a:r>
              <a:rPr lang="en-US" dirty="0"/>
              <a:t>Dalling, R. (2020). The incredible success of the Swansea Bay Pop Up . Available: https://www.walesonline.co.uk/whats-on/food-drink-news/incredible-success-swansea-bay-pop-19136153. Last accessed 14th Nov 2020.</a:t>
            </a:r>
          </a:p>
          <a:p>
            <a:pPr>
              <a:lnSpc>
                <a:spcPct val="170000"/>
              </a:lnSpc>
            </a:pPr>
            <a:r>
              <a:rPr lang="en-US" dirty="0"/>
              <a:t>Dixon, H. (2020). Coronavirus has forced us to consider what’s truly ‘essential’ for a good life. Available: https://www.independent.co.uk/voices/coronavirus-lockdown-essential-travel-work-coping-good-life-a9439846.html. Last accessed 14th Nov 2020.</a:t>
            </a:r>
          </a:p>
          <a:p>
            <a:endParaRPr lang="en-GB" dirty="0"/>
          </a:p>
        </p:txBody>
      </p:sp>
    </p:spTree>
    <p:extLst>
      <p:ext uri="{BB962C8B-B14F-4D97-AF65-F5344CB8AC3E}">
        <p14:creationId xmlns:p14="http://schemas.microsoft.com/office/powerpoint/2010/main" val="1011850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19F6-FD3E-4DAF-A1C0-833622A8FA42}"/>
              </a:ext>
            </a:extLst>
          </p:cNvPr>
          <p:cNvSpPr>
            <a:spLocks noGrp="1"/>
          </p:cNvSpPr>
          <p:nvPr>
            <p:ph type="title"/>
          </p:nvPr>
        </p:nvSpPr>
        <p:spPr/>
        <p:txBody>
          <a:bodyPr>
            <a:normAutofit/>
          </a:bodyPr>
          <a:lstStyle/>
          <a:p>
            <a:r>
              <a:rPr lang="en-GB" sz="2800" dirty="0"/>
              <a:t>Bibliography (3)</a:t>
            </a:r>
          </a:p>
        </p:txBody>
      </p:sp>
      <p:sp>
        <p:nvSpPr>
          <p:cNvPr id="3" name="Content Placeholder 2">
            <a:extLst>
              <a:ext uri="{FF2B5EF4-FFF2-40B4-BE49-F238E27FC236}">
                <a16:creationId xmlns:a16="http://schemas.microsoft.com/office/drawing/2014/main" id="{0DD8FF74-F847-461D-B6C5-FF4EDBCD1698}"/>
              </a:ext>
            </a:extLst>
          </p:cNvPr>
          <p:cNvSpPr>
            <a:spLocks noGrp="1"/>
          </p:cNvSpPr>
          <p:nvPr>
            <p:ph idx="1"/>
          </p:nvPr>
        </p:nvSpPr>
        <p:spPr>
          <a:xfrm>
            <a:off x="838200" y="1825625"/>
            <a:ext cx="10515600" cy="4801206"/>
          </a:xfrm>
        </p:spPr>
        <p:txBody>
          <a:bodyPr>
            <a:normAutofit fontScale="85000" lnSpcReduction="10000"/>
          </a:bodyPr>
          <a:lstStyle/>
          <a:p>
            <a:r>
              <a:rPr lang="en-US" dirty="0"/>
              <a:t>Edmonds, L. (2020). Jimmy Garcia launching new pop up in South Bank igloos. Available: https://www.standard.co.uk/go/london/restaurants/jimmy-garcia-launching-new-popup-in-south-bank-igloos-a3649171.html. Last accessed 14th Nov 2020.</a:t>
            </a:r>
          </a:p>
          <a:p>
            <a:r>
              <a:rPr lang="en-US" dirty="0"/>
              <a:t>Fink, S. (1986). Crisis management: Planning for the inevitable. New York: American Management Association. Last accessed 10th Nov 2020.</a:t>
            </a:r>
          </a:p>
          <a:p>
            <a:r>
              <a:rPr lang="en-US" dirty="0"/>
              <a:t>Hosie, P. and Pforr, C. (eds.) (2016). Crisis Management in the Tourism Industry: Beating the Odds?. [ebook] Taylor and Francis. Available at: https://www.perlego.com/book/1630270/crisis-management-in-the-tourism-industry-beating-the-odds-pdf pp-15</a:t>
            </a:r>
          </a:p>
          <a:p>
            <a:r>
              <a:rPr lang="en-US" dirty="0"/>
              <a:t>Image Used. (Unknown). Visit Wales. Available: https://www.evcom.org.uk/project/%E2%80%8Bvisit-wales. Last accessed 14th Nov 2020.</a:t>
            </a:r>
          </a:p>
          <a:p>
            <a:r>
              <a:rPr lang="en-US" dirty="0"/>
              <a:t>Jones, P &amp; Daphne, C. (2020). The COVID-19 Crisis and Sustainability in the Hospitality Industry. International Journal of Contemporary Hospitality Management. 32 (10), 3037-3050.</a:t>
            </a:r>
          </a:p>
          <a:p>
            <a:r>
              <a:rPr lang="en-US" dirty="0"/>
              <a:t>MacDonald, M. (2020). A Simple Guide to Estimating the Impact of COVID-19 on Travel and Hospitality Activity. Available: https://www.google.co.uk/url?sa=t&amp;rct=j&amp;q=&amp;esrc=s&amp;source=web&amp;cd=&amp;ved=2ahUKEwja0oagkv3sAhU6RxUIHeJxBhk4ChAWMAN6BAgCEAI&amp;url=https%3A%2F%2Fwww.imf.org%2F~%2Fmedia%2FFiles%2FPublications%2Fcovid19-special. Last accessed 12th Nov 2020.</a:t>
            </a:r>
          </a:p>
          <a:p>
            <a:r>
              <a:rPr lang="en-US" dirty="0"/>
              <a:t>Maslow, A. H. (1943). A theory of human motivation. Psychological Review, 50(4), pp-370-96.</a:t>
            </a:r>
          </a:p>
          <a:p>
            <a:r>
              <a:rPr lang="en-US" dirty="0"/>
              <a:t>Mills, J. (2020). More than 500,000 job losses in hospitality expected by end of 2020. Available: https://metro.co.uk/2020/10/06/more-than-500000-job-losses-in-hospitality-expected-by-end-of-2020-13382010/. Last accessed 14th Nov 2020.</a:t>
            </a:r>
          </a:p>
          <a:p>
            <a:r>
              <a:rPr lang="en-US" dirty="0"/>
              <a:t>Porter, M.E. (1979) How competitive forces shape strategy. Harvard Business Review, 57(2), pp-137-145.</a:t>
            </a:r>
          </a:p>
          <a:p>
            <a:endParaRPr lang="en-GB" dirty="0"/>
          </a:p>
        </p:txBody>
      </p:sp>
    </p:spTree>
    <p:extLst>
      <p:ext uri="{BB962C8B-B14F-4D97-AF65-F5344CB8AC3E}">
        <p14:creationId xmlns:p14="http://schemas.microsoft.com/office/powerpoint/2010/main" val="2705174425"/>
      </p:ext>
    </p:extLst>
  </p:cSld>
  <p:clrMapOvr>
    <a:masterClrMapping/>
  </p:clrMapOvr>
</p:sld>
</file>

<file path=ppt/theme/theme1.xml><?xml version="1.0" encoding="utf-8"?>
<a:theme xmlns:a="http://schemas.openxmlformats.org/drawingml/2006/main" name="Office Theme">
  <a:themeElements>
    <a:clrScheme name="MS-Theme-Flower">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MS-Theme-Flower">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RENCE PRESENTATION" id="{0704AB8F-6471-43EE-9160-5DF446F75248}" vid="{E114BEE9-A6F0-43F7-90DC-D109E9E024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3206</Words>
  <Application>Microsoft Office PowerPoint</Application>
  <PresentationFormat>Widescreen</PresentationFormat>
  <Paragraphs>254</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Garamond</vt:lpstr>
      <vt:lpstr>Wingdings</vt:lpstr>
      <vt:lpstr>Office Theme</vt:lpstr>
      <vt:lpstr>The Worlds our lecture theatre conference 2020</vt:lpstr>
      <vt:lpstr>In todays conference I WILL DISCUSS</vt:lpstr>
      <vt:lpstr>Research Methodology </vt:lpstr>
      <vt:lpstr>Research aims and objectives</vt:lpstr>
      <vt:lpstr>PowerPoint Presentation</vt:lpstr>
      <vt:lpstr>PowerPoint Presentation</vt:lpstr>
      <vt:lpstr>Findings- an Organizations perspective  Key findings from recent discussion with Bambu beach bar and Swansea Bay Pop up site General manager, Liam DAVIES.</vt:lpstr>
      <vt:lpstr>Visit wales events led strategy and  welsh government  well being of future generations act</vt:lpstr>
      <vt:lpstr>Crisis Management</vt:lpstr>
      <vt:lpstr>Swansea bay pop up</vt:lpstr>
      <vt:lpstr>Winter market Southbank centre, London</vt:lpstr>
      <vt:lpstr>Maslow's Needs/Wants IN COVID-19</vt:lpstr>
      <vt:lpstr>Porters five forces</vt:lpstr>
      <vt:lpstr>A way forward:  UNWTO’s Five priorities for tourism’s restart</vt:lpstr>
      <vt:lpstr>Conclusions</vt:lpstr>
      <vt:lpstr>Recommendations </vt:lpstr>
      <vt:lpstr>Bibliography (1)</vt:lpstr>
      <vt:lpstr>Bibliography (2)</vt:lpstr>
      <vt:lpstr>Bibliography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Worlds our lecture theatre conference 2020</dc:title>
  <dc:creator>Rhodri Stranaghan</dc:creator>
  <cp:lastModifiedBy>Rhodri Stranaghan</cp:lastModifiedBy>
  <cp:revision>1</cp:revision>
  <dcterms:created xsi:type="dcterms:W3CDTF">2020-11-14T22:58:27Z</dcterms:created>
  <dcterms:modified xsi:type="dcterms:W3CDTF">2020-11-15T16:51:11Z</dcterms:modified>
</cp:coreProperties>
</file>