
<file path=[Content_Types].xml><?xml version="1.0" encoding="utf-8"?>
<Types xmlns="http://schemas.openxmlformats.org/package/2006/content-types">
  <Default Extension="png" ContentType="image/png"/>
  <Default Extension="pdf" ContentType="application/pd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4" r:id="rId3"/>
    <p:sldId id="261" r:id="rId4"/>
    <p:sldId id="284" r:id="rId5"/>
    <p:sldId id="285" r:id="rId6"/>
    <p:sldId id="262" r:id="rId7"/>
    <p:sldId id="270" r:id="rId8"/>
    <p:sldId id="274" r:id="rId9"/>
    <p:sldId id="271" r:id="rId10"/>
    <p:sldId id="265" r:id="rId11"/>
    <p:sldId id="283" r:id="rId12"/>
    <p:sldId id="282" r:id="rId13"/>
    <p:sldId id="266" r:id="rId14"/>
    <p:sldId id="276" r:id="rId15"/>
    <p:sldId id="263" r:id="rId16"/>
    <p:sldId id="267" r:id="rId17"/>
    <p:sldId id="279" r:id="rId18"/>
    <p:sldId id="277" r:id="rId19"/>
    <p:sldId id="280" r:id="rId20"/>
    <p:sldId id="278" r:id="rId21"/>
    <p:sldId id="281" r:id="rId22"/>
    <p:sldId id="268" r:id="rId23"/>
    <p:sldId id="269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9" d="100"/>
          <a:sy n="89" d="100"/>
        </p:scale>
        <p:origin x="438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8D1C-76EA-C249-9028-E2BBBF61EF0E}" type="datetimeFigureOut">
              <a:rPr lang="en-US" smtClean="0"/>
              <a:t>10/4/2017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DC826-423B-DE47-83DC-97CA113053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8D1C-76EA-C249-9028-E2BBBF61EF0E}" type="datetimeFigureOut">
              <a:rPr lang="en-US" smtClean="0"/>
              <a:t>10/4/2017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DC826-423B-DE47-83DC-97CA113053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8D1C-76EA-C249-9028-E2BBBF61EF0E}" type="datetimeFigureOut">
              <a:rPr lang="en-US" smtClean="0"/>
              <a:t>10/4/2017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DC826-423B-DE47-83DC-97CA113053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8D1C-76EA-C249-9028-E2BBBF61EF0E}" type="datetimeFigureOut">
              <a:rPr lang="en-US" smtClean="0"/>
              <a:t>10/4/2017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DC826-423B-DE47-83DC-97CA113053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8D1C-76EA-C249-9028-E2BBBF61EF0E}" type="datetimeFigureOut">
              <a:rPr lang="en-US" smtClean="0"/>
              <a:t>10/4/2017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DC826-423B-DE47-83DC-97CA113053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8D1C-76EA-C249-9028-E2BBBF61EF0E}" type="datetimeFigureOut">
              <a:rPr lang="en-US" smtClean="0"/>
              <a:t>10/4/2017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DC826-423B-DE47-83DC-97CA113053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8D1C-76EA-C249-9028-E2BBBF61EF0E}" type="datetimeFigureOut">
              <a:rPr lang="en-US" smtClean="0"/>
              <a:t>10/4/2017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DC826-423B-DE47-83DC-97CA113053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8D1C-76EA-C249-9028-E2BBBF61EF0E}" type="datetimeFigureOut">
              <a:rPr lang="en-US" smtClean="0"/>
              <a:t>10/4/2017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DC826-423B-DE47-83DC-97CA113053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8D1C-76EA-C249-9028-E2BBBF61EF0E}" type="datetimeFigureOut">
              <a:rPr lang="en-US" smtClean="0"/>
              <a:t>10/4/2017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DC826-423B-DE47-83DC-97CA113053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8D1C-76EA-C249-9028-E2BBBF61EF0E}" type="datetimeFigureOut">
              <a:rPr lang="en-US" smtClean="0"/>
              <a:t>10/4/2017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DC826-423B-DE47-83DC-97CA113053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8D1C-76EA-C249-9028-E2BBBF61EF0E}" type="datetimeFigureOut">
              <a:rPr lang="en-US" smtClean="0"/>
              <a:t>10/4/2017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DC826-423B-DE47-83DC-97CA113053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6D8D1C-76EA-C249-9028-E2BBBF61EF0E}" type="datetimeFigureOut">
              <a:rPr lang="en-US" smtClean="0"/>
              <a:t>10/4/2017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FDC826-423B-DE47-83DC-97CA113053E5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d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8.pd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mailto:J.Pugh@UWTSD.ac.uk" TargetMode="External"/><Relationship Id="rId2" Type="http://schemas.openxmlformats.org/officeDocument/2006/relationships/hyperlink" Target="mailto:Jonathan.Morgan@Uwtsd.ac.uk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ryhillmuseum.org/discover/collections/highlights-from-the-permanent-collection/sculpture/the-thinker" TargetMode="External"/><Relationship Id="rId7" Type="http://schemas.openxmlformats.org/officeDocument/2006/relationships/hyperlink" Target="https://jackarbizu.wordpress.com/tag/life-mapping-exercise/" TargetMode="External"/><Relationship Id="rId2" Type="http://schemas.openxmlformats.org/officeDocument/2006/relationships/hyperlink" Target="https://www.etsy.com/uk/listing/526162668/personalized-emoji-thinking-free-name?ga_order=most_relevant&amp;ga_search_type=all&amp;ga_view_type=gallery&amp;ga_search_query=thinking%20emoji&amp;ref=sr_gallery_1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itualdesignlab.org/2012/09/04/design-your-life-self-mapping-exercise/" TargetMode="External"/><Relationship Id="rId5" Type="http://schemas.openxmlformats.org/officeDocument/2006/relationships/hyperlink" Target="https://justhealthaction.org/mapping/" TargetMode="External"/><Relationship Id="rId4" Type="http://schemas.openxmlformats.org/officeDocument/2006/relationships/hyperlink" Target="https://nationaltheatrewales.org/archive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nationaltheatrewales.org/abou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Reflective and Academic Practice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HPCP4003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 Aims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/>
              <a:t>To </a:t>
            </a:r>
            <a:r>
              <a:rPr lang="en-US" dirty="0"/>
              <a:t>introduce academic skills in reading, writing, referencing and critical thinking regarding performance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To </a:t>
            </a:r>
            <a:r>
              <a:rPr lang="en-US" dirty="0"/>
              <a:t>extend theoretical reflection in the development of academic work and practice documentation.</a:t>
            </a:r>
            <a:endParaRPr lang="en-GB" dirty="0"/>
          </a:p>
          <a:p>
            <a:pPr lvl="0"/>
            <a:r>
              <a:rPr lang="en-US" dirty="0"/>
              <a:t>To encourage the development of communication skills and promote critical thinking in the light of current learning and future practice.</a:t>
            </a:r>
            <a:endParaRPr lang="en-GB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Learning Outcomes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/>
              <a:t>communicate an effective critical reflection of own application of specified skills, techniques and approaches to a performance process;</a:t>
            </a:r>
            <a:endParaRPr lang="en-GB" dirty="0"/>
          </a:p>
          <a:p>
            <a:pPr lvl="0"/>
            <a:r>
              <a:rPr lang="en-US" dirty="0"/>
              <a:t>communicate an effective critical reflection of own acquired skills, techniques and approaches and their application to future practice;</a:t>
            </a:r>
            <a:endParaRPr lang="en-GB" dirty="0"/>
          </a:p>
          <a:p>
            <a:pPr lvl="0"/>
            <a:r>
              <a:rPr lang="en-US" dirty="0"/>
              <a:t>demonstrate the ability to conduct individual initial research on a chosen topic.</a:t>
            </a:r>
            <a:endParaRPr lang="en-GB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0" hangingPunct="0"/>
            <a:r>
              <a:rPr lang="en-US" b="1" dirty="0"/>
              <a:t>Portfolio - 100%</a:t>
            </a:r>
            <a:endParaRPr lang="en-GB" dirty="0"/>
          </a:p>
          <a:p>
            <a:pPr eaLnBrk="0" hangingPunct="0"/>
            <a:r>
              <a:rPr lang="en-GB" dirty="0"/>
              <a:t>The student will compile a 3000 word equivalent portfolio of reflective and academic practice intrinsically linked to the creative arts. This will include reference to earlier and current practice with a view to informing their future experiences. The portfolio should include: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4386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26634"/>
            <a:ext cx="8229600" cy="4899529"/>
          </a:xfrm>
        </p:spPr>
        <p:txBody>
          <a:bodyPr>
            <a:normAutofit fontScale="77500" lnSpcReduction="20000"/>
          </a:bodyPr>
          <a:lstStyle/>
          <a:p>
            <a:pPr lvl="1" eaLnBrk="0" hangingPunct="0"/>
            <a:r>
              <a:rPr lang="en-GB" dirty="0"/>
              <a:t>a personal skills audit, including strengths and weaknesses</a:t>
            </a:r>
          </a:p>
          <a:p>
            <a:pPr lvl="1" eaLnBrk="0" hangingPunct="0"/>
            <a:r>
              <a:rPr lang="en-GB" dirty="0"/>
              <a:t>reflective accounts of significant points of learning and understanding</a:t>
            </a:r>
          </a:p>
          <a:p>
            <a:pPr lvl="1" eaLnBrk="0" hangingPunct="0"/>
            <a:r>
              <a:rPr lang="en-GB" dirty="0"/>
              <a:t>the personal impact of related academic and practical work</a:t>
            </a:r>
          </a:p>
          <a:p>
            <a:pPr lvl="1" eaLnBrk="0" hangingPunct="0"/>
            <a:r>
              <a:rPr lang="en-GB" dirty="0"/>
              <a:t>considerations for future practice (PDP)</a:t>
            </a:r>
          </a:p>
          <a:p>
            <a:pPr lvl="1" eaLnBrk="0" hangingPunct="0"/>
            <a:r>
              <a:rPr lang="en-GB" dirty="0"/>
              <a:t>An appropriately formatted bibliography to support a personal project</a:t>
            </a:r>
          </a:p>
          <a:p>
            <a:pPr lvl="1" eaLnBrk="0" hangingPunct="0"/>
            <a:r>
              <a:rPr lang="en-GB" dirty="0"/>
              <a:t>A review of a live event</a:t>
            </a:r>
          </a:p>
          <a:p>
            <a:pPr marL="0" indent="0" eaLnBrk="0" hangingPunct="0">
              <a:buNone/>
            </a:pPr>
            <a:endParaRPr lang="en-GB" sz="4000" dirty="0"/>
          </a:p>
          <a:p>
            <a:pPr eaLnBrk="0" hangingPunct="0"/>
            <a:r>
              <a:rPr lang="en-US" dirty="0"/>
              <a:t>The portfolio may be compiled in a format commensurate with your current skills and potential future practice and may include digital sound, moving and still images; extended writing; diagrams, tables and other forms as appropriate</a:t>
            </a:r>
            <a:r>
              <a:rPr lang="en-US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6523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</a:t>
            </a:r>
            <a:endParaRPr lang="en-US" dirty="0"/>
          </a:p>
        </p:txBody>
      </p:sp>
      <p:pic>
        <p:nvPicPr>
          <p:cNvPr id="4" name="Content Placeholder 3" descr="Assignment brief front.pdf"/>
          <p:cNvPicPr>
            <a:picLocks noGrp="1" noChangeAspect="1"/>
          </p:cNvPicPr>
          <p:nvPr>
            <p:ph idx="1"/>
          </p:nvPr>
        </p:nvPicPr>
        <mc:AlternateContent xmlns:mc="http://schemas.openxmlformats.org/markup-compatibility/2006">
          <mc:Choice xmlns:ma="http://schemas.microsoft.com/office/mac/drawingml/2008/main" xmlns:mv="urn:schemas-microsoft-com:mac:vml" xmlns="" Requires="ma">
            <p:blipFill>
              <a:blip r:embed="rId2"/>
              <a:srcRect l="4716" r="3525"/>
              <a:stretch>
                <a:fillRect/>
              </a:stretch>
            </p:blipFill>
          </mc:Choice>
          <mc:Fallback>
            <p:blipFill>
              <a:blip r:embed="rId3"/>
              <a:srcRect l="4716" r="3525"/>
              <a:stretch>
                <a:fillRect/>
              </a:stretch>
            </p:blipFill>
          </mc:Fallback>
        </mc:AlternateContent>
        <p:spPr>
          <a:xfrm>
            <a:off x="0" y="1193800"/>
            <a:ext cx="4368861" cy="6503480"/>
          </a:xfrm>
        </p:spPr>
      </p:pic>
      <p:pic>
        <p:nvPicPr>
          <p:cNvPr id="5" name="Picture 4" descr="Assignment brief back.pdf"/>
          <p:cNvPicPr>
            <a:picLocks noChangeAspect="1"/>
          </p:cNvPicPr>
          <p:nvPr/>
        </p:nvPicPr>
        <mc:AlternateContent xmlns:mc="http://schemas.openxmlformats.org/markup-compatibility/2006">
          <mc:Choice xmlns:ma="http://schemas.microsoft.com/office/mac/drawingml/2008/main" xmlns:mv="urn:schemas-microsoft-com:mac:vml" xmlns="" Requires="ma">
            <p:blipFill>
              <a:blip r:embed="rId4"/>
              <a:stretch>
                <a:fillRect/>
              </a:stretch>
            </p:blipFill>
          </mc:Choice>
          <mc:Fallback>
            <p:blipFill>
              <a:blip r:embed="rId5"/>
              <a:stretch>
                <a:fillRect/>
              </a:stretch>
            </p:blipFill>
          </mc:Fallback>
        </mc:AlternateContent>
        <p:spPr>
          <a:xfrm>
            <a:off x="4368861" y="1193800"/>
            <a:ext cx="4846211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Student Expectation…?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b="1" dirty="0" smtClean="0"/>
              <a:t>Negative:</a:t>
            </a:r>
          </a:p>
          <a:p>
            <a:r>
              <a:rPr lang="en-US" dirty="0" smtClean="0"/>
              <a:t>Essays</a:t>
            </a:r>
          </a:p>
          <a:p>
            <a:r>
              <a:rPr lang="en-US" dirty="0" smtClean="0"/>
              <a:t>Endless writing</a:t>
            </a:r>
          </a:p>
          <a:p>
            <a:r>
              <a:rPr lang="en-US" dirty="0" smtClean="0"/>
              <a:t>Abandonment</a:t>
            </a:r>
          </a:p>
          <a:p>
            <a:r>
              <a:rPr lang="en-US" dirty="0" smtClean="0"/>
              <a:t>Endless reading</a:t>
            </a:r>
          </a:p>
          <a:p>
            <a:r>
              <a:rPr lang="en-US" dirty="0" smtClean="0"/>
              <a:t>Limited understanding</a:t>
            </a:r>
          </a:p>
          <a:p>
            <a:r>
              <a:rPr lang="en-US" dirty="0" smtClean="0"/>
              <a:t>Imposter syndrome</a:t>
            </a:r>
          </a:p>
          <a:p>
            <a:r>
              <a:rPr lang="en-US" dirty="0" smtClean="0"/>
              <a:t>Late nights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Actual:</a:t>
            </a:r>
          </a:p>
          <a:p>
            <a:r>
              <a:rPr lang="en-US" dirty="0" smtClean="0"/>
              <a:t>Balance</a:t>
            </a:r>
          </a:p>
          <a:p>
            <a:r>
              <a:rPr lang="en-US" sz="2400" dirty="0" smtClean="0"/>
              <a:t>Writing for remembering</a:t>
            </a:r>
          </a:p>
          <a:p>
            <a:r>
              <a:rPr lang="en-US" dirty="0" smtClean="0"/>
              <a:t>Support available</a:t>
            </a:r>
          </a:p>
          <a:p>
            <a:r>
              <a:rPr lang="en-US" dirty="0" smtClean="0"/>
              <a:t>Following up interests</a:t>
            </a:r>
          </a:p>
          <a:p>
            <a:r>
              <a:rPr lang="en-US" dirty="0" smtClean="0"/>
              <a:t>Growing understanding</a:t>
            </a:r>
          </a:p>
          <a:p>
            <a:r>
              <a:rPr lang="en-US" dirty="0" smtClean="0"/>
              <a:t>You belong</a:t>
            </a:r>
          </a:p>
          <a:p>
            <a:r>
              <a:rPr lang="en-US" dirty="0" smtClean="0"/>
              <a:t>Late nights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4648200" y="1417638"/>
            <a:ext cx="4038600" cy="4708525"/>
          </a:xfrm>
          <a:prstGeom prst="rect">
            <a:avLst/>
          </a:prstGeom>
          <a:solidFill>
            <a:schemeClr val="accent6">
              <a:lumMod val="60000"/>
              <a:lumOff val="40000"/>
              <a:alpha val="5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Student Expectation…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Negative:</a:t>
            </a:r>
          </a:p>
          <a:p>
            <a:r>
              <a:rPr lang="en-US" dirty="0" smtClean="0"/>
              <a:t>Essays</a:t>
            </a:r>
          </a:p>
          <a:p>
            <a:r>
              <a:rPr lang="en-US" dirty="0" smtClean="0"/>
              <a:t>Endless writing</a:t>
            </a:r>
          </a:p>
          <a:p>
            <a:r>
              <a:rPr lang="en-US" dirty="0" smtClean="0"/>
              <a:t>Abandonment</a:t>
            </a:r>
          </a:p>
          <a:p>
            <a:r>
              <a:rPr lang="en-US" dirty="0" smtClean="0"/>
              <a:t>Endless reading</a:t>
            </a:r>
          </a:p>
          <a:p>
            <a:r>
              <a:rPr lang="en-US" dirty="0" smtClean="0"/>
              <a:t>Limited understanding</a:t>
            </a:r>
          </a:p>
          <a:p>
            <a:r>
              <a:rPr lang="en-US" dirty="0" smtClean="0"/>
              <a:t>Imposter syndrome</a:t>
            </a:r>
          </a:p>
          <a:p>
            <a:r>
              <a:rPr lang="en-US" dirty="0" smtClean="0"/>
              <a:t>Late nights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b="1" dirty="0" smtClean="0"/>
              <a:t>Actual:</a:t>
            </a:r>
          </a:p>
          <a:p>
            <a:r>
              <a:rPr lang="en-US" dirty="0" smtClean="0"/>
              <a:t>Balance</a:t>
            </a:r>
          </a:p>
          <a:p>
            <a:r>
              <a:rPr lang="en-US" sz="2400" dirty="0" smtClean="0"/>
              <a:t>Writing for remembering</a:t>
            </a:r>
          </a:p>
          <a:p>
            <a:r>
              <a:rPr lang="en-US" dirty="0" smtClean="0"/>
              <a:t>Support available</a:t>
            </a:r>
          </a:p>
          <a:p>
            <a:r>
              <a:rPr lang="en-US" dirty="0" smtClean="0"/>
              <a:t>Following up interests</a:t>
            </a:r>
          </a:p>
          <a:p>
            <a:r>
              <a:rPr lang="en-US" dirty="0" smtClean="0"/>
              <a:t>Growing understanding</a:t>
            </a:r>
          </a:p>
          <a:p>
            <a:r>
              <a:rPr lang="en-US" dirty="0" smtClean="0"/>
              <a:t>You belong</a:t>
            </a:r>
          </a:p>
          <a:p>
            <a:r>
              <a:rPr lang="en-US" dirty="0" smtClean="0"/>
              <a:t>Late nights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457200" y="1417638"/>
            <a:ext cx="4038600" cy="4708525"/>
          </a:xfrm>
          <a:prstGeom prst="rect">
            <a:avLst/>
          </a:prstGeom>
          <a:solidFill>
            <a:schemeClr val="accent6">
              <a:lumMod val="60000"/>
              <a:lumOff val="40000"/>
              <a:alpha val="5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Student Expectation…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Always ask if you feel lost.</a:t>
            </a:r>
          </a:p>
          <a:p>
            <a:r>
              <a:rPr lang="en-US" dirty="0" smtClean="0"/>
              <a:t>Personal tutor</a:t>
            </a:r>
          </a:p>
          <a:p>
            <a:r>
              <a:rPr lang="en-US" dirty="0" smtClean="0"/>
              <a:t>Module tutor</a:t>
            </a:r>
          </a:p>
          <a:p>
            <a:r>
              <a:rPr lang="en-US" dirty="0" smtClean="0"/>
              <a:t>Any staff member</a:t>
            </a:r>
          </a:p>
          <a:p>
            <a:r>
              <a:rPr lang="en-US" dirty="0" smtClean="0"/>
              <a:t>Other students</a:t>
            </a:r>
          </a:p>
          <a:p>
            <a:r>
              <a:rPr lang="en-US" dirty="0" smtClean="0"/>
              <a:t>Student Services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National Theatre Wales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35532"/>
          </a:xfrm>
        </p:spPr>
        <p:txBody>
          <a:bodyPr>
            <a:normAutofit/>
          </a:bodyPr>
          <a:lstStyle/>
          <a:p>
            <a:r>
              <a:rPr lang="en-US" sz="2400" dirty="0" smtClean="0"/>
              <a:t>From NTW website:</a:t>
            </a:r>
          </a:p>
          <a:p>
            <a:endParaRPr lang="en-US" sz="3286" dirty="0" smtClean="0"/>
          </a:p>
          <a:p>
            <a:r>
              <a:rPr lang="en-US" sz="3286" dirty="0" smtClean="0"/>
              <a:t>A </a:t>
            </a:r>
            <a:r>
              <a:rPr lang="en-US" sz="3286" dirty="0"/>
              <a:t>quick introduction to National Theatre </a:t>
            </a:r>
            <a:r>
              <a:rPr lang="en-US" sz="3286" dirty="0" smtClean="0"/>
              <a:t>Wales:</a:t>
            </a:r>
          </a:p>
          <a:p>
            <a:r>
              <a:rPr lang="en-US" sz="3286" dirty="0" smtClean="0"/>
              <a:t>We </a:t>
            </a:r>
            <a:r>
              <a:rPr lang="en-US" sz="3286" dirty="0"/>
              <a:t>are</a:t>
            </a:r>
            <a:r>
              <a:rPr lang="en-US" sz="3286" dirty="0" smtClean="0"/>
              <a:t>:</a:t>
            </a:r>
          </a:p>
          <a:p>
            <a:r>
              <a:rPr lang="en-US" sz="3286" dirty="0" smtClean="0"/>
              <a:t>Wales</a:t>
            </a:r>
            <a:r>
              <a:rPr lang="en-US" sz="3286" dirty="0"/>
              <a:t>’ English-language national theatre </a:t>
            </a:r>
            <a:endParaRPr lang="en-US" sz="3286" dirty="0" smtClean="0"/>
          </a:p>
          <a:p>
            <a:r>
              <a:rPr lang="en-US" sz="3286" dirty="0" smtClean="0"/>
              <a:t>Non-building </a:t>
            </a:r>
            <a:r>
              <a:rPr lang="en-US" sz="3286" dirty="0"/>
              <a:t>based (making work across Wales and beyond...</a:t>
            </a:r>
            <a:r>
              <a:rPr lang="en-US" sz="3286" dirty="0" smtClean="0"/>
              <a:t>)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National Theatre Wales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35532"/>
          </a:xfrm>
        </p:spPr>
        <p:txBody>
          <a:bodyPr>
            <a:normAutofit/>
          </a:bodyPr>
          <a:lstStyle/>
          <a:p>
            <a:r>
              <a:rPr lang="en-US" sz="3286" dirty="0" smtClean="0"/>
              <a:t>We </a:t>
            </a:r>
            <a:r>
              <a:rPr lang="en-US" sz="3286" dirty="0"/>
              <a:t>make work: </a:t>
            </a:r>
            <a:endParaRPr lang="en-US" sz="3286" dirty="0" smtClean="0"/>
          </a:p>
          <a:p>
            <a:r>
              <a:rPr lang="en-US" sz="3286" dirty="0" smtClean="0"/>
              <a:t>that </a:t>
            </a:r>
            <a:r>
              <a:rPr lang="en-US" sz="3286" dirty="0"/>
              <a:t>is site-located (e.g. on beaches, in forests, in village halls, on mountains and across whole towns, but sometimes in theatres too</a:t>
            </a:r>
            <a:r>
              <a:rPr lang="en-US" sz="3286" dirty="0" smtClean="0"/>
              <a:t>!) </a:t>
            </a:r>
          </a:p>
          <a:p>
            <a:r>
              <a:rPr lang="en-US" sz="3286" dirty="0" smtClean="0"/>
              <a:t>that </a:t>
            </a:r>
            <a:r>
              <a:rPr lang="en-US" sz="3286" dirty="0"/>
              <a:t>is digitally innovative, including live-streaming and gaming, alongside an online community of more than 6,500 members </a:t>
            </a:r>
            <a:endParaRPr lang="en-US" sz="3286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25118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National Theatre Wales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35532"/>
          </a:xfrm>
        </p:spPr>
        <p:txBody>
          <a:bodyPr>
            <a:normAutofit/>
          </a:bodyPr>
          <a:lstStyle/>
          <a:p>
            <a:r>
              <a:rPr lang="en-US" sz="3286" dirty="0" smtClean="0"/>
              <a:t>We </a:t>
            </a:r>
            <a:r>
              <a:rPr lang="en-US" sz="3286" dirty="0"/>
              <a:t>make work: </a:t>
            </a:r>
            <a:endParaRPr lang="en-US" sz="3286" dirty="0" smtClean="0"/>
          </a:p>
          <a:p>
            <a:r>
              <a:rPr lang="en-US" sz="3286" dirty="0" smtClean="0"/>
              <a:t>with </a:t>
            </a:r>
            <a:r>
              <a:rPr lang="en-US" sz="3286" dirty="0"/>
              <a:t>internationally-renowned artists and companies (e.g. Michael Sheen, Gruff Rhys, Frantic </a:t>
            </a:r>
            <a:r>
              <a:rPr lang="en-US" sz="3286" dirty="0" smtClean="0"/>
              <a:t>Assembly)</a:t>
            </a:r>
            <a:endParaRPr lang="en-US" sz="3286" dirty="0"/>
          </a:p>
          <a:p>
            <a:r>
              <a:rPr lang="en-US" sz="3286" dirty="0" smtClean="0"/>
              <a:t>and </a:t>
            </a:r>
            <a:r>
              <a:rPr lang="en-US" sz="3286" dirty="0"/>
              <a:t>always with – not just for - communities (esp. through TEAM, our 600-strong network of individuals with a passion for the arts)</a:t>
            </a:r>
            <a:endParaRPr lang="en-US" sz="3286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6362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‘We’re Still Here’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7841" y="1417638"/>
            <a:ext cx="5440362" cy="5440362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7308203"/>
          </a:xfrm>
          <a:prstGeom prst="rect">
            <a:avLst/>
          </a:prstGeom>
          <a:solidFill>
            <a:schemeClr val="accent6">
              <a:lumMod val="60000"/>
              <a:lumOff val="40000"/>
              <a:alpha val="34000"/>
            </a:schemeClr>
          </a:solidFill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‘We’re Still Here</a:t>
            </a:r>
            <a:r>
              <a:rPr lang="en-US" dirty="0" smtClean="0"/>
              <a:t>’ (in class discussion)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endParaRPr lang="en-US" sz="4800" dirty="0" smtClean="0"/>
          </a:p>
          <a:p>
            <a:pPr algn="ctr"/>
            <a:r>
              <a:rPr lang="en-US" sz="4800" dirty="0" smtClean="0"/>
              <a:t>What did you think of the performance?</a:t>
            </a:r>
          </a:p>
          <a:p>
            <a:pPr algn="ctr"/>
            <a:endParaRPr lang="en-US" sz="4800" dirty="0" smtClean="0"/>
          </a:p>
          <a:p>
            <a:r>
              <a:rPr lang="en-US" sz="3600" dirty="0" smtClean="0"/>
              <a:t>There are no wrong answers</a:t>
            </a:r>
          </a:p>
          <a:p>
            <a:r>
              <a:rPr lang="en-US" sz="3600" dirty="0" smtClean="0"/>
              <a:t>Be honest</a:t>
            </a:r>
          </a:p>
          <a:p>
            <a:r>
              <a:rPr lang="en-US" sz="3600" dirty="0" smtClean="0"/>
              <a:t>Respect other peoples opinions</a:t>
            </a:r>
            <a:endParaRPr lang="en-US" sz="3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Short 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Write a review of National Theatre Wales’ ‘We’re Still Here’ on a Word doc and send them to </a:t>
            </a:r>
            <a:r>
              <a:rPr lang="en-US" dirty="0" smtClean="0">
                <a:hlinkClick r:id="rId2"/>
              </a:rPr>
              <a:t>Jonathan.Morgan@UWTSD.ac.uk</a:t>
            </a:r>
            <a:r>
              <a:rPr lang="en-US" dirty="0" smtClean="0"/>
              <a:t> and </a:t>
            </a:r>
            <a:r>
              <a:rPr lang="en-US" dirty="0" smtClean="0">
                <a:hlinkClick r:id="rId3"/>
              </a:rPr>
              <a:t>J.Pugh@UWTSD.ac.uk</a:t>
            </a:r>
            <a:r>
              <a:rPr lang="en-US" dirty="0" smtClean="0"/>
              <a:t> by 10am Thursday the 5</a:t>
            </a:r>
            <a:r>
              <a:rPr lang="en-US" baseline="30000" dirty="0" smtClean="0"/>
              <a:t>th</a:t>
            </a:r>
            <a:r>
              <a:rPr lang="en-US" dirty="0" smtClean="0"/>
              <a:t> of October.</a:t>
            </a:r>
          </a:p>
          <a:p>
            <a:r>
              <a:rPr lang="en-US" dirty="0" smtClean="0"/>
              <a:t>Aim to write no more than 300 words.</a:t>
            </a:r>
          </a:p>
          <a:p>
            <a:r>
              <a:rPr lang="en-US" dirty="0" smtClean="0"/>
              <a:t>Write your opinion.</a:t>
            </a:r>
          </a:p>
          <a:p>
            <a:r>
              <a:rPr lang="en-US" b="1" dirty="0" smtClean="0"/>
              <a:t>This is not for assessment purposes. 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Map Task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Create a map that shows a representation of your journey – a kind of ‘Story so Far’.</a:t>
            </a:r>
          </a:p>
          <a:p>
            <a:r>
              <a:rPr lang="en-US" dirty="0" smtClean="0"/>
              <a:t>It can be your whole journey, or a part of your journey.</a:t>
            </a:r>
          </a:p>
          <a:p>
            <a:r>
              <a:rPr lang="en-US" dirty="0" smtClean="0"/>
              <a:t>Include 5 significant points along your path.</a:t>
            </a:r>
          </a:p>
          <a:p>
            <a:r>
              <a:rPr lang="en-US" dirty="0" smtClean="0"/>
              <a:t>Be aware that you will be sharing your stories with the group, so do not include details that you do not want to share.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 l="5536" r="6644"/>
          <a:stretch>
            <a:fillRect/>
          </a:stretch>
        </p:blipFill>
        <p:spPr>
          <a:xfrm>
            <a:off x="0" y="12890"/>
            <a:ext cx="4785056" cy="327641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554222"/>
            <a:ext cx="4938032" cy="330377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5056" y="12890"/>
            <a:ext cx="4358944" cy="684511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did you include?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Emotional events (happy/sad/warmth/loss)</a:t>
            </a:r>
          </a:p>
          <a:p>
            <a:r>
              <a:rPr lang="en-US" dirty="0" smtClean="0"/>
              <a:t>Moments of personal ‘highs and lows’</a:t>
            </a:r>
          </a:p>
          <a:p>
            <a:r>
              <a:rPr lang="en-US" dirty="0" smtClean="0"/>
              <a:t>Accomplishments</a:t>
            </a:r>
          </a:p>
          <a:p>
            <a:r>
              <a:rPr lang="en-US" dirty="0" smtClean="0"/>
              <a:t>World events</a:t>
            </a:r>
          </a:p>
          <a:p>
            <a:r>
              <a:rPr lang="en-US" dirty="0" smtClean="0"/>
              <a:t>Extremes (exciting / boring)</a:t>
            </a:r>
          </a:p>
          <a:p>
            <a:r>
              <a:rPr lang="en-US" dirty="0" smtClean="0"/>
              <a:t>Memories…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did you include?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Emotional events (happy/sad/warmth/loss)</a:t>
            </a:r>
          </a:p>
          <a:p>
            <a:r>
              <a:rPr lang="en-US" dirty="0" smtClean="0"/>
              <a:t>Moments of personal ‘highs and lows’</a:t>
            </a:r>
          </a:p>
          <a:p>
            <a:r>
              <a:rPr lang="en-US" dirty="0" smtClean="0"/>
              <a:t>Accomplishments</a:t>
            </a:r>
          </a:p>
          <a:p>
            <a:r>
              <a:rPr lang="en-US" dirty="0" smtClean="0"/>
              <a:t>World events</a:t>
            </a:r>
          </a:p>
          <a:p>
            <a:r>
              <a:rPr lang="en-US" dirty="0" smtClean="0"/>
              <a:t>Extremes (exciting / boring)</a:t>
            </a:r>
          </a:p>
          <a:p>
            <a:r>
              <a:rPr lang="en-US" dirty="0" smtClean="0"/>
              <a:t>Memories…so how can we use this to our advantage? </a:t>
            </a:r>
          </a:p>
          <a:p>
            <a:r>
              <a:rPr lang="en-US" dirty="0" smtClean="0"/>
              <a:t>Reflect and learn – aim and achieve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Map Task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Add another 3 nodes on your journey and fill them with intentions, targets and goals.</a:t>
            </a: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Recap - Thursday </a:t>
            </a:r>
            <a:r>
              <a:rPr lang="en-US" dirty="0" smtClean="0"/>
              <a:t>5</a:t>
            </a:r>
            <a:r>
              <a:rPr lang="en-US" baseline="30000" dirty="0" smtClean="0"/>
              <a:t>th</a:t>
            </a:r>
            <a:r>
              <a:rPr lang="en-US" dirty="0" smtClean="0"/>
              <a:t> October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By 10am – send 300 word reviews to JM + JP</a:t>
            </a:r>
          </a:p>
          <a:p>
            <a:endParaRPr lang="en-US" dirty="0" smtClean="0"/>
          </a:p>
          <a:p>
            <a:r>
              <a:rPr lang="en-US" dirty="0" smtClean="0"/>
              <a:t>10am Introduction to reflective and experiential learning and practice - JP</a:t>
            </a:r>
          </a:p>
          <a:p>
            <a:endParaRPr lang="en-US" dirty="0" smtClean="0"/>
          </a:p>
          <a:p>
            <a:r>
              <a:rPr lang="en-US" dirty="0" smtClean="0"/>
              <a:t>TK326</a:t>
            </a:r>
          </a:p>
          <a:p>
            <a:endParaRPr lang="en-US" dirty="0" smtClean="0"/>
          </a:p>
          <a:p>
            <a:r>
              <a:rPr lang="en-US" dirty="0" smtClean="0"/>
              <a:t>2pm Back in the room! -JM</a:t>
            </a:r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2000" dirty="0" smtClean="0"/>
              <a:t>Images</a:t>
            </a:r>
          </a:p>
          <a:p>
            <a:r>
              <a:rPr lang="en-US" sz="2000" dirty="0" smtClean="0"/>
              <a:t>Mug. Available from: </a:t>
            </a:r>
            <a:r>
              <a:rPr lang="en-US" sz="2000" dirty="0" smtClean="0">
                <a:hlinkClick r:id="rId2"/>
              </a:rPr>
              <a:t>https://www.etsy.com/uk/listing/526162668/personalized-emoji-thinking-free-name?ga_order=most_relevant&amp;ga_search_type=all&amp;ga_view_type=gallery&amp;ga_search_query=thinking%20emoji&amp;ref=sr_gallery_13</a:t>
            </a:r>
            <a:r>
              <a:rPr lang="en-US" sz="2000" dirty="0" smtClean="0"/>
              <a:t>. Accessed 02/10/17</a:t>
            </a:r>
          </a:p>
          <a:p>
            <a:endParaRPr lang="en-US" sz="2000" dirty="0"/>
          </a:p>
          <a:p>
            <a:r>
              <a:rPr lang="en-US" sz="2000" dirty="0" smtClean="0"/>
              <a:t>Rodin’s The Thinker. Available from: </a:t>
            </a:r>
            <a:r>
              <a:rPr lang="en-US" sz="2000" dirty="0" err="1" smtClean="0">
                <a:hlinkClick r:id="rId3"/>
              </a:rPr>
              <a:t>http://www.maryhillmuseum.org/discover/collections/highlights-from-the-permanent-collection/sculpture/the-thinker</a:t>
            </a:r>
            <a:r>
              <a:rPr lang="en-US" sz="2000" dirty="0" err="1" smtClean="0"/>
              <a:t>.</a:t>
            </a:r>
            <a:r>
              <a:rPr lang="en-US" sz="2000" dirty="0" smtClean="0"/>
              <a:t> Accessed 02/10/17</a:t>
            </a:r>
          </a:p>
          <a:p>
            <a:endParaRPr lang="en-US" sz="2000" dirty="0" smtClean="0"/>
          </a:p>
          <a:p>
            <a:r>
              <a:rPr lang="en-US" sz="2000" dirty="0" smtClean="0"/>
              <a:t>We’re Still Here. Available from:</a:t>
            </a:r>
          </a:p>
          <a:p>
            <a:r>
              <a:rPr lang="en-US" sz="2000" dirty="0" smtClean="0">
                <a:hlinkClick r:id="rId4"/>
              </a:rPr>
              <a:t>https://nationaltheatrewales.org/archive</a:t>
            </a:r>
            <a:r>
              <a:rPr lang="en-US" sz="2000" dirty="0" smtClean="0"/>
              <a:t> Accessed 02/10/17 </a:t>
            </a:r>
          </a:p>
          <a:p>
            <a:endParaRPr lang="en-US" sz="2000" dirty="0" smtClean="0"/>
          </a:p>
          <a:p>
            <a:r>
              <a:rPr lang="en-US" sz="2000" dirty="0" smtClean="0"/>
              <a:t>Life Mapping. Available from:</a:t>
            </a:r>
          </a:p>
          <a:p>
            <a:r>
              <a:rPr lang="en-US" sz="2000" dirty="0" smtClean="0">
                <a:hlinkClick r:id="rId5"/>
              </a:rPr>
              <a:t>https://justhealthaction.org/mapping/</a:t>
            </a:r>
            <a:r>
              <a:rPr lang="en-US" sz="2000" dirty="0" smtClean="0"/>
              <a:t> Accessed 02/10/17 </a:t>
            </a:r>
            <a:r>
              <a:rPr lang="en-US" sz="2000" dirty="0" smtClean="0">
                <a:hlinkClick r:id="rId6"/>
              </a:rPr>
              <a:t>http://www.ritualdesignlab.org/2012/09/04/design-your-life-self-mapping-exercise/</a:t>
            </a:r>
            <a:r>
              <a:rPr lang="en-US" sz="2000" dirty="0" smtClean="0"/>
              <a:t>Accessed 02/10/17  </a:t>
            </a:r>
          </a:p>
          <a:p>
            <a:r>
              <a:rPr lang="en-US" sz="2000" dirty="0" smtClean="0">
                <a:hlinkClick r:id="rId7"/>
              </a:rPr>
              <a:t>https://jackarbizu.wordpress.com/tag/life-mapping-exercise/</a:t>
            </a:r>
            <a:r>
              <a:rPr lang="en-US" sz="2000" dirty="0" smtClean="0"/>
              <a:t> Accessed 02/10/17 </a:t>
            </a:r>
          </a:p>
          <a:p>
            <a:endParaRPr lang="en-US" sz="20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>
                <a:hlinkClick r:id="rId2"/>
              </a:rPr>
              <a:t>https://nationaltheatrewales.org/about</a:t>
            </a:r>
            <a:r>
              <a:rPr lang="en-US" sz="2000" dirty="0" smtClean="0"/>
              <a:t> Accessed 02/10/17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730</Words>
  <Application>Microsoft Office PowerPoint</Application>
  <PresentationFormat>On-screen Show (4:3)</PresentationFormat>
  <Paragraphs>140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Calibri</vt:lpstr>
      <vt:lpstr>Office Theme</vt:lpstr>
      <vt:lpstr>Reflective and Academic Practice</vt:lpstr>
      <vt:lpstr>Module Aims</vt:lpstr>
      <vt:lpstr>Learning Outcomes</vt:lpstr>
      <vt:lpstr>Assessment</vt:lpstr>
      <vt:lpstr>Assessment</vt:lpstr>
      <vt:lpstr>Assessment</vt:lpstr>
      <vt:lpstr>Student Expectation…?</vt:lpstr>
      <vt:lpstr>Student Expectation…</vt:lpstr>
      <vt:lpstr>Student Expectation…</vt:lpstr>
      <vt:lpstr>National Theatre Wales</vt:lpstr>
      <vt:lpstr>National Theatre Wales</vt:lpstr>
      <vt:lpstr>National Theatre Wales</vt:lpstr>
      <vt:lpstr>‘We’re Still Here’</vt:lpstr>
      <vt:lpstr>‘We’re Still Here’ (in class discussion)</vt:lpstr>
      <vt:lpstr>Short Task</vt:lpstr>
      <vt:lpstr>Map Task </vt:lpstr>
      <vt:lpstr>PowerPoint Presentation</vt:lpstr>
      <vt:lpstr>What did you include?</vt:lpstr>
      <vt:lpstr>What did you include?</vt:lpstr>
      <vt:lpstr>Map Task </vt:lpstr>
      <vt:lpstr>Recap - Thursday 5th October</vt:lpstr>
      <vt:lpstr>Bibliography</vt:lpstr>
      <vt:lpstr>Bibliography</vt:lpstr>
    </vt:vector>
  </TitlesOfParts>
  <Company>UoW:Trinity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and Academic Practice</dc:title>
  <dc:creator>Coleg y Drindod</dc:creator>
  <cp:lastModifiedBy>Jonathan Pugh</cp:lastModifiedBy>
  <cp:revision>15</cp:revision>
  <dcterms:created xsi:type="dcterms:W3CDTF">2017-10-03T21:00:47Z</dcterms:created>
  <dcterms:modified xsi:type="dcterms:W3CDTF">2017-10-04T11:58:17Z</dcterms:modified>
</cp:coreProperties>
</file>