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82" r:id="rId2"/>
    <p:sldId id="270" r:id="rId3"/>
    <p:sldId id="258" r:id="rId4"/>
    <p:sldId id="271" r:id="rId5"/>
    <p:sldId id="260" r:id="rId6"/>
    <p:sldId id="272" r:id="rId7"/>
    <p:sldId id="273" r:id="rId8"/>
    <p:sldId id="274" r:id="rId9"/>
    <p:sldId id="275" r:id="rId10"/>
    <p:sldId id="276" r:id="rId11"/>
    <p:sldId id="280" r:id="rId12"/>
    <p:sldId id="281" r:id="rId13"/>
    <p:sldId id="278" r:id="rId14"/>
    <p:sldId id="268" r:id="rId15"/>
    <p:sldId id="269" r:id="rId16"/>
    <p:sldId id="279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5" d="100"/>
          <a:sy n="75" d="100"/>
        </p:scale>
        <p:origin x="902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svg"/><Relationship Id="rId1" Type="http://schemas.openxmlformats.org/officeDocument/2006/relationships/image" Target="../media/image11.svg"/><Relationship Id="rId5" Type="http://schemas.openxmlformats.org/officeDocument/2006/relationships/image" Target="../media/image15.svg"/><Relationship Id="rId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svg"/><Relationship Id="rId1" Type="http://schemas.openxmlformats.org/officeDocument/2006/relationships/image" Target="../media/image11.svg"/><Relationship Id="rId5" Type="http://schemas.openxmlformats.org/officeDocument/2006/relationships/image" Target="../media/image15.sv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162583E-B0FF-448A-96AE-A2B5BDE22E4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4069F15F-CDDF-47FB-979D-DD8537180E46}">
      <dgm:prSet/>
      <dgm:spPr/>
      <dgm:t>
        <a:bodyPr/>
        <a:lstStyle/>
        <a:p>
          <a:r>
            <a:rPr lang="en-GB" dirty="0"/>
            <a:t>SDG Target 3.4 aims to reduce premature deaths from noncommunicable illnesses by one-third by 2030, while simultaneously boosting mental health and wellbeing (WHO, 2025a).</a:t>
          </a:r>
          <a:endParaRPr lang="en-US" dirty="0"/>
        </a:p>
      </dgm:t>
    </dgm:pt>
    <dgm:pt modelId="{7E2E78D7-6D8E-47F2-AA3A-CF3257B6AAE4}" type="parTrans" cxnId="{43DB6A15-CD94-4D8C-98C0-F85F22C525B2}">
      <dgm:prSet/>
      <dgm:spPr/>
      <dgm:t>
        <a:bodyPr/>
        <a:lstStyle/>
        <a:p>
          <a:endParaRPr lang="en-US"/>
        </a:p>
      </dgm:t>
    </dgm:pt>
    <dgm:pt modelId="{445B2308-D49E-40C3-97EB-595A877C20CB}" type="sibTrans" cxnId="{43DB6A15-CD94-4D8C-98C0-F85F22C525B2}">
      <dgm:prSet/>
      <dgm:spPr/>
      <dgm:t>
        <a:bodyPr/>
        <a:lstStyle/>
        <a:p>
          <a:endParaRPr lang="en-US"/>
        </a:p>
      </dgm:t>
    </dgm:pt>
    <dgm:pt modelId="{827F6494-E182-41AE-AD4F-D27D24DA53C2}">
      <dgm:prSet/>
      <dgm:spPr/>
      <dgm:t>
        <a:bodyPr/>
        <a:lstStyle/>
        <a:p>
          <a:r>
            <a:rPr lang="en-GB" dirty="0"/>
            <a:t>This is an essential problem since long-term physical illnesses and poor mental health drive continued demand for healthcare, social care, and community support services (WHO, 2025b).</a:t>
          </a:r>
          <a:endParaRPr lang="en-US" dirty="0"/>
        </a:p>
      </dgm:t>
    </dgm:pt>
    <dgm:pt modelId="{16346ABE-8D1B-4A9D-9925-130463A7788A}" type="parTrans" cxnId="{887A131B-C0BD-4543-9397-6EDA1DFEE5C6}">
      <dgm:prSet/>
      <dgm:spPr/>
      <dgm:t>
        <a:bodyPr/>
        <a:lstStyle/>
        <a:p>
          <a:endParaRPr lang="en-US"/>
        </a:p>
      </dgm:t>
    </dgm:pt>
    <dgm:pt modelId="{B9427454-12DC-40F3-9FB2-12BEE5F73785}" type="sibTrans" cxnId="{887A131B-C0BD-4543-9397-6EDA1DFEE5C6}">
      <dgm:prSet/>
      <dgm:spPr/>
      <dgm:t>
        <a:bodyPr/>
        <a:lstStyle/>
        <a:p>
          <a:endParaRPr lang="en-US"/>
        </a:p>
      </dgm:t>
    </dgm:pt>
    <dgm:pt modelId="{5591ACF3-A287-415D-B1D9-8F779637C204}">
      <dgm:prSet/>
      <dgm:spPr/>
      <dgm:t>
        <a:bodyPr/>
        <a:lstStyle/>
        <a:p>
          <a:r>
            <a:rPr lang="en-GB"/>
            <a:t>Health and social care services increasingly need to move beyond treating illness and focus more on prevention, early intervention and long-term wellbeing (NHS England, 2019).</a:t>
          </a:r>
          <a:endParaRPr lang="en-US"/>
        </a:p>
      </dgm:t>
    </dgm:pt>
    <dgm:pt modelId="{517B2AB9-BE9A-4D0D-BFFF-CB6A47889951}" type="parTrans" cxnId="{05FC09ED-3D15-4B68-8FEC-4C17E37FCCE8}">
      <dgm:prSet/>
      <dgm:spPr/>
      <dgm:t>
        <a:bodyPr/>
        <a:lstStyle/>
        <a:p>
          <a:endParaRPr lang="en-US"/>
        </a:p>
      </dgm:t>
    </dgm:pt>
    <dgm:pt modelId="{DC4CBF0C-0988-4F8E-A36F-7D2164E574EC}" type="sibTrans" cxnId="{05FC09ED-3D15-4B68-8FEC-4C17E37FCCE8}">
      <dgm:prSet/>
      <dgm:spPr/>
      <dgm:t>
        <a:bodyPr/>
        <a:lstStyle/>
        <a:p>
          <a:endParaRPr lang="en-US"/>
        </a:p>
      </dgm:t>
    </dgm:pt>
    <dgm:pt modelId="{DA32336E-2F5F-4BEA-B529-8E1D9E82C230}">
      <dgm:prSet/>
      <dgm:spPr/>
      <dgm:t>
        <a:bodyPr/>
        <a:lstStyle/>
        <a:p>
          <a:r>
            <a:rPr lang="en-GB"/>
            <a:t>This presentation will examine definitions, theories, policy, a UK case study, service delivery, inequalities and recommendations linked to SDG Target 3.4 (United Nations, 2015).</a:t>
          </a:r>
          <a:endParaRPr lang="en-US"/>
        </a:p>
      </dgm:t>
    </dgm:pt>
    <dgm:pt modelId="{7FB37634-01B0-478F-A2A9-7B57CC31AA84}" type="parTrans" cxnId="{13164650-9102-4714-925B-A7E282E08FFA}">
      <dgm:prSet/>
      <dgm:spPr/>
      <dgm:t>
        <a:bodyPr/>
        <a:lstStyle/>
        <a:p>
          <a:endParaRPr lang="en-US"/>
        </a:p>
      </dgm:t>
    </dgm:pt>
    <dgm:pt modelId="{1258E824-89CC-47C7-86C9-6AF59FF15476}" type="sibTrans" cxnId="{13164650-9102-4714-925B-A7E282E08FFA}">
      <dgm:prSet/>
      <dgm:spPr/>
      <dgm:t>
        <a:bodyPr/>
        <a:lstStyle/>
        <a:p>
          <a:endParaRPr lang="en-US"/>
        </a:p>
      </dgm:t>
    </dgm:pt>
    <dgm:pt modelId="{380B9A96-B134-49BF-9A4D-A6B6B23E62E6}" type="pres">
      <dgm:prSet presAssocID="{4162583E-B0FF-448A-96AE-A2B5BDE22E4E}" presName="root" presStyleCnt="0">
        <dgm:presLayoutVars>
          <dgm:dir/>
          <dgm:resizeHandles val="exact"/>
        </dgm:presLayoutVars>
      </dgm:prSet>
      <dgm:spPr/>
    </dgm:pt>
    <dgm:pt modelId="{1A723CE8-67E9-4723-BBAE-9AF23391B2E3}" type="pres">
      <dgm:prSet presAssocID="{4069F15F-CDDF-47FB-979D-DD8537180E46}" presName="compNode" presStyleCnt="0"/>
      <dgm:spPr/>
    </dgm:pt>
    <dgm:pt modelId="{3DF2C3A1-DF62-4ADC-AFAC-5D70C00AA059}" type="pres">
      <dgm:prSet presAssocID="{4069F15F-CDDF-47FB-979D-DD8537180E46}" presName="bgRect" presStyleLbl="bgShp" presStyleIdx="0" presStyleCnt="4"/>
      <dgm:spPr/>
    </dgm:pt>
    <dgm:pt modelId="{2D3E1942-1DA6-4AFE-A17C-A304FF6A39D4}" type="pres">
      <dgm:prSet presAssocID="{4069F15F-CDDF-47FB-979D-DD8537180E46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60D168BF-7FFD-4F2E-8B54-BFC9A67B01C1}" type="pres">
      <dgm:prSet presAssocID="{4069F15F-CDDF-47FB-979D-DD8537180E46}" presName="spaceRect" presStyleCnt="0"/>
      <dgm:spPr/>
    </dgm:pt>
    <dgm:pt modelId="{DBD9DC6F-D62D-4DB4-813A-53ECFA44B3EE}" type="pres">
      <dgm:prSet presAssocID="{4069F15F-CDDF-47FB-979D-DD8537180E46}" presName="parTx" presStyleLbl="revTx" presStyleIdx="0" presStyleCnt="4">
        <dgm:presLayoutVars>
          <dgm:chMax val="0"/>
          <dgm:chPref val="0"/>
        </dgm:presLayoutVars>
      </dgm:prSet>
      <dgm:spPr/>
    </dgm:pt>
    <dgm:pt modelId="{FFD0BC53-C0C1-42E8-B7DC-F002F2115665}" type="pres">
      <dgm:prSet presAssocID="{445B2308-D49E-40C3-97EB-595A877C20CB}" presName="sibTrans" presStyleCnt="0"/>
      <dgm:spPr/>
    </dgm:pt>
    <dgm:pt modelId="{28C18E83-721F-4ABA-B85F-8B4238B98507}" type="pres">
      <dgm:prSet presAssocID="{827F6494-E182-41AE-AD4F-D27D24DA53C2}" presName="compNode" presStyleCnt="0"/>
      <dgm:spPr/>
    </dgm:pt>
    <dgm:pt modelId="{FB9C3C07-C826-4E47-8B8A-0A241F025200}" type="pres">
      <dgm:prSet presAssocID="{827F6494-E182-41AE-AD4F-D27D24DA53C2}" presName="bgRect" presStyleLbl="bgShp" presStyleIdx="1" presStyleCnt="4"/>
      <dgm:spPr/>
    </dgm:pt>
    <dgm:pt modelId="{6E2325E2-8F22-497E-B7F8-72EECFD2EC27}" type="pres">
      <dgm:prSet presAssocID="{827F6494-E182-41AE-AD4F-D27D24DA53C2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BE41A3D5-BF0D-4AD5-A0AF-3DA8C2E1BBEE}" type="pres">
      <dgm:prSet presAssocID="{827F6494-E182-41AE-AD4F-D27D24DA53C2}" presName="spaceRect" presStyleCnt="0"/>
      <dgm:spPr/>
    </dgm:pt>
    <dgm:pt modelId="{C94B6548-DAD6-4363-9FAC-55ECB0570660}" type="pres">
      <dgm:prSet presAssocID="{827F6494-E182-41AE-AD4F-D27D24DA53C2}" presName="parTx" presStyleLbl="revTx" presStyleIdx="1" presStyleCnt="4">
        <dgm:presLayoutVars>
          <dgm:chMax val="0"/>
          <dgm:chPref val="0"/>
        </dgm:presLayoutVars>
      </dgm:prSet>
      <dgm:spPr/>
    </dgm:pt>
    <dgm:pt modelId="{D22F59B1-AD72-4EBA-A703-394F9F0C0AC4}" type="pres">
      <dgm:prSet presAssocID="{B9427454-12DC-40F3-9FB2-12BEE5F73785}" presName="sibTrans" presStyleCnt="0"/>
      <dgm:spPr/>
    </dgm:pt>
    <dgm:pt modelId="{0284682C-BA4D-4E5E-B8B1-F8A2174AD1B3}" type="pres">
      <dgm:prSet presAssocID="{5591ACF3-A287-415D-B1D9-8F779637C204}" presName="compNode" presStyleCnt="0"/>
      <dgm:spPr/>
    </dgm:pt>
    <dgm:pt modelId="{2F355026-CD17-458C-80EE-6921094BD35C}" type="pres">
      <dgm:prSet presAssocID="{5591ACF3-A287-415D-B1D9-8F779637C204}" presName="bgRect" presStyleLbl="bgShp" presStyleIdx="2" presStyleCnt="4"/>
      <dgm:spPr/>
    </dgm:pt>
    <dgm:pt modelId="{86D78780-D872-4356-88FE-63ED215F6F92}" type="pres">
      <dgm:prSet presAssocID="{5591ACF3-A287-415D-B1D9-8F779637C204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3E95AF85-E176-45EC-ABCF-04334E514CB5}" type="pres">
      <dgm:prSet presAssocID="{5591ACF3-A287-415D-B1D9-8F779637C204}" presName="spaceRect" presStyleCnt="0"/>
      <dgm:spPr/>
    </dgm:pt>
    <dgm:pt modelId="{D9E27DC7-7B5B-4B0A-8BF4-FBC5752F157A}" type="pres">
      <dgm:prSet presAssocID="{5591ACF3-A287-415D-B1D9-8F779637C204}" presName="parTx" presStyleLbl="revTx" presStyleIdx="2" presStyleCnt="4">
        <dgm:presLayoutVars>
          <dgm:chMax val="0"/>
          <dgm:chPref val="0"/>
        </dgm:presLayoutVars>
      </dgm:prSet>
      <dgm:spPr/>
    </dgm:pt>
    <dgm:pt modelId="{67B4DB49-5D76-4DEA-A5D8-F591BE17C2E7}" type="pres">
      <dgm:prSet presAssocID="{DC4CBF0C-0988-4F8E-A36F-7D2164E574EC}" presName="sibTrans" presStyleCnt="0"/>
      <dgm:spPr/>
    </dgm:pt>
    <dgm:pt modelId="{0E9BF5AA-F9BD-4167-891F-D2E0041B0114}" type="pres">
      <dgm:prSet presAssocID="{DA32336E-2F5F-4BEA-B529-8E1D9E82C230}" presName="compNode" presStyleCnt="0"/>
      <dgm:spPr/>
    </dgm:pt>
    <dgm:pt modelId="{F9F8F55D-5FCC-4FCD-A24B-7FD543E0B7EC}" type="pres">
      <dgm:prSet presAssocID="{DA32336E-2F5F-4BEA-B529-8E1D9E82C230}" presName="bgRect" presStyleLbl="bgShp" presStyleIdx="3" presStyleCnt="4"/>
      <dgm:spPr/>
    </dgm:pt>
    <dgm:pt modelId="{EBDCFBA9-7999-442B-A27B-9C38B399D859}" type="pres">
      <dgm:prSet presAssocID="{DA32336E-2F5F-4BEA-B529-8E1D9E82C230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CB51F143-9412-40D9-9356-1A5A9B2B948F}" type="pres">
      <dgm:prSet presAssocID="{DA32336E-2F5F-4BEA-B529-8E1D9E82C230}" presName="spaceRect" presStyleCnt="0"/>
      <dgm:spPr/>
    </dgm:pt>
    <dgm:pt modelId="{65F76C0E-C619-4D99-9CF0-2697D98C7913}" type="pres">
      <dgm:prSet presAssocID="{DA32336E-2F5F-4BEA-B529-8E1D9E82C23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3DB6A15-CD94-4D8C-98C0-F85F22C525B2}" srcId="{4162583E-B0FF-448A-96AE-A2B5BDE22E4E}" destId="{4069F15F-CDDF-47FB-979D-DD8537180E46}" srcOrd="0" destOrd="0" parTransId="{7E2E78D7-6D8E-47F2-AA3A-CF3257B6AAE4}" sibTransId="{445B2308-D49E-40C3-97EB-595A877C20CB}"/>
    <dgm:cxn modelId="{887A131B-C0BD-4543-9397-6EDA1DFEE5C6}" srcId="{4162583E-B0FF-448A-96AE-A2B5BDE22E4E}" destId="{827F6494-E182-41AE-AD4F-D27D24DA53C2}" srcOrd="1" destOrd="0" parTransId="{16346ABE-8D1B-4A9D-9925-130463A7788A}" sibTransId="{B9427454-12DC-40F3-9FB2-12BEE5F73785}"/>
    <dgm:cxn modelId="{13164650-9102-4714-925B-A7E282E08FFA}" srcId="{4162583E-B0FF-448A-96AE-A2B5BDE22E4E}" destId="{DA32336E-2F5F-4BEA-B529-8E1D9E82C230}" srcOrd="3" destOrd="0" parTransId="{7FB37634-01B0-478F-A2A9-7B57CC31AA84}" sibTransId="{1258E824-89CC-47C7-86C9-6AF59FF15476}"/>
    <dgm:cxn modelId="{7EE75470-158B-4A44-90CA-98C3572A9C2F}" type="presOf" srcId="{4162583E-B0FF-448A-96AE-A2B5BDE22E4E}" destId="{380B9A96-B134-49BF-9A4D-A6B6B23E62E6}" srcOrd="0" destOrd="0" presId="urn:microsoft.com/office/officeart/2018/2/layout/IconVerticalSolidList"/>
    <dgm:cxn modelId="{1400B37E-F25F-4DC5-9026-4F0F83B18B34}" type="presOf" srcId="{827F6494-E182-41AE-AD4F-D27D24DA53C2}" destId="{C94B6548-DAD6-4363-9FAC-55ECB0570660}" srcOrd="0" destOrd="0" presId="urn:microsoft.com/office/officeart/2018/2/layout/IconVerticalSolidList"/>
    <dgm:cxn modelId="{9A7C508E-B628-457A-97A4-25C3A0CA23F5}" type="presOf" srcId="{4069F15F-CDDF-47FB-979D-DD8537180E46}" destId="{DBD9DC6F-D62D-4DB4-813A-53ECFA44B3EE}" srcOrd="0" destOrd="0" presId="urn:microsoft.com/office/officeart/2018/2/layout/IconVerticalSolidList"/>
    <dgm:cxn modelId="{FA7779A9-47B6-4C44-ABC4-01633057072E}" type="presOf" srcId="{5591ACF3-A287-415D-B1D9-8F779637C204}" destId="{D9E27DC7-7B5B-4B0A-8BF4-FBC5752F157A}" srcOrd="0" destOrd="0" presId="urn:microsoft.com/office/officeart/2018/2/layout/IconVerticalSolidList"/>
    <dgm:cxn modelId="{BA9D02EC-1E2D-41AC-958A-3EA13A54A036}" type="presOf" srcId="{DA32336E-2F5F-4BEA-B529-8E1D9E82C230}" destId="{65F76C0E-C619-4D99-9CF0-2697D98C7913}" srcOrd="0" destOrd="0" presId="urn:microsoft.com/office/officeart/2018/2/layout/IconVerticalSolidList"/>
    <dgm:cxn modelId="{05FC09ED-3D15-4B68-8FEC-4C17E37FCCE8}" srcId="{4162583E-B0FF-448A-96AE-A2B5BDE22E4E}" destId="{5591ACF3-A287-415D-B1D9-8F779637C204}" srcOrd="2" destOrd="0" parTransId="{517B2AB9-BE9A-4D0D-BFFF-CB6A47889951}" sibTransId="{DC4CBF0C-0988-4F8E-A36F-7D2164E574EC}"/>
    <dgm:cxn modelId="{2E039A25-B6C2-44A0-BBDE-7E48D355D172}" type="presParOf" srcId="{380B9A96-B134-49BF-9A4D-A6B6B23E62E6}" destId="{1A723CE8-67E9-4723-BBAE-9AF23391B2E3}" srcOrd="0" destOrd="0" presId="urn:microsoft.com/office/officeart/2018/2/layout/IconVerticalSolidList"/>
    <dgm:cxn modelId="{DE99EB54-A55D-4310-BDC9-A7FD1A722259}" type="presParOf" srcId="{1A723CE8-67E9-4723-BBAE-9AF23391B2E3}" destId="{3DF2C3A1-DF62-4ADC-AFAC-5D70C00AA059}" srcOrd="0" destOrd="0" presId="urn:microsoft.com/office/officeart/2018/2/layout/IconVerticalSolidList"/>
    <dgm:cxn modelId="{5911D9BD-D5BC-40DC-982C-314B292262DF}" type="presParOf" srcId="{1A723CE8-67E9-4723-BBAE-9AF23391B2E3}" destId="{2D3E1942-1DA6-4AFE-A17C-A304FF6A39D4}" srcOrd="1" destOrd="0" presId="urn:microsoft.com/office/officeart/2018/2/layout/IconVerticalSolidList"/>
    <dgm:cxn modelId="{04EBF7F1-A8F3-4030-9B92-35AAF1219A0A}" type="presParOf" srcId="{1A723CE8-67E9-4723-BBAE-9AF23391B2E3}" destId="{60D168BF-7FFD-4F2E-8B54-BFC9A67B01C1}" srcOrd="2" destOrd="0" presId="urn:microsoft.com/office/officeart/2018/2/layout/IconVerticalSolidList"/>
    <dgm:cxn modelId="{6D283C5C-F7CB-4A2B-AA69-360E5391EE9A}" type="presParOf" srcId="{1A723CE8-67E9-4723-BBAE-9AF23391B2E3}" destId="{DBD9DC6F-D62D-4DB4-813A-53ECFA44B3EE}" srcOrd="3" destOrd="0" presId="urn:microsoft.com/office/officeart/2018/2/layout/IconVerticalSolidList"/>
    <dgm:cxn modelId="{CF0722DA-3B0E-4D09-91A5-A9079414B2D4}" type="presParOf" srcId="{380B9A96-B134-49BF-9A4D-A6B6B23E62E6}" destId="{FFD0BC53-C0C1-42E8-B7DC-F002F2115665}" srcOrd="1" destOrd="0" presId="urn:microsoft.com/office/officeart/2018/2/layout/IconVerticalSolidList"/>
    <dgm:cxn modelId="{AFFEE6F6-DBA6-47BA-960C-5FCBF292557B}" type="presParOf" srcId="{380B9A96-B134-49BF-9A4D-A6B6B23E62E6}" destId="{28C18E83-721F-4ABA-B85F-8B4238B98507}" srcOrd="2" destOrd="0" presId="urn:microsoft.com/office/officeart/2018/2/layout/IconVerticalSolidList"/>
    <dgm:cxn modelId="{8EDCC9E4-6326-486B-9F16-925A81A78B18}" type="presParOf" srcId="{28C18E83-721F-4ABA-B85F-8B4238B98507}" destId="{FB9C3C07-C826-4E47-8B8A-0A241F025200}" srcOrd="0" destOrd="0" presId="urn:microsoft.com/office/officeart/2018/2/layout/IconVerticalSolidList"/>
    <dgm:cxn modelId="{FD79D538-6D53-4BD0-A5DB-68757E15800A}" type="presParOf" srcId="{28C18E83-721F-4ABA-B85F-8B4238B98507}" destId="{6E2325E2-8F22-497E-B7F8-72EECFD2EC27}" srcOrd="1" destOrd="0" presId="urn:microsoft.com/office/officeart/2018/2/layout/IconVerticalSolidList"/>
    <dgm:cxn modelId="{685FDFF7-B407-4770-B3BD-3AE29D5B5C17}" type="presParOf" srcId="{28C18E83-721F-4ABA-B85F-8B4238B98507}" destId="{BE41A3D5-BF0D-4AD5-A0AF-3DA8C2E1BBEE}" srcOrd="2" destOrd="0" presId="urn:microsoft.com/office/officeart/2018/2/layout/IconVerticalSolidList"/>
    <dgm:cxn modelId="{4E8F8AB0-3A0A-40C4-A1C4-15CBF7A92C8B}" type="presParOf" srcId="{28C18E83-721F-4ABA-B85F-8B4238B98507}" destId="{C94B6548-DAD6-4363-9FAC-55ECB0570660}" srcOrd="3" destOrd="0" presId="urn:microsoft.com/office/officeart/2018/2/layout/IconVerticalSolidList"/>
    <dgm:cxn modelId="{F0302EB7-E7EE-4C0C-90F9-F3F19E210F7D}" type="presParOf" srcId="{380B9A96-B134-49BF-9A4D-A6B6B23E62E6}" destId="{D22F59B1-AD72-4EBA-A703-394F9F0C0AC4}" srcOrd="3" destOrd="0" presId="urn:microsoft.com/office/officeart/2018/2/layout/IconVerticalSolidList"/>
    <dgm:cxn modelId="{94A0541A-226D-44BF-9B05-9D9A86816BF3}" type="presParOf" srcId="{380B9A96-B134-49BF-9A4D-A6B6B23E62E6}" destId="{0284682C-BA4D-4E5E-B8B1-F8A2174AD1B3}" srcOrd="4" destOrd="0" presId="urn:microsoft.com/office/officeart/2018/2/layout/IconVerticalSolidList"/>
    <dgm:cxn modelId="{080EBC0C-449D-4B78-8DB4-AF85F88D4D07}" type="presParOf" srcId="{0284682C-BA4D-4E5E-B8B1-F8A2174AD1B3}" destId="{2F355026-CD17-458C-80EE-6921094BD35C}" srcOrd="0" destOrd="0" presId="urn:microsoft.com/office/officeart/2018/2/layout/IconVerticalSolidList"/>
    <dgm:cxn modelId="{630CA860-D4A3-46C9-950E-9C6B82FFB3A7}" type="presParOf" srcId="{0284682C-BA4D-4E5E-B8B1-F8A2174AD1B3}" destId="{86D78780-D872-4356-88FE-63ED215F6F92}" srcOrd="1" destOrd="0" presId="urn:microsoft.com/office/officeart/2018/2/layout/IconVerticalSolidList"/>
    <dgm:cxn modelId="{1320061E-EE7D-4CAB-BA2A-9210DF3E0852}" type="presParOf" srcId="{0284682C-BA4D-4E5E-B8B1-F8A2174AD1B3}" destId="{3E95AF85-E176-45EC-ABCF-04334E514CB5}" srcOrd="2" destOrd="0" presId="urn:microsoft.com/office/officeart/2018/2/layout/IconVerticalSolidList"/>
    <dgm:cxn modelId="{AE7FE213-3219-4767-86A1-7AEAD1E98603}" type="presParOf" srcId="{0284682C-BA4D-4E5E-B8B1-F8A2174AD1B3}" destId="{D9E27DC7-7B5B-4B0A-8BF4-FBC5752F157A}" srcOrd="3" destOrd="0" presId="urn:microsoft.com/office/officeart/2018/2/layout/IconVerticalSolidList"/>
    <dgm:cxn modelId="{40FCD068-61DB-41E6-884D-45A68BCA7BFF}" type="presParOf" srcId="{380B9A96-B134-49BF-9A4D-A6B6B23E62E6}" destId="{67B4DB49-5D76-4DEA-A5D8-F591BE17C2E7}" srcOrd="5" destOrd="0" presId="urn:microsoft.com/office/officeart/2018/2/layout/IconVerticalSolidList"/>
    <dgm:cxn modelId="{C4E3847B-61BF-48CE-95FF-AEDAD7795812}" type="presParOf" srcId="{380B9A96-B134-49BF-9A4D-A6B6B23E62E6}" destId="{0E9BF5AA-F9BD-4167-891F-D2E0041B0114}" srcOrd="6" destOrd="0" presId="urn:microsoft.com/office/officeart/2018/2/layout/IconVerticalSolidList"/>
    <dgm:cxn modelId="{6D5A4693-7CB6-4FEE-A561-3470D6BEC5E9}" type="presParOf" srcId="{0E9BF5AA-F9BD-4167-891F-D2E0041B0114}" destId="{F9F8F55D-5FCC-4FCD-A24B-7FD543E0B7EC}" srcOrd="0" destOrd="0" presId="urn:microsoft.com/office/officeart/2018/2/layout/IconVerticalSolidList"/>
    <dgm:cxn modelId="{A77205A7-A98F-4387-BDB5-85B791B7C7C7}" type="presParOf" srcId="{0E9BF5AA-F9BD-4167-891F-D2E0041B0114}" destId="{EBDCFBA9-7999-442B-A27B-9C38B399D859}" srcOrd="1" destOrd="0" presId="urn:microsoft.com/office/officeart/2018/2/layout/IconVerticalSolidList"/>
    <dgm:cxn modelId="{E6D45FCB-27AC-4EA4-947D-E43BCB44EB7F}" type="presParOf" srcId="{0E9BF5AA-F9BD-4167-891F-D2E0041B0114}" destId="{CB51F143-9412-40D9-9356-1A5A9B2B948F}" srcOrd="2" destOrd="0" presId="urn:microsoft.com/office/officeart/2018/2/layout/IconVerticalSolidList"/>
    <dgm:cxn modelId="{A341EC26-4020-49C2-B8C4-50593909E493}" type="presParOf" srcId="{0E9BF5AA-F9BD-4167-891F-D2E0041B0114}" destId="{65F76C0E-C619-4D99-9CF0-2697D98C791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DD0DA7E-9488-48F8-9A74-17E8549564A1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ADC4B77-4DDA-4C45-BB0B-66B605657DC9}">
      <dgm:prSet/>
      <dgm:spPr/>
      <dgm:t>
        <a:bodyPr/>
        <a:lstStyle/>
        <a:p>
          <a:r>
            <a:rPr lang="en-GB" dirty="0"/>
            <a:t>Health can be understood as physical, mental and social wellbeing, meaning it is broader than simply being free from disease or illness (WHO, 1948).</a:t>
          </a:r>
          <a:endParaRPr lang="en-US" dirty="0"/>
        </a:p>
      </dgm:t>
    </dgm:pt>
    <dgm:pt modelId="{289EE20D-870F-4F15-A546-5800A4F915A4}" type="parTrans" cxnId="{DFC66815-12C1-4B0E-8027-EDF27B950D3A}">
      <dgm:prSet/>
      <dgm:spPr/>
      <dgm:t>
        <a:bodyPr/>
        <a:lstStyle/>
        <a:p>
          <a:endParaRPr lang="en-US"/>
        </a:p>
      </dgm:t>
    </dgm:pt>
    <dgm:pt modelId="{3533E3AC-CDDA-4214-BD9B-694CE414A1BA}" type="sibTrans" cxnId="{DFC66815-12C1-4B0E-8027-EDF27B950D3A}">
      <dgm:prSet/>
      <dgm:spPr/>
      <dgm:t>
        <a:bodyPr/>
        <a:lstStyle/>
        <a:p>
          <a:endParaRPr lang="en-US"/>
        </a:p>
      </dgm:t>
    </dgm:pt>
    <dgm:pt modelId="{4D8AD8E7-C88B-4A8A-A4E5-FF9AED9F045A}">
      <dgm:prSet/>
      <dgm:spPr/>
      <dgm:t>
        <a:bodyPr/>
        <a:lstStyle/>
        <a:p>
          <a:r>
            <a:rPr lang="en-GB" dirty="0"/>
            <a:t>Wellbeing includes subjective wellbeing, such as life satisfaction and emotional experience, as well as objective wellbeing, such as health, income, housing and social support (OECD, 2013).</a:t>
          </a:r>
          <a:endParaRPr lang="en-US" dirty="0"/>
        </a:p>
      </dgm:t>
    </dgm:pt>
    <dgm:pt modelId="{7982B070-CF32-41AE-BE3A-FEA2A6EA6C56}" type="parTrans" cxnId="{15A873B0-FC64-4ED2-9BE6-6F9B5F2DF859}">
      <dgm:prSet/>
      <dgm:spPr/>
      <dgm:t>
        <a:bodyPr/>
        <a:lstStyle/>
        <a:p>
          <a:endParaRPr lang="en-US"/>
        </a:p>
      </dgm:t>
    </dgm:pt>
    <dgm:pt modelId="{A895DF38-08A3-4D44-A3CB-CF9152699BA4}" type="sibTrans" cxnId="{15A873B0-FC64-4ED2-9BE6-6F9B5F2DF859}">
      <dgm:prSet/>
      <dgm:spPr/>
      <dgm:t>
        <a:bodyPr/>
        <a:lstStyle/>
        <a:p>
          <a:endParaRPr lang="en-US"/>
        </a:p>
      </dgm:t>
    </dgm:pt>
    <dgm:pt modelId="{6524CA44-D1AD-4F8E-8FF5-7C9361EB9CEA}">
      <dgm:prSet/>
      <dgm:spPr/>
      <dgm:t>
        <a:bodyPr/>
        <a:lstStyle/>
        <a:p>
          <a:r>
            <a:rPr lang="en-GB" dirty="0"/>
            <a:t>Sustainable development entails addressing people's current needs while preserving future generations' ability to meet their own needs (WCED 1987).</a:t>
          </a:r>
          <a:endParaRPr lang="en-US" dirty="0"/>
        </a:p>
      </dgm:t>
    </dgm:pt>
    <dgm:pt modelId="{79974775-757F-4FE0-96EE-63287D71D031}" type="parTrans" cxnId="{5BBA1F42-E180-4536-A01C-7B35D515930C}">
      <dgm:prSet/>
      <dgm:spPr/>
      <dgm:t>
        <a:bodyPr/>
        <a:lstStyle/>
        <a:p>
          <a:endParaRPr lang="en-US"/>
        </a:p>
      </dgm:t>
    </dgm:pt>
    <dgm:pt modelId="{F26F61F0-2B9E-479A-85F6-D37BFFDAFA6C}" type="sibTrans" cxnId="{5BBA1F42-E180-4536-A01C-7B35D515930C}">
      <dgm:prSet/>
      <dgm:spPr/>
      <dgm:t>
        <a:bodyPr/>
        <a:lstStyle/>
        <a:p>
          <a:endParaRPr lang="en-US"/>
        </a:p>
      </dgm:t>
    </dgm:pt>
    <dgm:pt modelId="{5CF2FE68-8430-4D0A-8129-32B149832D5F}">
      <dgm:prSet/>
      <dgm:spPr/>
      <dgm:t>
        <a:bodyPr/>
        <a:lstStyle/>
        <a:p>
          <a:r>
            <a:rPr lang="en-GB" dirty="0"/>
            <a:t>Health is strongly influenced by wider social determinants, including education, employment, housing, income, environment and access to services (Marmot et al., 2020).</a:t>
          </a:r>
          <a:endParaRPr lang="en-US" dirty="0"/>
        </a:p>
      </dgm:t>
    </dgm:pt>
    <dgm:pt modelId="{0377477F-8E72-4704-B837-4B0248BD0108}" type="parTrans" cxnId="{3934E00A-D683-45D9-8999-9EB6E2C82FB5}">
      <dgm:prSet/>
      <dgm:spPr/>
      <dgm:t>
        <a:bodyPr/>
        <a:lstStyle/>
        <a:p>
          <a:endParaRPr lang="en-US"/>
        </a:p>
      </dgm:t>
    </dgm:pt>
    <dgm:pt modelId="{9E7808E9-6FAD-4A26-A640-C1984EF3B077}" type="sibTrans" cxnId="{3934E00A-D683-45D9-8999-9EB6E2C82FB5}">
      <dgm:prSet/>
      <dgm:spPr/>
      <dgm:t>
        <a:bodyPr/>
        <a:lstStyle/>
        <a:p>
          <a:endParaRPr lang="en-US"/>
        </a:p>
      </dgm:t>
    </dgm:pt>
    <dgm:pt modelId="{18966359-F6EA-4BC1-B5E2-B8208CE868C9}">
      <dgm:prSet/>
      <dgm:spPr/>
      <dgm:t>
        <a:bodyPr/>
        <a:lstStyle/>
        <a:p>
          <a:r>
            <a:rPr lang="en-GB" dirty="0"/>
            <a:t>In health and social care, sustainability means designing services that are preventive, fair, affordable and able to meet future population needs (WHO, 2014).</a:t>
          </a:r>
          <a:endParaRPr lang="en-US" dirty="0"/>
        </a:p>
      </dgm:t>
    </dgm:pt>
    <dgm:pt modelId="{84FBB7EA-5A86-45C1-A411-7E0DD0853067}" type="parTrans" cxnId="{7429328D-5D8C-4EC7-B68D-F7CD471E8A5D}">
      <dgm:prSet/>
      <dgm:spPr/>
      <dgm:t>
        <a:bodyPr/>
        <a:lstStyle/>
        <a:p>
          <a:endParaRPr lang="en-US"/>
        </a:p>
      </dgm:t>
    </dgm:pt>
    <dgm:pt modelId="{DFA3ACB1-3AA3-482A-9F4B-1CE368AD64AC}" type="sibTrans" cxnId="{7429328D-5D8C-4EC7-B68D-F7CD471E8A5D}">
      <dgm:prSet/>
      <dgm:spPr/>
      <dgm:t>
        <a:bodyPr/>
        <a:lstStyle/>
        <a:p>
          <a:endParaRPr lang="en-US"/>
        </a:p>
      </dgm:t>
    </dgm:pt>
    <dgm:pt modelId="{1BE35749-B2FE-4FFC-8D32-AC61913BC2D5}" type="pres">
      <dgm:prSet presAssocID="{FDD0DA7E-9488-48F8-9A74-17E8549564A1}" presName="outerComposite" presStyleCnt="0">
        <dgm:presLayoutVars>
          <dgm:chMax val="5"/>
          <dgm:dir/>
          <dgm:resizeHandles val="exact"/>
        </dgm:presLayoutVars>
      </dgm:prSet>
      <dgm:spPr/>
    </dgm:pt>
    <dgm:pt modelId="{8DC7E90B-361A-45A6-B3EC-E9195A7F49B8}" type="pres">
      <dgm:prSet presAssocID="{FDD0DA7E-9488-48F8-9A74-17E8549564A1}" presName="dummyMaxCanvas" presStyleCnt="0">
        <dgm:presLayoutVars/>
      </dgm:prSet>
      <dgm:spPr/>
    </dgm:pt>
    <dgm:pt modelId="{72973E2B-CB85-4CAA-AD39-AB9DE21A9F51}" type="pres">
      <dgm:prSet presAssocID="{FDD0DA7E-9488-48F8-9A74-17E8549564A1}" presName="FiveNodes_1" presStyleLbl="node1" presStyleIdx="0" presStyleCnt="5">
        <dgm:presLayoutVars>
          <dgm:bulletEnabled val="1"/>
        </dgm:presLayoutVars>
      </dgm:prSet>
      <dgm:spPr/>
    </dgm:pt>
    <dgm:pt modelId="{7F93A612-CB9A-441E-94C5-7F179B048DA2}" type="pres">
      <dgm:prSet presAssocID="{FDD0DA7E-9488-48F8-9A74-17E8549564A1}" presName="FiveNodes_2" presStyleLbl="node1" presStyleIdx="1" presStyleCnt="5">
        <dgm:presLayoutVars>
          <dgm:bulletEnabled val="1"/>
        </dgm:presLayoutVars>
      </dgm:prSet>
      <dgm:spPr/>
    </dgm:pt>
    <dgm:pt modelId="{0CFFD4FA-56DF-4C6F-9A3D-B8EEAC16CD9B}" type="pres">
      <dgm:prSet presAssocID="{FDD0DA7E-9488-48F8-9A74-17E8549564A1}" presName="FiveNodes_3" presStyleLbl="node1" presStyleIdx="2" presStyleCnt="5">
        <dgm:presLayoutVars>
          <dgm:bulletEnabled val="1"/>
        </dgm:presLayoutVars>
      </dgm:prSet>
      <dgm:spPr/>
    </dgm:pt>
    <dgm:pt modelId="{A662EDD3-36DD-455F-A6E2-E6EF58D36DC6}" type="pres">
      <dgm:prSet presAssocID="{FDD0DA7E-9488-48F8-9A74-17E8549564A1}" presName="FiveNodes_4" presStyleLbl="node1" presStyleIdx="3" presStyleCnt="5">
        <dgm:presLayoutVars>
          <dgm:bulletEnabled val="1"/>
        </dgm:presLayoutVars>
      </dgm:prSet>
      <dgm:spPr/>
    </dgm:pt>
    <dgm:pt modelId="{490BA1CE-9990-46CA-A0DC-794425263795}" type="pres">
      <dgm:prSet presAssocID="{FDD0DA7E-9488-48F8-9A74-17E8549564A1}" presName="FiveNodes_5" presStyleLbl="node1" presStyleIdx="4" presStyleCnt="5">
        <dgm:presLayoutVars>
          <dgm:bulletEnabled val="1"/>
        </dgm:presLayoutVars>
      </dgm:prSet>
      <dgm:spPr/>
    </dgm:pt>
    <dgm:pt modelId="{36AC520C-3580-4EA0-AB31-880B77B04338}" type="pres">
      <dgm:prSet presAssocID="{FDD0DA7E-9488-48F8-9A74-17E8549564A1}" presName="FiveConn_1-2" presStyleLbl="fgAccFollowNode1" presStyleIdx="0" presStyleCnt="4">
        <dgm:presLayoutVars>
          <dgm:bulletEnabled val="1"/>
        </dgm:presLayoutVars>
      </dgm:prSet>
      <dgm:spPr/>
    </dgm:pt>
    <dgm:pt modelId="{9B306148-FD9E-4744-A528-1A796FC92BCF}" type="pres">
      <dgm:prSet presAssocID="{FDD0DA7E-9488-48F8-9A74-17E8549564A1}" presName="FiveConn_2-3" presStyleLbl="fgAccFollowNode1" presStyleIdx="1" presStyleCnt="4">
        <dgm:presLayoutVars>
          <dgm:bulletEnabled val="1"/>
        </dgm:presLayoutVars>
      </dgm:prSet>
      <dgm:spPr/>
    </dgm:pt>
    <dgm:pt modelId="{5D045622-5853-4E6F-BF8A-F933224BD927}" type="pres">
      <dgm:prSet presAssocID="{FDD0DA7E-9488-48F8-9A74-17E8549564A1}" presName="FiveConn_3-4" presStyleLbl="fgAccFollowNode1" presStyleIdx="2" presStyleCnt="4">
        <dgm:presLayoutVars>
          <dgm:bulletEnabled val="1"/>
        </dgm:presLayoutVars>
      </dgm:prSet>
      <dgm:spPr/>
    </dgm:pt>
    <dgm:pt modelId="{23643339-4A0D-4EC1-BDF3-4D2C9E26EA03}" type="pres">
      <dgm:prSet presAssocID="{FDD0DA7E-9488-48F8-9A74-17E8549564A1}" presName="FiveConn_4-5" presStyleLbl="fgAccFollowNode1" presStyleIdx="3" presStyleCnt="4">
        <dgm:presLayoutVars>
          <dgm:bulletEnabled val="1"/>
        </dgm:presLayoutVars>
      </dgm:prSet>
      <dgm:spPr/>
    </dgm:pt>
    <dgm:pt modelId="{80E59D61-BE71-48F5-BD8F-E666A683AF0C}" type="pres">
      <dgm:prSet presAssocID="{FDD0DA7E-9488-48F8-9A74-17E8549564A1}" presName="FiveNodes_1_text" presStyleLbl="node1" presStyleIdx="4" presStyleCnt="5">
        <dgm:presLayoutVars>
          <dgm:bulletEnabled val="1"/>
        </dgm:presLayoutVars>
      </dgm:prSet>
      <dgm:spPr/>
    </dgm:pt>
    <dgm:pt modelId="{6BBFC88B-C039-4918-84AA-579E67502F46}" type="pres">
      <dgm:prSet presAssocID="{FDD0DA7E-9488-48F8-9A74-17E8549564A1}" presName="FiveNodes_2_text" presStyleLbl="node1" presStyleIdx="4" presStyleCnt="5">
        <dgm:presLayoutVars>
          <dgm:bulletEnabled val="1"/>
        </dgm:presLayoutVars>
      </dgm:prSet>
      <dgm:spPr/>
    </dgm:pt>
    <dgm:pt modelId="{1E145D5D-2FAC-4CA6-91B6-6E1F7A48FB96}" type="pres">
      <dgm:prSet presAssocID="{FDD0DA7E-9488-48F8-9A74-17E8549564A1}" presName="FiveNodes_3_text" presStyleLbl="node1" presStyleIdx="4" presStyleCnt="5">
        <dgm:presLayoutVars>
          <dgm:bulletEnabled val="1"/>
        </dgm:presLayoutVars>
      </dgm:prSet>
      <dgm:spPr/>
    </dgm:pt>
    <dgm:pt modelId="{72FD422A-1E6F-4CC9-9E1F-61205EB6272A}" type="pres">
      <dgm:prSet presAssocID="{FDD0DA7E-9488-48F8-9A74-17E8549564A1}" presName="FiveNodes_4_text" presStyleLbl="node1" presStyleIdx="4" presStyleCnt="5">
        <dgm:presLayoutVars>
          <dgm:bulletEnabled val="1"/>
        </dgm:presLayoutVars>
      </dgm:prSet>
      <dgm:spPr/>
    </dgm:pt>
    <dgm:pt modelId="{08B6D87D-A379-4CAF-9F6B-55F6D2457DAE}" type="pres">
      <dgm:prSet presAssocID="{FDD0DA7E-9488-48F8-9A74-17E8549564A1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DDC24602-6CEF-47EE-BC7D-20A03990651D}" type="presOf" srcId="{4D8AD8E7-C88B-4A8A-A4E5-FF9AED9F045A}" destId="{7F93A612-CB9A-441E-94C5-7F179B048DA2}" srcOrd="0" destOrd="0" presId="urn:microsoft.com/office/officeart/2005/8/layout/vProcess5"/>
    <dgm:cxn modelId="{6D3C0C06-D4D2-4A64-9AEE-A28FDBA6392B}" type="presOf" srcId="{6524CA44-D1AD-4F8E-8FF5-7C9361EB9CEA}" destId="{0CFFD4FA-56DF-4C6F-9A3D-B8EEAC16CD9B}" srcOrd="0" destOrd="0" presId="urn:microsoft.com/office/officeart/2005/8/layout/vProcess5"/>
    <dgm:cxn modelId="{835C5D09-EC7E-478A-AF1C-97BE7EDFCDDE}" type="presOf" srcId="{F26F61F0-2B9E-479A-85F6-D37BFFDAFA6C}" destId="{5D045622-5853-4E6F-BF8A-F933224BD927}" srcOrd="0" destOrd="0" presId="urn:microsoft.com/office/officeart/2005/8/layout/vProcess5"/>
    <dgm:cxn modelId="{3934E00A-D683-45D9-8999-9EB6E2C82FB5}" srcId="{FDD0DA7E-9488-48F8-9A74-17E8549564A1}" destId="{5CF2FE68-8430-4D0A-8129-32B149832D5F}" srcOrd="3" destOrd="0" parTransId="{0377477F-8E72-4704-B837-4B0248BD0108}" sibTransId="{9E7808E9-6FAD-4A26-A640-C1984EF3B077}"/>
    <dgm:cxn modelId="{7766DD13-3537-4AB6-8860-EFCB8E17BFA5}" type="presOf" srcId="{18966359-F6EA-4BC1-B5E2-B8208CE868C9}" destId="{08B6D87D-A379-4CAF-9F6B-55F6D2457DAE}" srcOrd="1" destOrd="0" presId="urn:microsoft.com/office/officeart/2005/8/layout/vProcess5"/>
    <dgm:cxn modelId="{DFC66815-12C1-4B0E-8027-EDF27B950D3A}" srcId="{FDD0DA7E-9488-48F8-9A74-17E8549564A1}" destId="{EADC4B77-4DDA-4C45-BB0B-66B605657DC9}" srcOrd="0" destOrd="0" parTransId="{289EE20D-870F-4F15-A546-5800A4F915A4}" sibTransId="{3533E3AC-CDDA-4214-BD9B-694CE414A1BA}"/>
    <dgm:cxn modelId="{90AC4A1B-6D97-4D7A-AB43-D6BC7AC3107A}" type="presOf" srcId="{5CF2FE68-8430-4D0A-8129-32B149832D5F}" destId="{A662EDD3-36DD-455F-A6E2-E6EF58D36DC6}" srcOrd="0" destOrd="0" presId="urn:microsoft.com/office/officeart/2005/8/layout/vProcess5"/>
    <dgm:cxn modelId="{5BBA1F42-E180-4536-A01C-7B35D515930C}" srcId="{FDD0DA7E-9488-48F8-9A74-17E8549564A1}" destId="{6524CA44-D1AD-4F8E-8FF5-7C9361EB9CEA}" srcOrd="2" destOrd="0" parTransId="{79974775-757F-4FE0-96EE-63287D71D031}" sibTransId="{F26F61F0-2B9E-479A-85F6-D37BFFDAFA6C}"/>
    <dgm:cxn modelId="{6A54EB67-BC7A-4848-8398-7EC0FB10EA0C}" type="presOf" srcId="{18966359-F6EA-4BC1-B5E2-B8208CE868C9}" destId="{490BA1CE-9990-46CA-A0DC-794425263795}" srcOrd="0" destOrd="0" presId="urn:microsoft.com/office/officeart/2005/8/layout/vProcess5"/>
    <dgm:cxn modelId="{AD66A755-69BF-4CC5-8A46-D6C435ED1A82}" type="presOf" srcId="{EADC4B77-4DDA-4C45-BB0B-66B605657DC9}" destId="{80E59D61-BE71-48F5-BD8F-E666A683AF0C}" srcOrd="1" destOrd="0" presId="urn:microsoft.com/office/officeart/2005/8/layout/vProcess5"/>
    <dgm:cxn modelId="{DF477B58-37EE-4D69-B2E6-68FA35AE1609}" type="presOf" srcId="{6524CA44-D1AD-4F8E-8FF5-7C9361EB9CEA}" destId="{1E145D5D-2FAC-4CA6-91B6-6E1F7A48FB96}" srcOrd="1" destOrd="0" presId="urn:microsoft.com/office/officeart/2005/8/layout/vProcess5"/>
    <dgm:cxn modelId="{8783A158-BE5A-468D-9DE6-068A0C6CB887}" type="presOf" srcId="{9E7808E9-6FAD-4A26-A640-C1984EF3B077}" destId="{23643339-4A0D-4EC1-BDF3-4D2C9E26EA03}" srcOrd="0" destOrd="0" presId="urn:microsoft.com/office/officeart/2005/8/layout/vProcess5"/>
    <dgm:cxn modelId="{B4685885-A105-48C8-BB6B-3E9031A5D5F3}" type="presOf" srcId="{A895DF38-08A3-4D44-A3CB-CF9152699BA4}" destId="{9B306148-FD9E-4744-A528-1A796FC92BCF}" srcOrd="0" destOrd="0" presId="urn:microsoft.com/office/officeart/2005/8/layout/vProcess5"/>
    <dgm:cxn modelId="{7429328D-5D8C-4EC7-B68D-F7CD471E8A5D}" srcId="{FDD0DA7E-9488-48F8-9A74-17E8549564A1}" destId="{18966359-F6EA-4BC1-B5E2-B8208CE868C9}" srcOrd="4" destOrd="0" parTransId="{84FBB7EA-5A86-45C1-A411-7E0DD0853067}" sibTransId="{DFA3ACB1-3AA3-482A-9F4B-1CE368AD64AC}"/>
    <dgm:cxn modelId="{E0D1E991-4C09-49EA-B8C3-FB586F95823C}" type="presOf" srcId="{FDD0DA7E-9488-48F8-9A74-17E8549564A1}" destId="{1BE35749-B2FE-4FFC-8D32-AC61913BC2D5}" srcOrd="0" destOrd="0" presId="urn:microsoft.com/office/officeart/2005/8/layout/vProcess5"/>
    <dgm:cxn modelId="{0D49E898-F9FB-4A82-A4FB-9328B84FDB8B}" type="presOf" srcId="{3533E3AC-CDDA-4214-BD9B-694CE414A1BA}" destId="{36AC520C-3580-4EA0-AB31-880B77B04338}" srcOrd="0" destOrd="0" presId="urn:microsoft.com/office/officeart/2005/8/layout/vProcess5"/>
    <dgm:cxn modelId="{C5BD88AD-33D3-48AF-BE05-74E842759520}" type="presOf" srcId="{4D8AD8E7-C88B-4A8A-A4E5-FF9AED9F045A}" destId="{6BBFC88B-C039-4918-84AA-579E67502F46}" srcOrd="1" destOrd="0" presId="urn:microsoft.com/office/officeart/2005/8/layout/vProcess5"/>
    <dgm:cxn modelId="{15A873B0-FC64-4ED2-9BE6-6F9B5F2DF859}" srcId="{FDD0DA7E-9488-48F8-9A74-17E8549564A1}" destId="{4D8AD8E7-C88B-4A8A-A4E5-FF9AED9F045A}" srcOrd="1" destOrd="0" parTransId="{7982B070-CF32-41AE-BE3A-FEA2A6EA6C56}" sibTransId="{A895DF38-08A3-4D44-A3CB-CF9152699BA4}"/>
    <dgm:cxn modelId="{B66C5CE0-A988-46C9-8DFD-70FFAE106D5C}" type="presOf" srcId="{5CF2FE68-8430-4D0A-8129-32B149832D5F}" destId="{72FD422A-1E6F-4CC9-9E1F-61205EB6272A}" srcOrd="1" destOrd="0" presId="urn:microsoft.com/office/officeart/2005/8/layout/vProcess5"/>
    <dgm:cxn modelId="{40B335FA-A421-4A2D-A124-0E9A400A7FD1}" type="presOf" srcId="{EADC4B77-4DDA-4C45-BB0B-66B605657DC9}" destId="{72973E2B-CB85-4CAA-AD39-AB9DE21A9F51}" srcOrd="0" destOrd="0" presId="urn:microsoft.com/office/officeart/2005/8/layout/vProcess5"/>
    <dgm:cxn modelId="{2BD4A5A2-0BAE-4D44-A12F-8827B5A3643B}" type="presParOf" srcId="{1BE35749-B2FE-4FFC-8D32-AC61913BC2D5}" destId="{8DC7E90B-361A-45A6-B3EC-E9195A7F49B8}" srcOrd="0" destOrd="0" presId="urn:microsoft.com/office/officeart/2005/8/layout/vProcess5"/>
    <dgm:cxn modelId="{B82E6F78-A98E-415A-8B4E-6F4A850558E3}" type="presParOf" srcId="{1BE35749-B2FE-4FFC-8D32-AC61913BC2D5}" destId="{72973E2B-CB85-4CAA-AD39-AB9DE21A9F51}" srcOrd="1" destOrd="0" presId="urn:microsoft.com/office/officeart/2005/8/layout/vProcess5"/>
    <dgm:cxn modelId="{9EB1E22E-58B1-475F-BDE9-18072B480A13}" type="presParOf" srcId="{1BE35749-B2FE-4FFC-8D32-AC61913BC2D5}" destId="{7F93A612-CB9A-441E-94C5-7F179B048DA2}" srcOrd="2" destOrd="0" presId="urn:microsoft.com/office/officeart/2005/8/layout/vProcess5"/>
    <dgm:cxn modelId="{7576814B-5B53-4CE5-9180-1B0E73AE9C86}" type="presParOf" srcId="{1BE35749-B2FE-4FFC-8D32-AC61913BC2D5}" destId="{0CFFD4FA-56DF-4C6F-9A3D-B8EEAC16CD9B}" srcOrd="3" destOrd="0" presId="urn:microsoft.com/office/officeart/2005/8/layout/vProcess5"/>
    <dgm:cxn modelId="{238DA846-D3B6-4061-8043-C1DE293992C1}" type="presParOf" srcId="{1BE35749-B2FE-4FFC-8D32-AC61913BC2D5}" destId="{A662EDD3-36DD-455F-A6E2-E6EF58D36DC6}" srcOrd="4" destOrd="0" presId="urn:microsoft.com/office/officeart/2005/8/layout/vProcess5"/>
    <dgm:cxn modelId="{7B567DC5-CC67-437A-BF67-D647C210D6DB}" type="presParOf" srcId="{1BE35749-B2FE-4FFC-8D32-AC61913BC2D5}" destId="{490BA1CE-9990-46CA-A0DC-794425263795}" srcOrd="5" destOrd="0" presId="urn:microsoft.com/office/officeart/2005/8/layout/vProcess5"/>
    <dgm:cxn modelId="{8A9764F6-6190-498F-9752-69B2B43A6FB0}" type="presParOf" srcId="{1BE35749-B2FE-4FFC-8D32-AC61913BC2D5}" destId="{36AC520C-3580-4EA0-AB31-880B77B04338}" srcOrd="6" destOrd="0" presId="urn:microsoft.com/office/officeart/2005/8/layout/vProcess5"/>
    <dgm:cxn modelId="{87947E48-20BA-4B02-A5BC-7FD30D16EB02}" type="presParOf" srcId="{1BE35749-B2FE-4FFC-8D32-AC61913BC2D5}" destId="{9B306148-FD9E-4744-A528-1A796FC92BCF}" srcOrd="7" destOrd="0" presId="urn:microsoft.com/office/officeart/2005/8/layout/vProcess5"/>
    <dgm:cxn modelId="{EA2D70B1-6C8C-4572-ABC0-37FCF7665052}" type="presParOf" srcId="{1BE35749-B2FE-4FFC-8D32-AC61913BC2D5}" destId="{5D045622-5853-4E6F-BF8A-F933224BD927}" srcOrd="8" destOrd="0" presId="urn:microsoft.com/office/officeart/2005/8/layout/vProcess5"/>
    <dgm:cxn modelId="{639B7FD0-172B-4E15-8C51-4D411A729EAF}" type="presParOf" srcId="{1BE35749-B2FE-4FFC-8D32-AC61913BC2D5}" destId="{23643339-4A0D-4EC1-BDF3-4D2C9E26EA03}" srcOrd="9" destOrd="0" presId="urn:microsoft.com/office/officeart/2005/8/layout/vProcess5"/>
    <dgm:cxn modelId="{ABAE10F9-99D3-4B0B-80B0-14525B824713}" type="presParOf" srcId="{1BE35749-B2FE-4FFC-8D32-AC61913BC2D5}" destId="{80E59D61-BE71-48F5-BD8F-E666A683AF0C}" srcOrd="10" destOrd="0" presId="urn:microsoft.com/office/officeart/2005/8/layout/vProcess5"/>
    <dgm:cxn modelId="{ECBCAA6F-D43D-4E32-B25B-E1DCBCBB45BF}" type="presParOf" srcId="{1BE35749-B2FE-4FFC-8D32-AC61913BC2D5}" destId="{6BBFC88B-C039-4918-84AA-579E67502F46}" srcOrd="11" destOrd="0" presId="urn:microsoft.com/office/officeart/2005/8/layout/vProcess5"/>
    <dgm:cxn modelId="{14981EB2-B1DE-4635-AD4D-E85901442597}" type="presParOf" srcId="{1BE35749-B2FE-4FFC-8D32-AC61913BC2D5}" destId="{1E145D5D-2FAC-4CA6-91B6-6E1F7A48FB96}" srcOrd="12" destOrd="0" presId="urn:microsoft.com/office/officeart/2005/8/layout/vProcess5"/>
    <dgm:cxn modelId="{788D8800-18BE-45A5-AE0D-E74975336BDA}" type="presParOf" srcId="{1BE35749-B2FE-4FFC-8D32-AC61913BC2D5}" destId="{72FD422A-1E6F-4CC9-9E1F-61205EB6272A}" srcOrd="13" destOrd="0" presId="urn:microsoft.com/office/officeart/2005/8/layout/vProcess5"/>
    <dgm:cxn modelId="{02BE97B0-8973-404D-8C38-70E586DAAA95}" type="presParOf" srcId="{1BE35749-B2FE-4FFC-8D32-AC61913BC2D5}" destId="{08B6D87D-A379-4CAF-9F6B-55F6D2457DAE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DFA12C4-5EAE-4BE4-A3BA-730B0FB775DC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5C33ACE-EFBC-4666-8A1D-20B9E778EF05}">
      <dgm:prSet/>
      <dgm:spPr/>
      <dgm:t>
        <a:bodyPr/>
        <a:lstStyle/>
        <a:p>
          <a:r>
            <a:rPr lang="en-GB" dirty="0"/>
            <a:t>The biopsychosocial model explains health by combining biological variables, psychological well-being, and social situations, rather than addressing illness only as medical (Engel, 1977).</a:t>
          </a:r>
          <a:endParaRPr lang="en-US" dirty="0"/>
        </a:p>
      </dgm:t>
    </dgm:pt>
    <dgm:pt modelId="{74A8AD17-BD24-4BF0-87BF-37D2CF38BD51}" type="parTrans" cxnId="{4AB2609B-F04C-402A-BEB8-D95AC7E4D29A}">
      <dgm:prSet/>
      <dgm:spPr/>
      <dgm:t>
        <a:bodyPr/>
        <a:lstStyle/>
        <a:p>
          <a:endParaRPr lang="en-US"/>
        </a:p>
      </dgm:t>
    </dgm:pt>
    <dgm:pt modelId="{9DFBDA1A-490D-426D-A007-01DDFB9DE39E}" type="sibTrans" cxnId="{4AB2609B-F04C-402A-BEB8-D95AC7E4D29A}">
      <dgm:prSet/>
      <dgm:spPr/>
      <dgm:t>
        <a:bodyPr/>
        <a:lstStyle/>
        <a:p>
          <a:endParaRPr lang="en-US"/>
        </a:p>
      </dgm:t>
    </dgm:pt>
    <dgm:pt modelId="{20873D24-049E-4D1E-A3C5-181B7CB73C98}">
      <dgm:prSet/>
      <dgm:spPr/>
      <dgm:t>
        <a:bodyPr/>
        <a:lstStyle/>
        <a:p>
          <a:r>
            <a:rPr lang="en-GB" dirty="0"/>
            <a:t>The ecological model demonstrates that health is influenced by a variety of societal factors, including individual choices, family support, community resources, public services, and national policy (Dahlgren and Whitehead, 1991).</a:t>
          </a:r>
          <a:endParaRPr lang="en-US" dirty="0"/>
        </a:p>
      </dgm:t>
    </dgm:pt>
    <dgm:pt modelId="{522B2942-1CE6-4295-89DF-72F4CF04F931}" type="parTrans" cxnId="{5843BD3A-1F12-48CA-81DE-D87CB6D2739A}">
      <dgm:prSet/>
      <dgm:spPr/>
      <dgm:t>
        <a:bodyPr/>
        <a:lstStyle/>
        <a:p>
          <a:endParaRPr lang="en-US"/>
        </a:p>
      </dgm:t>
    </dgm:pt>
    <dgm:pt modelId="{60054E6D-094E-4FD1-831A-1DC8D5DA9CF7}" type="sibTrans" cxnId="{5843BD3A-1F12-48CA-81DE-D87CB6D2739A}">
      <dgm:prSet/>
      <dgm:spPr/>
      <dgm:t>
        <a:bodyPr/>
        <a:lstStyle/>
        <a:p>
          <a:endParaRPr lang="en-US"/>
        </a:p>
      </dgm:t>
    </dgm:pt>
    <dgm:pt modelId="{DC1CD98E-5D1F-4000-9FAD-F3C6C4120680}">
      <dgm:prSet/>
      <dgm:spPr/>
      <dgm:t>
        <a:bodyPr/>
        <a:lstStyle/>
        <a:p>
          <a:r>
            <a:rPr lang="en-GB"/>
            <a:t>A holistic approach to care means recognising the whole person, including their physical condition, mental health, emotions, relationships, culture and living situation (WHO, 1948).</a:t>
          </a:r>
          <a:endParaRPr lang="en-US"/>
        </a:p>
      </dgm:t>
    </dgm:pt>
    <dgm:pt modelId="{41D8C809-7791-4ACF-816F-52E4EEC7EC6F}" type="parTrans" cxnId="{D3BA2C52-A799-4241-A505-6629620BD93E}">
      <dgm:prSet/>
      <dgm:spPr/>
      <dgm:t>
        <a:bodyPr/>
        <a:lstStyle/>
        <a:p>
          <a:endParaRPr lang="en-US"/>
        </a:p>
      </dgm:t>
    </dgm:pt>
    <dgm:pt modelId="{9D268EB5-3F73-48A9-99B1-BC9F4D42D2C9}" type="sibTrans" cxnId="{D3BA2C52-A799-4241-A505-6629620BD93E}">
      <dgm:prSet/>
      <dgm:spPr/>
      <dgm:t>
        <a:bodyPr/>
        <a:lstStyle/>
        <a:p>
          <a:endParaRPr lang="en-US"/>
        </a:p>
      </dgm:t>
    </dgm:pt>
    <dgm:pt modelId="{38219BD3-3513-4047-937E-39735630EA02}">
      <dgm:prSet/>
      <dgm:spPr/>
      <dgm:t>
        <a:bodyPr/>
        <a:lstStyle/>
        <a:p>
          <a:r>
            <a:rPr lang="en-GB" dirty="0"/>
            <a:t>These models are important for SDG Target 3.4 since non-communicable illnesses and mental health disorders are frequently associated with lifestyle, stress, poverty, social isolation, and access to care (Marmot et al., 2020).</a:t>
          </a:r>
          <a:endParaRPr lang="en-US" dirty="0"/>
        </a:p>
      </dgm:t>
    </dgm:pt>
    <dgm:pt modelId="{C826CCCC-3881-4E49-BA20-63C575B20E9D}" type="parTrans" cxnId="{6190398F-DEEE-4113-90DC-9151BFFABF1D}">
      <dgm:prSet/>
      <dgm:spPr/>
      <dgm:t>
        <a:bodyPr/>
        <a:lstStyle/>
        <a:p>
          <a:endParaRPr lang="en-US"/>
        </a:p>
      </dgm:t>
    </dgm:pt>
    <dgm:pt modelId="{C778EB01-9D87-41A9-A13B-6777A8E964E9}" type="sibTrans" cxnId="{6190398F-DEEE-4113-90DC-9151BFFABF1D}">
      <dgm:prSet/>
      <dgm:spPr/>
      <dgm:t>
        <a:bodyPr/>
        <a:lstStyle/>
        <a:p>
          <a:endParaRPr lang="en-US"/>
        </a:p>
      </dgm:t>
    </dgm:pt>
    <dgm:pt modelId="{73E3A9E4-2996-4004-8B63-81CDB4B85E02}">
      <dgm:prSet/>
      <dgm:spPr/>
      <dgm:t>
        <a:bodyPr/>
        <a:lstStyle/>
        <a:p>
          <a:r>
            <a:rPr lang="en-GB" dirty="0"/>
            <a:t>A key limitation is that health and social care services are often organised separately, which can make holistic and integrated care difficult to deliver in practice (NHS England, 2019).</a:t>
          </a:r>
          <a:endParaRPr lang="en-US" dirty="0"/>
        </a:p>
      </dgm:t>
    </dgm:pt>
    <dgm:pt modelId="{D29C7E33-24A5-4C60-BD96-1276860FD066}" type="parTrans" cxnId="{BDF89AD6-B15A-4140-B458-6D36D9B75C98}">
      <dgm:prSet/>
      <dgm:spPr/>
      <dgm:t>
        <a:bodyPr/>
        <a:lstStyle/>
        <a:p>
          <a:endParaRPr lang="en-US"/>
        </a:p>
      </dgm:t>
    </dgm:pt>
    <dgm:pt modelId="{8B714439-685B-46CC-AE70-FFE7FF93F990}" type="sibTrans" cxnId="{BDF89AD6-B15A-4140-B458-6D36D9B75C98}">
      <dgm:prSet/>
      <dgm:spPr/>
      <dgm:t>
        <a:bodyPr/>
        <a:lstStyle/>
        <a:p>
          <a:endParaRPr lang="en-US"/>
        </a:p>
      </dgm:t>
    </dgm:pt>
    <dgm:pt modelId="{75FADABC-6A6A-4BC7-B68B-3F6AF0C94BC4}" type="pres">
      <dgm:prSet presAssocID="{CDFA12C4-5EAE-4BE4-A3BA-730B0FB775DC}" presName="linear" presStyleCnt="0">
        <dgm:presLayoutVars>
          <dgm:animLvl val="lvl"/>
          <dgm:resizeHandles val="exact"/>
        </dgm:presLayoutVars>
      </dgm:prSet>
      <dgm:spPr/>
    </dgm:pt>
    <dgm:pt modelId="{6681BE11-3AF0-417A-AE4A-9240C7146301}" type="pres">
      <dgm:prSet presAssocID="{D5C33ACE-EFBC-4666-8A1D-20B9E778EF0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07ABF88A-6897-4575-955B-157926E67E5A}" type="pres">
      <dgm:prSet presAssocID="{9DFBDA1A-490D-426D-A007-01DDFB9DE39E}" presName="spacer" presStyleCnt="0"/>
      <dgm:spPr/>
    </dgm:pt>
    <dgm:pt modelId="{42ED2B3B-D648-4228-A592-920561C12857}" type="pres">
      <dgm:prSet presAssocID="{20873D24-049E-4D1E-A3C5-181B7CB73C9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FF844EC-0438-489D-97CA-984432651883}" type="pres">
      <dgm:prSet presAssocID="{60054E6D-094E-4FD1-831A-1DC8D5DA9CF7}" presName="spacer" presStyleCnt="0"/>
      <dgm:spPr/>
    </dgm:pt>
    <dgm:pt modelId="{7C06AA9A-7B4C-4C9D-B616-7AB0BFA1353A}" type="pres">
      <dgm:prSet presAssocID="{DC1CD98E-5D1F-4000-9FAD-F3C6C412068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B4D5527C-ACB8-410B-8A52-895A96E7C4AD}" type="pres">
      <dgm:prSet presAssocID="{9D268EB5-3F73-48A9-99B1-BC9F4D42D2C9}" presName="spacer" presStyleCnt="0"/>
      <dgm:spPr/>
    </dgm:pt>
    <dgm:pt modelId="{85B40AE0-6DCF-451E-8A44-8B8553177F99}" type="pres">
      <dgm:prSet presAssocID="{38219BD3-3513-4047-937E-39735630EA0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BC6E4F5-FB85-4565-8AB7-A42EC704BE06}" type="pres">
      <dgm:prSet presAssocID="{C778EB01-9D87-41A9-A13B-6777A8E964E9}" presName="spacer" presStyleCnt="0"/>
      <dgm:spPr/>
    </dgm:pt>
    <dgm:pt modelId="{EA8985A5-93EA-4C04-83FC-C2DBE093FCD7}" type="pres">
      <dgm:prSet presAssocID="{73E3A9E4-2996-4004-8B63-81CDB4B85E0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A3E12011-CC0C-4DBD-86DC-A84409308705}" type="presOf" srcId="{38219BD3-3513-4047-937E-39735630EA02}" destId="{85B40AE0-6DCF-451E-8A44-8B8553177F99}" srcOrd="0" destOrd="0" presId="urn:microsoft.com/office/officeart/2005/8/layout/vList2"/>
    <dgm:cxn modelId="{172C2A13-FD8F-4248-A617-51FD47875C50}" type="presOf" srcId="{CDFA12C4-5EAE-4BE4-A3BA-730B0FB775DC}" destId="{75FADABC-6A6A-4BC7-B68B-3F6AF0C94BC4}" srcOrd="0" destOrd="0" presId="urn:microsoft.com/office/officeart/2005/8/layout/vList2"/>
    <dgm:cxn modelId="{1E030716-C052-46CA-9F6F-84FCC6509B15}" type="presOf" srcId="{20873D24-049E-4D1E-A3C5-181B7CB73C98}" destId="{42ED2B3B-D648-4228-A592-920561C12857}" srcOrd="0" destOrd="0" presId="urn:microsoft.com/office/officeart/2005/8/layout/vList2"/>
    <dgm:cxn modelId="{5843BD3A-1F12-48CA-81DE-D87CB6D2739A}" srcId="{CDFA12C4-5EAE-4BE4-A3BA-730B0FB775DC}" destId="{20873D24-049E-4D1E-A3C5-181B7CB73C98}" srcOrd="1" destOrd="0" parTransId="{522B2942-1CE6-4295-89DF-72F4CF04F931}" sibTransId="{60054E6D-094E-4FD1-831A-1DC8D5DA9CF7}"/>
    <dgm:cxn modelId="{EDE01048-9D06-4E08-A0FA-D4F71A012A16}" type="presOf" srcId="{DC1CD98E-5D1F-4000-9FAD-F3C6C4120680}" destId="{7C06AA9A-7B4C-4C9D-B616-7AB0BFA1353A}" srcOrd="0" destOrd="0" presId="urn:microsoft.com/office/officeart/2005/8/layout/vList2"/>
    <dgm:cxn modelId="{D3BA2C52-A799-4241-A505-6629620BD93E}" srcId="{CDFA12C4-5EAE-4BE4-A3BA-730B0FB775DC}" destId="{DC1CD98E-5D1F-4000-9FAD-F3C6C4120680}" srcOrd="2" destOrd="0" parTransId="{41D8C809-7791-4ACF-816F-52E4EEC7EC6F}" sibTransId="{9D268EB5-3F73-48A9-99B1-BC9F4D42D2C9}"/>
    <dgm:cxn modelId="{61AF0486-DCF3-4AD4-8839-44FAD5514796}" type="presOf" srcId="{73E3A9E4-2996-4004-8B63-81CDB4B85E02}" destId="{EA8985A5-93EA-4C04-83FC-C2DBE093FCD7}" srcOrd="0" destOrd="0" presId="urn:microsoft.com/office/officeart/2005/8/layout/vList2"/>
    <dgm:cxn modelId="{6190398F-DEEE-4113-90DC-9151BFFABF1D}" srcId="{CDFA12C4-5EAE-4BE4-A3BA-730B0FB775DC}" destId="{38219BD3-3513-4047-937E-39735630EA02}" srcOrd="3" destOrd="0" parTransId="{C826CCCC-3881-4E49-BA20-63C575B20E9D}" sibTransId="{C778EB01-9D87-41A9-A13B-6777A8E964E9}"/>
    <dgm:cxn modelId="{4AB2609B-F04C-402A-BEB8-D95AC7E4D29A}" srcId="{CDFA12C4-5EAE-4BE4-A3BA-730B0FB775DC}" destId="{D5C33ACE-EFBC-4666-8A1D-20B9E778EF05}" srcOrd="0" destOrd="0" parTransId="{74A8AD17-BD24-4BF0-87BF-37D2CF38BD51}" sibTransId="{9DFBDA1A-490D-426D-A007-01DDFB9DE39E}"/>
    <dgm:cxn modelId="{BDF89AD6-B15A-4140-B458-6D36D9B75C98}" srcId="{CDFA12C4-5EAE-4BE4-A3BA-730B0FB775DC}" destId="{73E3A9E4-2996-4004-8B63-81CDB4B85E02}" srcOrd="4" destOrd="0" parTransId="{D29C7E33-24A5-4C60-BD96-1276860FD066}" sibTransId="{8B714439-685B-46CC-AE70-FFE7FF93F990}"/>
    <dgm:cxn modelId="{6F2D80DB-9CDF-4FEB-8309-7AA596DCC015}" type="presOf" srcId="{D5C33ACE-EFBC-4666-8A1D-20B9E778EF05}" destId="{6681BE11-3AF0-417A-AE4A-9240C7146301}" srcOrd="0" destOrd="0" presId="urn:microsoft.com/office/officeart/2005/8/layout/vList2"/>
    <dgm:cxn modelId="{9CBCDB10-E08A-4162-881D-DAB6AEDFC459}" type="presParOf" srcId="{75FADABC-6A6A-4BC7-B68B-3F6AF0C94BC4}" destId="{6681BE11-3AF0-417A-AE4A-9240C7146301}" srcOrd="0" destOrd="0" presId="urn:microsoft.com/office/officeart/2005/8/layout/vList2"/>
    <dgm:cxn modelId="{F9C5AFD7-15CF-46AC-A3B6-21371B770BD6}" type="presParOf" srcId="{75FADABC-6A6A-4BC7-B68B-3F6AF0C94BC4}" destId="{07ABF88A-6897-4575-955B-157926E67E5A}" srcOrd="1" destOrd="0" presId="urn:microsoft.com/office/officeart/2005/8/layout/vList2"/>
    <dgm:cxn modelId="{2B9A10ED-7D71-4DF3-AA89-97A84964B3C9}" type="presParOf" srcId="{75FADABC-6A6A-4BC7-B68B-3F6AF0C94BC4}" destId="{42ED2B3B-D648-4228-A592-920561C12857}" srcOrd="2" destOrd="0" presId="urn:microsoft.com/office/officeart/2005/8/layout/vList2"/>
    <dgm:cxn modelId="{93E5CF24-B336-4DC6-81BA-C5095CB7F517}" type="presParOf" srcId="{75FADABC-6A6A-4BC7-B68B-3F6AF0C94BC4}" destId="{FFF844EC-0438-489D-97CA-984432651883}" srcOrd="3" destOrd="0" presId="urn:microsoft.com/office/officeart/2005/8/layout/vList2"/>
    <dgm:cxn modelId="{D8A952D4-7B3D-41C8-991F-05860E09B235}" type="presParOf" srcId="{75FADABC-6A6A-4BC7-B68B-3F6AF0C94BC4}" destId="{7C06AA9A-7B4C-4C9D-B616-7AB0BFA1353A}" srcOrd="4" destOrd="0" presId="urn:microsoft.com/office/officeart/2005/8/layout/vList2"/>
    <dgm:cxn modelId="{9C608816-E75D-48F9-9AFB-B03683C9C9CD}" type="presParOf" srcId="{75FADABC-6A6A-4BC7-B68B-3F6AF0C94BC4}" destId="{B4D5527C-ACB8-410B-8A52-895A96E7C4AD}" srcOrd="5" destOrd="0" presId="urn:microsoft.com/office/officeart/2005/8/layout/vList2"/>
    <dgm:cxn modelId="{4277E0F4-ACE4-47CD-BA35-440541B5DE8D}" type="presParOf" srcId="{75FADABC-6A6A-4BC7-B68B-3F6AF0C94BC4}" destId="{85B40AE0-6DCF-451E-8A44-8B8553177F99}" srcOrd="6" destOrd="0" presId="urn:microsoft.com/office/officeart/2005/8/layout/vList2"/>
    <dgm:cxn modelId="{E29FFE66-E05A-450E-B8E7-34144FB340E5}" type="presParOf" srcId="{75FADABC-6A6A-4BC7-B68B-3F6AF0C94BC4}" destId="{BBC6E4F5-FB85-4565-8AB7-A42EC704BE06}" srcOrd="7" destOrd="0" presId="urn:microsoft.com/office/officeart/2005/8/layout/vList2"/>
    <dgm:cxn modelId="{E35FC647-FB1A-4EDE-AD0F-132CD45D646B}" type="presParOf" srcId="{75FADABC-6A6A-4BC7-B68B-3F6AF0C94BC4}" destId="{EA8985A5-93EA-4C04-83FC-C2DBE093FCD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A12621D-2255-4606-9248-A24E071A969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5D885DF-2495-4CF3-A766-E43CDCF352AD}">
      <dgm:prSet/>
      <dgm:spPr/>
      <dgm:t>
        <a:bodyPr/>
        <a:lstStyle/>
        <a:p>
          <a:r>
            <a:rPr lang="en-GB"/>
            <a:t>Non-communicable diseases caused at least 43 million deaths globally in 2021, showing that they remain one of the biggest challenges for public health systems (WHO, 2025b).</a:t>
          </a:r>
          <a:endParaRPr lang="en-US"/>
        </a:p>
      </dgm:t>
    </dgm:pt>
    <dgm:pt modelId="{293B8265-1F50-4FD5-A5FB-8EC5E4FDEF30}" type="parTrans" cxnId="{AC216D35-D402-4513-BF4C-AD958B5D1A35}">
      <dgm:prSet/>
      <dgm:spPr/>
      <dgm:t>
        <a:bodyPr/>
        <a:lstStyle/>
        <a:p>
          <a:endParaRPr lang="en-US"/>
        </a:p>
      </dgm:t>
    </dgm:pt>
    <dgm:pt modelId="{9F4628B8-6876-4BF2-AB41-02A8DBCF3049}" type="sibTrans" cxnId="{AC216D35-D402-4513-BF4C-AD958B5D1A35}">
      <dgm:prSet/>
      <dgm:spPr/>
      <dgm:t>
        <a:bodyPr/>
        <a:lstStyle/>
        <a:p>
          <a:endParaRPr lang="en-US"/>
        </a:p>
      </dgm:t>
    </dgm:pt>
    <dgm:pt modelId="{2B5EB219-8B79-45F7-ABAA-1694C89D3E4D}">
      <dgm:prSet/>
      <dgm:spPr/>
      <dgm:t>
        <a:bodyPr/>
        <a:lstStyle/>
        <a:p>
          <a:r>
            <a:rPr lang="en-GB"/>
            <a:t>Around 18 million people died from NCDs before the age of 70 in 2021, which shows why prevention and early treatment are central to SDG Target 3.4 (WHO, 2025b).</a:t>
          </a:r>
          <a:endParaRPr lang="en-US"/>
        </a:p>
      </dgm:t>
    </dgm:pt>
    <dgm:pt modelId="{DBACADFF-8844-4BB6-89C3-83EBF113F649}" type="parTrans" cxnId="{5F0E9DCB-BC9B-462F-9690-B7E2599A3380}">
      <dgm:prSet/>
      <dgm:spPr/>
      <dgm:t>
        <a:bodyPr/>
        <a:lstStyle/>
        <a:p>
          <a:endParaRPr lang="en-US"/>
        </a:p>
      </dgm:t>
    </dgm:pt>
    <dgm:pt modelId="{2505C39F-D73F-48B6-B675-E0ECEB65B854}" type="sibTrans" cxnId="{5F0E9DCB-BC9B-462F-9690-B7E2599A3380}">
      <dgm:prSet/>
      <dgm:spPr/>
      <dgm:t>
        <a:bodyPr/>
        <a:lstStyle/>
        <a:p>
          <a:endParaRPr lang="en-US"/>
        </a:p>
      </dgm:t>
    </dgm:pt>
    <dgm:pt modelId="{BE4D8946-E36F-4C4F-8733-047C5F919F93}">
      <dgm:prSet/>
      <dgm:spPr/>
      <dgm:t>
        <a:bodyPr/>
        <a:lstStyle/>
        <a:p>
          <a:r>
            <a:rPr lang="en-GB"/>
            <a:t>Premature NCD deaths are not equally distributed, as 82% occur in low- and middle-income countries, highlighting global health inequality (WHO, 2025b).</a:t>
          </a:r>
          <a:endParaRPr lang="en-US"/>
        </a:p>
      </dgm:t>
    </dgm:pt>
    <dgm:pt modelId="{F9217BCC-0B1A-42A7-9851-F90462238FA4}" type="parTrans" cxnId="{D9168A14-B701-4A1E-BA17-577D1C86D12A}">
      <dgm:prSet/>
      <dgm:spPr/>
      <dgm:t>
        <a:bodyPr/>
        <a:lstStyle/>
        <a:p>
          <a:endParaRPr lang="en-US"/>
        </a:p>
      </dgm:t>
    </dgm:pt>
    <dgm:pt modelId="{7A2BED38-D902-47A0-AAF1-D66027E83847}" type="sibTrans" cxnId="{D9168A14-B701-4A1E-BA17-577D1C86D12A}">
      <dgm:prSet/>
      <dgm:spPr/>
      <dgm:t>
        <a:bodyPr/>
        <a:lstStyle/>
        <a:p>
          <a:endParaRPr lang="en-US"/>
        </a:p>
      </dgm:t>
    </dgm:pt>
    <dgm:pt modelId="{F29C1A9E-74CF-4AB3-805C-8707B58A6B4F}">
      <dgm:prSet/>
      <dgm:spPr/>
      <dgm:t>
        <a:bodyPr/>
        <a:lstStyle/>
        <a:p>
          <a:r>
            <a:rPr lang="en-GB"/>
            <a:t>Mental disorders affect nearly one in seven people globally and can reduce quality of life, employment opportunities, social relationships and physical health outcomes (WHO, 2025c).</a:t>
          </a:r>
          <a:endParaRPr lang="en-US"/>
        </a:p>
      </dgm:t>
    </dgm:pt>
    <dgm:pt modelId="{B3AD1B0D-24B7-4275-B9EB-6C5E6F71626F}" type="parTrans" cxnId="{0A842B76-D696-4649-9491-637859898561}">
      <dgm:prSet/>
      <dgm:spPr/>
      <dgm:t>
        <a:bodyPr/>
        <a:lstStyle/>
        <a:p>
          <a:endParaRPr lang="en-US"/>
        </a:p>
      </dgm:t>
    </dgm:pt>
    <dgm:pt modelId="{B041CCC8-1846-4A26-99A6-E8B8BB974353}" type="sibTrans" cxnId="{0A842B76-D696-4649-9491-637859898561}">
      <dgm:prSet/>
      <dgm:spPr/>
      <dgm:t>
        <a:bodyPr/>
        <a:lstStyle/>
        <a:p>
          <a:endParaRPr lang="en-US"/>
        </a:p>
      </dgm:t>
    </dgm:pt>
    <dgm:pt modelId="{BA53E3C2-C8D9-4F7B-8B8A-F24E6DDA5B08}">
      <dgm:prSet/>
      <dgm:spPr/>
      <dgm:t>
        <a:bodyPr/>
        <a:lstStyle/>
        <a:p>
          <a:r>
            <a:rPr lang="en-GB"/>
            <a:t>In the UK, NCDs and mental health needs influence service delivery because they require long-term care, multidisciplinary working and support beyond hospitals (NHS England, 2019).</a:t>
          </a:r>
          <a:endParaRPr lang="en-US"/>
        </a:p>
      </dgm:t>
    </dgm:pt>
    <dgm:pt modelId="{23D4381E-96E3-48BA-B51A-43B337EF0A44}" type="parTrans" cxnId="{F4D436AB-43A3-4084-8813-D7B31D44DFB4}">
      <dgm:prSet/>
      <dgm:spPr/>
      <dgm:t>
        <a:bodyPr/>
        <a:lstStyle/>
        <a:p>
          <a:endParaRPr lang="en-US"/>
        </a:p>
      </dgm:t>
    </dgm:pt>
    <dgm:pt modelId="{9378B4FF-D481-4E9E-8969-10161AF38385}" type="sibTrans" cxnId="{F4D436AB-43A3-4084-8813-D7B31D44DFB4}">
      <dgm:prSet/>
      <dgm:spPr/>
      <dgm:t>
        <a:bodyPr/>
        <a:lstStyle/>
        <a:p>
          <a:endParaRPr lang="en-US"/>
        </a:p>
      </dgm:t>
    </dgm:pt>
    <dgm:pt modelId="{1D2C40A2-096A-4A59-94EB-0B86201B66A5}" type="pres">
      <dgm:prSet presAssocID="{2A12621D-2255-4606-9248-A24E071A969D}" presName="linear" presStyleCnt="0">
        <dgm:presLayoutVars>
          <dgm:animLvl val="lvl"/>
          <dgm:resizeHandles val="exact"/>
        </dgm:presLayoutVars>
      </dgm:prSet>
      <dgm:spPr/>
    </dgm:pt>
    <dgm:pt modelId="{B8441D4F-5964-4A4C-9719-07E5C7F19076}" type="pres">
      <dgm:prSet presAssocID="{B5D885DF-2495-4CF3-A766-E43CDCF352AD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F8853D59-DEEA-4B49-9CD1-4FF953FBCA2E}" type="pres">
      <dgm:prSet presAssocID="{9F4628B8-6876-4BF2-AB41-02A8DBCF3049}" presName="spacer" presStyleCnt="0"/>
      <dgm:spPr/>
    </dgm:pt>
    <dgm:pt modelId="{016344BA-72B3-4AFC-9917-066255426755}" type="pres">
      <dgm:prSet presAssocID="{2B5EB219-8B79-45F7-ABAA-1694C89D3E4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4957AD1-B363-4173-9400-5D4A8F57F362}" type="pres">
      <dgm:prSet presAssocID="{2505C39F-D73F-48B6-B675-E0ECEB65B854}" presName="spacer" presStyleCnt="0"/>
      <dgm:spPr/>
    </dgm:pt>
    <dgm:pt modelId="{330B2833-120C-40F2-8327-9B5246A52765}" type="pres">
      <dgm:prSet presAssocID="{BE4D8946-E36F-4C4F-8733-047C5F919F93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3E4BECD-9DEC-4ED4-B786-B8BC8011EF3D}" type="pres">
      <dgm:prSet presAssocID="{7A2BED38-D902-47A0-AAF1-D66027E83847}" presName="spacer" presStyleCnt="0"/>
      <dgm:spPr/>
    </dgm:pt>
    <dgm:pt modelId="{B3BE4BF6-1078-4F16-A912-9F023F1D3112}" type="pres">
      <dgm:prSet presAssocID="{F29C1A9E-74CF-4AB3-805C-8707B58A6B4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D2B6CC1A-C020-4DF9-A8A4-7E0B8738DF99}" type="pres">
      <dgm:prSet presAssocID="{B041CCC8-1846-4A26-99A6-E8B8BB974353}" presName="spacer" presStyleCnt="0"/>
      <dgm:spPr/>
    </dgm:pt>
    <dgm:pt modelId="{4D04D0C6-4322-4006-BF4A-29EA34D9A384}" type="pres">
      <dgm:prSet presAssocID="{BA53E3C2-C8D9-4F7B-8B8A-F24E6DDA5B0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22C6F04-35E5-4211-A699-A38777994851}" type="presOf" srcId="{BE4D8946-E36F-4C4F-8733-047C5F919F93}" destId="{330B2833-120C-40F2-8327-9B5246A52765}" srcOrd="0" destOrd="0" presId="urn:microsoft.com/office/officeart/2005/8/layout/vList2"/>
    <dgm:cxn modelId="{0ED50B0A-2AA3-4313-B1D5-9F4DDA9CBDFB}" type="presOf" srcId="{BA53E3C2-C8D9-4F7B-8B8A-F24E6DDA5B08}" destId="{4D04D0C6-4322-4006-BF4A-29EA34D9A384}" srcOrd="0" destOrd="0" presId="urn:microsoft.com/office/officeart/2005/8/layout/vList2"/>
    <dgm:cxn modelId="{D9168A14-B701-4A1E-BA17-577D1C86D12A}" srcId="{2A12621D-2255-4606-9248-A24E071A969D}" destId="{BE4D8946-E36F-4C4F-8733-047C5F919F93}" srcOrd="2" destOrd="0" parTransId="{F9217BCC-0B1A-42A7-9851-F90462238FA4}" sibTransId="{7A2BED38-D902-47A0-AAF1-D66027E83847}"/>
    <dgm:cxn modelId="{AC216D35-D402-4513-BF4C-AD958B5D1A35}" srcId="{2A12621D-2255-4606-9248-A24E071A969D}" destId="{B5D885DF-2495-4CF3-A766-E43CDCF352AD}" srcOrd="0" destOrd="0" parTransId="{293B8265-1F50-4FD5-A5FB-8EC5E4FDEF30}" sibTransId="{9F4628B8-6876-4BF2-AB41-02A8DBCF3049}"/>
    <dgm:cxn modelId="{0C958D42-41E3-4723-AB26-BD314310DCDE}" type="presOf" srcId="{2A12621D-2255-4606-9248-A24E071A969D}" destId="{1D2C40A2-096A-4A59-94EB-0B86201B66A5}" srcOrd="0" destOrd="0" presId="urn:microsoft.com/office/officeart/2005/8/layout/vList2"/>
    <dgm:cxn modelId="{64CEB146-69FF-41DD-8B7A-2F19E5A1A0D5}" type="presOf" srcId="{B5D885DF-2495-4CF3-A766-E43CDCF352AD}" destId="{B8441D4F-5964-4A4C-9719-07E5C7F19076}" srcOrd="0" destOrd="0" presId="urn:microsoft.com/office/officeart/2005/8/layout/vList2"/>
    <dgm:cxn modelId="{0A842B76-D696-4649-9491-637859898561}" srcId="{2A12621D-2255-4606-9248-A24E071A969D}" destId="{F29C1A9E-74CF-4AB3-805C-8707B58A6B4F}" srcOrd="3" destOrd="0" parTransId="{B3AD1B0D-24B7-4275-B9EB-6C5E6F71626F}" sibTransId="{B041CCC8-1846-4A26-99A6-E8B8BB974353}"/>
    <dgm:cxn modelId="{B747C098-DF63-4FBD-A652-22E31D8C93CD}" type="presOf" srcId="{F29C1A9E-74CF-4AB3-805C-8707B58A6B4F}" destId="{B3BE4BF6-1078-4F16-A912-9F023F1D3112}" srcOrd="0" destOrd="0" presId="urn:microsoft.com/office/officeart/2005/8/layout/vList2"/>
    <dgm:cxn modelId="{F4D436AB-43A3-4084-8813-D7B31D44DFB4}" srcId="{2A12621D-2255-4606-9248-A24E071A969D}" destId="{BA53E3C2-C8D9-4F7B-8B8A-F24E6DDA5B08}" srcOrd="4" destOrd="0" parTransId="{23D4381E-96E3-48BA-B51A-43B337EF0A44}" sibTransId="{9378B4FF-D481-4E9E-8969-10161AF38385}"/>
    <dgm:cxn modelId="{5F0E9DCB-BC9B-462F-9690-B7E2599A3380}" srcId="{2A12621D-2255-4606-9248-A24E071A969D}" destId="{2B5EB219-8B79-45F7-ABAA-1694C89D3E4D}" srcOrd="1" destOrd="0" parTransId="{DBACADFF-8844-4BB6-89C3-83EBF113F649}" sibTransId="{2505C39F-D73F-48B6-B675-E0ECEB65B854}"/>
    <dgm:cxn modelId="{F7DD84D3-602C-4F51-B037-0F3C6BEBC124}" type="presOf" srcId="{2B5EB219-8B79-45F7-ABAA-1694C89D3E4D}" destId="{016344BA-72B3-4AFC-9917-066255426755}" srcOrd="0" destOrd="0" presId="urn:microsoft.com/office/officeart/2005/8/layout/vList2"/>
    <dgm:cxn modelId="{52DECB60-C1B8-4BFE-846C-E0D7043E4F3E}" type="presParOf" srcId="{1D2C40A2-096A-4A59-94EB-0B86201B66A5}" destId="{B8441D4F-5964-4A4C-9719-07E5C7F19076}" srcOrd="0" destOrd="0" presId="urn:microsoft.com/office/officeart/2005/8/layout/vList2"/>
    <dgm:cxn modelId="{8B4C8582-573E-4A04-B6B4-9D46EC7B6DC2}" type="presParOf" srcId="{1D2C40A2-096A-4A59-94EB-0B86201B66A5}" destId="{F8853D59-DEEA-4B49-9CD1-4FF953FBCA2E}" srcOrd="1" destOrd="0" presId="urn:microsoft.com/office/officeart/2005/8/layout/vList2"/>
    <dgm:cxn modelId="{1A8B29AE-7186-4F3B-945E-62973F2FDCEB}" type="presParOf" srcId="{1D2C40A2-096A-4A59-94EB-0B86201B66A5}" destId="{016344BA-72B3-4AFC-9917-066255426755}" srcOrd="2" destOrd="0" presId="urn:microsoft.com/office/officeart/2005/8/layout/vList2"/>
    <dgm:cxn modelId="{B0DE0C7E-386A-4C66-BF8D-EB1A494E470B}" type="presParOf" srcId="{1D2C40A2-096A-4A59-94EB-0B86201B66A5}" destId="{24957AD1-B363-4173-9400-5D4A8F57F362}" srcOrd="3" destOrd="0" presId="urn:microsoft.com/office/officeart/2005/8/layout/vList2"/>
    <dgm:cxn modelId="{84FCC406-5BAE-44BD-9D9A-D334A3EA0664}" type="presParOf" srcId="{1D2C40A2-096A-4A59-94EB-0B86201B66A5}" destId="{330B2833-120C-40F2-8327-9B5246A52765}" srcOrd="4" destOrd="0" presId="urn:microsoft.com/office/officeart/2005/8/layout/vList2"/>
    <dgm:cxn modelId="{93EB1AA6-1527-44C8-B650-6CBCDF556603}" type="presParOf" srcId="{1D2C40A2-096A-4A59-94EB-0B86201B66A5}" destId="{33E4BECD-9DEC-4ED4-B786-B8BC8011EF3D}" srcOrd="5" destOrd="0" presId="urn:microsoft.com/office/officeart/2005/8/layout/vList2"/>
    <dgm:cxn modelId="{EAC8CB74-3D30-4627-A628-0BB8826DCF1A}" type="presParOf" srcId="{1D2C40A2-096A-4A59-94EB-0B86201B66A5}" destId="{B3BE4BF6-1078-4F16-A912-9F023F1D3112}" srcOrd="6" destOrd="0" presId="urn:microsoft.com/office/officeart/2005/8/layout/vList2"/>
    <dgm:cxn modelId="{5B9305A1-8093-452C-8F4B-3BC20C44AE6D}" type="presParOf" srcId="{1D2C40A2-096A-4A59-94EB-0B86201B66A5}" destId="{D2B6CC1A-C020-4DF9-A8A4-7E0B8738DF99}" srcOrd="7" destOrd="0" presId="urn:microsoft.com/office/officeart/2005/8/layout/vList2"/>
    <dgm:cxn modelId="{D3D139DD-2F83-46DC-BE0B-27F874F46F55}" type="presParOf" srcId="{1D2C40A2-096A-4A59-94EB-0B86201B66A5}" destId="{4D04D0C6-4322-4006-BF4A-29EA34D9A384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1BFD91C-6F14-44AD-8A11-883687ED9DF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5CFA7AB1-3459-41F9-B6E2-6F349F1ECE5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WHO's Health in All Policies approach contends that health should be considered in areas such as housing, education, employment, transportation, and the environment (WHO, 2014).</a:t>
          </a:r>
          <a:endParaRPr lang="en-US" dirty="0"/>
        </a:p>
      </dgm:t>
    </dgm:pt>
    <dgm:pt modelId="{9438F381-3674-45AD-AA36-154CC102EE03}" type="parTrans" cxnId="{D36FF138-080B-4D9B-8F6D-172C766E56A4}">
      <dgm:prSet/>
      <dgm:spPr/>
      <dgm:t>
        <a:bodyPr/>
        <a:lstStyle/>
        <a:p>
          <a:endParaRPr lang="en-US"/>
        </a:p>
      </dgm:t>
    </dgm:pt>
    <dgm:pt modelId="{ABBA0D44-85CD-4153-AE17-F8D4447CC668}" type="sibTrans" cxnId="{D36FF138-080B-4D9B-8F6D-172C766E56A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4322A3F-6596-482D-A456-42A4DC91FD7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NHS Long Term Plan focuses on prevention, mental health services, personalised treatment, and eliminating health disparities throughout England (NHS England, 2019).</a:t>
          </a:r>
          <a:endParaRPr lang="en-US" dirty="0"/>
        </a:p>
      </dgm:t>
    </dgm:pt>
    <dgm:pt modelId="{3274AE60-418A-499A-9157-194F3D8C6C6C}" type="parTrans" cxnId="{98C13CAC-D2C0-4094-A677-3445F4773066}">
      <dgm:prSet/>
      <dgm:spPr/>
      <dgm:t>
        <a:bodyPr/>
        <a:lstStyle/>
        <a:p>
          <a:endParaRPr lang="en-US"/>
        </a:p>
      </dgm:t>
    </dgm:pt>
    <dgm:pt modelId="{49AC86C1-83DB-4234-B758-6865A1172770}" type="sibTrans" cxnId="{98C13CAC-D2C0-4094-A677-3445F477306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9EE3788-8836-4A9C-87B9-BEE4C28F0A9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Health and Care Act of 2022 promotes integrated care systems that aim to increase collaboration between NHS institutions, local authorities, and other agencies.</a:t>
          </a:r>
          <a:endParaRPr lang="en-US" dirty="0"/>
        </a:p>
      </dgm:t>
    </dgm:pt>
    <dgm:pt modelId="{65871A2A-9792-4F9C-89A7-DF8FCF3A47BE}" type="parTrans" cxnId="{FB269DDD-2F85-4851-877C-A191DB433E2F}">
      <dgm:prSet/>
      <dgm:spPr/>
      <dgm:t>
        <a:bodyPr/>
        <a:lstStyle/>
        <a:p>
          <a:endParaRPr lang="en-US"/>
        </a:p>
      </dgm:t>
    </dgm:pt>
    <dgm:pt modelId="{07CA91A3-8CC4-4A73-BB2C-2709E96265DB}" type="sibTrans" cxnId="{FB269DDD-2F85-4851-877C-A191DB433E2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B42544A-0A74-4153-A953-1545A65DD2F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Core20PLUS5 is an NHS England strategy to eliminate healthcare disparities by concentrating on the poorest 20% of the population and other neglected populations (NHS England, 2025a).</a:t>
          </a:r>
          <a:endParaRPr lang="en-US" dirty="0"/>
        </a:p>
      </dgm:t>
    </dgm:pt>
    <dgm:pt modelId="{1F367D43-2E6C-481C-93F1-34DFF2D6CE29}" type="parTrans" cxnId="{45047611-2D22-4938-8875-C5D755303094}">
      <dgm:prSet/>
      <dgm:spPr/>
      <dgm:t>
        <a:bodyPr/>
        <a:lstStyle/>
        <a:p>
          <a:endParaRPr lang="en-US"/>
        </a:p>
      </dgm:t>
    </dgm:pt>
    <dgm:pt modelId="{F00C5FF2-9E81-49FC-A12E-8E686369885F}" type="sibTrans" cxnId="{45047611-2D22-4938-8875-C5D75530309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A2D09D5-1113-4690-956C-E0E316CF8BC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Although these policies support integrated and preventive care, real delivery can be restricted by funding pressures, workforce shortages and differences between local areas (Marmot et al., 2020).</a:t>
          </a:r>
          <a:endParaRPr lang="en-US"/>
        </a:p>
      </dgm:t>
    </dgm:pt>
    <dgm:pt modelId="{D2156DE6-A3E0-47CF-8B4E-3199403876C8}" type="parTrans" cxnId="{7EC7494F-48A8-4C39-810F-5B9FBB91C51E}">
      <dgm:prSet/>
      <dgm:spPr/>
      <dgm:t>
        <a:bodyPr/>
        <a:lstStyle/>
        <a:p>
          <a:endParaRPr lang="en-US"/>
        </a:p>
      </dgm:t>
    </dgm:pt>
    <dgm:pt modelId="{64046722-52C2-41FF-B049-00FBB7EAB044}" type="sibTrans" cxnId="{7EC7494F-48A8-4C39-810F-5B9FBB91C51E}">
      <dgm:prSet/>
      <dgm:spPr/>
      <dgm:t>
        <a:bodyPr/>
        <a:lstStyle/>
        <a:p>
          <a:endParaRPr lang="en-US"/>
        </a:p>
      </dgm:t>
    </dgm:pt>
    <dgm:pt modelId="{A833DF36-2C8B-4AF1-A15D-83A00B23190E}" type="pres">
      <dgm:prSet presAssocID="{A1BFD91C-6F14-44AD-8A11-883687ED9DF1}" presName="root" presStyleCnt="0">
        <dgm:presLayoutVars>
          <dgm:dir/>
          <dgm:resizeHandles val="exact"/>
        </dgm:presLayoutVars>
      </dgm:prSet>
      <dgm:spPr/>
    </dgm:pt>
    <dgm:pt modelId="{6F5AD51A-5B65-487A-B44E-CAB5820699D4}" type="pres">
      <dgm:prSet presAssocID="{A1BFD91C-6F14-44AD-8A11-883687ED9DF1}" presName="container" presStyleCnt="0">
        <dgm:presLayoutVars>
          <dgm:dir/>
          <dgm:resizeHandles val="exact"/>
        </dgm:presLayoutVars>
      </dgm:prSet>
      <dgm:spPr/>
    </dgm:pt>
    <dgm:pt modelId="{37EA643D-E6AC-4656-962A-C4D053D69475}" type="pres">
      <dgm:prSet presAssocID="{5CFA7AB1-3459-41F9-B6E2-6F349F1ECE5C}" presName="compNode" presStyleCnt="0"/>
      <dgm:spPr/>
    </dgm:pt>
    <dgm:pt modelId="{B16AFE26-721A-480B-889A-349609661CAC}" type="pres">
      <dgm:prSet presAssocID="{5CFA7AB1-3459-41F9-B6E2-6F349F1ECE5C}" presName="iconBgRect" presStyleLbl="bgShp" presStyleIdx="0" presStyleCnt="5"/>
      <dgm:spPr/>
    </dgm:pt>
    <dgm:pt modelId="{5183E39A-5B7A-411F-B49D-34FDDE27A4C6}" type="pres">
      <dgm:prSet presAssocID="{5CFA7AB1-3459-41F9-B6E2-6F349F1ECE5C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21E7A415-AD78-4580-AD8B-112EFFBA22AF}" type="pres">
      <dgm:prSet presAssocID="{5CFA7AB1-3459-41F9-B6E2-6F349F1ECE5C}" presName="spaceRect" presStyleCnt="0"/>
      <dgm:spPr/>
    </dgm:pt>
    <dgm:pt modelId="{52E0D2C0-EBAB-4BF8-ABE8-F188C39F4134}" type="pres">
      <dgm:prSet presAssocID="{5CFA7AB1-3459-41F9-B6E2-6F349F1ECE5C}" presName="textRect" presStyleLbl="revTx" presStyleIdx="0" presStyleCnt="5">
        <dgm:presLayoutVars>
          <dgm:chMax val="1"/>
          <dgm:chPref val="1"/>
        </dgm:presLayoutVars>
      </dgm:prSet>
      <dgm:spPr/>
    </dgm:pt>
    <dgm:pt modelId="{0AF10C1B-162A-4C2E-A509-4BE04C84570D}" type="pres">
      <dgm:prSet presAssocID="{ABBA0D44-85CD-4153-AE17-F8D4447CC668}" presName="sibTrans" presStyleLbl="sibTrans2D1" presStyleIdx="0" presStyleCnt="0"/>
      <dgm:spPr/>
    </dgm:pt>
    <dgm:pt modelId="{278A4AE5-CC3B-45EB-A24E-A28F4284458A}" type="pres">
      <dgm:prSet presAssocID="{34322A3F-6596-482D-A456-42A4DC91FD7A}" presName="compNode" presStyleCnt="0"/>
      <dgm:spPr/>
    </dgm:pt>
    <dgm:pt modelId="{3F5CAC05-8447-43B4-84D7-1CA7268CF1B2}" type="pres">
      <dgm:prSet presAssocID="{34322A3F-6596-482D-A456-42A4DC91FD7A}" presName="iconBgRect" presStyleLbl="bgShp" presStyleIdx="1" presStyleCnt="5"/>
      <dgm:spPr/>
    </dgm:pt>
    <dgm:pt modelId="{49362BED-FF0A-4E37-A67C-2589988CB6D5}" type="pres">
      <dgm:prSet presAssocID="{34322A3F-6596-482D-A456-42A4DC91FD7A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BCA2FC93-71A7-4B16-9B46-79BED21348FB}" type="pres">
      <dgm:prSet presAssocID="{34322A3F-6596-482D-A456-42A4DC91FD7A}" presName="spaceRect" presStyleCnt="0"/>
      <dgm:spPr/>
    </dgm:pt>
    <dgm:pt modelId="{E7414314-FE36-4319-9AFA-84CCCE11CF6B}" type="pres">
      <dgm:prSet presAssocID="{34322A3F-6596-482D-A456-42A4DC91FD7A}" presName="textRect" presStyleLbl="revTx" presStyleIdx="1" presStyleCnt="5">
        <dgm:presLayoutVars>
          <dgm:chMax val="1"/>
          <dgm:chPref val="1"/>
        </dgm:presLayoutVars>
      </dgm:prSet>
      <dgm:spPr/>
    </dgm:pt>
    <dgm:pt modelId="{FF9B8D92-C467-4EEF-93E2-1F60963E9F1A}" type="pres">
      <dgm:prSet presAssocID="{49AC86C1-83DB-4234-B758-6865A1172770}" presName="sibTrans" presStyleLbl="sibTrans2D1" presStyleIdx="0" presStyleCnt="0"/>
      <dgm:spPr/>
    </dgm:pt>
    <dgm:pt modelId="{E1BA8C68-4BF7-493C-BB79-EE33A3810080}" type="pres">
      <dgm:prSet presAssocID="{99EE3788-8836-4A9C-87B9-BEE4C28F0A9A}" presName="compNode" presStyleCnt="0"/>
      <dgm:spPr/>
    </dgm:pt>
    <dgm:pt modelId="{50840CFE-F4EF-4A72-B36B-92A61E229D76}" type="pres">
      <dgm:prSet presAssocID="{99EE3788-8836-4A9C-87B9-BEE4C28F0A9A}" presName="iconBgRect" presStyleLbl="bgShp" presStyleIdx="2" presStyleCnt="5"/>
      <dgm:spPr/>
    </dgm:pt>
    <dgm:pt modelId="{15B01F8F-2610-499D-B079-FC4F661F3B29}" type="pres">
      <dgm:prSet presAssocID="{99EE3788-8836-4A9C-87B9-BEE4C28F0A9A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1EEF3A59-F8BF-4698-A1A1-2AE37657A540}" type="pres">
      <dgm:prSet presAssocID="{99EE3788-8836-4A9C-87B9-BEE4C28F0A9A}" presName="spaceRect" presStyleCnt="0"/>
      <dgm:spPr/>
    </dgm:pt>
    <dgm:pt modelId="{3D08D5C2-B888-4FEA-9CC9-33CDD7ECDD26}" type="pres">
      <dgm:prSet presAssocID="{99EE3788-8836-4A9C-87B9-BEE4C28F0A9A}" presName="textRect" presStyleLbl="revTx" presStyleIdx="2" presStyleCnt="5">
        <dgm:presLayoutVars>
          <dgm:chMax val="1"/>
          <dgm:chPref val="1"/>
        </dgm:presLayoutVars>
      </dgm:prSet>
      <dgm:spPr/>
    </dgm:pt>
    <dgm:pt modelId="{17EE0ACB-77F4-4FE6-9772-79BBC776392F}" type="pres">
      <dgm:prSet presAssocID="{07CA91A3-8CC4-4A73-BB2C-2709E96265DB}" presName="sibTrans" presStyleLbl="sibTrans2D1" presStyleIdx="0" presStyleCnt="0"/>
      <dgm:spPr/>
    </dgm:pt>
    <dgm:pt modelId="{225CDCBB-9AB1-433B-B499-CBAC6363EBD4}" type="pres">
      <dgm:prSet presAssocID="{AB42544A-0A74-4153-A953-1545A65DD2F1}" presName="compNode" presStyleCnt="0"/>
      <dgm:spPr/>
    </dgm:pt>
    <dgm:pt modelId="{6252C0A9-3F0D-4701-8E29-0EA27F1370D4}" type="pres">
      <dgm:prSet presAssocID="{AB42544A-0A74-4153-A953-1545A65DD2F1}" presName="iconBgRect" presStyleLbl="bgShp" presStyleIdx="3" presStyleCnt="5"/>
      <dgm:spPr/>
    </dgm:pt>
    <dgm:pt modelId="{305A74A6-F9F2-46D7-9B28-78482FEE869E}" type="pres">
      <dgm:prSet presAssocID="{AB42544A-0A74-4153-A953-1545A65DD2F1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731DA3DB-5165-4479-BFCE-DCBF4D09A802}" type="pres">
      <dgm:prSet presAssocID="{AB42544A-0A74-4153-A953-1545A65DD2F1}" presName="spaceRect" presStyleCnt="0"/>
      <dgm:spPr/>
    </dgm:pt>
    <dgm:pt modelId="{101A40C7-D4CF-412F-8E1C-CD4A8E08BA39}" type="pres">
      <dgm:prSet presAssocID="{AB42544A-0A74-4153-A953-1545A65DD2F1}" presName="textRect" presStyleLbl="revTx" presStyleIdx="3" presStyleCnt="5">
        <dgm:presLayoutVars>
          <dgm:chMax val="1"/>
          <dgm:chPref val="1"/>
        </dgm:presLayoutVars>
      </dgm:prSet>
      <dgm:spPr/>
    </dgm:pt>
    <dgm:pt modelId="{E574ECFC-9F77-4E22-B838-89D87E0ECBAD}" type="pres">
      <dgm:prSet presAssocID="{F00C5FF2-9E81-49FC-A12E-8E686369885F}" presName="sibTrans" presStyleLbl="sibTrans2D1" presStyleIdx="0" presStyleCnt="0"/>
      <dgm:spPr/>
    </dgm:pt>
    <dgm:pt modelId="{6772D9CD-F80A-4368-ABDE-9F4338422F61}" type="pres">
      <dgm:prSet presAssocID="{6A2D09D5-1113-4690-956C-E0E316CF8BCA}" presName="compNode" presStyleCnt="0"/>
      <dgm:spPr/>
    </dgm:pt>
    <dgm:pt modelId="{DD0A62DC-E019-43E0-8ED5-33BBB79EF33E}" type="pres">
      <dgm:prSet presAssocID="{6A2D09D5-1113-4690-956C-E0E316CF8BCA}" presName="iconBgRect" presStyleLbl="bgShp" presStyleIdx="4" presStyleCnt="5"/>
      <dgm:spPr/>
    </dgm:pt>
    <dgm:pt modelId="{5E842491-45D1-4CDF-9119-14302BDB8821}" type="pres">
      <dgm:prSet presAssocID="{6A2D09D5-1113-4690-956C-E0E316CF8BCA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92C5E12B-06C8-4C94-9BA8-1D386E48B962}" type="pres">
      <dgm:prSet presAssocID="{6A2D09D5-1113-4690-956C-E0E316CF8BCA}" presName="spaceRect" presStyleCnt="0"/>
      <dgm:spPr/>
    </dgm:pt>
    <dgm:pt modelId="{153604B0-63FD-4E1B-9F61-FCC9466E764E}" type="pres">
      <dgm:prSet presAssocID="{6A2D09D5-1113-4690-956C-E0E316CF8BCA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45047611-2D22-4938-8875-C5D755303094}" srcId="{A1BFD91C-6F14-44AD-8A11-883687ED9DF1}" destId="{AB42544A-0A74-4153-A953-1545A65DD2F1}" srcOrd="3" destOrd="0" parTransId="{1F367D43-2E6C-481C-93F1-34DFF2D6CE29}" sibTransId="{F00C5FF2-9E81-49FC-A12E-8E686369885F}"/>
    <dgm:cxn modelId="{65F0A513-74E6-4E5E-B271-9C57CEDBC242}" type="presOf" srcId="{F00C5FF2-9E81-49FC-A12E-8E686369885F}" destId="{E574ECFC-9F77-4E22-B838-89D87E0ECBAD}" srcOrd="0" destOrd="0" presId="urn:microsoft.com/office/officeart/2018/2/layout/IconCircleList"/>
    <dgm:cxn modelId="{5822E41D-C4BE-4F42-82D6-7FB175403D0E}" type="presOf" srcId="{ABBA0D44-85CD-4153-AE17-F8D4447CC668}" destId="{0AF10C1B-162A-4C2E-A509-4BE04C84570D}" srcOrd="0" destOrd="0" presId="urn:microsoft.com/office/officeart/2018/2/layout/IconCircleList"/>
    <dgm:cxn modelId="{BD066032-59AB-4AC7-BAE4-E095890E4BC8}" type="presOf" srcId="{49AC86C1-83DB-4234-B758-6865A1172770}" destId="{FF9B8D92-C467-4EEF-93E2-1F60963E9F1A}" srcOrd="0" destOrd="0" presId="urn:microsoft.com/office/officeart/2018/2/layout/IconCircleList"/>
    <dgm:cxn modelId="{D36FF138-080B-4D9B-8F6D-172C766E56A4}" srcId="{A1BFD91C-6F14-44AD-8A11-883687ED9DF1}" destId="{5CFA7AB1-3459-41F9-B6E2-6F349F1ECE5C}" srcOrd="0" destOrd="0" parTransId="{9438F381-3674-45AD-AA36-154CC102EE03}" sibTransId="{ABBA0D44-85CD-4153-AE17-F8D4447CC668}"/>
    <dgm:cxn modelId="{7EC7494F-48A8-4C39-810F-5B9FBB91C51E}" srcId="{A1BFD91C-6F14-44AD-8A11-883687ED9DF1}" destId="{6A2D09D5-1113-4690-956C-E0E316CF8BCA}" srcOrd="4" destOrd="0" parTransId="{D2156DE6-A3E0-47CF-8B4E-3199403876C8}" sibTransId="{64046722-52C2-41FF-B049-00FBB7EAB044}"/>
    <dgm:cxn modelId="{0A82DC57-F533-4E60-B84C-D88CD12690AE}" type="presOf" srcId="{07CA91A3-8CC4-4A73-BB2C-2709E96265DB}" destId="{17EE0ACB-77F4-4FE6-9772-79BBC776392F}" srcOrd="0" destOrd="0" presId="urn:microsoft.com/office/officeart/2018/2/layout/IconCircleList"/>
    <dgm:cxn modelId="{AD1E5BA5-9A7C-417A-AC7B-92D01AE2E34D}" type="presOf" srcId="{A1BFD91C-6F14-44AD-8A11-883687ED9DF1}" destId="{A833DF36-2C8B-4AF1-A15D-83A00B23190E}" srcOrd="0" destOrd="0" presId="urn:microsoft.com/office/officeart/2018/2/layout/IconCircleList"/>
    <dgm:cxn modelId="{98C13CAC-D2C0-4094-A677-3445F4773066}" srcId="{A1BFD91C-6F14-44AD-8A11-883687ED9DF1}" destId="{34322A3F-6596-482D-A456-42A4DC91FD7A}" srcOrd="1" destOrd="0" parTransId="{3274AE60-418A-499A-9157-194F3D8C6C6C}" sibTransId="{49AC86C1-83DB-4234-B758-6865A1172770}"/>
    <dgm:cxn modelId="{3C0964AC-31DB-463B-8981-13D389858DDE}" type="presOf" srcId="{5CFA7AB1-3459-41F9-B6E2-6F349F1ECE5C}" destId="{52E0D2C0-EBAB-4BF8-ABE8-F188C39F4134}" srcOrd="0" destOrd="0" presId="urn:microsoft.com/office/officeart/2018/2/layout/IconCircleList"/>
    <dgm:cxn modelId="{6E1DB6B1-CF1C-4148-8CCC-6602072D96D5}" type="presOf" srcId="{6A2D09D5-1113-4690-956C-E0E316CF8BCA}" destId="{153604B0-63FD-4E1B-9F61-FCC9466E764E}" srcOrd="0" destOrd="0" presId="urn:microsoft.com/office/officeart/2018/2/layout/IconCircleList"/>
    <dgm:cxn modelId="{7A3A12D4-B7D7-4ABA-85DD-ACCD9E662CB4}" type="presOf" srcId="{34322A3F-6596-482D-A456-42A4DC91FD7A}" destId="{E7414314-FE36-4319-9AFA-84CCCE11CF6B}" srcOrd="0" destOrd="0" presId="urn:microsoft.com/office/officeart/2018/2/layout/IconCircleList"/>
    <dgm:cxn modelId="{FB269DDD-2F85-4851-877C-A191DB433E2F}" srcId="{A1BFD91C-6F14-44AD-8A11-883687ED9DF1}" destId="{99EE3788-8836-4A9C-87B9-BEE4C28F0A9A}" srcOrd="2" destOrd="0" parTransId="{65871A2A-9792-4F9C-89A7-DF8FCF3A47BE}" sibTransId="{07CA91A3-8CC4-4A73-BB2C-2709E96265DB}"/>
    <dgm:cxn modelId="{25FDC7E5-DA6E-4119-999E-2A18752D8E94}" type="presOf" srcId="{99EE3788-8836-4A9C-87B9-BEE4C28F0A9A}" destId="{3D08D5C2-B888-4FEA-9CC9-33CDD7ECDD26}" srcOrd="0" destOrd="0" presId="urn:microsoft.com/office/officeart/2018/2/layout/IconCircleList"/>
    <dgm:cxn modelId="{69AAE3FB-1807-4874-A82D-93E5D4BCC980}" type="presOf" srcId="{AB42544A-0A74-4153-A953-1545A65DD2F1}" destId="{101A40C7-D4CF-412F-8E1C-CD4A8E08BA39}" srcOrd="0" destOrd="0" presId="urn:microsoft.com/office/officeart/2018/2/layout/IconCircleList"/>
    <dgm:cxn modelId="{EF494D40-ABC7-4587-96EB-7EB5AF1ABA93}" type="presParOf" srcId="{A833DF36-2C8B-4AF1-A15D-83A00B23190E}" destId="{6F5AD51A-5B65-487A-B44E-CAB5820699D4}" srcOrd="0" destOrd="0" presId="urn:microsoft.com/office/officeart/2018/2/layout/IconCircleList"/>
    <dgm:cxn modelId="{90BCEE56-6FEA-43E5-9763-5B9C66B25E61}" type="presParOf" srcId="{6F5AD51A-5B65-487A-B44E-CAB5820699D4}" destId="{37EA643D-E6AC-4656-962A-C4D053D69475}" srcOrd="0" destOrd="0" presId="urn:microsoft.com/office/officeart/2018/2/layout/IconCircleList"/>
    <dgm:cxn modelId="{097D80CD-325E-4E55-9394-A0C560BA0185}" type="presParOf" srcId="{37EA643D-E6AC-4656-962A-C4D053D69475}" destId="{B16AFE26-721A-480B-889A-349609661CAC}" srcOrd="0" destOrd="0" presId="urn:microsoft.com/office/officeart/2018/2/layout/IconCircleList"/>
    <dgm:cxn modelId="{24DA43B6-48E5-4F74-A325-51CC6091658F}" type="presParOf" srcId="{37EA643D-E6AC-4656-962A-C4D053D69475}" destId="{5183E39A-5B7A-411F-B49D-34FDDE27A4C6}" srcOrd="1" destOrd="0" presId="urn:microsoft.com/office/officeart/2018/2/layout/IconCircleList"/>
    <dgm:cxn modelId="{3B4EBFEF-90DF-474F-B037-A46BB8730EAB}" type="presParOf" srcId="{37EA643D-E6AC-4656-962A-C4D053D69475}" destId="{21E7A415-AD78-4580-AD8B-112EFFBA22AF}" srcOrd="2" destOrd="0" presId="urn:microsoft.com/office/officeart/2018/2/layout/IconCircleList"/>
    <dgm:cxn modelId="{9ECF4DF9-DFCB-4A83-8B39-383654CDB69B}" type="presParOf" srcId="{37EA643D-E6AC-4656-962A-C4D053D69475}" destId="{52E0D2C0-EBAB-4BF8-ABE8-F188C39F4134}" srcOrd="3" destOrd="0" presId="urn:microsoft.com/office/officeart/2018/2/layout/IconCircleList"/>
    <dgm:cxn modelId="{8BA68240-D23E-496A-9C9E-A28EE653654C}" type="presParOf" srcId="{6F5AD51A-5B65-487A-B44E-CAB5820699D4}" destId="{0AF10C1B-162A-4C2E-A509-4BE04C84570D}" srcOrd="1" destOrd="0" presId="urn:microsoft.com/office/officeart/2018/2/layout/IconCircleList"/>
    <dgm:cxn modelId="{441603CE-C39F-4577-8812-BC376875937F}" type="presParOf" srcId="{6F5AD51A-5B65-487A-B44E-CAB5820699D4}" destId="{278A4AE5-CC3B-45EB-A24E-A28F4284458A}" srcOrd="2" destOrd="0" presId="urn:microsoft.com/office/officeart/2018/2/layout/IconCircleList"/>
    <dgm:cxn modelId="{1AF798CA-C615-49E2-BE9D-B2E0E5B466AD}" type="presParOf" srcId="{278A4AE5-CC3B-45EB-A24E-A28F4284458A}" destId="{3F5CAC05-8447-43B4-84D7-1CA7268CF1B2}" srcOrd="0" destOrd="0" presId="urn:microsoft.com/office/officeart/2018/2/layout/IconCircleList"/>
    <dgm:cxn modelId="{6FEAFDD3-784F-4894-95C8-D4FAB1D3D610}" type="presParOf" srcId="{278A4AE5-CC3B-45EB-A24E-A28F4284458A}" destId="{49362BED-FF0A-4E37-A67C-2589988CB6D5}" srcOrd="1" destOrd="0" presId="urn:microsoft.com/office/officeart/2018/2/layout/IconCircleList"/>
    <dgm:cxn modelId="{1CE93AE4-2AD6-46B2-91E1-EAA64A12437E}" type="presParOf" srcId="{278A4AE5-CC3B-45EB-A24E-A28F4284458A}" destId="{BCA2FC93-71A7-4B16-9B46-79BED21348FB}" srcOrd="2" destOrd="0" presId="urn:microsoft.com/office/officeart/2018/2/layout/IconCircleList"/>
    <dgm:cxn modelId="{6218ABBC-A285-4FC4-BC5E-CD1BBDE94C7F}" type="presParOf" srcId="{278A4AE5-CC3B-45EB-A24E-A28F4284458A}" destId="{E7414314-FE36-4319-9AFA-84CCCE11CF6B}" srcOrd="3" destOrd="0" presId="urn:microsoft.com/office/officeart/2018/2/layout/IconCircleList"/>
    <dgm:cxn modelId="{76EBABF6-2646-4C18-92EF-16BC76EB00F0}" type="presParOf" srcId="{6F5AD51A-5B65-487A-B44E-CAB5820699D4}" destId="{FF9B8D92-C467-4EEF-93E2-1F60963E9F1A}" srcOrd="3" destOrd="0" presId="urn:microsoft.com/office/officeart/2018/2/layout/IconCircleList"/>
    <dgm:cxn modelId="{23C0436D-9037-49E9-9B54-8CD7726C6377}" type="presParOf" srcId="{6F5AD51A-5B65-487A-B44E-CAB5820699D4}" destId="{E1BA8C68-4BF7-493C-BB79-EE33A3810080}" srcOrd="4" destOrd="0" presId="urn:microsoft.com/office/officeart/2018/2/layout/IconCircleList"/>
    <dgm:cxn modelId="{D302FCA3-BC1F-4C02-9BA1-0168744CEA6E}" type="presParOf" srcId="{E1BA8C68-4BF7-493C-BB79-EE33A3810080}" destId="{50840CFE-F4EF-4A72-B36B-92A61E229D76}" srcOrd="0" destOrd="0" presId="urn:microsoft.com/office/officeart/2018/2/layout/IconCircleList"/>
    <dgm:cxn modelId="{B1880C1D-3692-41ED-A191-F006792D39AB}" type="presParOf" srcId="{E1BA8C68-4BF7-493C-BB79-EE33A3810080}" destId="{15B01F8F-2610-499D-B079-FC4F661F3B29}" srcOrd="1" destOrd="0" presId="urn:microsoft.com/office/officeart/2018/2/layout/IconCircleList"/>
    <dgm:cxn modelId="{2AA2909B-5BB1-4068-A7EA-7EF65413E8A1}" type="presParOf" srcId="{E1BA8C68-4BF7-493C-BB79-EE33A3810080}" destId="{1EEF3A59-F8BF-4698-A1A1-2AE37657A540}" srcOrd="2" destOrd="0" presId="urn:microsoft.com/office/officeart/2018/2/layout/IconCircleList"/>
    <dgm:cxn modelId="{B33EB92B-7C09-427E-B678-AA0F55B44777}" type="presParOf" srcId="{E1BA8C68-4BF7-493C-BB79-EE33A3810080}" destId="{3D08D5C2-B888-4FEA-9CC9-33CDD7ECDD26}" srcOrd="3" destOrd="0" presId="urn:microsoft.com/office/officeart/2018/2/layout/IconCircleList"/>
    <dgm:cxn modelId="{35966AF3-F6EF-4A5C-BA80-B3BC3F7A1E3E}" type="presParOf" srcId="{6F5AD51A-5B65-487A-B44E-CAB5820699D4}" destId="{17EE0ACB-77F4-4FE6-9772-79BBC776392F}" srcOrd="5" destOrd="0" presId="urn:microsoft.com/office/officeart/2018/2/layout/IconCircleList"/>
    <dgm:cxn modelId="{9F57D794-A2CC-4159-B7E3-3B3BCAC211F1}" type="presParOf" srcId="{6F5AD51A-5B65-487A-B44E-CAB5820699D4}" destId="{225CDCBB-9AB1-433B-B499-CBAC6363EBD4}" srcOrd="6" destOrd="0" presId="urn:microsoft.com/office/officeart/2018/2/layout/IconCircleList"/>
    <dgm:cxn modelId="{5A8B9993-0CFA-41C0-9696-6A67E54109DC}" type="presParOf" srcId="{225CDCBB-9AB1-433B-B499-CBAC6363EBD4}" destId="{6252C0A9-3F0D-4701-8E29-0EA27F1370D4}" srcOrd="0" destOrd="0" presId="urn:microsoft.com/office/officeart/2018/2/layout/IconCircleList"/>
    <dgm:cxn modelId="{C87F30A8-2414-448C-AC90-20032BB53A85}" type="presParOf" srcId="{225CDCBB-9AB1-433B-B499-CBAC6363EBD4}" destId="{305A74A6-F9F2-46D7-9B28-78482FEE869E}" srcOrd="1" destOrd="0" presId="urn:microsoft.com/office/officeart/2018/2/layout/IconCircleList"/>
    <dgm:cxn modelId="{AF8F57D4-A659-40E3-9806-BC66A87FA116}" type="presParOf" srcId="{225CDCBB-9AB1-433B-B499-CBAC6363EBD4}" destId="{731DA3DB-5165-4479-BFCE-DCBF4D09A802}" srcOrd="2" destOrd="0" presId="urn:microsoft.com/office/officeart/2018/2/layout/IconCircleList"/>
    <dgm:cxn modelId="{067395AA-FF47-48E0-AF3D-B88C69DA3B91}" type="presParOf" srcId="{225CDCBB-9AB1-433B-B499-CBAC6363EBD4}" destId="{101A40C7-D4CF-412F-8E1C-CD4A8E08BA39}" srcOrd="3" destOrd="0" presId="urn:microsoft.com/office/officeart/2018/2/layout/IconCircleList"/>
    <dgm:cxn modelId="{98F32042-1EB2-4EEF-B93D-9F80AE5B3E82}" type="presParOf" srcId="{6F5AD51A-5B65-487A-B44E-CAB5820699D4}" destId="{E574ECFC-9F77-4E22-B838-89D87E0ECBAD}" srcOrd="7" destOrd="0" presId="urn:microsoft.com/office/officeart/2018/2/layout/IconCircleList"/>
    <dgm:cxn modelId="{0F37FDB2-0FD9-4513-99EB-EBB1FD5B7E00}" type="presParOf" srcId="{6F5AD51A-5B65-487A-B44E-CAB5820699D4}" destId="{6772D9CD-F80A-4368-ABDE-9F4338422F61}" srcOrd="8" destOrd="0" presId="urn:microsoft.com/office/officeart/2018/2/layout/IconCircleList"/>
    <dgm:cxn modelId="{4B592ED3-7358-429F-96DB-F5B770CBD8B8}" type="presParOf" srcId="{6772D9CD-F80A-4368-ABDE-9F4338422F61}" destId="{DD0A62DC-E019-43E0-8ED5-33BBB79EF33E}" srcOrd="0" destOrd="0" presId="urn:microsoft.com/office/officeart/2018/2/layout/IconCircleList"/>
    <dgm:cxn modelId="{B3EE6934-9C20-47A7-A6BC-8210A7A23665}" type="presParOf" srcId="{6772D9CD-F80A-4368-ABDE-9F4338422F61}" destId="{5E842491-45D1-4CDF-9119-14302BDB8821}" srcOrd="1" destOrd="0" presId="urn:microsoft.com/office/officeart/2018/2/layout/IconCircleList"/>
    <dgm:cxn modelId="{F911BA24-91C2-44CD-8BC3-C82FB4FA4002}" type="presParOf" srcId="{6772D9CD-F80A-4368-ABDE-9F4338422F61}" destId="{92C5E12B-06C8-4C94-9BA8-1D386E48B962}" srcOrd="2" destOrd="0" presId="urn:microsoft.com/office/officeart/2018/2/layout/IconCircleList"/>
    <dgm:cxn modelId="{21F31307-66DD-4104-ADB0-2D000CD53B93}" type="presParOf" srcId="{6772D9CD-F80A-4368-ABDE-9F4338422F61}" destId="{153604B0-63FD-4E1B-9F61-FCC9466E764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98C4F35-3269-4B8A-BC0C-8256CB1DB96D}" type="doc">
      <dgm:prSet loTypeId="urn:microsoft.com/office/officeart/2005/8/layout/default" loCatId="list" qsTypeId="urn:microsoft.com/office/officeart/2005/8/quickstyle/simple2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5C0153C2-B953-430D-86EB-84EAA100CEDE}">
      <dgm:prSet/>
      <dgm:spPr/>
      <dgm:t>
        <a:bodyPr/>
        <a:lstStyle/>
        <a:p>
          <a:r>
            <a:rPr lang="en-GB" dirty="0"/>
            <a:t>The Health Belief Model explains why people embrace or resist health prevention programs based on their beliefs about risk, severity, and rewards (Rosenstock, 1974).</a:t>
          </a:r>
          <a:endParaRPr lang="en-US" dirty="0"/>
        </a:p>
      </dgm:t>
    </dgm:pt>
    <dgm:pt modelId="{F02E2AEC-942D-45C4-8AF6-812FD875C0C2}" type="parTrans" cxnId="{403BA7EF-6232-4701-B6CD-DD5905528A4D}">
      <dgm:prSet/>
      <dgm:spPr/>
      <dgm:t>
        <a:bodyPr/>
        <a:lstStyle/>
        <a:p>
          <a:endParaRPr lang="en-US"/>
        </a:p>
      </dgm:t>
    </dgm:pt>
    <dgm:pt modelId="{D5227019-16E9-46EE-9CCF-8F284C1E0F88}" type="sibTrans" cxnId="{403BA7EF-6232-4701-B6CD-DD5905528A4D}">
      <dgm:prSet/>
      <dgm:spPr/>
      <dgm:t>
        <a:bodyPr/>
        <a:lstStyle/>
        <a:p>
          <a:endParaRPr lang="en-US"/>
        </a:p>
      </dgm:t>
    </dgm:pt>
    <dgm:pt modelId="{DF902C16-E430-4BBC-9062-C6CB81A1D583}">
      <dgm:prSet/>
      <dgm:spPr/>
      <dgm:t>
        <a:bodyPr/>
        <a:lstStyle/>
        <a:p>
          <a:r>
            <a:rPr lang="en-GB" dirty="0"/>
            <a:t>In diabetes prevention, perceived susceptibility means whether a person believes they are personally at risk of developing type 2 diabetes (Rosenstock, 1974).</a:t>
          </a:r>
          <a:endParaRPr lang="en-US" dirty="0"/>
        </a:p>
      </dgm:t>
    </dgm:pt>
    <dgm:pt modelId="{35E66271-A351-4B6A-8DF9-CFA7D3B19D48}" type="parTrans" cxnId="{05803220-B73D-41D9-9743-45E9B340A87D}">
      <dgm:prSet/>
      <dgm:spPr/>
      <dgm:t>
        <a:bodyPr/>
        <a:lstStyle/>
        <a:p>
          <a:endParaRPr lang="en-US"/>
        </a:p>
      </dgm:t>
    </dgm:pt>
    <dgm:pt modelId="{443BC87E-17E5-4E76-94AD-2D58E9E152DC}" type="sibTrans" cxnId="{05803220-B73D-41D9-9743-45E9B340A87D}">
      <dgm:prSet/>
      <dgm:spPr/>
      <dgm:t>
        <a:bodyPr/>
        <a:lstStyle/>
        <a:p>
          <a:endParaRPr lang="en-US"/>
        </a:p>
      </dgm:t>
    </dgm:pt>
    <dgm:pt modelId="{2C273248-0849-426B-A848-3A937ED092F1}">
      <dgm:prSet/>
      <dgm:spPr/>
      <dgm:t>
        <a:bodyPr/>
        <a:lstStyle/>
        <a:p>
          <a:r>
            <a:rPr lang="en-GB" dirty="0"/>
            <a:t>Perceived severity refers to whether a person is aware that diabetes might cause major consequences such as heart disease, renal disease, or vision difficulties (NHS England, 2025b).</a:t>
          </a:r>
          <a:endParaRPr lang="en-US" dirty="0"/>
        </a:p>
      </dgm:t>
    </dgm:pt>
    <dgm:pt modelId="{A942BFF4-937E-43FB-8CEA-EB9C1549E2C6}" type="parTrans" cxnId="{8C8A80AA-47FF-47C7-BDCB-73395333CFE6}">
      <dgm:prSet/>
      <dgm:spPr/>
      <dgm:t>
        <a:bodyPr/>
        <a:lstStyle/>
        <a:p>
          <a:endParaRPr lang="en-US"/>
        </a:p>
      </dgm:t>
    </dgm:pt>
    <dgm:pt modelId="{35691240-34E4-4175-962F-DC7B6037CEBE}" type="sibTrans" cxnId="{8C8A80AA-47FF-47C7-BDCB-73395333CFE6}">
      <dgm:prSet/>
      <dgm:spPr/>
      <dgm:t>
        <a:bodyPr/>
        <a:lstStyle/>
        <a:p>
          <a:endParaRPr lang="en-US"/>
        </a:p>
      </dgm:t>
    </dgm:pt>
    <dgm:pt modelId="{013B6678-ED6A-4B24-812B-C62F5041C4B9}">
      <dgm:prSet/>
      <dgm:spPr/>
      <dgm:t>
        <a:bodyPr/>
        <a:lstStyle/>
        <a:p>
          <a:r>
            <a:rPr lang="en-GB"/>
            <a:t>Perceived benefits relate to whether the person believes lifestyle changes, such as improved diet and physical activity, can reduce their future risk (NHS England, 2025b).</a:t>
          </a:r>
          <a:endParaRPr lang="en-US"/>
        </a:p>
      </dgm:t>
    </dgm:pt>
    <dgm:pt modelId="{64BDF4E5-5129-4502-BDE3-B30C03A1C3C3}" type="parTrans" cxnId="{2BE7A2FE-2123-4927-8350-9935C1DB0CF7}">
      <dgm:prSet/>
      <dgm:spPr/>
      <dgm:t>
        <a:bodyPr/>
        <a:lstStyle/>
        <a:p>
          <a:endParaRPr lang="en-US"/>
        </a:p>
      </dgm:t>
    </dgm:pt>
    <dgm:pt modelId="{1552759E-FAED-4184-89C8-3C338BC4321F}" type="sibTrans" cxnId="{2BE7A2FE-2123-4927-8350-9935C1DB0CF7}">
      <dgm:prSet/>
      <dgm:spPr/>
      <dgm:t>
        <a:bodyPr/>
        <a:lstStyle/>
        <a:p>
          <a:endParaRPr lang="en-US"/>
        </a:p>
      </dgm:t>
    </dgm:pt>
    <dgm:pt modelId="{E6C20B1A-EDA9-43CB-B75B-43591543D245}">
      <dgm:prSet/>
      <dgm:spPr/>
      <dgm:t>
        <a:bodyPr/>
        <a:lstStyle/>
        <a:p>
          <a:r>
            <a:rPr lang="en-GB"/>
            <a:t>Perceived barriers may include time, cost, motivation, caring responsibilities, language, culture, confidence or lack of digital access (Ross et al., 2023).</a:t>
          </a:r>
          <a:endParaRPr lang="en-US"/>
        </a:p>
      </dgm:t>
    </dgm:pt>
    <dgm:pt modelId="{2A48F849-6BF9-4507-B428-E1FE99A10F50}" type="parTrans" cxnId="{2E25773C-1ABB-4650-B582-20962A2646D6}">
      <dgm:prSet/>
      <dgm:spPr/>
      <dgm:t>
        <a:bodyPr/>
        <a:lstStyle/>
        <a:p>
          <a:endParaRPr lang="en-US"/>
        </a:p>
      </dgm:t>
    </dgm:pt>
    <dgm:pt modelId="{9FD15ED6-1CA2-461B-97FF-2605B2C8D990}" type="sibTrans" cxnId="{2E25773C-1ABB-4650-B582-20962A2646D6}">
      <dgm:prSet/>
      <dgm:spPr/>
      <dgm:t>
        <a:bodyPr/>
        <a:lstStyle/>
        <a:p>
          <a:endParaRPr lang="en-US"/>
        </a:p>
      </dgm:t>
    </dgm:pt>
    <dgm:pt modelId="{00A395E1-4417-418D-8872-6370B3373BA9}">
      <dgm:prSet/>
      <dgm:spPr/>
      <dgm:t>
        <a:bodyPr/>
        <a:lstStyle/>
        <a:p>
          <a:r>
            <a:rPr lang="en-GB"/>
            <a:t>This model shows that health promotion should not simply tell people what to do; it should also remove practical and social barriers to behaviour change (Rosenstock, 1974).</a:t>
          </a:r>
          <a:endParaRPr lang="en-US"/>
        </a:p>
      </dgm:t>
    </dgm:pt>
    <dgm:pt modelId="{6A7D26ED-5224-4A9F-8078-6FB63D3AA00C}" type="parTrans" cxnId="{5F0AC17E-9EAA-41F8-938D-D2E1F8CB0F29}">
      <dgm:prSet/>
      <dgm:spPr/>
      <dgm:t>
        <a:bodyPr/>
        <a:lstStyle/>
        <a:p>
          <a:endParaRPr lang="en-US"/>
        </a:p>
      </dgm:t>
    </dgm:pt>
    <dgm:pt modelId="{E7401DBA-1A82-464B-9602-8239B33AA9B3}" type="sibTrans" cxnId="{5F0AC17E-9EAA-41F8-938D-D2E1F8CB0F29}">
      <dgm:prSet/>
      <dgm:spPr/>
      <dgm:t>
        <a:bodyPr/>
        <a:lstStyle/>
        <a:p>
          <a:endParaRPr lang="en-US"/>
        </a:p>
      </dgm:t>
    </dgm:pt>
    <dgm:pt modelId="{62C0F368-564A-4484-8246-394724415CA8}" type="pres">
      <dgm:prSet presAssocID="{398C4F35-3269-4B8A-BC0C-8256CB1DB96D}" presName="diagram" presStyleCnt="0">
        <dgm:presLayoutVars>
          <dgm:dir/>
          <dgm:resizeHandles val="exact"/>
        </dgm:presLayoutVars>
      </dgm:prSet>
      <dgm:spPr/>
    </dgm:pt>
    <dgm:pt modelId="{46597F33-1F00-4B95-9450-561B2F7EB573}" type="pres">
      <dgm:prSet presAssocID="{5C0153C2-B953-430D-86EB-84EAA100CEDE}" presName="node" presStyleLbl="node1" presStyleIdx="0" presStyleCnt="6">
        <dgm:presLayoutVars>
          <dgm:bulletEnabled val="1"/>
        </dgm:presLayoutVars>
      </dgm:prSet>
      <dgm:spPr/>
    </dgm:pt>
    <dgm:pt modelId="{7DADF68C-D671-4B2A-ADED-DAFFAB107751}" type="pres">
      <dgm:prSet presAssocID="{D5227019-16E9-46EE-9CCF-8F284C1E0F88}" presName="sibTrans" presStyleCnt="0"/>
      <dgm:spPr/>
    </dgm:pt>
    <dgm:pt modelId="{A66384FF-D33E-4FFA-B8F4-69A7B2AB267E}" type="pres">
      <dgm:prSet presAssocID="{DF902C16-E430-4BBC-9062-C6CB81A1D583}" presName="node" presStyleLbl="node1" presStyleIdx="1" presStyleCnt="6">
        <dgm:presLayoutVars>
          <dgm:bulletEnabled val="1"/>
        </dgm:presLayoutVars>
      </dgm:prSet>
      <dgm:spPr/>
    </dgm:pt>
    <dgm:pt modelId="{EC86EBB9-EB26-4D55-9851-A9DC1F97F2F6}" type="pres">
      <dgm:prSet presAssocID="{443BC87E-17E5-4E76-94AD-2D58E9E152DC}" presName="sibTrans" presStyleCnt="0"/>
      <dgm:spPr/>
    </dgm:pt>
    <dgm:pt modelId="{2AA7F805-C381-4E4D-9725-4D228AA0ECCA}" type="pres">
      <dgm:prSet presAssocID="{2C273248-0849-426B-A848-3A937ED092F1}" presName="node" presStyleLbl="node1" presStyleIdx="2" presStyleCnt="6">
        <dgm:presLayoutVars>
          <dgm:bulletEnabled val="1"/>
        </dgm:presLayoutVars>
      </dgm:prSet>
      <dgm:spPr/>
    </dgm:pt>
    <dgm:pt modelId="{B20EDCB0-7304-455F-86B0-523738C30E5B}" type="pres">
      <dgm:prSet presAssocID="{35691240-34E4-4175-962F-DC7B6037CEBE}" presName="sibTrans" presStyleCnt="0"/>
      <dgm:spPr/>
    </dgm:pt>
    <dgm:pt modelId="{D48DA92C-60E6-492B-9ADA-8146452BC191}" type="pres">
      <dgm:prSet presAssocID="{013B6678-ED6A-4B24-812B-C62F5041C4B9}" presName="node" presStyleLbl="node1" presStyleIdx="3" presStyleCnt="6">
        <dgm:presLayoutVars>
          <dgm:bulletEnabled val="1"/>
        </dgm:presLayoutVars>
      </dgm:prSet>
      <dgm:spPr/>
    </dgm:pt>
    <dgm:pt modelId="{70CABF2D-24F2-4CDB-A572-DBF68ACEE30F}" type="pres">
      <dgm:prSet presAssocID="{1552759E-FAED-4184-89C8-3C338BC4321F}" presName="sibTrans" presStyleCnt="0"/>
      <dgm:spPr/>
    </dgm:pt>
    <dgm:pt modelId="{E73396D4-CD8E-45BA-AD2A-2D78B3C1A2FA}" type="pres">
      <dgm:prSet presAssocID="{E6C20B1A-EDA9-43CB-B75B-43591543D245}" presName="node" presStyleLbl="node1" presStyleIdx="4" presStyleCnt="6">
        <dgm:presLayoutVars>
          <dgm:bulletEnabled val="1"/>
        </dgm:presLayoutVars>
      </dgm:prSet>
      <dgm:spPr/>
    </dgm:pt>
    <dgm:pt modelId="{FBE8F92D-E73A-4C89-A428-2F430A2BB253}" type="pres">
      <dgm:prSet presAssocID="{9FD15ED6-1CA2-461B-97FF-2605B2C8D990}" presName="sibTrans" presStyleCnt="0"/>
      <dgm:spPr/>
    </dgm:pt>
    <dgm:pt modelId="{EF98BAC0-9B98-4C8D-B9A5-C68FD7EE1B6A}" type="pres">
      <dgm:prSet presAssocID="{00A395E1-4417-418D-8872-6370B3373BA9}" presName="node" presStyleLbl="node1" presStyleIdx="5" presStyleCnt="6">
        <dgm:presLayoutVars>
          <dgm:bulletEnabled val="1"/>
        </dgm:presLayoutVars>
      </dgm:prSet>
      <dgm:spPr/>
    </dgm:pt>
  </dgm:ptLst>
  <dgm:cxnLst>
    <dgm:cxn modelId="{05803220-B73D-41D9-9743-45E9B340A87D}" srcId="{398C4F35-3269-4B8A-BC0C-8256CB1DB96D}" destId="{DF902C16-E430-4BBC-9062-C6CB81A1D583}" srcOrd="1" destOrd="0" parTransId="{35E66271-A351-4B6A-8DF9-CFA7D3B19D48}" sibTransId="{443BC87E-17E5-4E76-94AD-2D58E9E152DC}"/>
    <dgm:cxn modelId="{30C25A25-86D7-4A3A-8E63-E2E8E28632A1}" type="presOf" srcId="{398C4F35-3269-4B8A-BC0C-8256CB1DB96D}" destId="{62C0F368-564A-4484-8246-394724415CA8}" srcOrd="0" destOrd="0" presId="urn:microsoft.com/office/officeart/2005/8/layout/default"/>
    <dgm:cxn modelId="{2E25773C-1ABB-4650-B582-20962A2646D6}" srcId="{398C4F35-3269-4B8A-BC0C-8256CB1DB96D}" destId="{E6C20B1A-EDA9-43CB-B75B-43591543D245}" srcOrd="4" destOrd="0" parTransId="{2A48F849-6BF9-4507-B428-E1FE99A10F50}" sibTransId="{9FD15ED6-1CA2-461B-97FF-2605B2C8D990}"/>
    <dgm:cxn modelId="{7B78AA5D-420D-4858-9086-1E29172ADA21}" type="presOf" srcId="{2C273248-0849-426B-A848-3A937ED092F1}" destId="{2AA7F805-C381-4E4D-9725-4D228AA0ECCA}" srcOrd="0" destOrd="0" presId="urn:microsoft.com/office/officeart/2005/8/layout/default"/>
    <dgm:cxn modelId="{14D7B157-2657-4D00-AB45-0388C687ACCB}" type="presOf" srcId="{00A395E1-4417-418D-8872-6370B3373BA9}" destId="{EF98BAC0-9B98-4C8D-B9A5-C68FD7EE1B6A}" srcOrd="0" destOrd="0" presId="urn:microsoft.com/office/officeart/2005/8/layout/default"/>
    <dgm:cxn modelId="{5F0AC17E-9EAA-41F8-938D-D2E1F8CB0F29}" srcId="{398C4F35-3269-4B8A-BC0C-8256CB1DB96D}" destId="{00A395E1-4417-418D-8872-6370B3373BA9}" srcOrd="5" destOrd="0" parTransId="{6A7D26ED-5224-4A9F-8078-6FB63D3AA00C}" sibTransId="{E7401DBA-1A82-464B-9602-8239B33AA9B3}"/>
    <dgm:cxn modelId="{8C8A80AA-47FF-47C7-BDCB-73395333CFE6}" srcId="{398C4F35-3269-4B8A-BC0C-8256CB1DB96D}" destId="{2C273248-0849-426B-A848-3A937ED092F1}" srcOrd="2" destOrd="0" parTransId="{A942BFF4-937E-43FB-8CEA-EB9C1549E2C6}" sibTransId="{35691240-34E4-4175-962F-DC7B6037CEBE}"/>
    <dgm:cxn modelId="{111FDCBD-3B23-4388-B73B-0348ECB10F05}" type="presOf" srcId="{013B6678-ED6A-4B24-812B-C62F5041C4B9}" destId="{D48DA92C-60E6-492B-9ADA-8146452BC191}" srcOrd="0" destOrd="0" presId="urn:microsoft.com/office/officeart/2005/8/layout/default"/>
    <dgm:cxn modelId="{E70900E4-A8A3-48F8-A7A2-C3A12F7C33BB}" type="presOf" srcId="{5C0153C2-B953-430D-86EB-84EAA100CEDE}" destId="{46597F33-1F00-4B95-9450-561B2F7EB573}" srcOrd="0" destOrd="0" presId="urn:microsoft.com/office/officeart/2005/8/layout/default"/>
    <dgm:cxn modelId="{5BF9A6ED-4287-4C33-BAEB-E769E67D218A}" type="presOf" srcId="{DF902C16-E430-4BBC-9062-C6CB81A1D583}" destId="{A66384FF-D33E-4FFA-B8F4-69A7B2AB267E}" srcOrd="0" destOrd="0" presId="urn:microsoft.com/office/officeart/2005/8/layout/default"/>
    <dgm:cxn modelId="{403BA7EF-6232-4701-B6CD-DD5905528A4D}" srcId="{398C4F35-3269-4B8A-BC0C-8256CB1DB96D}" destId="{5C0153C2-B953-430D-86EB-84EAA100CEDE}" srcOrd="0" destOrd="0" parTransId="{F02E2AEC-942D-45C4-8AF6-812FD875C0C2}" sibTransId="{D5227019-16E9-46EE-9CCF-8F284C1E0F88}"/>
    <dgm:cxn modelId="{8D6D10F1-CB2C-43A4-B763-BD33132968F7}" type="presOf" srcId="{E6C20B1A-EDA9-43CB-B75B-43591543D245}" destId="{E73396D4-CD8E-45BA-AD2A-2D78B3C1A2FA}" srcOrd="0" destOrd="0" presId="urn:microsoft.com/office/officeart/2005/8/layout/default"/>
    <dgm:cxn modelId="{2BE7A2FE-2123-4927-8350-9935C1DB0CF7}" srcId="{398C4F35-3269-4B8A-BC0C-8256CB1DB96D}" destId="{013B6678-ED6A-4B24-812B-C62F5041C4B9}" srcOrd="3" destOrd="0" parTransId="{64BDF4E5-5129-4502-BDE3-B30C03A1C3C3}" sibTransId="{1552759E-FAED-4184-89C8-3C338BC4321F}"/>
    <dgm:cxn modelId="{C797E88D-9BC5-4DC4-BDB5-09AB16F3D358}" type="presParOf" srcId="{62C0F368-564A-4484-8246-394724415CA8}" destId="{46597F33-1F00-4B95-9450-561B2F7EB573}" srcOrd="0" destOrd="0" presId="urn:microsoft.com/office/officeart/2005/8/layout/default"/>
    <dgm:cxn modelId="{1EC211DB-A8BC-477A-927B-34A5F260FD48}" type="presParOf" srcId="{62C0F368-564A-4484-8246-394724415CA8}" destId="{7DADF68C-D671-4B2A-ADED-DAFFAB107751}" srcOrd="1" destOrd="0" presId="urn:microsoft.com/office/officeart/2005/8/layout/default"/>
    <dgm:cxn modelId="{AF1FA24C-9A28-4393-9CA4-4A66F4EE6AF0}" type="presParOf" srcId="{62C0F368-564A-4484-8246-394724415CA8}" destId="{A66384FF-D33E-4FFA-B8F4-69A7B2AB267E}" srcOrd="2" destOrd="0" presId="urn:microsoft.com/office/officeart/2005/8/layout/default"/>
    <dgm:cxn modelId="{D703C0D2-CCE6-453E-A003-B3C3B077A8A1}" type="presParOf" srcId="{62C0F368-564A-4484-8246-394724415CA8}" destId="{EC86EBB9-EB26-4D55-9851-A9DC1F97F2F6}" srcOrd="3" destOrd="0" presId="urn:microsoft.com/office/officeart/2005/8/layout/default"/>
    <dgm:cxn modelId="{6C912F99-DC1D-4818-94BC-AAD2DA7004C3}" type="presParOf" srcId="{62C0F368-564A-4484-8246-394724415CA8}" destId="{2AA7F805-C381-4E4D-9725-4D228AA0ECCA}" srcOrd="4" destOrd="0" presId="urn:microsoft.com/office/officeart/2005/8/layout/default"/>
    <dgm:cxn modelId="{F20BDC72-F271-46F5-BE2D-967E0ED768CF}" type="presParOf" srcId="{62C0F368-564A-4484-8246-394724415CA8}" destId="{B20EDCB0-7304-455F-86B0-523738C30E5B}" srcOrd="5" destOrd="0" presId="urn:microsoft.com/office/officeart/2005/8/layout/default"/>
    <dgm:cxn modelId="{1B8A217D-644E-487F-9354-3E0AE79E02A9}" type="presParOf" srcId="{62C0F368-564A-4484-8246-394724415CA8}" destId="{D48DA92C-60E6-492B-9ADA-8146452BC191}" srcOrd="6" destOrd="0" presId="urn:microsoft.com/office/officeart/2005/8/layout/default"/>
    <dgm:cxn modelId="{B95406C4-6634-41BE-A7AB-38FC0EC4D8CE}" type="presParOf" srcId="{62C0F368-564A-4484-8246-394724415CA8}" destId="{70CABF2D-24F2-4CDB-A572-DBF68ACEE30F}" srcOrd="7" destOrd="0" presId="urn:microsoft.com/office/officeart/2005/8/layout/default"/>
    <dgm:cxn modelId="{20AB9D74-F458-43D7-ACA4-151E962CAA71}" type="presParOf" srcId="{62C0F368-564A-4484-8246-394724415CA8}" destId="{E73396D4-CD8E-45BA-AD2A-2D78B3C1A2FA}" srcOrd="8" destOrd="0" presId="urn:microsoft.com/office/officeart/2005/8/layout/default"/>
    <dgm:cxn modelId="{18C006B8-3E14-486B-AD3F-593153C09A91}" type="presParOf" srcId="{62C0F368-564A-4484-8246-394724415CA8}" destId="{FBE8F92D-E73A-4C89-A428-2F430A2BB253}" srcOrd="9" destOrd="0" presId="urn:microsoft.com/office/officeart/2005/8/layout/default"/>
    <dgm:cxn modelId="{D300AA3E-8478-48FB-89A9-80EDE4664F05}" type="presParOf" srcId="{62C0F368-564A-4484-8246-394724415CA8}" destId="{EF98BAC0-9B98-4C8D-B9A5-C68FD7EE1B6A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FBB440A-CA8E-4830-92A7-12837B50471E}" type="doc">
      <dgm:prSet loTypeId="urn:microsoft.com/office/officeart/2005/8/layout/vProcess5" loCatId="process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5F7FCFFB-431F-4402-B7C4-57922EEB3E88}">
      <dgm:prSet/>
      <dgm:spPr/>
      <dgm:t>
        <a:bodyPr/>
        <a:lstStyle/>
        <a:p>
          <a:r>
            <a:rPr lang="en-GB"/>
            <a:t>SDG Target 3.4 encourages health and social care services to prioritise prevention and early intervention, rather than waiting until conditions become severe (WHO, 2025a).</a:t>
          </a:r>
          <a:endParaRPr lang="en-US"/>
        </a:p>
      </dgm:t>
    </dgm:pt>
    <dgm:pt modelId="{17EBD033-D586-4B18-84EE-C11F9571D0E7}" type="parTrans" cxnId="{B1FBF9E0-5999-45D4-96EE-FE31FE4DD575}">
      <dgm:prSet/>
      <dgm:spPr/>
      <dgm:t>
        <a:bodyPr/>
        <a:lstStyle/>
        <a:p>
          <a:endParaRPr lang="en-US"/>
        </a:p>
      </dgm:t>
    </dgm:pt>
    <dgm:pt modelId="{DF6C8948-18DD-45EA-8D6B-D9FBC2C83191}" type="sibTrans" cxnId="{B1FBF9E0-5999-45D4-96EE-FE31FE4DD575}">
      <dgm:prSet/>
      <dgm:spPr/>
      <dgm:t>
        <a:bodyPr/>
        <a:lstStyle/>
        <a:p>
          <a:endParaRPr lang="en-US"/>
        </a:p>
      </dgm:t>
    </dgm:pt>
    <dgm:pt modelId="{F3151CF5-5E8E-487D-A2AB-A4126134491B}">
      <dgm:prSet/>
      <dgm:spPr/>
      <dgm:t>
        <a:bodyPr/>
        <a:lstStyle/>
        <a:p>
          <a:r>
            <a:rPr lang="en-GB" dirty="0"/>
            <a:t>It promotes better integrated care since patients with long-term physical problems may require mental health, social care, and community-based services (NHS England, 2019).</a:t>
          </a:r>
          <a:endParaRPr lang="en-US" dirty="0"/>
        </a:p>
      </dgm:t>
    </dgm:pt>
    <dgm:pt modelId="{2D5B81DA-4541-4A44-97F4-51A5461ED260}" type="parTrans" cxnId="{1E6EE147-D93B-4627-95B7-49322A184286}">
      <dgm:prSet/>
      <dgm:spPr/>
      <dgm:t>
        <a:bodyPr/>
        <a:lstStyle/>
        <a:p>
          <a:endParaRPr lang="en-US"/>
        </a:p>
      </dgm:t>
    </dgm:pt>
    <dgm:pt modelId="{8943516F-7054-4983-9DF2-279326447402}" type="sibTrans" cxnId="{1E6EE147-D93B-4627-95B7-49322A184286}">
      <dgm:prSet/>
      <dgm:spPr/>
      <dgm:t>
        <a:bodyPr/>
        <a:lstStyle/>
        <a:p>
          <a:endParaRPr lang="en-US"/>
        </a:p>
      </dgm:t>
    </dgm:pt>
    <dgm:pt modelId="{78BD932A-9DFD-47FB-9E82-E4D506C164F6}">
      <dgm:prSet/>
      <dgm:spPr/>
      <dgm:t>
        <a:bodyPr/>
        <a:lstStyle/>
        <a:p>
          <a:r>
            <a:rPr lang="en-GB"/>
            <a:t>Public health initiatives, such as diabetes prevention, NHS Health Checks and lifestyle support, can help reduce future demand for treatment services (NHS England, 2025b).</a:t>
          </a:r>
          <a:endParaRPr lang="en-US"/>
        </a:p>
      </dgm:t>
    </dgm:pt>
    <dgm:pt modelId="{E59CB10E-D2DE-4BEA-B1A7-FBA7705E41B5}" type="parTrans" cxnId="{B1E92BDE-37C8-44C0-887B-76D1BED8255E}">
      <dgm:prSet/>
      <dgm:spPr/>
      <dgm:t>
        <a:bodyPr/>
        <a:lstStyle/>
        <a:p>
          <a:endParaRPr lang="en-US"/>
        </a:p>
      </dgm:t>
    </dgm:pt>
    <dgm:pt modelId="{21F9262B-5D69-4F31-A523-0C7613DBDA35}" type="sibTrans" cxnId="{B1E92BDE-37C8-44C0-887B-76D1BED8255E}">
      <dgm:prSet/>
      <dgm:spPr/>
      <dgm:t>
        <a:bodyPr/>
        <a:lstStyle/>
        <a:p>
          <a:endParaRPr lang="en-US"/>
        </a:p>
      </dgm:t>
    </dgm:pt>
    <dgm:pt modelId="{7B83D424-1341-4F1A-AA81-D28D4768E2C7}">
      <dgm:prSet/>
      <dgm:spPr/>
      <dgm:t>
        <a:bodyPr/>
        <a:lstStyle/>
        <a:p>
          <a:r>
            <a:rPr lang="en-GB"/>
            <a:t>Digital health and telehealth can improve convenience and access for some people, but they may exclude people without internet access, digital skills or suitable devices (NHS England, 2023).</a:t>
          </a:r>
          <a:endParaRPr lang="en-US"/>
        </a:p>
      </dgm:t>
    </dgm:pt>
    <dgm:pt modelId="{FB9D73EA-C78E-44E3-B4BF-8FB4FF9A82C2}" type="parTrans" cxnId="{56942365-D7C1-4B53-8169-57A122329A38}">
      <dgm:prSet/>
      <dgm:spPr/>
      <dgm:t>
        <a:bodyPr/>
        <a:lstStyle/>
        <a:p>
          <a:endParaRPr lang="en-US"/>
        </a:p>
      </dgm:t>
    </dgm:pt>
    <dgm:pt modelId="{D84C1D46-B053-4EE7-86A7-1FF8474B23FA}" type="sibTrans" cxnId="{56942365-D7C1-4B53-8169-57A122329A38}">
      <dgm:prSet/>
      <dgm:spPr/>
      <dgm:t>
        <a:bodyPr/>
        <a:lstStyle/>
        <a:p>
          <a:endParaRPr lang="en-US"/>
        </a:p>
      </dgm:t>
    </dgm:pt>
    <dgm:pt modelId="{02621887-E747-4740-9B4A-290A283F5426}">
      <dgm:prSet/>
      <dgm:spPr/>
      <dgm:t>
        <a:bodyPr/>
        <a:lstStyle/>
        <a:p>
          <a:r>
            <a:rPr lang="en-GB"/>
            <a:t>Sustainable service delivery requires cooperation between GPs, hospitals, mental health teams, social care, local authorities and voluntary organisations (Health and Care Act, 2022).</a:t>
          </a:r>
          <a:endParaRPr lang="en-US"/>
        </a:p>
      </dgm:t>
    </dgm:pt>
    <dgm:pt modelId="{0C5D3B0B-2ABD-4CD3-AD3D-12E0475FA774}" type="parTrans" cxnId="{32C28517-0579-4C50-A5FD-F34E8C4B8869}">
      <dgm:prSet/>
      <dgm:spPr/>
      <dgm:t>
        <a:bodyPr/>
        <a:lstStyle/>
        <a:p>
          <a:endParaRPr lang="en-US"/>
        </a:p>
      </dgm:t>
    </dgm:pt>
    <dgm:pt modelId="{ACEC4069-439B-4EC9-8CE2-377923E91E59}" type="sibTrans" cxnId="{32C28517-0579-4C50-A5FD-F34E8C4B8869}">
      <dgm:prSet/>
      <dgm:spPr/>
      <dgm:t>
        <a:bodyPr/>
        <a:lstStyle/>
        <a:p>
          <a:endParaRPr lang="en-US"/>
        </a:p>
      </dgm:t>
    </dgm:pt>
    <dgm:pt modelId="{EF64A380-5175-497D-8195-B51E02A6F30D}" type="pres">
      <dgm:prSet presAssocID="{9FBB440A-CA8E-4830-92A7-12837B50471E}" presName="outerComposite" presStyleCnt="0">
        <dgm:presLayoutVars>
          <dgm:chMax val="5"/>
          <dgm:dir/>
          <dgm:resizeHandles val="exact"/>
        </dgm:presLayoutVars>
      </dgm:prSet>
      <dgm:spPr/>
    </dgm:pt>
    <dgm:pt modelId="{27434BE4-F50B-4C4B-B110-E60ECD29EB93}" type="pres">
      <dgm:prSet presAssocID="{9FBB440A-CA8E-4830-92A7-12837B50471E}" presName="dummyMaxCanvas" presStyleCnt="0">
        <dgm:presLayoutVars/>
      </dgm:prSet>
      <dgm:spPr/>
    </dgm:pt>
    <dgm:pt modelId="{24E1088B-1F01-4E83-BBB0-957EC877A518}" type="pres">
      <dgm:prSet presAssocID="{9FBB440A-CA8E-4830-92A7-12837B50471E}" presName="FiveNodes_1" presStyleLbl="node1" presStyleIdx="0" presStyleCnt="5">
        <dgm:presLayoutVars>
          <dgm:bulletEnabled val="1"/>
        </dgm:presLayoutVars>
      </dgm:prSet>
      <dgm:spPr/>
    </dgm:pt>
    <dgm:pt modelId="{46720201-C95E-44CA-9160-A9DF54B6C95D}" type="pres">
      <dgm:prSet presAssocID="{9FBB440A-CA8E-4830-92A7-12837B50471E}" presName="FiveNodes_2" presStyleLbl="node1" presStyleIdx="1" presStyleCnt="5">
        <dgm:presLayoutVars>
          <dgm:bulletEnabled val="1"/>
        </dgm:presLayoutVars>
      </dgm:prSet>
      <dgm:spPr/>
    </dgm:pt>
    <dgm:pt modelId="{60FA4DBF-AA62-48F7-9533-C9F7666D6347}" type="pres">
      <dgm:prSet presAssocID="{9FBB440A-CA8E-4830-92A7-12837B50471E}" presName="FiveNodes_3" presStyleLbl="node1" presStyleIdx="2" presStyleCnt="5">
        <dgm:presLayoutVars>
          <dgm:bulletEnabled val="1"/>
        </dgm:presLayoutVars>
      </dgm:prSet>
      <dgm:spPr/>
    </dgm:pt>
    <dgm:pt modelId="{19D72D5C-530F-4EE0-9EF0-35AAF9C58062}" type="pres">
      <dgm:prSet presAssocID="{9FBB440A-CA8E-4830-92A7-12837B50471E}" presName="FiveNodes_4" presStyleLbl="node1" presStyleIdx="3" presStyleCnt="5">
        <dgm:presLayoutVars>
          <dgm:bulletEnabled val="1"/>
        </dgm:presLayoutVars>
      </dgm:prSet>
      <dgm:spPr/>
    </dgm:pt>
    <dgm:pt modelId="{B77D55E6-73FA-47E9-A7C3-E23D08604E0C}" type="pres">
      <dgm:prSet presAssocID="{9FBB440A-CA8E-4830-92A7-12837B50471E}" presName="FiveNodes_5" presStyleLbl="node1" presStyleIdx="4" presStyleCnt="5">
        <dgm:presLayoutVars>
          <dgm:bulletEnabled val="1"/>
        </dgm:presLayoutVars>
      </dgm:prSet>
      <dgm:spPr/>
    </dgm:pt>
    <dgm:pt modelId="{BD2ED846-B7B2-4036-AD34-D1FF0852CC95}" type="pres">
      <dgm:prSet presAssocID="{9FBB440A-CA8E-4830-92A7-12837B50471E}" presName="FiveConn_1-2" presStyleLbl="fgAccFollowNode1" presStyleIdx="0" presStyleCnt="4">
        <dgm:presLayoutVars>
          <dgm:bulletEnabled val="1"/>
        </dgm:presLayoutVars>
      </dgm:prSet>
      <dgm:spPr/>
    </dgm:pt>
    <dgm:pt modelId="{DA8A1D57-F6DD-4FC2-B09F-4CCF94296AA8}" type="pres">
      <dgm:prSet presAssocID="{9FBB440A-CA8E-4830-92A7-12837B50471E}" presName="FiveConn_2-3" presStyleLbl="fgAccFollowNode1" presStyleIdx="1" presStyleCnt="4">
        <dgm:presLayoutVars>
          <dgm:bulletEnabled val="1"/>
        </dgm:presLayoutVars>
      </dgm:prSet>
      <dgm:spPr/>
    </dgm:pt>
    <dgm:pt modelId="{E5D44302-FE45-419F-9DCA-45DCF8996A58}" type="pres">
      <dgm:prSet presAssocID="{9FBB440A-CA8E-4830-92A7-12837B50471E}" presName="FiveConn_3-4" presStyleLbl="fgAccFollowNode1" presStyleIdx="2" presStyleCnt="4">
        <dgm:presLayoutVars>
          <dgm:bulletEnabled val="1"/>
        </dgm:presLayoutVars>
      </dgm:prSet>
      <dgm:spPr/>
    </dgm:pt>
    <dgm:pt modelId="{9A347830-2A27-4EDD-BF4C-A20F7742EA0F}" type="pres">
      <dgm:prSet presAssocID="{9FBB440A-CA8E-4830-92A7-12837B50471E}" presName="FiveConn_4-5" presStyleLbl="fgAccFollowNode1" presStyleIdx="3" presStyleCnt="4">
        <dgm:presLayoutVars>
          <dgm:bulletEnabled val="1"/>
        </dgm:presLayoutVars>
      </dgm:prSet>
      <dgm:spPr/>
    </dgm:pt>
    <dgm:pt modelId="{361E8F5C-6FCC-45CC-9338-DBFBFEB40731}" type="pres">
      <dgm:prSet presAssocID="{9FBB440A-CA8E-4830-92A7-12837B50471E}" presName="FiveNodes_1_text" presStyleLbl="node1" presStyleIdx="4" presStyleCnt="5">
        <dgm:presLayoutVars>
          <dgm:bulletEnabled val="1"/>
        </dgm:presLayoutVars>
      </dgm:prSet>
      <dgm:spPr/>
    </dgm:pt>
    <dgm:pt modelId="{1D6006C1-C19B-455F-BD3B-9CC3989783FE}" type="pres">
      <dgm:prSet presAssocID="{9FBB440A-CA8E-4830-92A7-12837B50471E}" presName="FiveNodes_2_text" presStyleLbl="node1" presStyleIdx="4" presStyleCnt="5">
        <dgm:presLayoutVars>
          <dgm:bulletEnabled val="1"/>
        </dgm:presLayoutVars>
      </dgm:prSet>
      <dgm:spPr/>
    </dgm:pt>
    <dgm:pt modelId="{89361340-C0A0-4541-8191-667D687B0EB5}" type="pres">
      <dgm:prSet presAssocID="{9FBB440A-CA8E-4830-92A7-12837B50471E}" presName="FiveNodes_3_text" presStyleLbl="node1" presStyleIdx="4" presStyleCnt="5">
        <dgm:presLayoutVars>
          <dgm:bulletEnabled val="1"/>
        </dgm:presLayoutVars>
      </dgm:prSet>
      <dgm:spPr/>
    </dgm:pt>
    <dgm:pt modelId="{15126018-43B0-4836-BC3D-0AC96AD7C411}" type="pres">
      <dgm:prSet presAssocID="{9FBB440A-CA8E-4830-92A7-12837B50471E}" presName="FiveNodes_4_text" presStyleLbl="node1" presStyleIdx="4" presStyleCnt="5">
        <dgm:presLayoutVars>
          <dgm:bulletEnabled val="1"/>
        </dgm:presLayoutVars>
      </dgm:prSet>
      <dgm:spPr/>
    </dgm:pt>
    <dgm:pt modelId="{62195BE3-64A7-4D8B-A171-EB00E548EA7A}" type="pres">
      <dgm:prSet presAssocID="{9FBB440A-CA8E-4830-92A7-12837B50471E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F5950A0C-FADE-4F68-AD65-60C0AAEE0D33}" type="presOf" srcId="{5F7FCFFB-431F-4402-B7C4-57922EEB3E88}" destId="{24E1088B-1F01-4E83-BBB0-957EC877A518}" srcOrd="0" destOrd="0" presId="urn:microsoft.com/office/officeart/2005/8/layout/vProcess5"/>
    <dgm:cxn modelId="{A3CE970C-73D6-4AF5-9926-571A15729BF5}" type="presOf" srcId="{78BD932A-9DFD-47FB-9E82-E4D506C164F6}" destId="{60FA4DBF-AA62-48F7-9533-C9F7666D6347}" srcOrd="0" destOrd="0" presId="urn:microsoft.com/office/officeart/2005/8/layout/vProcess5"/>
    <dgm:cxn modelId="{2067D214-3A1E-4875-AFAB-5B7639175F74}" type="presOf" srcId="{5F7FCFFB-431F-4402-B7C4-57922EEB3E88}" destId="{361E8F5C-6FCC-45CC-9338-DBFBFEB40731}" srcOrd="1" destOrd="0" presId="urn:microsoft.com/office/officeart/2005/8/layout/vProcess5"/>
    <dgm:cxn modelId="{32C28517-0579-4C50-A5FD-F34E8C4B8869}" srcId="{9FBB440A-CA8E-4830-92A7-12837B50471E}" destId="{02621887-E747-4740-9B4A-290A283F5426}" srcOrd="4" destOrd="0" parTransId="{0C5D3B0B-2ABD-4CD3-AD3D-12E0475FA774}" sibTransId="{ACEC4069-439B-4EC9-8CE2-377923E91E59}"/>
    <dgm:cxn modelId="{4BCDF442-2AB0-4076-8D1C-E7083C7838CB}" type="presOf" srcId="{DF6C8948-18DD-45EA-8D6B-D9FBC2C83191}" destId="{BD2ED846-B7B2-4036-AD34-D1FF0852CC95}" srcOrd="0" destOrd="0" presId="urn:microsoft.com/office/officeart/2005/8/layout/vProcess5"/>
    <dgm:cxn modelId="{6F665E44-1BA5-4210-87C7-6E6F19A973E3}" type="presOf" srcId="{78BD932A-9DFD-47FB-9E82-E4D506C164F6}" destId="{89361340-C0A0-4541-8191-667D687B0EB5}" srcOrd="1" destOrd="0" presId="urn:microsoft.com/office/officeart/2005/8/layout/vProcess5"/>
    <dgm:cxn modelId="{56942365-D7C1-4B53-8169-57A122329A38}" srcId="{9FBB440A-CA8E-4830-92A7-12837B50471E}" destId="{7B83D424-1341-4F1A-AA81-D28D4768E2C7}" srcOrd="3" destOrd="0" parTransId="{FB9D73EA-C78E-44E3-B4BF-8FB4FF9A82C2}" sibTransId="{D84C1D46-B053-4EE7-86A7-1FF8474B23FA}"/>
    <dgm:cxn modelId="{B1217366-A38C-44D4-A04B-261E67A0F787}" type="presOf" srcId="{7B83D424-1341-4F1A-AA81-D28D4768E2C7}" destId="{19D72D5C-530F-4EE0-9EF0-35AAF9C58062}" srcOrd="0" destOrd="0" presId="urn:microsoft.com/office/officeart/2005/8/layout/vProcess5"/>
    <dgm:cxn modelId="{450B8347-869F-43FF-AE7C-73A4F8D85066}" type="presOf" srcId="{D84C1D46-B053-4EE7-86A7-1FF8474B23FA}" destId="{9A347830-2A27-4EDD-BF4C-A20F7742EA0F}" srcOrd="0" destOrd="0" presId="urn:microsoft.com/office/officeart/2005/8/layout/vProcess5"/>
    <dgm:cxn modelId="{1E6EE147-D93B-4627-95B7-49322A184286}" srcId="{9FBB440A-CA8E-4830-92A7-12837B50471E}" destId="{F3151CF5-5E8E-487D-A2AB-A4126134491B}" srcOrd="1" destOrd="0" parTransId="{2D5B81DA-4541-4A44-97F4-51A5461ED260}" sibTransId="{8943516F-7054-4983-9DF2-279326447402}"/>
    <dgm:cxn modelId="{05BB1F68-7B6C-4546-9C41-F2F9AF6E74AC}" type="presOf" srcId="{02621887-E747-4740-9B4A-290A283F5426}" destId="{62195BE3-64A7-4D8B-A171-EB00E548EA7A}" srcOrd="1" destOrd="0" presId="urn:microsoft.com/office/officeart/2005/8/layout/vProcess5"/>
    <dgm:cxn modelId="{8894ED6B-8202-4F84-8595-BE093365BC73}" type="presOf" srcId="{9FBB440A-CA8E-4830-92A7-12837B50471E}" destId="{EF64A380-5175-497D-8195-B51E02A6F30D}" srcOrd="0" destOrd="0" presId="urn:microsoft.com/office/officeart/2005/8/layout/vProcess5"/>
    <dgm:cxn modelId="{227AEA6E-EF68-4E6D-81B0-60421587ED73}" type="presOf" srcId="{F3151CF5-5E8E-487D-A2AB-A4126134491B}" destId="{46720201-C95E-44CA-9160-A9DF54B6C95D}" srcOrd="0" destOrd="0" presId="urn:microsoft.com/office/officeart/2005/8/layout/vProcess5"/>
    <dgm:cxn modelId="{F0946D7A-8A1B-423A-9248-802F835CCEB1}" type="presOf" srcId="{8943516F-7054-4983-9DF2-279326447402}" destId="{DA8A1D57-F6DD-4FC2-B09F-4CCF94296AA8}" srcOrd="0" destOrd="0" presId="urn:microsoft.com/office/officeart/2005/8/layout/vProcess5"/>
    <dgm:cxn modelId="{0FD76082-F200-4B5F-A121-9CCF57F75053}" type="presOf" srcId="{21F9262B-5D69-4F31-A523-0C7613DBDA35}" destId="{E5D44302-FE45-419F-9DCA-45DCF8996A58}" srcOrd="0" destOrd="0" presId="urn:microsoft.com/office/officeart/2005/8/layout/vProcess5"/>
    <dgm:cxn modelId="{37EECE93-D710-44B5-920E-32C6ED2EF446}" type="presOf" srcId="{7B83D424-1341-4F1A-AA81-D28D4768E2C7}" destId="{15126018-43B0-4836-BC3D-0AC96AD7C411}" srcOrd="1" destOrd="0" presId="urn:microsoft.com/office/officeart/2005/8/layout/vProcess5"/>
    <dgm:cxn modelId="{52C7E9AD-36C3-41DA-8C3B-DDC23B68F4CC}" type="presOf" srcId="{F3151CF5-5E8E-487D-A2AB-A4126134491B}" destId="{1D6006C1-C19B-455F-BD3B-9CC3989783FE}" srcOrd="1" destOrd="0" presId="urn:microsoft.com/office/officeart/2005/8/layout/vProcess5"/>
    <dgm:cxn modelId="{B1E92BDE-37C8-44C0-887B-76D1BED8255E}" srcId="{9FBB440A-CA8E-4830-92A7-12837B50471E}" destId="{78BD932A-9DFD-47FB-9E82-E4D506C164F6}" srcOrd="2" destOrd="0" parTransId="{E59CB10E-D2DE-4BEA-B1A7-FBA7705E41B5}" sibTransId="{21F9262B-5D69-4F31-A523-0C7613DBDA35}"/>
    <dgm:cxn modelId="{B1FBF9E0-5999-45D4-96EE-FE31FE4DD575}" srcId="{9FBB440A-CA8E-4830-92A7-12837B50471E}" destId="{5F7FCFFB-431F-4402-B7C4-57922EEB3E88}" srcOrd="0" destOrd="0" parTransId="{17EBD033-D586-4B18-84EE-C11F9571D0E7}" sibTransId="{DF6C8948-18DD-45EA-8D6B-D9FBC2C83191}"/>
    <dgm:cxn modelId="{0ECB6FFE-797A-4501-83ED-CBBCCB12B751}" type="presOf" srcId="{02621887-E747-4740-9B4A-290A283F5426}" destId="{B77D55E6-73FA-47E9-A7C3-E23D08604E0C}" srcOrd="0" destOrd="0" presId="urn:microsoft.com/office/officeart/2005/8/layout/vProcess5"/>
    <dgm:cxn modelId="{88B6994D-C57F-4C2C-B8BD-F18F9688C7E6}" type="presParOf" srcId="{EF64A380-5175-497D-8195-B51E02A6F30D}" destId="{27434BE4-F50B-4C4B-B110-E60ECD29EB93}" srcOrd="0" destOrd="0" presId="urn:microsoft.com/office/officeart/2005/8/layout/vProcess5"/>
    <dgm:cxn modelId="{F2CE9624-46E6-4C39-B758-2DA78DBFE51D}" type="presParOf" srcId="{EF64A380-5175-497D-8195-B51E02A6F30D}" destId="{24E1088B-1F01-4E83-BBB0-957EC877A518}" srcOrd="1" destOrd="0" presId="urn:microsoft.com/office/officeart/2005/8/layout/vProcess5"/>
    <dgm:cxn modelId="{2058623A-5FA9-4F9E-BCB8-816BCF47FD31}" type="presParOf" srcId="{EF64A380-5175-497D-8195-B51E02A6F30D}" destId="{46720201-C95E-44CA-9160-A9DF54B6C95D}" srcOrd="2" destOrd="0" presId="urn:microsoft.com/office/officeart/2005/8/layout/vProcess5"/>
    <dgm:cxn modelId="{29ADDAF4-AA68-4C43-BE7A-02556D84F256}" type="presParOf" srcId="{EF64A380-5175-497D-8195-B51E02A6F30D}" destId="{60FA4DBF-AA62-48F7-9533-C9F7666D6347}" srcOrd="3" destOrd="0" presId="urn:microsoft.com/office/officeart/2005/8/layout/vProcess5"/>
    <dgm:cxn modelId="{92018EC0-B6C4-4B86-8A14-49D197B9CC9D}" type="presParOf" srcId="{EF64A380-5175-497D-8195-B51E02A6F30D}" destId="{19D72D5C-530F-4EE0-9EF0-35AAF9C58062}" srcOrd="4" destOrd="0" presId="urn:microsoft.com/office/officeart/2005/8/layout/vProcess5"/>
    <dgm:cxn modelId="{E3B684D5-5267-4CA6-8F8D-76C5AFD15D7E}" type="presParOf" srcId="{EF64A380-5175-497D-8195-B51E02A6F30D}" destId="{B77D55E6-73FA-47E9-A7C3-E23D08604E0C}" srcOrd="5" destOrd="0" presId="urn:microsoft.com/office/officeart/2005/8/layout/vProcess5"/>
    <dgm:cxn modelId="{C5120665-9704-485C-88C0-198A9694564F}" type="presParOf" srcId="{EF64A380-5175-497D-8195-B51E02A6F30D}" destId="{BD2ED846-B7B2-4036-AD34-D1FF0852CC95}" srcOrd="6" destOrd="0" presId="urn:microsoft.com/office/officeart/2005/8/layout/vProcess5"/>
    <dgm:cxn modelId="{F0655A6E-E2FD-4F37-8227-E208613CCAD3}" type="presParOf" srcId="{EF64A380-5175-497D-8195-B51E02A6F30D}" destId="{DA8A1D57-F6DD-4FC2-B09F-4CCF94296AA8}" srcOrd="7" destOrd="0" presId="urn:microsoft.com/office/officeart/2005/8/layout/vProcess5"/>
    <dgm:cxn modelId="{588392BB-79F2-4D4C-A697-2860B1EA4B86}" type="presParOf" srcId="{EF64A380-5175-497D-8195-B51E02A6F30D}" destId="{E5D44302-FE45-419F-9DCA-45DCF8996A58}" srcOrd="8" destOrd="0" presId="urn:microsoft.com/office/officeart/2005/8/layout/vProcess5"/>
    <dgm:cxn modelId="{3B4E88E1-521B-4664-BB3C-0DFADAF04A48}" type="presParOf" srcId="{EF64A380-5175-497D-8195-B51E02A6F30D}" destId="{9A347830-2A27-4EDD-BF4C-A20F7742EA0F}" srcOrd="9" destOrd="0" presId="urn:microsoft.com/office/officeart/2005/8/layout/vProcess5"/>
    <dgm:cxn modelId="{69E631C5-3625-4D40-A3D9-6F95584B0D7A}" type="presParOf" srcId="{EF64A380-5175-497D-8195-B51E02A6F30D}" destId="{361E8F5C-6FCC-45CC-9338-DBFBFEB40731}" srcOrd="10" destOrd="0" presId="urn:microsoft.com/office/officeart/2005/8/layout/vProcess5"/>
    <dgm:cxn modelId="{90DB60A3-4681-483E-B881-F9E00D9442D2}" type="presParOf" srcId="{EF64A380-5175-497D-8195-B51E02A6F30D}" destId="{1D6006C1-C19B-455F-BD3B-9CC3989783FE}" srcOrd="11" destOrd="0" presId="urn:microsoft.com/office/officeart/2005/8/layout/vProcess5"/>
    <dgm:cxn modelId="{595CE26F-BDFB-4E93-8D19-4EA9EA430232}" type="presParOf" srcId="{EF64A380-5175-497D-8195-B51E02A6F30D}" destId="{89361340-C0A0-4541-8191-667D687B0EB5}" srcOrd="12" destOrd="0" presId="urn:microsoft.com/office/officeart/2005/8/layout/vProcess5"/>
    <dgm:cxn modelId="{C2526FE2-B31F-419C-856B-BDA7712C6C54}" type="presParOf" srcId="{EF64A380-5175-497D-8195-B51E02A6F30D}" destId="{15126018-43B0-4836-BC3D-0AC96AD7C411}" srcOrd="13" destOrd="0" presId="urn:microsoft.com/office/officeart/2005/8/layout/vProcess5"/>
    <dgm:cxn modelId="{A8591426-33E0-4948-A2F8-2A66FBB975BC}" type="presParOf" srcId="{EF64A380-5175-497D-8195-B51E02A6F30D}" destId="{62195BE3-64A7-4D8B-A171-EB00E548EA7A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778F4DE-7913-48EA-94B3-C333BB0714E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33CCD5E-11BB-4E87-B343-3864127887D0}">
      <dgm:prSet/>
      <dgm:spPr/>
      <dgm:t>
        <a:bodyPr/>
        <a:lstStyle/>
        <a:p>
          <a:r>
            <a:rPr lang="en-GB" dirty="0"/>
            <a:t>SDG Target 3.4 is especially important for health and social care since it links physical health, emotional well-being, prevention, treatment, and sustainability (WHO, 2025a).</a:t>
          </a:r>
          <a:endParaRPr lang="en-US" dirty="0"/>
        </a:p>
      </dgm:t>
    </dgm:pt>
    <dgm:pt modelId="{A26B0E27-9CAA-4579-9B52-8EE4D86BC9ED}" type="parTrans" cxnId="{C77521AE-9902-4A44-A0B3-B84847FBFD0C}">
      <dgm:prSet/>
      <dgm:spPr/>
      <dgm:t>
        <a:bodyPr/>
        <a:lstStyle/>
        <a:p>
          <a:endParaRPr lang="en-US"/>
        </a:p>
      </dgm:t>
    </dgm:pt>
    <dgm:pt modelId="{56F7C4BA-11C2-432B-8C1C-E5B7C54DDF25}" type="sibTrans" cxnId="{C77521AE-9902-4A44-A0B3-B84847FBFD0C}">
      <dgm:prSet/>
      <dgm:spPr/>
      <dgm:t>
        <a:bodyPr/>
        <a:lstStyle/>
        <a:p>
          <a:endParaRPr lang="en-US"/>
        </a:p>
      </dgm:t>
    </dgm:pt>
    <dgm:pt modelId="{1EB88444-CCF6-4696-ACF3-7B4EBE4DD0D4}">
      <dgm:prSet/>
      <dgm:spPr/>
      <dgm:t>
        <a:bodyPr/>
        <a:lstStyle/>
        <a:p>
          <a:r>
            <a:rPr lang="en-GB"/>
            <a:t>Non-communicable diseases and mental health conditions place long-term pressure on services, so prevention and early support are essential for sustainable care (WHO, 2025b).</a:t>
          </a:r>
          <a:endParaRPr lang="en-US"/>
        </a:p>
      </dgm:t>
    </dgm:pt>
    <dgm:pt modelId="{10BDC5CA-193F-48A4-AB61-732C6915119C}" type="parTrans" cxnId="{45FB508A-0A8A-4546-82D6-005F4540438D}">
      <dgm:prSet/>
      <dgm:spPr/>
      <dgm:t>
        <a:bodyPr/>
        <a:lstStyle/>
        <a:p>
          <a:endParaRPr lang="en-US"/>
        </a:p>
      </dgm:t>
    </dgm:pt>
    <dgm:pt modelId="{A9A1E318-5FF8-4DBE-9C89-8040F68F4207}" type="sibTrans" cxnId="{45FB508A-0A8A-4546-82D6-005F4540438D}">
      <dgm:prSet/>
      <dgm:spPr/>
      <dgm:t>
        <a:bodyPr/>
        <a:lstStyle/>
        <a:p>
          <a:endParaRPr lang="en-US"/>
        </a:p>
      </dgm:t>
    </dgm:pt>
    <dgm:pt modelId="{3517C709-0F9A-4CB4-8846-0A5FEDB26F81}">
      <dgm:prSet/>
      <dgm:spPr/>
      <dgm:t>
        <a:bodyPr/>
        <a:lstStyle/>
        <a:p>
          <a:r>
            <a:rPr lang="en-GB"/>
            <a:t>The NHS Diabetes Prevention Programme shows how a prevention-focused service can support healthier lifestyles and reduce future risk of disease (McManus et al., 2022).</a:t>
          </a:r>
          <a:endParaRPr lang="en-US"/>
        </a:p>
      </dgm:t>
    </dgm:pt>
    <dgm:pt modelId="{CEDA7FB9-1FEC-4A6E-AB81-D3FE1276CA39}" type="parTrans" cxnId="{741DEA28-AD13-4289-8CD8-4449FF55E91E}">
      <dgm:prSet/>
      <dgm:spPr/>
      <dgm:t>
        <a:bodyPr/>
        <a:lstStyle/>
        <a:p>
          <a:endParaRPr lang="en-US"/>
        </a:p>
      </dgm:t>
    </dgm:pt>
    <dgm:pt modelId="{34CA61C0-36FD-43AC-BBE9-35F8B880DC9F}" type="sibTrans" cxnId="{741DEA28-AD13-4289-8CD8-4449FF55E91E}">
      <dgm:prSet/>
      <dgm:spPr/>
      <dgm:t>
        <a:bodyPr/>
        <a:lstStyle/>
        <a:p>
          <a:endParaRPr lang="en-US"/>
        </a:p>
      </dgm:t>
    </dgm:pt>
    <dgm:pt modelId="{C1F9AA33-5E1F-46FC-982C-27F8F90291F3}">
      <dgm:prSet/>
      <dgm:spPr/>
      <dgm:t>
        <a:bodyPr/>
        <a:lstStyle/>
        <a:p>
          <a:r>
            <a:rPr lang="en-GB"/>
            <a:t>However, prevention programmes and integrated care will not be fully effective unless inequalities, digital exclusion, workforce pressures and funding challenges are addressed (Marmot et al., 2020).</a:t>
          </a:r>
          <a:endParaRPr lang="en-US"/>
        </a:p>
      </dgm:t>
    </dgm:pt>
    <dgm:pt modelId="{1A15AE1B-53E8-49CA-B1A5-C8F13CC256A9}" type="parTrans" cxnId="{00FE68AF-9EC2-4D24-AB88-16EC6E85C2A3}">
      <dgm:prSet/>
      <dgm:spPr/>
      <dgm:t>
        <a:bodyPr/>
        <a:lstStyle/>
        <a:p>
          <a:endParaRPr lang="en-US"/>
        </a:p>
      </dgm:t>
    </dgm:pt>
    <dgm:pt modelId="{A588BADB-230A-4F06-9508-ADAFAEDA1828}" type="sibTrans" cxnId="{00FE68AF-9EC2-4D24-AB88-16EC6E85C2A3}">
      <dgm:prSet/>
      <dgm:spPr/>
      <dgm:t>
        <a:bodyPr/>
        <a:lstStyle/>
        <a:p>
          <a:endParaRPr lang="en-US"/>
        </a:p>
      </dgm:t>
    </dgm:pt>
    <dgm:pt modelId="{88A8246B-5B14-4824-A1F9-8C72014132E5}">
      <dgm:prSet/>
      <dgm:spPr/>
      <dgm:t>
        <a:bodyPr/>
        <a:lstStyle/>
        <a:p>
          <a:r>
            <a:rPr lang="en-GB" dirty="0"/>
            <a:t>Overall, sustainable health and social care should prioritise sickness treatment, wellbeing improvement, inequality reduction, and addressing the broader determinants of health (WHO, 2014).</a:t>
          </a:r>
          <a:endParaRPr lang="en-US" dirty="0"/>
        </a:p>
      </dgm:t>
    </dgm:pt>
    <dgm:pt modelId="{4E729078-0AAF-4B2B-8063-98DAD0FC371B}" type="parTrans" cxnId="{F9EF12B5-A49A-4601-8F47-60DBF952ACF9}">
      <dgm:prSet/>
      <dgm:spPr/>
      <dgm:t>
        <a:bodyPr/>
        <a:lstStyle/>
        <a:p>
          <a:endParaRPr lang="en-US"/>
        </a:p>
      </dgm:t>
    </dgm:pt>
    <dgm:pt modelId="{FDAED5F2-0DD5-409E-96D7-E8D8CA32B02A}" type="sibTrans" cxnId="{F9EF12B5-A49A-4601-8F47-60DBF952ACF9}">
      <dgm:prSet/>
      <dgm:spPr/>
      <dgm:t>
        <a:bodyPr/>
        <a:lstStyle/>
        <a:p>
          <a:endParaRPr lang="en-US"/>
        </a:p>
      </dgm:t>
    </dgm:pt>
    <dgm:pt modelId="{D33B635E-62F7-4EF1-838C-7A7ACDB46191}" type="pres">
      <dgm:prSet presAssocID="{D778F4DE-7913-48EA-94B3-C333BB0714E7}" presName="linear" presStyleCnt="0">
        <dgm:presLayoutVars>
          <dgm:animLvl val="lvl"/>
          <dgm:resizeHandles val="exact"/>
        </dgm:presLayoutVars>
      </dgm:prSet>
      <dgm:spPr/>
    </dgm:pt>
    <dgm:pt modelId="{C69BB77D-9AFC-4E98-8CE5-953746B75D55}" type="pres">
      <dgm:prSet presAssocID="{333CCD5E-11BB-4E87-B343-3864127887D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4CC5B36-35A5-4DF9-9D18-796A0DD7482A}" type="pres">
      <dgm:prSet presAssocID="{56F7C4BA-11C2-432B-8C1C-E5B7C54DDF25}" presName="spacer" presStyleCnt="0"/>
      <dgm:spPr/>
    </dgm:pt>
    <dgm:pt modelId="{FEDAD229-1DF9-4A7A-9B88-B77FD95C04F3}" type="pres">
      <dgm:prSet presAssocID="{1EB88444-CCF6-4696-ACF3-7B4EBE4DD0D4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E5E015A-B91B-401B-B3B2-56DBEBFD34AA}" type="pres">
      <dgm:prSet presAssocID="{A9A1E318-5FF8-4DBE-9C89-8040F68F4207}" presName="spacer" presStyleCnt="0"/>
      <dgm:spPr/>
    </dgm:pt>
    <dgm:pt modelId="{FAF38106-2F2C-4BEA-BCA5-09F3BF180DDC}" type="pres">
      <dgm:prSet presAssocID="{3517C709-0F9A-4CB4-8846-0A5FEDB26F8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896E9F7-5B54-4D98-AEE8-C9B8BE5A48DB}" type="pres">
      <dgm:prSet presAssocID="{34CA61C0-36FD-43AC-BBE9-35F8B880DC9F}" presName="spacer" presStyleCnt="0"/>
      <dgm:spPr/>
    </dgm:pt>
    <dgm:pt modelId="{B0978EAF-B351-47D0-8533-131262474455}" type="pres">
      <dgm:prSet presAssocID="{C1F9AA33-5E1F-46FC-982C-27F8F90291F3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0B445E23-1C95-42BD-8607-612659902299}" type="pres">
      <dgm:prSet presAssocID="{A588BADB-230A-4F06-9508-ADAFAEDA1828}" presName="spacer" presStyleCnt="0"/>
      <dgm:spPr/>
    </dgm:pt>
    <dgm:pt modelId="{877ACFFB-EA45-4228-9F7B-9D6D88D41BAE}" type="pres">
      <dgm:prSet presAssocID="{88A8246B-5B14-4824-A1F9-8C72014132E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A6C7910D-D90E-447B-8724-567C2550199B}" type="presOf" srcId="{3517C709-0F9A-4CB4-8846-0A5FEDB26F81}" destId="{FAF38106-2F2C-4BEA-BCA5-09F3BF180DDC}" srcOrd="0" destOrd="0" presId="urn:microsoft.com/office/officeart/2005/8/layout/vList2"/>
    <dgm:cxn modelId="{741DEA28-AD13-4289-8CD8-4449FF55E91E}" srcId="{D778F4DE-7913-48EA-94B3-C333BB0714E7}" destId="{3517C709-0F9A-4CB4-8846-0A5FEDB26F81}" srcOrd="2" destOrd="0" parTransId="{CEDA7FB9-1FEC-4A6E-AB81-D3FE1276CA39}" sibTransId="{34CA61C0-36FD-43AC-BBE9-35F8B880DC9F}"/>
    <dgm:cxn modelId="{DF61162D-075F-4E08-A227-822AF8A67E31}" type="presOf" srcId="{333CCD5E-11BB-4E87-B343-3864127887D0}" destId="{C69BB77D-9AFC-4E98-8CE5-953746B75D55}" srcOrd="0" destOrd="0" presId="urn:microsoft.com/office/officeart/2005/8/layout/vList2"/>
    <dgm:cxn modelId="{8A5CF755-918E-445B-BBF1-FB59A9869B7B}" type="presOf" srcId="{88A8246B-5B14-4824-A1F9-8C72014132E5}" destId="{877ACFFB-EA45-4228-9F7B-9D6D88D41BAE}" srcOrd="0" destOrd="0" presId="urn:microsoft.com/office/officeart/2005/8/layout/vList2"/>
    <dgm:cxn modelId="{45FB508A-0A8A-4546-82D6-005F4540438D}" srcId="{D778F4DE-7913-48EA-94B3-C333BB0714E7}" destId="{1EB88444-CCF6-4696-ACF3-7B4EBE4DD0D4}" srcOrd="1" destOrd="0" parTransId="{10BDC5CA-193F-48A4-AB61-732C6915119C}" sibTransId="{A9A1E318-5FF8-4DBE-9C89-8040F68F4207}"/>
    <dgm:cxn modelId="{C77521AE-9902-4A44-A0B3-B84847FBFD0C}" srcId="{D778F4DE-7913-48EA-94B3-C333BB0714E7}" destId="{333CCD5E-11BB-4E87-B343-3864127887D0}" srcOrd="0" destOrd="0" parTransId="{A26B0E27-9CAA-4579-9B52-8EE4D86BC9ED}" sibTransId="{56F7C4BA-11C2-432B-8C1C-E5B7C54DDF25}"/>
    <dgm:cxn modelId="{00FE68AF-9EC2-4D24-AB88-16EC6E85C2A3}" srcId="{D778F4DE-7913-48EA-94B3-C333BB0714E7}" destId="{C1F9AA33-5E1F-46FC-982C-27F8F90291F3}" srcOrd="3" destOrd="0" parTransId="{1A15AE1B-53E8-49CA-B1A5-C8F13CC256A9}" sibTransId="{A588BADB-230A-4F06-9508-ADAFAEDA1828}"/>
    <dgm:cxn modelId="{F9EF12B5-A49A-4601-8F47-60DBF952ACF9}" srcId="{D778F4DE-7913-48EA-94B3-C333BB0714E7}" destId="{88A8246B-5B14-4824-A1F9-8C72014132E5}" srcOrd="4" destOrd="0" parTransId="{4E729078-0AAF-4B2B-8063-98DAD0FC371B}" sibTransId="{FDAED5F2-0DD5-409E-96D7-E8D8CA32B02A}"/>
    <dgm:cxn modelId="{224AA4BA-F607-45AF-AB40-DC23C301F441}" type="presOf" srcId="{C1F9AA33-5E1F-46FC-982C-27F8F90291F3}" destId="{B0978EAF-B351-47D0-8533-131262474455}" srcOrd="0" destOrd="0" presId="urn:microsoft.com/office/officeart/2005/8/layout/vList2"/>
    <dgm:cxn modelId="{07AB2CDB-5A60-4955-A7EF-03F187D12DC3}" type="presOf" srcId="{D778F4DE-7913-48EA-94B3-C333BB0714E7}" destId="{D33B635E-62F7-4EF1-838C-7A7ACDB46191}" srcOrd="0" destOrd="0" presId="urn:microsoft.com/office/officeart/2005/8/layout/vList2"/>
    <dgm:cxn modelId="{94F738EB-2756-4AB3-90F6-742C99A7B220}" type="presOf" srcId="{1EB88444-CCF6-4696-ACF3-7B4EBE4DD0D4}" destId="{FEDAD229-1DF9-4A7A-9B88-B77FD95C04F3}" srcOrd="0" destOrd="0" presId="urn:microsoft.com/office/officeart/2005/8/layout/vList2"/>
    <dgm:cxn modelId="{3B9A8DF7-5AA7-4624-9F18-7853774981AB}" type="presParOf" srcId="{D33B635E-62F7-4EF1-838C-7A7ACDB46191}" destId="{C69BB77D-9AFC-4E98-8CE5-953746B75D55}" srcOrd="0" destOrd="0" presId="urn:microsoft.com/office/officeart/2005/8/layout/vList2"/>
    <dgm:cxn modelId="{72B0090B-69A5-440B-922F-81DA3F445134}" type="presParOf" srcId="{D33B635E-62F7-4EF1-838C-7A7ACDB46191}" destId="{A4CC5B36-35A5-4DF9-9D18-796A0DD7482A}" srcOrd="1" destOrd="0" presId="urn:microsoft.com/office/officeart/2005/8/layout/vList2"/>
    <dgm:cxn modelId="{08F200E1-8736-4A33-8CF5-668BC7089CD1}" type="presParOf" srcId="{D33B635E-62F7-4EF1-838C-7A7ACDB46191}" destId="{FEDAD229-1DF9-4A7A-9B88-B77FD95C04F3}" srcOrd="2" destOrd="0" presId="urn:microsoft.com/office/officeart/2005/8/layout/vList2"/>
    <dgm:cxn modelId="{AF0E4C03-2D11-4BE4-BA1A-7F31B0ADFFC1}" type="presParOf" srcId="{D33B635E-62F7-4EF1-838C-7A7ACDB46191}" destId="{1E5E015A-B91B-401B-B3B2-56DBEBFD34AA}" srcOrd="3" destOrd="0" presId="urn:microsoft.com/office/officeart/2005/8/layout/vList2"/>
    <dgm:cxn modelId="{E19F6F12-0BDE-4721-847E-FBAB141E2DA1}" type="presParOf" srcId="{D33B635E-62F7-4EF1-838C-7A7ACDB46191}" destId="{FAF38106-2F2C-4BEA-BCA5-09F3BF180DDC}" srcOrd="4" destOrd="0" presId="urn:microsoft.com/office/officeart/2005/8/layout/vList2"/>
    <dgm:cxn modelId="{FADFA4F1-7866-4444-A8F7-5C0E8CAACE99}" type="presParOf" srcId="{D33B635E-62F7-4EF1-838C-7A7ACDB46191}" destId="{4896E9F7-5B54-4D98-AEE8-C9B8BE5A48DB}" srcOrd="5" destOrd="0" presId="urn:microsoft.com/office/officeart/2005/8/layout/vList2"/>
    <dgm:cxn modelId="{F6C18E15-8DF2-4ACC-A55A-503C5B11FC9B}" type="presParOf" srcId="{D33B635E-62F7-4EF1-838C-7A7ACDB46191}" destId="{B0978EAF-B351-47D0-8533-131262474455}" srcOrd="6" destOrd="0" presId="urn:microsoft.com/office/officeart/2005/8/layout/vList2"/>
    <dgm:cxn modelId="{DC0D502A-33D6-4383-96A8-F2199873C584}" type="presParOf" srcId="{D33B635E-62F7-4EF1-838C-7A7ACDB46191}" destId="{0B445E23-1C95-42BD-8607-612659902299}" srcOrd="7" destOrd="0" presId="urn:microsoft.com/office/officeart/2005/8/layout/vList2"/>
    <dgm:cxn modelId="{403CA05E-928C-4AE3-A918-1E2467CA122B}" type="presParOf" srcId="{D33B635E-62F7-4EF1-838C-7A7ACDB46191}" destId="{877ACFFB-EA45-4228-9F7B-9D6D88D41BA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F2C3A1-DF62-4ADC-AFAC-5D70C00AA059}">
      <dsp:nvSpPr>
        <dsp:cNvPr id="0" name=""/>
        <dsp:cNvSpPr/>
      </dsp:nvSpPr>
      <dsp:spPr>
        <a:xfrm>
          <a:off x="0" y="1709"/>
          <a:ext cx="6713552" cy="8664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3E1942-1DA6-4AFE-A17C-A304FF6A39D4}">
      <dsp:nvSpPr>
        <dsp:cNvPr id="0" name=""/>
        <dsp:cNvSpPr/>
      </dsp:nvSpPr>
      <dsp:spPr>
        <a:xfrm>
          <a:off x="262108" y="196666"/>
          <a:ext cx="476560" cy="47656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D9DC6F-D62D-4DB4-813A-53ECFA44B3EE}">
      <dsp:nvSpPr>
        <dsp:cNvPr id="0" name=""/>
        <dsp:cNvSpPr/>
      </dsp:nvSpPr>
      <dsp:spPr>
        <a:xfrm>
          <a:off x="1000777" y="1709"/>
          <a:ext cx="5712774" cy="8664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702" tIns="91702" rIns="91702" bIns="9170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SDG Target 3.4 aims to reduce premature deaths from noncommunicable illnesses by one-third by 2030, while simultaneously boosting mental health and wellbeing (WHO, 2025a).</a:t>
          </a:r>
          <a:endParaRPr lang="en-US" sz="1400" kern="1200" dirty="0"/>
        </a:p>
      </dsp:txBody>
      <dsp:txXfrm>
        <a:off x="1000777" y="1709"/>
        <a:ext cx="5712774" cy="866474"/>
      </dsp:txXfrm>
    </dsp:sp>
    <dsp:sp modelId="{FB9C3C07-C826-4E47-8B8A-0A241F025200}">
      <dsp:nvSpPr>
        <dsp:cNvPr id="0" name=""/>
        <dsp:cNvSpPr/>
      </dsp:nvSpPr>
      <dsp:spPr>
        <a:xfrm>
          <a:off x="0" y="1084802"/>
          <a:ext cx="6713552" cy="8664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2325E2-8F22-497E-B7F8-72EECFD2EC27}">
      <dsp:nvSpPr>
        <dsp:cNvPr id="0" name=""/>
        <dsp:cNvSpPr/>
      </dsp:nvSpPr>
      <dsp:spPr>
        <a:xfrm>
          <a:off x="262108" y="1279759"/>
          <a:ext cx="476560" cy="47656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4B6548-DAD6-4363-9FAC-55ECB0570660}">
      <dsp:nvSpPr>
        <dsp:cNvPr id="0" name=""/>
        <dsp:cNvSpPr/>
      </dsp:nvSpPr>
      <dsp:spPr>
        <a:xfrm>
          <a:off x="1000777" y="1084802"/>
          <a:ext cx="5712774" cy="8664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702" tIns="91702" rIns="91702" bIns="9170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This is an essential problem since long-term physical illnesses and poor mental health drive continued demand for healthcare, social care, and community support services (WHO, 2025b).</a:t>
          </a:r>
          <a:endParaRPr lang="en-US" sz="1400" kern="1200" dirty="0"/>
        </a:p>
      </dsp:txBody>
      <dsp:txXfrm>
        <a:off x="1000777" y="1084802"/>
        <a:ext cx="5712774" cy="866474"/>
      </dsp:txXfrm>
    </dsp:sp>
    <dsp:sp modelId="{2F355026-CD17-458C-80EE-6921094BD35C}">
      <dsp:nvSpPr>
        <dsp:cNvPr id="0" name=""/>
        <dsp:cNvSpPr/>
      </dsp:nvSpPr>
      <dsp:spPr>
        <a:xfrm>
          <a:off x="0" y="2167895"/>
          <a:ext cx="6713552" cy="8664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D78780-D872-4356-88FE-63ED215F6F92}">
      <dsp:nvSpPr>
        <dsp:cNvPr id="0" name=""/>
        <dsp:cNvSpPr/>
      </dsp:nvSpPr>
      <dsp:spPr>
        <a:xfrm>
          <a:off x="262108" y="2362851"/>
          <a:ext cx="476560" cy="47656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E27DC7-7B5B-4B0A-8BF4-FBC5752F157A}">
      <dsp:nvSpPr>
        <dsp:cNvPr id="0" name=""/>
        <dsp:cNvSpPr/>
      </dsp:nvSpPr>
      <dsp:spPr>
        <a:xfrm>
          <a:off x="1000777" y="2167895"/>
          <a:ext cx="5712774" cy="8664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702" tIns="91702" rIns="91702" bIns="9170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Health and social care services increasingly need to move beyond treating illness and focus more on prevention, early intervention and long-term wellbeing (NHS England, 2019).</a:t>
          </a:r>
          <a:endParaRPr lang="en-US" sz="1400" kern="1200"/>
        </a:p>
      </dsp:txBody>
      <dsp:txXfrm>
        <a:off x="1000777" y="2167895"/>
        <a:ext cx="5712774" cy="866474"/>
      </dsp:txXfrm>
    </dsp:sp>
    <dsp:sp modelId="{F9F8F55D-5FCC-4FCD-A24B-7FD543E0B7EC}">
      <dsp:nvSpPr>
        <dsp:cNvPr id="0" name=""/>
        <dsp:cNvSpPr/>
      </dsp:nvSpPr>
      <dsp:spPr>
        <a:xfrm>
          <a:off x="0" y="3250988"/>
          <a:ext cx="6713552" cy="8664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DCFBA9-7999-442B-A27B-9C38B399D859}">
      <dsp:nvSpPr>
        <dsp:cNvPr id="0" name=""/>
        <dsp:cNvSpPr/>
      </dsp:nvSpPr>
      <dsp:spPr>
        <a:xfrm>
          <a:off x="262108" y="3445944"/>
          <a:ext cx="476560" cy="47656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F76C0E-C619-4D99-9CF0-2697D98C7913}">
      <dsp:nvSpPr>
        <dsp:cNvPr id="0" name=""/>
        <dsp:cNvSpPr/>
      </dsp:nvSpPr>
      <dsp:spPr>
        <a:xfrm>
          <a:off x="1000777" y="3250988"/>
          <a:ext cx="5712774" cy="8664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702" tIns="91702" rIns="91702" bIns="9170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This presentation will examine definitions, theories, policy, a UK case study, service delivery, inequalities and recommendations linked to SDG Target 3.4 (United Nations, 2015).</a:t>
          </a:r>
          <a:endParaRPr lang="en-US" sz="1400" kern="1200"/>
        </a:p>
      </dsp:txBody>
      <dsp:txXfrm>
        <a:off x="1000777" y="3250988"/>
        <a:ext cx="5712774" cy="86647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973E2B-CB85-4CAA-AD39-AB9DE21A9F51}">
      <dsp:nvSpPr>
        <dsp:cNvPr id="0" name=""/>
        <dsp:cNvSpPr/>
      </dsp:nvSpPr>
      <dsp:spPr>
        <a:xfrm>
          <a:off x="0" y="0"/>
          <a:ext cx="7335099" cy="89714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Health can be understood as physical, mental and social wellbeing, meaning it is broader than simply being free from disease or illness (WHO, 1948).</a:t>
          </a:r>
          <a:endParaRPr lang="en-US" sz="1700" kern="1200" dirty="0"/>
        </a:p>
      </dsp:txBody>
      <dsp:txXfrm>
        <a:off x="26276" y="26276"/>
        <a:ext cx="6262049" cy="844589"/>
      </dsp:txXfrm>
    </dsp:sp>
    <dsp:sp modelId="{7F93A612-CB9A-441E-94C5-7F179B048DA2}">
      <dsp:nvSpPr>
        <dsp:cNvPr id="0" name=""/>
        <dsp:cNvSpPr/>
      </dsp:nvSpPr>
      <dsp:spPr>
        <a:xfrm>
          <a:off x="547750" y="1021744"/>
          <a:ext cx="7335099" cy="89714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Wellbeing includes subjective wellbeing, such as life satisfaction and emotional experience, as well as objective wellbeing, such as health, income, housing and social support (OECD, 2013).</a:t>
          </a:r>
          <a:endParaRPr lang="en-US" sz="1700" kern="1200" dirty="0"/>
        </a:p>
      </dsp:txBody>
      <dsp:txXfrm>
        <a:off x="574026" y="1048020"/>
        <a:ext cx="6151654" cy="844589"/>
      </dsp:txXfrm>
    </dsp:sp>
    <dsp:sp modelId="{0CFFD4FA-56DF-4C6F-9A3D-B8EEAC16CD9B}">
      <dsp:nvSpPr>
        <dsp:cNvPr id="0" name=""/>
        <dsp:cNvSpPr/>
      </dsp:nvSpPr>
      <dsp:spPr>
        <a:xfrm>
          <a:off x="1095501" y="2043488"/>
          <a:ext cx="7335099" cy="89714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Sustainable development entails addressing people's current needs while preserving future generations' ability to meet their own needs (WCED 1987).</a:t>
          </a:r>
          <a:endParaRPr lang="en-US" sz="1700" kern="1200" dirty="0"/>
        </a:p>
      </dsp:txBody>
      <dsp:txXfrm>
        <a:off x="1121777" y="2069764"/>
        <a:ext cx="6151654" cy="844589"/>
      </dsp:txXfrm>
    </dsp:sp>
    <dsp:sp modelId="{A662EDD3-36DD-455F-A6E2-E6EF58D36DC6}">
      <dsp:nvSpPr>
        <dsp:cNvPr id="0" name=""/>
        <dsp:cNvSpPr/>
      </dsp:nvSpPr>
      <dsp:spPr>
        <a:xfrm>
          <a:off x="1643252" y="3065232"/>
          <a:ext cx="7335099" cy="89714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Health is strongly influenced by wider social determinants, including education, employment, housing, income, environment and access to services (Marmot et al., 2020).</a:t>
          </a:r>
          <a:endParaRPr lang="en-US" sz="1700" kern="1200" dirty="0"/>
        </a:p>
      </dsp:txBody>
      <dsp:txXfrm>
        <a:off x="1669528" y="3091508"/>
        <a:ext cx="6151654" cy="844589"/>
      </dsp:txXfrm>
    </dsp:sp>
    <dsp:sp modelId="{490BA1CE-9990-46CA-A0DC-794425263795}">
      <dsp:nvSpPr>
        <dsp:cNvPr id="0" name=""/>
        <dsp:cNvSpPr/>
      </dsp:nvSpPr>
      <dsp:spPr>
        <a:xfrm>
          <a:off x="2191003" y="4086976"/>
          <a:ext cx="7335099" cy="89714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In health and social care, sustainability means designing services that are preventive, fair, affordable and able to meet future population needs (WHO, 2014).</a:t>
          </a:r>
          <a:endParaRPr lang="en-US" sz="1700" kern="1200" dirty="0"/>
        </a:p>
      </dsp:txBody>
      <dsp:txXfrm>
        <a:off x="2217279" y="4113252"/>
        <a:ext cx="6151654" cy="844589"/>
      </dsp:txXfrm>
    </dsp:sp>
    <dsp:sp modelId="{36AC520C-3580-4EA0-AB31-880B77B04338}">
      <dsp:nvSpPr>
        <dsp:cNvPr id="0" name=""/>
        <dsp:cNvSpPr/>
      </dsp:nvSpPr>
      <dsp:spPr>
        <a:xfrm>
          <a:off x="6751957" y="655411"/>
          <a:ext cx="583141" cy="58314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6883164" y="655411"/>
        <a:ext cx="320727" cy="438814"/>
      </dsp:txXfrm>
    </dsp:sp>
    <dsp:sp modelId="{9B306148-FD9E-4744-A528-1A796FC92BCF}">
      <dsp:nvSpPr>
        <dsp:cNvPr id="0" name=""/>
        <dsp:cNvSpPr/>
      </dsp:nvSpPr>
      <dsp:spPr>
        <a:xfrm>
          <a:off x="7299708" y="1677155"/>
          <a:ext cx="583141" cy="58314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7430915" y="1677155"/>
        <a:ext cx="320727" cy="438814"/>
      </dsp:txXfrm>
    </dsp:sp>
    <dsp:sp modelId="{5D045622-5853-4E6F-BF8A-F933224BD927}">
      <dsp:nvSpPr>
        <dsp:cNvPr id="0" name=""/>
        <dsp:cNvSpPr/>
      </dsp:nvSpPr>
      <dsp:spPr>
        <a:xfrm>
          <a:off x="7847459" y="2683947"/>
          <a:ext cx="583141" cy="583141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7978666" y="2683947"/>
        <a:ext cx="320727" cy="438814"/>
      </dsp:txXfrm>
    </dsp:sp>
    <dsp:sp modelId="{23643339-4A0D-4EC1-BDF3-4D2C9E26EA03}">
      <dsp:nvSpPr>
        <dsp:cNvPr id="0" name=""/>
        <dsp:cNvSpPr/>
      </dsp:nvSpPr>
      <dsp:spPr>
        <a:xfrm>
          <a:off x="8395210" y="3715659"/>
          <a:ext cx="583141" cy="583141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8526417" y="3715659"/>
        <a:ext cx="320727" cy="43881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81BE11-3AF0-417A-AE4A-9240C7146301}">
      <dsp:nvSpPr>
        <dsp:cNvPr id="0" name=""/>
        <dsp:cNvSpPr/>
      </dsp:nvSpPr>
      <dsp:spPr>
        <a:xfrm>
          <a:off x="0" y="23846"/>
          <a:ext cx="6263640" cy="105683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 biopsychosocial model explains health by combining biological variables, psychological well-being, and social situations, rather than addressing illness only as medical (Engel, 1977).</a:t>
          </a:r>
          <a:endParaRPr lang="en-US" sz="1500" kern="1200" dirty="0"/>
        </a:p>
      </dsp:txBody>
      <dsp:txXfrm>
        <a:off x="51591" y="75437"/>
        <a:ext cx="6160458" cy="953657"/>
      </dsp:txXfrm>
    </dsp:sp>
    <dsp:sp modelId="{42ED2B3B-D648-4228-A592-920561C12857}">
      <dsp:nvSpPr>
        <dsp:cNvPr id="0" name=""/>
        <dsp:cNvSpPr/>
      </dsp:nvSpPr>
      <dsp:spPr>
        <a:xfrm>
          <a:off x="0" y="1123885"/>
          <a:ext cx="6263640" cy="105683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 ecological model demonstrates that health is influenced by a variety of societal factors, including individual choices, family support, community resources, public services, and national policy (Dahlgren and Whitehead, 1991).</a:t>
          </a:r>
          <a:endParaRPr lang="en-US" sz="1500" kern="1200" dirty="0"/>
        </a:p>
      </dsp:txBody>
      <dsp:txXfrm>
        <a:off x="51591" y="1175476"/>
        <a:ext cx="6160458" cy="953657"/>
      </dsp:txXfrm>
    </dsp:sp>
    <dsp:sp modelId="{7C06AA9A-7B4C-4C9D-B616-7AB0BFA1353A}">
      <dsp:nvSpPr>
        <dsp:cNvPr id="0" name=""/>
        <dsp:cNvSpPr/>
      </dsp:nvSpPr>
      <dsp:spPr>
        <a:xfrm>
          <a:off x="0" y="2223924"/>
          <a:ext cx="6263640" cy="105683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 holistic approach to care means recognising the whole person, including their physical condition, mental health, emotions, relationships, culture and living situation (WHO, 1948).</a:t>
          </a:r>
          <a:endParaRPr lang="en-US" sz="1500" kern="1200"/>
        </a:p>
      </dsp:txBody>
      <dsp:txXfrm>
        <a:off x="51591" y="2275515"/>
        <a:ext cx="6160458" cy="953657"/>
      </dsp:txXfrm>
    </dsp:sp>
    <dsp:sp modelId="{85B40AE0-6DCF-451E-8A44-8B8553177F99}">
      <dsp:nvSpPr>
        <dsp:cNvPr id="0" name=""/>
        <dsp:cNvSpPr/>
      </dsp:nvSpPr>
      <dsp:spPr>
        <a:xfrm>
          <a:off x="0" y="3323963"/>
          <a:ext cx="6263640" cy="105683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These models are important for SDG Target 3.4 since non-communicable illnesses and mental health disorders are frequently associated with lifestyle, stress, poverty, social isolation, and access to care (Marmot et al., 2020).</a:t>
          </a:r>
          <a:endParaRPr lang="en-US" sz="1500" kern="1200" dirty="0"/>
        </a:p>
      </dsp:txBody>
      <dsp:txXfrm>
        <a:off x="51591" y="3375554"/>
        <a:ext cx="6160458" cy="953657"/>
      </dsp:txXfrm>
    </dsp:sp>
    <dsp:sp modelId="{EA8985A5-93EA-4C04-83FC-C2DBE093FCD7}">
      <dsp:nvSpPr>
        <dsp:cNvPr id="0" name=""/>
        <dsp:cNvSpPr/>
      </dsp:nvSpPr>
      <dsp:spPr>
        <a:xfrm>
          <a:off x="0" y="4424002"/>
          <a:ext cx="6263640" cy="1056839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 key limitation is that health and social care services are often organised separately, which can make holistic and integrated care difficult to deliver in practice (NHS England, 2019).</a:t>
          </a:r>
          <a:endParaRPr lang="en-US" sz="1500" kern="1200" dirty="0"/>
        </a:p>
      </dsp:txBody>
      <dsp:txXfrm>
        <a:off x="51591" y="4475593"/>
        <a:ext cx="6160458" cy="95365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441D4F-5964-4A4C-9719-07E5C7F19076}">
      <dsp:nvSpPr>
        <dsp:cNvPr id="0" name=""/>
        <dsp:cNvSpPr/>
      </dsp:nvSpPr>
      <dsp:spPr>
        <a:xfrm>
          <a:off x="0" y="27143"/>
          <a:ext cx="5393361" cy="8248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Non-communicable diseases caused at least 43 million deaths globally in 2021, showing that they remain one of the biggest challenges for public health systems (WHO, 2025b).</a:t>
          </a:r>
          <a:endParaRPr lang="en-US" sz="1500" kern="1200"/>
        </a:p>
      </dsp:txBody>
      <dsp:txXfrm>
        <a:off x="40266" y="67409"/>
        <a:ext cx="5312829" cy="744318"/>
      </dsp:txXfrm>
    </dsp:sp>
    <dsp:sp modelId="{016344BA-72B3-4AFC-9917-066255426755}">
      <dsp:nvSpPr>
        <dsp:cNvPr id="0" name=""/>
        <dsp:cNvSpPr/>
      </dsp:nvSpPr>
      <dsp:spPr>
        <a:xfrm>
          <a:off x="0" y="895193"/>
          <a:ext cx="5393361" cy="824850"/>
        </a:xfrm>
        <a:prstGeom prst="roundRect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Around 18 million people died from NCDs before the age of 70 in 2021, which shows why prevention and early treatment are central to SDG Target 3.4 (WHO, 2025b).</a:t>
          </a:r>
          <a:endParaRPr lang="en-US" sz="1500" kern="1200"/>
        </a:p>
      </dsp:txBody>
      <dsp:txXfrm>
        <a:off x="40266" y="935459"/>
        <a:ext cx="5312829" cy="744318"/>
      </dsp:txXfrm>
    </dsp:sp>
    <dsp:sp modelId="{330B2833-120C-40F2-8327-9B5246A52765}">
      <dsp:nvSpPr>
        <dsp:cNvPr id="0" name=""/>
        <dsp:cNvSpPr/>
      </dsp:nvSpPr>
      <dsp:spPr>
        <a:xfrm>
          <a:off x="0" y="1763243"/>
          <a:ext cx="5393361" cy="824850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Premature NCD deaths are not equally distributed, as 82% occur in low- and middle-income countries, highlighting global health inequality (WHO, 2025b).</a:t>
          </a:r>
          <a:endParaRPr lang="en-US" sz="1500" kern="1200"/>
        </a:p>
      </dsp:txBody>
      <dsp:txXfrm>
        <a:off x="40266" y="1803509"/>
        <a:ext cx="5312829" cy="744318"/>
      </dsp:txXfrm>
    </dsp:sp>
    <dsp:sp modelId="{B3BE4BF6-1078-4F16-A912-9F023F1D3112}">
      <dsp:nvSpPr>
        <dsp:cNvPr id="0" name=""/>
        <dsp:cNvSpPr/>
      </dsp:nvSpPr>
      <dsp:spPr>
        <a:xfrm>
          <a:off x="0" y="2631294"/>
          <a:ext cx="5393361" cy="824850"/>
        </a:xfrm>
        <a:prstGeom prst="roundRect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Mental disorders affect nearly one in seven people globally and can reduce quality of life, employment opportunities, social relationships and physical health outcomes (WHO, 2025c).</a:t>
          </a:r>
          <a:endParaRPr lang="en-US" sz="1500" kern="1200"/>
        </a:p>
      </dsp:txBody>
      <dsp:txXfrm>
        <a:off x="40266" y="2671560"/>
        <a:ext cx="5312829" cy="744318"/>
      </dsp:txXfrm>
    </dsp:sp>
    <dsp:sp modelId="{4D04D0C6-4322-4006-BF4A-29EA34D9A384}">
      <dsp:nvSpPr>
        <dsp:cNvPr id="0" name=""/>
        <dsp:cNvSpPr/>
      </dsp:nvSpPr>
      <dsp:spPr>
        <a:xfrm>
          <a:off x="0" y="3499344"/>
          <a:ext cx="5393361" cy="82485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In the UK, NCDs and mental health needs influence service delivery because they require long-term care, multidisciplinary working and support beyond hospitals (NHS England, 2019).</a:t>
          </a:r>
          <a:endParaRPr lang="en-US" sz="1500" kern="1200"/>
        </a:p>
      </dsp:txBody>
      <dsp:txXfrm>
        <a:off x="40266" y="3539610"/>
        <a:ext cx="5312829" cy="74431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6AFE26-721A-480B-889A-349609661CAC}">
      <dsp:nvSpPr>
        <dsp:cNvPr id="0" name=""/>
        <dsp:cNvSpPr/>
      </dsp:nvSpPr>
      <dsp:spPr>
        <a:xfrm>
          <a:off x="205509" y="828340"/>
          <a:ext cx="911674" cy="91167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83E39A-5B7A-411F-B49D-34FDDE27A4C6}">
      <dsp:nvSpPr>
        <dsp:cNvPr id="0" name=""/>
        <dsp:cNvSpPr/>
      </dsp:nvSpPr>
      <dsp:spPr>
        <a:xfrm>
          <a:off x="396960" y="1019791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E0D2C0-EBAB-4BF8-ABE8-F188C39F4134}">
      <dsp:nvSpPr>
        <dsp:cNvPr id="0" name=""/>
        <dsp:cNvSpPr/>
      </dsp:nvSpPr>
      <dsp:spPr>
        <a:xfrm>
          <a:off x="1312541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WHO's Health in All Policies approach contends that health should be considered in areas such as housing, education, employment, transportation, and the environment (WHO, 2014).</a:t>
          </a:r>
          <a:endParaRPr lang="en-US" sz="1100" kern="1200" dirty="0"/>
        </a:p>
      </dsp:txBody>
      <dsp:txXfrm>
        <a:off x="1312541" y="828340"/>
        <a:ext cx="2148945" cy="911674"/>
      </dsp:txXfrm>
    </dsp:sp>
    <dsp:sp modelId="{3F5CAC05-8447-43B4-84D7-1CA7268CF1B2}">
      <dsp:nvSpPr>
        <dsp:cNvPr id="0" name=""/>
        <dsp:cNvSpPr/>
      </dsp:nvSpPr>
      <dsp:spPr>
        <a:xfrm>
          <a:off x="3835925" y="828340"/>
          <a:ext cx="911674" cy="91167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362BED-FF0A-4E37-A67C-2589988CB6D5}">
      <dsp:nvSpPr>
        <dsp:cNvPr id="0" name=""/>
        <dsp:cNvSpPr/>
      </dsp:nvSpPr>
      <dsp:spPr>
        <a:xfrm>
          <a:off x="4027376" y="1019791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414314-FE36-4319-9AFA-84CCCE11CF6B}">
      <dsp:nvSpPr>
        <dsp:cNvPr id="0" name=""/>
        <dsp:cNvSpPr/>
      </dsp:nvSpPr>
      <dsp:spPr>
        <a:xfrm>
          <a:off x="4942957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The NHS Long Term Plan focuses on prevention, mental health services, personalised treatment, and eliminating health disparities throughout England (NHS England, 2019).</a:t>
          </a:r>
          <a:endParaRPr lang="en-US" sz="1100" kern="1200" dirty="0"/>
        </a:p>
      </dsp:txBody>
      <dsp:txXfrm>
        <a:off x="4942957" y="828340"/>
        <a:ext cx="2148945" cy="911674"/>
      </dsp:txXfrm>
    </dsp:sp>
    <dsp:sp modelId="{50840CFE-F4EF-4A72-B36B-92A61E229D76}">
      <dsp:nvSpPr>
        <dsp:cNvPr id="0" name=""/>
        <dsp:cNvSpPr/>
      </dsp:nvSpPr>
      <dsp:spPr>
        <a:xfrm>
          <a:off x="7466341" y="828340"/>
          <a:ext cx="911674" cy="91167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B01F8F-2610-499D-B079-FC4F661F3B29}">
      <dsp:nvSpPr>
        <dsp:cNvPr id="0" name=""/>
        <dsp:cNvSpPr/>
      </dsp:nvSpPr>
      <dsp:spPr>
        <a:xfrm>
          <a:off x="7657792" y="1019791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08D5C2-B888-4FEA-9CC9-33CDD7ECDD26}">
      <dsp:nvSpPr>
        <dsp:cNvPr id="0" name=""/>
        <dsp:cNvSpPr/>
      </dsp:nvSpPr>
      <dsp:spPr>
        <a:xfrm>
          <a:off x="8573374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The Health and Care Act of 2022 promotes integrated care systems that aim to increase collaboration between NHS institutions, local authorities, and other agencies.</a:t>
          </a:r>
          <a:endParaRPr lang="en-US" sz="1100" kern="1200" dirty="0"/>
        </a:p>
      </dsp:txBody>
      <dsp:txXfrm>
        <a:off x="8573374" y="828340"/>
        <a:ext cx="2148945" cy="911674"/>
      </dsp:txXfrm>
    </dsp:sp>
    <dsp:sp modelId="{6252C0A9-3F0D-4701-8E29-0EA27F1370D4}">
      <dsp:nvSpPr>
        <dsp:cNvPr id="0" name=""/>
        <dsp:cNvSpPr/>
      </dsp:nvSpPr>
      <dsp:spPr>
        <a:xfrm>
          <a:off x="205509" y="2452790"/>
          <a:ext cx="911674" cy="91167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5A74A6-F9F2-46D7-9B28-78482FEE869E}">
      <dsp:nvSpPr>
        <dsp:cNvPr id="0" name=""/>
        <dsp:cNvSpPr/>
      </dsp:nvSpPr>
      <dsp:spPr>
        <a:xfrm>
          <a:off x="396960" y="2644242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1A40C7-D4CF-412F-8E1C-CD4A8E08BA39}">
      <dsp:nvSpPr>
        <dsp:cNvPr id="0" name=""/>
        <dsp:cNvSpPr/>
      </dsp:nvSpPr>
      <dsp:spPr>
        <a:xfrm>
          <a:off x="1312541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Core20PLUS5 is an NHS England strategy to eliminate healthcare disparities by concentrating on the poorest 20% of the population and other neglected populations (NHS England, 2025a).</a:t>
          </a:r>
          <a:endParaRPr lang="en-US" sz="1100" kern="1200" dirty="0"/>
        </a:p>
      </dsp:txBody>
      <dsp:txXfrm>
        <a:off x="1312541" y="2452790"/>
        <a:ext cx="2148945" cy="911674"/>
      </dsp:txXfrm>
    </dsp:sp>
    <dsp:sp modelId="{DD0A62DC-E019-43E0-8ED5-33BBB79EF33E}">
      <dsp:nvSpPr>
        <dsp:cNvPr id="0" name=""/>
        <dsp:cNvSpPr/>
      </dsp:nvSpPr>
      <dsp:spPr>
        <a:xfrm>
          <a:off x="3835925" y="2452790"/>
          <a:ext cx="911674" cy="91167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842491-45D1-4CDF-9119-14302BDB8821}">
      <dsp:nvSpPr>
        <dsp:cNvPr id="0" name=""/>
        <dsp:cNvSpPr/>
      </dsp:nvSpPr>
      <dsp:spPr>
        <a:xfrm>
          <a:off x="4027376" y="2644242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3604B0-63FD-4E1B-9F61-FCC9466E764E}">
      <dsp:nvSpPr>
        <dsp:cNvPr id="0" name=""/>
        <dsp:cNvSpPr/>
      </dsp:nvSpPr>
      <dsp:spPr>
        <a:xfrm>
          <a:off x="4942957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Although these policies support integrated and preventive care, real delivery can be restricted by funding pressures, workforce shortages and differences between local areas (Marmot et al., 2020).</a:t>
          </a:r>
          <a:endParaRPr lang="en-US" sz="1100" kern="1200"/>
        </a:p>
      </dsp:txBody>
      <dsp:txXfrm>
        <a:off x="4942957" y="2452790"/>
        <a:ext cx="2148945" cy="91167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597F33-1F00-4B95-9450-561B2F7EB573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The Health Belief Model explains why people embrace or resist health prevention programs based on their beliefs about risk, severity, and rewards (Rosenstock, 1974).</a:t>
          </a:r>
          <a:endParaRPr lang="en-US" sz="1800" kern="1200" dirty="0"/>
        </a:p>
      </dsp:txBody>
      <dsp:txXfrm>
        <a:off x="0" y="39687"/>
        <a:ext cx="3286125" cy="1971675"/>
      </dsp:txXfrm>
    </dsp:sp>
    <dsp:sp modelId="{A66384FF-D33E-4FFA-B8F4-69A7B2AB267E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In diabetes prevention, perceived susceptibility means whether a person believes they are personally at risk of developing type 2 diabetes (Rosenstock, 1974).</a:t>
          </a:r>
          <a:endParaRPr lang="en-US" sz="1800" kern="1200" dirty="0"/>
        </a:p>
      </dsp:txBody>
      <dsp:txXfrm>
        <a:off x="3614737" y="39687"/>
        <a:ext cx="3286125" cy="1971675"/>
      </dsp:txXfrm>
    </dsp:sp>
    <dsp:sp modelId="{2AA7F805-C381-4E4D-9725-4D228AA0ECCA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Perceived severity refers to whether a person is aware that diabetes might cause major consequences such as heart disease, renal disease, or vision difficulties (NHS England, 2025b).</a:t>
          </a:r>
          <a:endParaRPr lang="en-US" sz="1800" kern="1200" dirty="0"/>
        </a:p>
      </dsp:txBody>
      <dsp:txXfrm>
        <a:off x="7229475" y="39687"/>
        <a:ext cx="3286125" cy="1971675"/>
      </dsp:txXfrm>
    </dsp:sp>
    <dsp:sp modelId="{D48DA92C-60E6-492B-9ADA-8146452BC191}">
      <dsp:nvSpPr>
        <dsp:cNvPr id="0" name=""/>
        <dsp:cNvSpPr/>
      </dsp:nvSpPr>
      <dsp:spPr>
        <a:xfrm>
          <a:off x="0" y="2339975"/>
          <a:ext cx="3286125" cy="197167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Perceived benefits relate to whether the person believes lifestyle changes, such as improved diet and physical activity, can reduce their future risk (NHS England, 2025b).</a:t>
          </a:r>
          <a:endParaRPr lang="en-US" sz="1800" kern="1200"/>
        </a:p>
      </dsp:txBody>
      <dsp:txXfrm>
        <a:off x="0" y="2339975"/>
        <a:ext cx="3286125" cy="1971675"/>
      </dsp:txXfrm>
    </dsp:sp>
    <dsp:sp modelId="{E73396D4-CD8E-45BA-AD2A-2D78B3C1A2FA}">
      <dsp:nvSpPr>
        <dsp:cNvPr id="0" name=""/>
        <dsp:cNvSpPr/>
      </dsp:nvSpPr>
      <dsp:spPr>
        <a:xfrm>
          <a:off x="3614737" y="2339975"/>
          <a:ext cx="3286125" cy="197167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Perceived barriers may include time, cost, motivation, caring responsibilities, language, culture, confidence or lack of digital access (Ross et al., 2023).</a:t>
          </a:r>
          <a:endParaRPr lang="en-US" sz="1800" kern="1200"/>
        </a:p>
      </dsp:txBody>
      <dsp:txXfrm>
        <a:off x="3614737" y="2339975"/>
        <a:ext cx="3286125" cy="1971675"/>
      </dsp:txXfrm>
    </dsp:sp>
    <dsp:sp modelId="{EF98BAC0-9B98-4C8D-B9A5-C68FD7EE1B6A}">
      <dsp:nvSpPr>
        <dsp:cNvPr id="0" name=""/>
        <dsp:cNvSpPr/>
      </dsp:nvSpPr>
      <dsp:spPr>
        <a:xfrm>
          <a:off x="7229475" y="2339975"/>
          <a:ext cx="3286125" cy="197167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This model shows that health promotion should not simply tell people what to do; it should also remove practical and social barriers to behaviour change (Rosenstock, 1974).</a:t>
          </a:r>
          <a:endParaRPr lang="en-US" sz="1800" kern="1200"/>
        </a:p>
      </dsp:txBody>
      <dsp:txXfrm>
        <a:off x="7229475" y="2339975"/>
        <a:ext cx="3286125" cy="197167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E1088B-1F01-4E83-BBB0-957EC877A518}">
      <dsp:nvSpPr>
        <dsp:cNvPr id="0" name=""/>
        <dsp:cNvSpPr/>
      </dsp:nvSpPr>
      <dsp:spPr>
        <a:xfrm>
          <a:off x="0" y="0"/>
          <a:ext cx="8097012" cy="783240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SDG Target 3.4 encourages health and social care services to prioritise prevention and early intervention, rather than waiting until conditions become severe (WHO, 2025a).</a:t>
          </a:r>
          <a:endParaRPr lang="en-US" sz="1400" kern="1200"/>
        </a:p>
      </dsp:txBody>
      <dsp:txXfrm>
        <a:off x="22940" y="22940"/>
        <a:ext cx="7160195" cy="737360"/>
      </dsp:txXfrm>
    </dsp:sp>
    <dsp:sp modelId="{46720201-C95E-44CA-9160-A9DF54B6C95D}">
      <dsp:nvSpPr>
        <dsp:cNvPr id="0" name=""/>
        <dsp:cNvSpPr/>
      </dsp:nvSpPr>
      <dsp:spPr>
        <a:xfrm>
          <a:off x="604647" y="892024"/>
          <a:ext cx="8097012" cy="783240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It promotes better integrated care since patients with long-term physical problems may require mental health, social care, and community-based services (NHS England, 2019).</a:t>
          </a:r>
          <a:endParaRPr lang="en-US" sz="1400" kern="1200" dirty="0"/>
        </a:p>
      </dsp:txBody>
      <dsp:txXfrm>
        <a:off x="627587" y="914964"/>
        <a:ext cx="6937378" cy="737360"/>
      </dsp:txXfrm>
    </dsp:sp>
    <dsp:sp modelId="{60FA4DBF-AA62-48F7-9533-C9F7666D6347}">
      <dsp:nvSpPr>
        <dsp:cNvPr id="0" name=""/>
        <dsp:cNvSpPr/>
      </dsp:nvSpPr>
      <dsp:spPr>
        <a:xfrm>
          <a:off x="1209293" y="1784048"/>
          <a:ext cx="8097012" cy="783240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Public health initiatives, such as diabetes prevention, NHS Health Checks and lifestyle support, can help reduce future demand for treatment services (NHS England, 2025b).</a:t>
          </a:r>
          <a:endParaRPr lang="en-US" sz="1400" kern="1200"/>
        </a:p>
      </dsp:txBody>
      <dsp:txXfrm>
        <a:off x="1232233" y="1806988"/>
        <a:ext cx="6937378" cy="737360"/>
      </dsp:txXfrm>
    </dsp:sp>
    <dsp:sp modelId="{19D72D5C-530F-4EE0-9EF0-35AAF9C58062}">
      <dsp:nvSpPr>
        <dsp:cNvPr id="0" name=""/>
        <dsp:cNvSpPr/>
      </dsp:nvSpPr>
      <dsp:spPr>
        <a:xfrm>
          <a:off x="1813940" y="2676072"/>
          <a:ext cx="8097012" cy="783240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Digital health and telehealth can improve convenience and access for some people, but they may exclude people without internet access, digital skills or suitable devices (NHS England, 2023).</a:t>
          </a:r>
          <a:endParaRPr lang="en-US" sz="1400" kern="1200"/>
        </a:p>
      </dsp:txBody>
      <dsp:txXfrm>
        <a:off x="1836880" y="2699012"/>
        <a:ext cx="6937378" cy="737360"/>
      </dsp:txXfrm>
    </dsp:sp>
    <dsp:sp modelId="{B77D55E6-73FA-47E9-A7C3-E23D08604E0C}">
      <dsp:nvSpPr>
        <dsp:cNvPr id="0" name=""/>
        <dsp:cNvSpPr/>
      </dsp:nvSpPr>
      <dsp:spPr>
        <a:xfrm>
          <a:off x="2418587" y="3568097"/>
          <a:ext cx="8097012" cy="783240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Sustainable service delivery requires cooperation between GPs, hospitals, mental health teams, social care, local authorities and voluntary organisations (Health and Care Act, 2022).</a:t>
          </a:r>
          <a:endParaRPr lang="en-US" sz="1400" kern="1200"/>
        </a:p>
      </dsp:txBody>
      <dsp:txXfrm>
        <a:off x="2441527" y="3591037"/>
        <a:ext cx="6937378" cy="737360"/>
      </dsp:txXfrm>
    </dsp:sp>
    <dsp:sp modelId="{BD2ED846-B7B2-4036-AD34-D1FF0852CC95}">
      <dsp:nvSpPr>
        <dsp:cNvPr id="0" name=""/>
        <dsp:cNvSpPr/>
      </dsp:nvSpPr>
      <dsp:spPr>
        <a:xfrm>
          <a:off x="7587905" y="572200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7702454" y="572200"/>
        <a:ext cx="280008" cy="383102"/>
      </dsp:txXfrm>
    </dsp:sp>
    <dsp:sp modelId="{DA8A1D57-F6DD-4FC2-B09F-4CCF94296AA8}">
      <dsp:nvSpPr>
        <dsp:cNvPr id="0" name=""/>
        <dsp:cNvSpPr/>
      </dsp:nvSpPr>
      <dsp:spPr>
        <a:xfrm>
          <a:off x="8192552" y="146422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307101" y="1464225"/>
        <a:ext cx="280008" cy="383102"/>
      </dsp:txXfrm>
    </dsp:sp>
    <dsp:sp modelId="{E5D44302-FE45-419F-9DCA-45DCF8996A58}">
      <dsp:nvSpPr>
        <dsp:cNvPr id="0" name=""/>
        <dsp:cNvSpPr/>
      </dsp:nvSpPr>
      <dsp:spPr>
        <a:xfrm>
          <a:off x="8797199" y="234319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911748" y="2343195"/>
        <a:ext cx="280008" cy="383102"/>
      </dsp:txXfrm>
    </dsp:sp>
    <dsp:sp modelId="{9A347830-2A27-4EDD-BF4C-A20F7742EA0F}">
      <dsp:nvSpPr>
        <dsp:cNvPr id="0" name=""/>
        <dsp:cNvSpPr/>
      </dsp:nvSpPr>
      <dsp:spPr>
        <a:xfrm>
          <a:off x="9401846" y="3243922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516395" y="3243922"/>
        <a:ext cx="280008" cy="38310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9BB77D-9AFC-4E98-8CE5-953746B75D55}">
      <dsp:nvSpPr>
        <dsp:cNvPr id="0" name=""/>
        <dsp:cNvSpPr/>
      </dsp:nvSpPr>
      <dsp:spPr>
        <a:xfrm>
          <a:off x="0" y="567242"/>
          <a:ext cx="6224335" cy="8248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SDG Target 3.4 is especially important for health and social care since it links physical health, emotional well-being, prevention, treatment, and sustainability (WHO, 2025a).</a:t>
          </a:r>
          <a:endParaRPr lang="en-US" sz="1500" kern="1200" dirty="0"/>
        </a:p>
      </dsp:txBody>
      <dsp:txXfrm>
        <a:off x="40266" y="607508"/>
        <a:ext cx="6143803" cy="744318"/>
      </dsp:txXfrm>
    </dsp:sp>
    <dsp:sp modelId="{FEDAD229-1DF9-4A7A-9B88-B77FD95C04F3}">
      <dsp:nvSpPr>
        <dsp:cNvPr id="0" name=""/>
        <dsp:cNvSpPr/>
      </dsp:nvSpPr>
      <dsp:spPr>
        <a:xfrm>
          <a:off x="0" y="1435292"/>
          <a:ext cx="6224335" cy="8248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Non-communicable diseases and mental health conditions place long-term pressure on services, so prevention and early support are essential for sustainable care (WHO, 2025b).</a:t>
          </a:r>
          <a:endParaRPr lang="en-US" sz="1500" kern="1200"/>
        </a:p>
      </dsp:txBody>
      <dsp:txXfrm>
        <a:off x="40266" y="1475558"/>
        <a:ext cx="6143803" cy="744318"/>
      </dsp:txXfrm>
    </dsp:sp>
    <dsp:sp modelId="{FAF38106-2F2C-4BEA-BCA5-09F3BF180DDC}">
      <dsp:nvSpPr>
        <dsp:cNvPr id="0" name=""/>
        <dsp:cNvSpPr/>
      </dsp:nvSpPr>
      <dsp:spPr>
        <a:xfrm>
          <a:off x="0" y="2303342"/>
          <a:ext cx="6224335" cy="8248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The NHS Diabetes Prevention Programme shows how a prevention-focused service can support healthier lifestyles and reduce future risk of disease (McManus et al., 2022).</a:t>
          </a:r>
          <a:endParaRPr lang="en-US" sz="1500" kern="1200"/>
        </a:p>
      </dsp:txBody>
      <dsp:txXfrm>
        <a:off x="40266" y="2343608"/>
        <a:ext cx="6143803" cy="744318"/>
      </dsp:txXfrm>
    </dsp:sp>
    <dsp:sp modelId="{B0978EAF-B351-47D0-8533-131262474455}">
      <dsp:nvSpPr>
        <dsp:cNvPr id="0" name=""/>
        <dsp:cNvSpPr/>
      </dsp:nvSpPr>
      <dsp:spPr>
        <a:xfrm>
          <a:off x="0" y="3171393"/>
          <a:ext cx="6224335" cy="8248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However, prevention programmes and integrated care will not be fully effective unless inequalities, digital exclusion, workforce pressures and funding challenges are addressed (Marmot et al., 2020).</a:t>
          </a:r>
          <a:endParaRPr lang="en-US" sz="1500" kern="1200"/>
        </a:p>
      </dsp:txBody>
      <dsp:txXfrm>
        <a:off x="40266" y="3211659"/>
        <a:ext cx="6143803" cy="744318"/>
      </dsp:txXfrm>
    </dsp:sp>
    <dsp:sp modelId="{877ACFFB-EA45-4228-9F7B-9D6D88D41BAE}">
      <dsp:nvSpPr>
        <dsp:cNvPr id="0" name=""/>
        <dsp:cNvSpPr/>
      </dsp:nvSpPr>
      <dsp:spPr>
        <a:xfrm>
          <a:off x="0" y="4039443"/>
          <a:ext cx="6224335" cy="8248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Overall, sustainable health and social care should prioritise sickness treatment, wellbeing improvement, inequality reduction, and addressing the broader determinants of health (WHO, 2014).</a:t>
          </a:r>
          <a:endParaRPr lang="en-US" sz="1500" kern="1200" dirty="0"/>
        </a:p>
      </dsp:txBody>
      <dsp:txXfrm>
        <a:off x="40266" y="4079709"/>
        <a:ext cx="6143803" cy="7443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2B5B3A-C90D-4867-BCD7-A8E95802B431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4F03D4-5F70-446C-BDD7-879D82AEE9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9991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4F03D4-5F70-446C-BDD7-879D82AEE9B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1086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7FB2D2-7E12-E595-0E5F-BE09767F77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DB08C7-C5E6-E6B0-5A83-B514438CFD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3D4BBD-52FB-A534-D220-8576023CFD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D0F67-199B-458E-AB03-9D7AEB8186DA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D51CF6-6B6B-6611-C94B-F5A12C3647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25899B-A9B4-A23F-C1D6-30AEBDDB8B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FFE54-D328-44B2-8108-137AC58C5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4777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C06778-D4C9-562A-57F8-DC868AE160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20C9A8-8321-D558-8E23-CC837C7DA1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93D831-8AE1-A5B9-1253-3D77763468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D0F67-199B-458E-AB03-9D7AEB8186DA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E3BD1F-AE99-8BAB-113F-86C7E9FD2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EB950D-50E0-D4EA-ABA5-8B2A017914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FFE54-D328-44B2-8108-137AC58C5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3786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0902DC-C511-11BB-5186-7EC3DCAD4C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04A98C-CA47-2EC8-9720-D50E079C2F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CD788A-DEBD-6019-0F8F-785670DDC0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D0F67-199B-458E-AB03-9D7AEB8186DA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74C8D9-AF67-730C-77A3-28393E869C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FF7A0A-20B4-B771-526F-709516F1DE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FFE54-D328-44B2-8108-137AC58C5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6152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7325A-1893-0849-4478-22EDB622DD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FB85CA-94B2-196A-33A3-2D876602FD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EC369D-9FBC-11C3-319B-32F00D3840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664B8D-CA72-E6AA-6C1F-6AEF8F5730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D0F67-199B-458E-AB03-9D7AEB8186DA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50E4E7-463B-4F67-200F-FAE0EE535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3C00D3-40CA-D89E-2CF7-C854F12E14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FFE54-D328-44B2-8108-137AC58C5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457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72807F-654E-465F-E62D-1F9BF261B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AD258C-E945-C967-8F0F-A76BDD56F7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83BD23-81EC-44BA-CF8F-6CE485C7BF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3D3D9C-FE15-E709-A320-8526532AE5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865568-419C-56BB-06B7-F78162A43D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D4B9F0-0FF5-DD5B-C13F-4C1145ECFC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D0F67-199B-458E-AB03-9D7AEB8186DA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0E20DD-2D5A-E24B-99F8-209105C880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B71DFF-36DA-9909-5C19-D2CEFFE641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FFE54-D328-44B2-8108-137AC58C5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77005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C9FB4-18C5-D3A8-9FDF-65C21F0F23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EAD3EC7-56DB-B844-B4E4-07C8F353E8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D0F67-199B-458E-AB03-9D7AEB8186DA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A4070C-9F21-5619-0994-0F858FD36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AEA957-5EC2-B364-8C4E-AE8CAE13C9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FFE54-D328-44B2-8108-137AC58C5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77073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E1EE9C-BC43-F1C0-2881-3C28ADDA70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D0F67-199B-458E-AB03-9D7AEB8186DA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05584A-B6A6-8E8F-C74E-F02E4E4BBE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C6C89A-9493-9A2C-C48B-121F687E29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FFE54-D328-44B2-8108-137AC58C5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7291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83716-1535-34F4-D99E-8820AD611B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2E2EF7-DBD5-07DB-535D-98A15F0717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F95B3D-666F-979A-0C61-D8F24DB287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EEDEA6-EBE1-6C91-11CF-899126A180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D0F67-199B-458E-AB03-9D7AEB8186DA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19F0A1-847F-21C4-2CC1-2CF52F7BB2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C7A2C8-5E65-D183-14D6-042F67840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FFE54-D328-44B2-8108-137AC58C5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8182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AEA682-8EF8-D88C-380F-0BE589C14A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DFA9DB5-70E4-5CF6-BD6E-DABC0842562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09EE33-1368-C04D-011E-96B3E603E4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EC0927-EC26-794E-19E4-78DBE4611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D0F67-199B-458E-AB03-9D7AEB8186DA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02A6D8-BD01-2C73-CBC0-A2998595E5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7DFB36-A293-62B7-A597-B1A63FF88A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FFE54-D328-44B2-8108-137AC58C5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21594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A53C1-217B-C3BB-E857-BFD9F9F126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1528DB-58F1-A4E7-17EE-0ADA1DA91E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340598-4F44-BA2E-3CF7-E2D06859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D0F67-199B-458E-AB03-9D7AEB8186DA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8E61D6-DFEB-BC99-09F8-199E21D6A0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31E9C6-1B8A-6B5E-AA9E-F7C64465B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FFE54-D328-44B2-8108-137AC58C5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2304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CCBCD64-289B-FFC0-34CC-2FC352EE6B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58C742-3FF7-8EFC-6538-37C195D9D0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21CEE-2AF9-E51F-6A8A-EB145E47A6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D0F67-199B-458E-AB03-9D7AEB8186DA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D570A3-8819-9C66-1D4E-E75D5F4CCE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4B0951-BC35-99BD-FBE6-53969B76E5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FFE54-D328-44B2-8108-137AC58C5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9025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40179DB-379E-0354-0E58-9DC7C7E71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14C0AF-FC21-751F-5B55-120DED3BC7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23E8A5-C474-CA76-6131-BAF3909F07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F0D0F67-199B-458E-AB03-9D7AEB8186DA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9D9E6B-0051-5B7C-2E7C-9677F334F6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3014B2-0F7D-FDBD-BA0B-1A03CF5089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BFFE54-D328-44B2-8108-137AC58C5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730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6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9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about/equality/equality-hub/national-healthcare-inequalities-improvement-programme/core20plus5/" TargetMode="External"/><Relationship Id="rId3" Type="http://schemas.openxmlformats.org/officeDocument/2006/relationships/hyperlink" Target="https://www.legislation.gov.uk/ukpga/2022/31/contents" TargetMode="External"/><Relationship Id="rId7" Type="http://schemas.openxmlformats.org/officeDocument/2006/relationships/hyperlink" Target="https://www.england.nhs.uk/publication/inclusive-digital-healthcare-a-framework-for-nhs-action-on-digital-inclusion/" TargetMode="External"/><Relationship Id="rId2" Type="http://schemas.openxmlformats.org/officeDocument/2006/relationships/hyperlink" Target="https://doi.org/10.1126/science.84746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ebarchive.nationalarchives.gov.uk/ukgwa/20250511091243/https:/www.longtermplan.nhs.uk/" TargetMode="External"/><Relationship Id="rId5" Type="http://schemas.openxmlformats.org/officeDocument/2006/relationships/hyperlink" Target="https://doi.org/10.1016/j.lanepe.2022.100420" TargetMode="External"/><Relationship Id="rId10" Type="http://schemas.openxmlformats.org/officeDocument/2006/relationships/hyperlink" Target="https://www.oecd.org/en/publications/oecd-guidelines-on-measuring-subjective-well-being_9789264191655-en.html" TargetMode="External"/><Relationship Id="rId4" Type="http://schemas.openxmlformats.org/officeDocument/2006/relationships/hyperlink" Target="https://www.instituteofhealthequity.org/resources-reports/marmot-review-10-years-on" TargetMode="External"/><Relationship Id="rId9" Type="http://schemas.openxmlformats.org/officeDocument/2006/relationships/hyperlink" Target="https://www.england.nhs.uk/diabetes/diabetes-prevention/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publications/i/item/9789241506908" TargetMode="External"/><Relationship Id="rId3" Type="http://schemas.openxmlformats.org/officeDocument/2006/relationships/hyperlink" Target="https://doi.org/10.2196/40961" TargetMode="External"/><Relationship Id="rId7" Type="http://schemas.openxmlformats.org/officeDocument/2006/relationships/hyperlink" Target="https://www.who.int/about/governance/constitution" TargetMode="External"/><Relationship Id="rId2" Type="http://schemas.openxmlformats.org/officeDocument/2006/relationships/hyperlink" Target="https://doi.org/10.1177/10901981740020040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igitallibrary.un.org/record/139811" TargetMode="External"/><Relationship Id="rId5" Type="http://schemas.openxmlformats.org/officeDocument/2006/relationships/hyperlink" Target="https://sdgs.un.org/goals/goal3" TargetMode="External"/><Relationship Id="rId4" Type="http://schemas.openxmlformats.org/officeDocument/2006/relationships/hyperlink" Target="https://sdgs.un.org/2030agenda" TargetMode="External"/><Relationship Id="rId9" Type="http://schemas.openxmlformats.org/officeDocument/2006/relationships/hyperlink" Target="https://www.who.int/data/gho/data/themes/topics/sdg-target-3_4-noncommunicable-diseases-and-mental-health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news-room/fact-sheets/detail/mental-disorders" TargetMode="External"/><Relationship Id="rId7" Type="http://schemas.openxmlformats.org/officeDocument/2006/relationships/hyperlink" Target="https://ukhsa.blog.gov.uk/2018/06/13/health-matters-evaluation-and-next-steps-for-the-nhs-diabetes-prevention-programme/?utm_source=chatgpt.com" TargetMode="External"/><Relationship Id="rId2" Type="http://schemas.openxmlformats.org/officeDocument/2006/relationships/hyperlink" Target="https://www.who.int/news-room/fact-sheets/detail/noncommunicable-diseas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ho.int/news-room/fact-sheets/detail/noncommunicable-diseases?utm_source=chatgpt.com" TargetMode="External"/><Relationship Id="rId5" Type="http://schemas.openxmlformats.org/officeDocument/2006/relationships/hyperlink" Target="https://www.un.org/en/file/44614" TargetMode="External"/><Relationship Id="rId4" Type="http://schemas.openxmlformats.org/officeDocument/2006/relationships/hyperlink" Target="https://www.researchgate.net/figure/2-An-illustration-of-the-biopsychosocial-model-comprised-of-biological-psychological_fig1_317415046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89B7BFD-8F45-4093-AD9C-91B15B050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042BC7E5-76DB-4826-8C07-4A49B6353F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479558"/>
            <a:ext cx="1861854" cy="717514"/>
            <a:chOff x="0" y="1479558"/>
            <a:chExt cx="1861854" cy="717514"/>
          </a:xfrm>
          <a:solidFill>
            <a:schemeClr val="bg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E16C8D8F-10E9-4498-ABDB-0F923F8B6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47955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E5A83E3-8A11-4492-BB6E-F5F2240316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9192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98F8FF6-43B4-494A-AF8F-123A4983E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18992" y="-34538"/>
            <a:ext cx="6655405" cy="6335470"/>
          </a:xfrm>
          <a:custGeom>
            <a:avLst/>
            <a:gdLst>
              <a:gd name="connsiteX0" fmla="*/ 1825048 w 6355652"/>
              <a:gd name="connsiteY0" fmla="*/ 0 h 6050127"/>
              <a:gd name="connsiteX1" fmla="*/ 4530604 w 6355652"/>
              <a:gd name="connsiteY1" fmla="*/ 0 h 6050127"/>
              <a:gd name="connsiteX2" fmla="*/ 4692567 w 6355652"/>
              <a:gd name="connsiteY2" fmla="*/ 78022 h 6050127"/>
              <a:gd name="connsiteX3" fmla="*/ 6355652 w 6355652"/>
              <a:gd name="connsiteY3" fmla="*/ 2872301 h 6050127"/>
              <a:gd name="connsiteX4" fmla="*/ 3177826 w 6355652"/>
              <a:gd name="connsiteY4" fmla="*/ 6050127 h 6050127"/>
              <a:gd name="connsiteX5" fmla="*/ 0 w 6355652"/>
              <a:gd name="connsiteY5" fmla="*/ 2872301 h 6050127"/>
              <a:gd name="connsiteX6" fmla="*/ 1663086 w 6355652"/>
              <a:gd name="connsiteY6" fmla="*/ 78022 h 6050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6050127">
                <a:moveTo>
                  <a:pt x="1825048" y="0"/>
                </a:moveTo>
                <a:lnTo>
                  <a:pt x="4530604" y="0"/>
                </a:lnTo>
                <a:lnTo>
                  <a:pt x="4692567" y="78022"/>
                </a:lnTo>
                <a:cubicBezTo>
                  <a:pt x="5683175" y="616152"/>
                  <a:pt x="6355652" y="1665694"/>
                  <a:pt x="6355652" y="2872301"/>
                </a:cubicBezTo>
                <a:cubicBezTo>
                  <a:pt x="6355652" y="4627366"/>
                  <a:pt x="4932891" y="6050127"/>
                  <a:pt x="3177826" y="6050127"/>
                </a:cubicBezTo>
                <a:cubicBezTo>
                  <a:pt x="1422761" y="6050127"/>
                  <a:pt x="0" y="4627366"/>
                  <a:pt x="0" y="2872301"/>
                </a:cubicBezTo>
                <a:cubicBezTo>
                  <a:pt x="0" y="1665694"/>
                  <a:pt x="672477" y="616152"/>
                  <a:pt x="1663086" y="78022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2B06059C-C357-4011-82B9-9C01063013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5194" y="-23905"/>
            <a:ext cx="6705251" cy="6318526"/>
          </a:xfrm>
          <a:custGeom>
            <a:avLst/>
            <a:gdLst>
              <a:gd name="connsiteX0" fmla="*/ 1825048 w 6355652"/>
              <a:gd name="connsiteY0" fmla="*/ 0 h 6050127"/>
              <a:gd name="connsiteX1" fmla="*/ 4530604 w 6355652"/>
              <a:gd name="connsiteY1" fmla="*/ 0 h 6050127"/>
              <a:gd name="connsiteX2" fmla="*/ 4692567 w 6355652"/>
              <a:gd name="connsiteY2" fmla="*/ 78022 h 6050127"/>
              <a:gd name="connsiteX3" fmla="*/ 6355652 w 6355652"/>
              <a:gd name="connsiteY3" fmla="*/ 2872301 h 6050127"/>
              <a:gd name="connsiteX4" fmla="*/ 3177826 w 6355652"/>
              <a:gd name="connsiteY4" fmla="*/ 6050127 h 6050127"/>
              <a:gd name="connsiteX5" fmla="*/ 0 w 6355652"/>
              <a:gd name="connsiteY5" fmla="*/ 2872301 h 6050127"/>
              <a:gd name="connsiteX6" fmla="*/ 1663086 w 6355652"/>
              <a:gd name="connsiteY6" fmla="*/ 78022 h 6050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6050127">
                <a:moveTo>
                  <a:pt x="1825048" y="0"/>
                </a:moveTo>
                <a:lnTo>
                  <a:pt x="4530604" y="0"/>
                </a:lnTo>
                <a:lnTo>
                  <a:pt x="4692567" y="78022"/>
                </a:lnTo>
                <a:cubicBezTo>
                  <a:pt x="5683175" y="616152"/>
                  <a:pt x="6355652" y="1665694"/>
                  <a:pt x="6355652" y="2872301"/>
                </a:cubicBezTo>
                <a:cubicBezTo>
                  <a:pt x="6355652" y="4627366"/>
                  <a:pt x="4932891" y="6050127"/>
                  <a:pt x="3177826" y="6050127"/>
                </a:cubicBezTo>
                <a:cubicBezTo>
                  <a:pt x="1422761" y="6050127"/>
                  <a:pt x="0" y="4627366"/>
                  <a:pt x="0" y="2872301"/>
                </a:cubicBezTo>
                <a:cubicBezTo>
                  <a:pt x="0" y="1665694"/>
                  <a:pt x="672477" y="616152"/>
                  <a:pt x="1663086" y="78022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AFEC601-A132-47EE-B0C2-B38ACD9FC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6886" y="-23905"/>
            <a:ext cx="6705251" cy="6215019"/>
          </a:xfrm>
          <a:custGeom>
            <a:avLst/>
            <a:gdLst>
              <a:gd name="connsiteX0" fmla="*/ 1529549 w 6355652"/>
              <a:gd name="connsiteY0" fmla="*/ 0 h 5890980"/>
              <a:gd name="connsiteX1" fmla="*/ 4826104 w 6355652"/>
              <a:gd name="connsiteY1" fmla="*/ 0 h 5890980"/>
              <a:gd name="connsiteX2" fmla="*/ 4954579 w 6355652"/>
              <a:gd name="connsiteY2" fmla="*/ 78051 h 5890980"/>
              <a:gd name="connsiteX3" fmla="*/ 6355652 w 6355652"/>
              <a:gd name="connsiteY3" fmla="*/ 2713154 h 5890980"/>
              <a:gd name="connsiteX4" fmla="*/ 3177826 w 6355652"/>
              <a:gd name="connsiteY4" fmla="*/ 5890980 h 5890980"/>
              <a:gd name="connsiteX5" fmla="*/ 0 w 6355652"/>
              <a:gd name="connsiteY5" fmla="*/ 2713154 h 5890980"/>
              <a:gd name="connsiteX6" fmla="*/ 1401073 w 6355652"/>
              <a:gd name="connsiteY6" fmla="*/ 78051 h 58909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5890980">
                <a:moveTo>
                  <a:pt x="1529549" y="0"/>
                </a:moveTo>
                <a:lnTo>
                  <a:pt x="4826104" y="0"/>
                </a:lnTo>
                <a:lnTo>
                  <a:pt x="4954579" y="78051"/>
                </a:lnTo>
                <a:cubicBezTo>
                  <a:pt x="5799886" y="649129"/>
                  <a:pt x="6355652" y="1616239"/>
                  <a:pt x="6355652" y="2713154"/>
                </a:cubicBezTo>
                <a:cubicBezTo>
                  <a:pt x="6355652" y="4468219"/>
                  <a:pt x="4932891" y="5890980"/>
                  <a:pt x="3177826" y="5890980"/>
                </a:cubicBezTo>
                <a:cubicBezTo>
                  <a:pt x="1422761" y="5890980"/>
                  <a:pt x="0" y="4468219"/>
                  <a:pt x="0" y="2713154"/>
                </a:cubicBezTo>
                <a:cubicBezTo>
                  <a:pt x="0" y="1616239"/>
                  <a:pt x="555766" y="649129"/>
                  <a:pt x="1401073" y="78051"/>
                </a:cubicBezTo>
                <a:close/>
              </a:path>
            </a:pathLst>
          </a:cu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C91F79-E482-C987-70EB-31BE3AC9EC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2409" y="895483"/>
            <a:ext cx="5786232" cy="3011190"/>
          </a:xfrm>
        </p:spPr>
        <p:txBody>
          <a:bodyPr>
            <a:normAutofit/>
          </a:bodyPr>
          <a:lstStyle/>
          <a:p>
            <a:r>
              <a:rPr lang="en-GB" sz="1800" b="1" dirty="0">
                <a:solidFill>
                  <a:schemeClr val="bg1"/>
                </a:solidFill>
              </a:rPr>
              <a:t>BMHP6030 – Health, Wellbeing and Sustainable Development</a:t>
            </a:r>
            <a:br>
              <a:rPr lang="en-GB" sz="1800" b="1" dirty="0">
                <a:solidFill>
                  <a:schemeClr val="bg1"/>
                </a:solidFill>
              </a:rPr>
            </a:br>
            <a:r>
              <a:rPr lang="en-GB" sz="1800" dirty="0">
                <a:solidFill>
                  <a:schemeClr val="bg1"/>
                </a:solidFill>
              </a:rPr>
              <a:t>Integrating Health, Wellbeing and Sustainable Development in Health and Social Care</a:t>
            </a:r>
            <a:br>
              <a:rPr lang="en-GB" sz="1800" b="1" dirty="0">
                <a:solidFill>
                  <a:schemeClr val="bg1"/>
                </a:solidFill>
              </a:rPr>
            </a:br>
            <a:r>
              <a:rPr lang="en-GB" sz="1800" b="1" dirty="0">
                <a:solidFill>
                  <a:schemeClr val="bg1"/>
                </a:solidFill>
              </a:rPr>
              <a:t> SDG 3 Target 3.4:</a:t>
            </a:r>
            <a:br>
              <a:rPr lang="en-GB" sz="1800" b="1" dirty="0">
                <a:solidFill>
                  <a:schemeClr val="bg1"/>
                </a:solidFill>
              </a:rPr>
            </a:br>
            <a:r>
              <a:rPr lang="en-GB" sz="1800" dirty="0">
                <a:solidFill>
                  <a:schemeClr val="bg1"/>
                </a:solidFill>
              </a:rPr>
              <a:t>Non-Communicable Diseases and Mental Health</a:t>
            </a:r>
            <a:br>
              <a:rPr lang="en-GB" sz="1800" dirty="0">
                <a:solidFill>
                  <a:schemeClr val="bg1"/>
                </a:solidFill>
              </a:rPr>
            </a:br>
            <a:r>
              <a:rPr lang="en-GB" sz="1800" b="1" dirty="0">
                <a:solidFill>
                  <a:schemeClr val="bg1"/>
                </a:solidFill>
              </a:rPr>
              <a:t>Target focus:</a:t>
            </a:r>
            <a:br>
              <a:rPr lang="en-GB" sz="1800" dirty="0">
                <a:solidFill>
                  <a:schemeClr val="bg1"/>
                </a:solidFill>
              </a:rPr>
            </a:br>
            <a:r>
              <a:rPr lang="en-GB" sz="1800" dirty="0">
                <a:solidFill>
                  <a:schemeClr val="bg1"/>
                </a:solidFill>
              </a:rPr>
              <a:t>By 2030, reduce premature mortality from non-communicable diseases through prevention and treatment, and promote mental health and wellbeing.</a:t>
            </a:r>
            <a:br>
              <a:rPr lang="en-GB" sz="1800" dirty="0">
                <a:solidFill>
                  <a:schemeClr val="bg1"/>
                </a:solidFill>
              </a:rPr>
            </a:br>
            <a:endParaRPr lang="en-GB" sz="180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9213DB-22EC-B334-345E-545A8481B2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66270" y="4142096"/>
            <a:ext cx="5338511" cy="1055142"/>
          </a:xfrm>
        </p:spPr>
        <p:txBody>
          <a:bodyPr>
            <a:normAutofit/>
          </a:bodyPr>
          <a:lstStyle/>
          <a:p>
            <a:r>
              <a:rPr lang="en-GB" sz="1700" dirty="0">
                <a:solidFill>
                  <a:schemeClr val="bg1"/>
                </a:solidFill>
              </a:rPr>
              <a:t>Syeda Anisa Afzaal</a:t>
            </a:r>
          </a:p>
          <a:p>
            <a:r>
              <a:rPr lang="en-GB" sz="1700" dirty="0">
                <a:solidFill>
                  <a:schemeClr val="bg1"/>
                </a:solidFill>
              </a:rPr>
              <a:t>2310939</a:t>
            </a:r>
          </a:p>
          <a:p>
            <a:r>
              <a:rPr lang="en-GB" sz="1700" dirty="0">
                <a:solidFill>
                  <a:schemeClr val="bg1"/>
                </a:solidFill>
              </a:rPr>
              <a:t>Lecturer: Parese Ahmed</a:t>
            </a:r>
          </a:p>
        </p:txBody>
      </p:sp>
      <p:sp>
        <p:nvSpPr>
          <p:cNvPr id="20" name="Graphic 212">
            <a:extLst>
              <a:ext uri="{FF2B5EF4-FFF2-40B4-BE49-F238E27FC236}">
                <a16:creationId xmlns:a16="http://schemas.microsoft.com/office/drawing/2014/main" id="{279CAF82-0ECF-42BE-8F37-F71941E5D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34716" y="188494"/>
            <a:ext cx="1048371" cy="1048371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218E095B-4870-4AD5-9C41-C16D59523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34716" y="188494"/>
            <a:ext cx="1048371" cy="1048371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4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583101" y="3578317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1" name="Oval 30">
            <a:extLst>
              <a:ext uri="{FF2B5EF4-FFF2-40B4-BE49-F238E27FC236}">
                <a16:creationId xmlns:a16="http://schemas.microsoft.com/office/drawing/2014/main" id="{033BC44A-0661-43B4-9C14-FD5963C226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4525" y="4910353"/>
            <a:ext cx="468090" cy="468090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BE8CB2F0-2F5A-4EBD-B214-E0309C31F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4525" y="4910353"/>
            <a:ext cx="468090" cy="468090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FFD3887D-244B-4EC4-9208-E304984C5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22467" y="4200769"/>
            <a:ext cx="2769534" cy="2657232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97224C31-855E-4593-8A58-5B2B0CC4F5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22467" y="4200769"/>
            <a:ext cx="2769534" cy="2657232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00394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73CA76-AD13-FFF7-0C77-9339290D80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Introduction:</a:t>
            </a:r>
          </a:p>
        </p:txBody>
      </p:sp>
      <p:sp>
        <p:nvSpPr>
          <p:cNvPr id="4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sdg3.png | United Nations">
            <a:extLst>
              <a:ext uri="{FF2B5EF4-FFF2-40B4-BE49-F238E27FC236}">
                <a16:creationId xmlns:a16="http://schemas.microsoft.com/office/drawing/2014/main" id="{1B537E83-7DBF-9D86-A6F3-B024082589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85" r="20099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F3DCB31-D7D8-50A9-95AA-0C0509F34A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3780121"/>
              </p:ext>
            </p:extLst>
          </p:nvPr>
        </p:nvGraphicFramePr>
        <p:xfrm>
          <a:off x="572493" y="2071316"/>
          <a:ext cx="6713552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587CE0EB-DC60-755E-CD8B-93079710D893}"/>
              </a:ext>
            </a:extLst>
          </p:cNvPr>
          <p:cNvSpPr txBox="1"/>
          <p:nvPr/>
        </p:nvSpPr>
        <p:spPr>
          <a:xfrm>
            <a:off x="8929864" y="6262634"/>
            <a:ext cx="268685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(United Nations, 2025a)</a:t>
            </a:r>
          </a:p>
        </p:txBody>
      </p:sp>
    </p:spTree>
    <p:extLst>
      <p:ext uri="{BB962C8B-B14F-4D97-AF65-F5344CB8AC3E}">
        <p14:creationId xmlns:p14="http://schemas.microsoft.com/office/powerpoint/2010/main" val="22208821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6" name="Rectangle 365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8" name="Rectangle 367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0" name="Rectangle 369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2" name="Rectangle 371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5DE137-3998-71A5-4351-38D0B6908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Definitions and Key Concepts</a:t>
            </a:r>
          </a:p>
        </p:txBody>
      </p:sp>
      <p:graphicFrame>
        <p:nvGraphicFramePr>
          <p:cNvPr id="362" name="Content Placeholder 2">
            <a:extLst>
              <a:ext uri="{FF2B5EF4-FFF2-40B4-BE49-F238E27FC236}">
                <a16:creationId xmlns:a16="http://schemas.microsoft.com/office/drawing/2014/main" id="{F0B6AD5C-BD9E-79D4-F19E-5A2C1DD548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9054712"/>
              </p:ext>
            </p:extLst>
          </p:nvPr>
        </p:nvGraphicFramePr>
        <p:xfrm>
          <a:off x="644057" y="1802763"/>
          <a:ext cx="9526103" cy="49841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2A1D1227-5D81-394C-8264-BF61A57DA5F1}"/>
              </a:ext>
            </a:extLst>
          </p:cNvPr>
          <p:cNvSpPr txBox="1"/>
          <p:nvPr/>
        </p:nvSpPr>
        <p:spPr>
          <a:xfrm>
            <a:off x="9773919" y="3830438"/>
            <a:ext cx="2286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(Gliedt et al., 2017</a:t>
            </a:r>
            <a:r>
              <a:rPr lang="en-GB" sz="1100" dirty="0"/>
              <a:t>)</a:t>
            </a:r>
          </a:p>
        </p:txBody>
      </p:sp>
      <p:pic>
        <p:nvPicPr>
          <p:cNvPr id="15" name="Picture 14" descr="Dahlgren and Whitehead (1991) model of the determinants of health">
            <a:extLst>
              <a:ext uri="{FF2B5EF4-FFF2-40B4-BE49-F238E27FC236}">
                <a16:creationId xmlns:a16="http://schemas.microsoft.com/office/drawing/2014/main" id="{44B1EEB2-A2F4-1BB3-F9BE-5AC3DE19DE3A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b="3154"/>
          <a:stretch>
            <a:fillRect/>
          </a:stretch>
        </p:blipFill>
        <p:spPr>
          <a:xfrm>
            <a:off x="8778240" y="1575460"/>
            <a:ext cx="3413757" cy="2254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90544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9FBE40-9BD0-0078-4038-9BCB7946F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3374136" cy="2622429"/>
          </a:xfrm>
        </p:spPr>
        <p:txBody>
          <a:bodyPr>
            <a:normAutofit/>
          </a:bodyPr>
          <a:lstStyle/>
          <a:p>
            <a:r>
              <a:rPr lang="en-GB" sz="5200" dirty="0"/>
              <a:t>Theories and Models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94FD6D-5E80-CAC0-BECB-60B3E21136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8415937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 descr="[2] An illustration of the biopsychosocial model comprised of biological, psychological, and sociological influences ">
            <a:extLst>
              <a:ext uri="{FF2B5EF4-FFF2-40B4-BE49-F238E27FC236}">
                <a16:creationId xmlns:a16="http://schemas.microsoft.com/office/drawing/2014/main" id="{DB020CE4-19AA-AA34-E64D-BE27DB73D2B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10" y="2494621"/>
            <a:ext cx="4129455" cy="38061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9065C90-60B3-95FA-DB43-CE71972DE0F6}"/>
              </a:ext>
            </a:extLst>
          </p:cNvPr>
          <p:cNvSpPr txBox="1"/>
          <p:nvPr/>
        </p:nvSpPr>
        <p:spPr>
          <a:xfrm>
            <a:off x="1509236" y="6300811"/>
            <a:ext cx="243840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(Engel , 1977)</a:t>
            </a:r>
          </a:p>
        </p:txBody>
      </p:sp>
    </p:spTree>
    <p:extLst>
      <p:ext uri="{BB962C8B-B14F-4D97-AF65-F5344CB8AC3E}">
        <p14:creationId xmlns:p14="http://schemas.microsoft.com/office/powerpoint/2010/main" val="23829058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3" name="Rectangle 62">
            <a:extLst>
              <a:ext uri="{FF2B5EF4-FFF2-40B4-BE49-F238E27FC236}">
                <a16:creationId xmlns:a16="http://schemas.microsoft.com/office/drawing/2014/main" id="{2CB962CF-61A3-4EF9-94F6-7C59B0329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A2F87E-A7E4-9103-0FAE-089ACA6DE5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337"/>
            <a:ext cx="6797405" cy="1651404"/>
          </a:xfrm>
        </p:spPr>
        <p:txBody>
          <a:bodyPr>
            <a:normAutofit/>
          </a:bodyPr>
          <a:lstStyle/>
          <a:p>
            <a:r>
              <a:rPr lang="en-GB" sz="4000" dirty="0"/>
              <a:t>SDG Goal 3 and target 3.4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8A8ADE-991E-4DB5-8B71-52063B0F3A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01330"/>
            <a:ext cx="6797405" cy="3719384"/>
          </a:xfrm>
        </p:spPr>
        <p:txBody>
          <a:bodyPr>
            <a:normAutofit/>
          </a:bodyPr>
          <a:lstStyle/>
          <a:p>
            <a:r>
              <a:rPr lang="en-GB" sz="1400" dirty="0"/>
              <a:t>SDG 3 seeks to guarantee healthy lives and promote wellbeing for all people of all ages, making it directly relevant to health and social care services (United Nations, 2015). </a:t>
            </a:r>
          </a:p>
          <a:p>
            <a:r>
              <a:rPr lang="en-GB" sz="1400" dirty="0"/>
              <a:t>SDG Target 3.4 aims to reduce noncommunicable disease fatalities via prevention and treatment by 2030 (WHO, 2025a).</a:t>
            </a:r>
          </a:p>
          <a:p>
            <a:r>
              <a:rPr lang="en-GB" sz="1400" dirty="0"/>
              <a:t>Cardiovascular disease, cancer, diabetes, and chronic respiratory illness are examples of noncommunicable diseases that frequently need long-term treatment and care (WHO, 2025b).</a:t>
            </a:r>
          </a:p>
          <a:p>
            <a:r>
              <a:rPr lang="en-GB" sz="1400" dirty="0"/>
              <a:t>The mental health part of Target 3.4 is important because wellbeing affects people’s ability to work, study, maintain relationships and manage long-term conditions (WHO, 2025c).</a:t>
            </a:r>
          </a:p>
          <a:p>
            <a:r>
              <a:rPr lang="en-GB" sz="1400" dirty="0"/>
              <a:t>This target supports sustainable development because preventing illness can reduce pressure on hospitals, primary care, social care and public finances over time (WHO, 2014).</a:t>
            </a:r>
          </a:p>
        </p:txBody>
      </p:sp>
      <p:pic>
        <p:nvPicPr>
          <p:cNvPr id="6" name="Picture 5" descr="Resources">
            <a:extLst>
              <a:ext uri="{FF2B5EF4-FFF2-40B4-BE49-F238E27FC236}">
                <a16:creationId xmlns:a16="http://schemas.microsoft.com/office/drawing/2014/main" id="{448D0501-B46C-A920-4E91-95485D2BEE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5" r="2968" b="1"/>
          <a:stretch>
            <a:fillRect/>
          </a:stretch>
        </p:blipFill>
        <p:spPr bwMode="auto">
          <a:xfrm>
            <a:off x="8465588" y="168168"/>
            <a:ext cx="3059558" cy="3168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sdg3.png | United Nations">
            <a:extLst>
              <a:ext uri="{FF2B5EF4-FFF2-40B4-BE49-F238E27FC236}">
                <a16:creationId xmlns:a16="http://schemas.microsoft.com/office/drawing/2014/main" id="{A6101B26-0355-2550-9353-1455C6A6C97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1" b="4107"/>
          <a:stretch>
            <a:fillRect/>
          </a:stretch>
        </p:blipFill>
        <p:spPr>
          <a:xfrm>
            <a:off x="7997556" y="3632699"/>
            <a:ext cx="3995623" cy="2557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4895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77C59BEC-C4CC-4741-B975-08C543178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3" name="Arc 42">
            <a:extLst>
              <a:ext uri="{FF2B5EF4-FFF2-40B4-BE49-F238E27FC236}">
                <a16:creationId xmlns:a16="http://schemas.microsoft.com/office/drawing/2014/main" id="{72DEF309-605D-4117-9340-6D589B6C3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986173" flipV="1">
            <a:off x="3930947" y="651615"/>
            <a:ext cx="4083433" cy="408343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65C3FE-E7FC-8658-A665-579E01AB7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599" cy="1325563"/>
          </a:xfrm>
        </p:spPr>
        <p:txBody>
          <a:bodyPr>
            <a:normAutofit/>
          </a:bodyPr>
          <a:lstStyle/>
          <a:p>
            <a:r>
              <a:rPr lang="en-GB"/>
              <a:t>Why NCDs and Mental Health Matter</a:t>
            </a:r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77008" y="5228027"/>
            <a:ext cx="1107241" cy="107720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1850429-532D-22CB-13A5-F1A26FF6F048}"/>
              </a:ext>
            </a:extLst>
          </p:cNvPr>
          <p:cNvSpPr txBox="1"/>
          <p:nvPr/>
        </p:nvSpPr>
        <p:spPr>
          <a:xfrm>
            <a:off x="2987040" y="3000494"/>
            <a:ext cx="61366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91684D-06C7-CF73-0593-4ABE6CE09C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6446772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3" name="Picture 22">
            <a:extLst>
              <a:ext uri="{FF2B5EF4-FFF2-40B4-BE49-F238E27FC236}">
                <a16:creationId xmlns:a16="http://schemas.microsoft.com/office/drawing/2014/main" id="{82F00F35-DA30-0275-6F79-CC9D1F21E45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58587" y="2264980"/>
            <a:ext cx="5175322" cy="3489846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E34DFB82-FC94-12E7-5C6E-6303336F2AD8}"/>
              </a:ext>
            </a:extLst>
          </p:cNvPr>
          <p:cNvSpPr txBox="1"/>
          <p:nvPr/>
        </p:nvSpPr>
        <p:spPr>
          <a:xfrm>
            <a:off x="8447323" y="5766629"/>
            <a:ext cx="13068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(WHO, 2025)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53194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4" name="Rectangle 6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23C86A-7904-80C9-2A68-140DA656C3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Policy and Governance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68BA9D5-E5A9-6154-965B-50AF6EA3AFF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570" t="31030" r="4357" b="31345"/>
          <a:stretch>
            <a:fillRect/>
          </a:stretch>
        </p:blipFill>
        <p:spPr>
          <a:xfrm>
            <a:off x="10287000" y="6078681"/>
            <a:ext cx="1288474" cy="498763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C5CCA18-3AAD-8F55-87DD-69C02564AD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0571647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109112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B39A1F5A-E57E-4178-8F57-A18DC747E5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6291618" cy="5097980"/>
          </a:xfrm>
          <a:custGeom>
            <a:avLst/>
            <a:gdLst>
              <a:gd name="connsiteX0" fmla="*/ 0 w 6530408"/>
              <a:gd name="connsiteY0" fmla="*/ 0 h 5753325"/>
              <a:gd name="connsiteX1" fmla="*/ 6438980 w 6530408"/>
              <a:gd name="connsiteY1" fmla="*/ 0 h 5753325"/>
              <a:gd name="connsiteX2" fmla="*/ 6439047 w 6530408"/>
              <a:gd name="connsiteY2" fmla="*/ 147 h 5753325"/>
              <a:gd name="connsiteX3" fmla="*/ 6443456 w 6530408"/>
              <a:gd name="connsiteY3" fmla="*/ 130105 h 5753325"/>
              <a:gd name="connsiteX4" fmla="*/ 6447632 w 6530408"/>
              <a:gd name="connsiteY4" fmla="*/ 170016 h 5753325"/>
              <a:gd name="connsiteX5" fmla="*/ 6465936 w 6530408"/>
              <a:gd name="connsiteY5" fmla="*/ 274847 h 5753325"/>
              <a:gd name="connsiteX6" fmla="*/ 6506836 w 6530408"/>
              <a:gd name="connsiteY6" fmla="*/ 331778 h 5753325"/>
              <a:gd name="connsiteX7" fmla="*/ 6530408 w 6530408"/>
              <a:gd name="connsiteY7" fmla="*/ 427517 h 5753325"/>
              <a:gd name="connsiteX8" fmla="*/ 6516105 w 6530408"/>
              <a:gd name="connsiteY8" fmla="*/ 476071 h 5753325"/>
              <a:gd name="connsiteX9" fmla="*/ 6488360 w 6530408"/>
              <a:gd name="connsiteY9" fmla="*/ 535865 h 5753325"/>
              <a:gd name="connsiteX10" fmla="*/ 6492864 w 6530408"/>
              <a:gd name="connsiteY10" fmla="*/ 615799 h 5753325"/>
              <a:gd name="connsiteX11" fmla="*/ 6459988 w 6530408"/>
              <a:gd name="connsiteY11" fmla="*/ 707628 h 5753325"/>
              <a:gd name="connsiteX12" fmla="*/ 6453989 w 6530408"/>
              <a:gd name="connsiteY12" fmla="*/ 711876 h 5753325"/>
              <a:gd name="connsiteX13" fmla="*/ 6453209 w 6530408"/>
              <a:gd name="connsiteY13" fmla="*/ 719127 h 5753325"/>
              <a:gd name="connsiteX14" fmla="*/ 6457662 w 6530408"/>
              <a:gd name="connsiteY14" fmla="*/ 723331 h 5753325"/>
              <a:gd name="connsiteX15" fmla="*/ 6447445 w 6530408"/>
              <a:gd name="connsiteY15" fmla="*/ 780003 h 5753325"/>
              <a:gd name="connsiteX16" fmla="*/ 6426552 w 6530408"/>
              <a:gd name="connsiteY16" fmla="*/ 845805 h 5753325"/>
              <a:gd name="connsiteX17" fmla="*/ 6434072 w 6530408"/>
              <a:gd name="connsiteY17" fmla="*/ 910733 h 5753325"/>
              <a:gd name="connsiteX18" fmla="*/ 6432570 w 6530408"/>
              <a:gd name="connsiteY18" fmla="*/ 983394 h 5753325"/>
              <a:gd name="connsiteX19" fmla="*/ 6431878 w 6530408"/>
              <a:gd name="connsiteY19" fmla="*/ 1026728 h 5753325"/>
              <a:gd name="connsiteX20" fmla="*/ 6414269 w 6530408"/>
              <a:gd name="connsiteY20" fmla="*/ 1151111 h 5753325"/>
              <a:gd name="connsiteX21" fmla="*/ 6371722 w 6530408"/>
              <a:gd name="connsiteY21" fmla="*/ 1318080 h 5753325"/>
              <a:gd name="connsiteX22" fmla="*/ 6356023 w 6530408"/>
              <a:gd name="connsiteY22" fmla="*/ 1356227 h 5753325"/>
              <a:gd name="connsiteX23" fmla="*/ 6356157 w 6530408"/>
              <a:gd name="connsiteY23" fmla="*/ 1361967 h 5753325"/>
              <a:gd name="connsiteX24" fmla="*/ 6350613 w 6530408"/>
              <a:gd name="connsiteY24" fmla="*/ 1393569 h 5753325"/>
              <a:gd name="connsiteX25" fmla="*/ 6357062 w 6530408"/>
              <a:gd name="connsiteY25" fmla="*/ 1444071 h 5753325"/>
              <a:gd name="connsiteX26" fmla="*/ 6364832 w 6530408"/>
              <a:gd name="connsiteY26" fmla="*/ 1478763 h 5753325"/>
              <a:gd name="connsiteX27" fmla="*/ 6369745 w 6530408"/>
              <a:gd name="connsiteY27" fmla="*/ 1495680 h 5753325"/>
              <a:gd name="connsiteX28" fmla="*/ 6370898 w 6530408"/>
              <a:gd name="connsiteY28" fmla="*/ 1513331 h 5753325"/>
              <a:gd name="connsiteX29" fmla="*/ 6368801 w 6530408"/>
              <a:gd name="connsiteY29" fmla="*/ 1527414 h 5753325"/>
              <a:gd name="connsiteX30" fmla="*/ 6359177 w 6530408"/>
              <a:gd name="connsiteY30" fmla="*/ 1639513 h 5753325"/>
              <a:gd name="connsiteX31" fmla="*/ 6299489 w 6530408"/>
              <a:gd name="connsiteY31" fmla="*/ 1784860 h 5753325"/>
              <a:gd name="connsiteX32" fmla="*/ 6267878 w 6530408"/>
              <a:gd name="connsiteY32" fmla="*/ 1858572 h 5753325"/>
              <a:gd name="connsiteX33" fmla="*/ 6251146 w 6530408"/>
              <a:gd name="connsiteY33" fmla="*/ 1926167 h 5753325"/>
              <a:gd name="connsiteX34" fmla="*/ 6210686 w 6530408"/>
              <a:gd name="connsiteY34" fmla="*/ 2014834 h 5753325"/>
              <a:gd name="connsiteX35" fmla="*/ 6106652 w 6530408"/>
              <a:gd name="connsiteY35" fmla="*/ 2150572 h 5753325"/>
              <a:gd name="connsiteX36" fmla="*/ 6097813 w 6530408"/>
              <a:gd name="connsiteY36" fmla="*/ 2172208 h 5753325"/>
              <a:gd name="connsiteX37" fmla="*/ 6095990 w 6530408"/>
              <a:gd name="connsiteY37" fmla="*/ 2181185 h 5753325"/>
              <a:gd name="connsiteX38" fmla="*/ 6090126 w 6530408"/>
              <a:gd name="connsiteY38" fmla="*/ 2192533 h 5753325"/>
              <a:gd name="connsiteX39" fmla="*/ 6089503 w 6530408"/>
              <a:gd name="connsiteY39" fmla="*/ 2192543 h 5753325"/>
              <a:gd name="connsiteX40" fmla="*/ 6084946 w 6530408"/>
              <a:gd name="connsiteY40" fmla="*/ 2203694 h 5753325"/>
              <a:gd name="connsiteX41" fmla="*/ 5987861 w 6530408"/>
              <a:gd name="connsiteY41" fmla="*/ 2304868 h 5753325"/>
              <a:gd name="connsiteX42" fmla="*/ 5973439 w 6530408"/>
              <a:gd name="connsiteY42" fmla="*/ 2385635 h 5753325"/>
              <a:gd name="connsiteX43" fmla="*/ 5916727 w 6530408"/>
              <a:gd name="connsiteY43" fmla="*/ 2458777 h 5753325"/>
              <a:gd name="connsiteX44" fmla="*/ 5856524 w 6530408"/>
              <a:gd name="connsiteY44" fmla="*/ 2583281 h 5753325"/>
              <a:gd name="connsiteX45" fmla="*/ 5838091 w 6530408"/>
              <a:gd name="connsiteY45" fmla="*/ 2753474 h 5753325"/>
              <a:gd name="connsiteX46" fmla="*/ 5777471 w 6530408"/>
              <a:gd name="connsiteY46" fmla="*/ 2901570 h 5753325"/>
              <a:gd name="connsiteX47" fmla="*/ 5723992 w 6530408"/>
              <a:gd name="connsiteY47" fmla="*/ 2998752 h 5753325"/>
              <a:gd name="connsiteX48" fmla="*/ 5557886 w 6530408"/>
              <a:gd name="connsiteY48" fmla="*/ 3329735 h 5753325"/>
              <a:gd name="connsiteX49" fmla="*/ 5471501 w 6530408"/>
              <a:gd name="connsiteY49" fmla="*/ 3462221 h 5753325"/>
              <a:gd name="connsiteX50" fmla="*/ 5465154 w 6530408"/>
              <a:gd name="connsiteY50" fmla="*/ 3541065 h 5753325"/>
              <a:gd name="connsiteX51" fmla="*/ 5437889 w 6530408"/>
              <a:gd name="connsiteY51" fmla="*/ 3559927 h 5753325"/>
              <a:gd name="connsiteX52" fmla="*/ 5432770 w 6530408"/>
              <a:gd name="connsiteY52" fmla="*/ 3562948 h 5753325"/>
              <a:gd name="connsiteX53" fmla="*/ 5406795 w 6530408"/>
              <a:gd name="connsiteY53" fmla="*/ 3578594 h 5753325"/>
              <a:gd name="connsiteX54" fmla="*/ 5381495 w 6530408"/>
              <a:gd name="connsiteY54" fmla="*/ 3599883 h 5753325"/>
              <a:gd name="connsiteX55" fmla="*/ 5363689 w 6530408"/>
              <a:gd name="connsiteY55" fmla="*/ 3633299 h 5753325"/>
              <a:gd name="connsiteX56" fmla="*/ 5291870 w 6530408"/>
              <a:gd name="connsiteY56" fmla="*/ 3799039 h 5753325"/>
              <a:gd name="connsiteX57" fmla="*/ 5241600 w 6530408"/>
              <a:gd name="connsiteY57" fmla="*/ 3894238 h 5753325"/>
              <a:gd name="connsiteX58" fmla="*/ 5211041 w 6530408"/>
              <a:gd name="connsiteY58" fmla="*/ 3924184 h 5753325"/>
              <a:gd name="connsiteX59" fmla="*/ 5176073 w 6530408"/>
              <a:gd name="connsiteY59" fmla="*/ 3970179 h 5753325"/>
              <a:gd name="connsiteX60" fmla="*/ 5172826 w 6530408"/>
              <a:gd name="connsiteY60" fmla="*/ 3991773 h 5753325"/>
              <a:gd name="connsiteX61" fmla="*/ 5157053 w 6530408"/>
              <a:gd name="connsiteY61" fmla="*/ 3997708 h 5753325"/>
              <a:gd name="connsiteX62" fmla="*/ 5127922 w 6530408"/>
              <a:gd name="connsiteY62" fmla="*/ 4022660 h 5753325"/>
              <a:gd name="connsiteX63" fmla="*/ 5020872 w 6530408"/>
              <a:gd name="connsiteY63" fmla="*/ 4075951 h 5753325"/>
              <a:gd name="connsiteX64" fmla="*/ 4991410 w 6530408"/>
              <a:gd name="connsiteY64" fmla="*/ 4087598 h 5753325"/>
              <a:gd name="connsiteX65" fmla="*/ 4930112 w 6530408"/>
              <a:gd name="connsiteY65" fmla="*/ 4138459 h 5753325"/>
              <a:gd name="connsiteX66" fmla="*/ 4834224 w 6530408"/>
              <a:gd name="connsiteY66" fmla="*/ 4231643 h 5753325"/>
              <a:gd name="connsiteX67" fmla="*/ 4812599 w 6530408"/>
              <a:gd name="connsiteY67" fmla="*/ 4249449 h 5753325"/>
              <a:gd name="connsiteX68" fmla="*/ 4789188 w 6530408"/>
              <a:gd name="connsiteY68" fmla="*/ 4256678 h 5753325"/>
              <a:gd name="connsiteX69" fmla="*/ 4779554 w 6530408"/>
              <a:gd name="connsiteY69" fmla="*/ 4251313 h 5753325"/>
              <a:gd name="connsiteX70" fmla="*/ 4766885 w 6530408"/>
              <a:gd name="connsiteY70" fmla="*/ 4259812 h 5753325"/>
              <a:gd name="connsiteX71" fmla="*/ 4762510 w 6530408"/>
              <a:gd name="connsiteY71" fmla="*/ 4260383 h 5753325"/>
              <a:gd name="connsiteX72" fmla="*/ 4738416 w 6530408"/>
              <a:gd name="connsiteY72" fmla="*/ 4265355 h 5753325"/>
              <a:gd name="connsiteX73" fmla="*/ 4712007 w 6530408"/>
              <a:gd name="connsiteY73" fmla="*/ 4317892 h 5753325"/>
              <a:gd name="connsiteX74" fmla="*/ 4658930 w 6530408"/>
              <a:gd name="connsiteY74" fmla="*/ 4348041 h 5753325"/>
              <a:gd name="connsiteX75" fmla="*/ 4443526 w 6530408"/>
              <a:gd name="connsiteY75" fmla="*/ 4507851 h 5753325"/>
              <a:gd name="connsiteX76" fmla="*/ 4289766 w 6530408"/>
              <a:gd name="connsiteY76" fmla="*/ 4711450 h 5753325"/>
              <a:gd name="connsiteX77" fmla="*/ 4150870 w 6530408"/>
              <a:gd name="connsiteY77" fmla="*/ 4818480 h 5753325"/>
              <a:gd name="connsiteX78" fmla="*/ 4006639 w 6530408"/>
              <a:gd name="connsiteY78" fmla="*/ 4933815 h 5753325"/>
              <a:gd name="connsiteX79" fmla="*/ 3298210 w 6530408"/>
              <a:gd name="connsiteY79" fmla="*/ 5070790 h 5753325"/>
              <a:gd name="connsiteX80" fmla="*/ 2947678 w 6530408"/>
              <a:gd name="connsiteY80" fmla="*/ 5117869 h 5753325"/>
              <a:gd name="connsiteX81" fmla="*/ 2822169 w 6530408"/>
              <a:gd name="connsiteY81" fmla="*/ 5129396 h 5753325"/>
              <a:gd name="connsiteX82" fmla="*/ 2538773 w 6530408"/>
              <a:gd name="connsiteY82" fmla="*/ 5313397 h 5753325"/>
              <a:gd name="connsiteX83" fmla="*/ 2014500 w 6530408"/>
              <a:gd name="connsiteY83" fmla="*/ 5519744 h 5753325"/>
              <a:gd name="connsiteX84" fmla="*/ 1934391 w 6530408"/>
              <a:gd name="connsiteY84" fmla="*/ 5591335 h 5753325"/>
              <a:gd name="connsiteX85" fmla="*/ 1892550 w 6530408"/>
              <a:gd name="connsiteY85" fmla="*/ 5649708 h 5753325"/>
              <a:gd name="connsiteX86" fmla="*/ 1854769 w 6530408"/>
              <a:gd name="connsiteY86" fmla="*/ 5647691 h 5753325"/>
              <a:gd name="connsiteX87" fmla="*/ 1809461 w 6530408"/>
              <a:gd name="connsiteY87" fmla="*/ 5648628 h 5753325"/>
              <a:gd name="connsiteX88" fmla="*/ 1745150 w 6530408"/>
              <a:gd name="connsiteY88" fmla="*/ 5693879 h 5753325"/>
              <a:gd name="connsiteX89" fmla="*/ 1713375 w 6530408"/>
              <a:gd name="connsiteY89" fmla="*/ 5684672 h 5753325"/>
              <a:gd name="connsiteX90" fmla="*/ 1707808 w 6530408"/>
              <a:gd name="connsiteY90" fmla="*/ 5682611 h 5753325"/>
              <a:gd name="connsiteX91" fmla="*/ 1679313 w 6530408"/>
              <a:gd name="connsiteY91" fmla="*/ 5672360 h 5753325"/>
              <a:gd name="connsiteX92" fmla="*/ 1646933 w 6530408"/>
              <a:gd name="connsiteY92" fmla="*/ 5666227 h 5753325"/>
              <a:gd name="connsiteX93" fmla="*/ 1610055 w 6530408"/>
              <a:gd name="connsiteY93" fmla="*/ 5673643 h 5753325"/>
              <a:gd name="connsiteX94" fmla="*/ 1437641 w 6530408"/>
              <a:gd name="connsiteY94" fmla="*/ 5723266 h 5753325"/>
              <a:gd name="connsiteX95" fmla="*/ 1332869 w 6530408"/>
              <a:gd name="connsiteY95" fmla="*/ 5744752 h 5753325"/>
              <a:gd name="connsiteX96" fmla="*/ 1290525 w 6530408"/>
              <a:gd name="connsiteY96" fmla="*/ 5740036 h 5753325"/>
              <a:gd name="connsiteX97" fmla="*/ 1233107 w 6530408"/>
              <a:gd name="connsiteY97" fmla="*/ 5742106 h 5753325"/>
              <a:gd name="connsiteX98" fmla="*/ 1214532 w 6530408"/>
              <a:gd name="connsiteY98" fmla="*/ 5753325 h 5753325"/>
              <a:gd name="connsiteX99" fmla="*/ 1199955 w 6530408"/>
              <a:gd name="connsiteY99" fmla="*/ 5744831 h 5753325"/>
              <a:gd name="connsiteX100" fmla="*/ 1162337 w 6530408"/>
              <a:gd name="connsiteY100" fmla="*/ 5738048 h 5753325"/>
              <a:gd name="connsiteX101" fmla="*/ 1053457 w 6530408"/>
              <a:gd name="connsiteY101" fmla="*/ 5688676 h 5753325"/>
              <a:gd name="connsiteX102" fmla="*/ 1025798 w 6530408"/>
              <a:gd name="connsiteY102" fmla="*/ 5673166 h 5753325"/>
              <a:gd name="connsiteX103" fmla="*/ 947900 w 6530408"/>
              <a:gd name="connsiteY103" fmla="*/ 5657848 h 5753325"/>
              <a:gd name="connsiteX104" fmla="*/ 815627 w 6530408"/>
              <a:gd name="connsiteY104" fmla="*/ 5642557 h 5753325"/>
              <a:gd name="connsiteX105" fmla="*/ 788251 w 6530408"/>
              <a:gd name="connsiteY105" fmla="*/ 5637065 h 5753325"/>
              <a:gd name="connsiteX106" fmla="*/ 767822 w 6530408"/>
              <a:gd name="connsiteY106" fmla="*/ 5623450 h 5753325"/>
              <a:gd name="connsiteX107" fmla="*/ 765791 w 6530408"/>
              <a:gd name="connsiteY107" fmla="*/ 5612539 h 5753325"/>
              <a:gd name="connsiteX108" fmla="*/ 751230 w 6530408"/>
              <a:gd name="connsiteY108" fmla="*/ 5608092 h 5753325"/>
              <a:gd name="connsiteX109" fmla="*/ 748008 w 6530408"/>
              <a:gd name="connsiteY109" fmla="*/ 5605052 h 5753325"/>
              <a:gd name="connsiteX110" fmla="*/ 728871 w 6530408"/>
              <a:gd name="connsiteY110" fmla="*/ 5589469 h 5753325"/>
              <a:gd name="connsiteX111" fmla="*/ 671898 w 6530408"/>
              <a:gd name="connsiteY111" fmla="*/ 5602363 h 5753325"/>
              <a:gd name="connsiteX112" fmla="*/ 615065 w 6530408"/>
              <a:gd name="connsiteY112" fmla="*/ 5580257 h 5753325"/>
              <a:gd name="connsiteX113" fmla="*/ 355785 w 6530408"/>
              <a:gd name="connsiteY113" fmla="*/ 5514383 h 5753325"/>
              <a:gd name="connsiteX114" fmla="*/ 102269 w 6530408"/>
              <a:gd name="connsiteY114" fmla="*/ 5524347 h 5753325"/>
              <a:gd name="connsiteX115" fmla="*/ 13160 w 6530408"/>
              <a:gd name="connsiteY115" fmla="*/ 5514159 h 5753325"/>
              <a:gd name="connsiteX116" fmla="*/ 0 w 6530408"/>
              <a:gd name="connsiteY116" fmla="*/ 5511735 h 5753325"/>
              <a:gd name="connsiteX0" fmla="*/ 0 w 6530408"/>
              <a:gd name="connsiteY0" fmla="*/ 0 h 5753325"/>
              <a:gd name="connsiteX1" fmla="*/ 6438980 w 6530408"/>
              <a:gd name="connsiteY1" fmla="*/ 0 h 5753325"/>
              <a:gd name="connsiteX2" fmla="*/ 6439047 w 6530408"/>
              <a:gd name="connsiteY2" fmla="*/ 147 h 5753325"/>
              <a:gd name="connsiteX3" fmla="*/ 6443456 w 6530408"/>
              <a:gd name="connsiteY3" fmla="*/ 130105 h 5753325"/>
              <a:gd name="connsiteX4" fmla="*/ 6447632 w 6530408"/>
              <a:gd name="connsiteY4" fmla="*/ 170016 h 5753325"/>
              <a:gd name="connsiteX5" fmla="*/ 6465936 w 6530408"/>
              <a:gd name="connsiteY5" fmla="*/ 274847 h 5753325"/>
              <a:gd name="connsiteX6" fmla="*/ 6506836 w 6530408"/>
              <a:gd name="connsiteY6" fmla="*/ 331778 h 5753325"/>
              <a:gd name="connsiteX7" fmla="*/ 6530408 w 6530408"/>
              <a:gd name="connsiteY7" fmla="*/ 427517 h 5753325"/>
              <a:gd name="connsiteX8" fmla="*/ 6488360 w 6530408"/>
              <a:gd name="connsiteY8" fmla="*/ 535865 h 5753325"/>
              <a:gd name="connsiteX9" fmla="*/ 6492864 w 6530408"/>
              <a:gd name="connsiteY9" fmla="*/ 615799 h 5753325"/>
              <a:gd name="connsiteX10" fmla="*/ 6459988 w 6530408"/>
              <a:gd name="connsiteY10" fmla="*/ 707628 h 5753325"/>
              <a:gd name="connsiteX11" fmla="*/ 6453989 w 6530408"/>
              <a:gd name="connsiteY11" fmla="*/ 711876 h 5753325"/>
              <a:gd name="connsiteX12" fmla="*/ 6453209 w 6530408"/>
              <a:gd name="connsiteY12" fmla="*/ 719127 h 5753325"/>
              <a:gd name="connsiteX13" fmla="*/ 6457662 w 6530408"/>
              <a:gd name="connsiteY13" fmla="*/ 723331 h 5753325"/>
              <a:gd name="connsiteX14" fmla="*/ 6447445 w 6530408"/>
              <a:gd name="connsiteY14" fmla="*/ 780003 h 5753325"/>
              <a:gd name="connsiteX15" fmla="*/ 6426552 w 6530408"/>
              <a:gd name="connsiteY15" fmla="*/ 845805 h 5753325"/>
              <a:gd name="connsiteX16" fmla="*/ 6434072 w 6530408"/>
              <a:gd name="connsiteY16" fmla="*/ 910733 h 5753325"/>
              <a:gd name="connsiteX17" fmla="*/ 6432570 w 6530408"/>
              <a:gd name="connsiteY17" fmla="*/ 983394 h 5753325"/>
              <a:gd name="connsiteX18" fmla="*/ 6431878 w 6530408"/>
              <a:gd name="connsiteY18" fmla="*/ 1026728 h 5753325"/>
              <a:gd name="connsiteX19" fmla="*/ 6414269 w 6530408"/>
              <a:gd name="connsiteY19" fmla="*/ 1151111 h 5753325"/>
              <a:gd name="connsiteX20" fmla="*/ 6371722 w 6530408"/>
              <a:gd name="connsiteY20" fmla="*/ 1318080 h 5753325"/>
              <a:gd name="connsiteX21" fmla="*/ 6356023 w 6530408"/>
              <a:gd name="connsiteY21" fmla="*/ 1356227 h 5753325"/>
              <a:gd name="connsiteX22" fmla="*/ 6356157 w 6530408"/>
              <a:gd name="connsiteY22" fmla="*/ 1361967 h 5753325"/>
              <a:gd name="connsiteX23" fmla="*/ 6350613 w 6530408"/>
              <a:gd name="connsiteY23" fmla="*/ 1393569 h 5753325"/>
              <a:gd name="connsiteX24" fmla="*/ 6357062 w 6530408"/>
              <a:gd name="connsiteY24" fmla="*/ 1444071 h 5753325"/>
              <a:gd name="connsiteX25" fmla="*/ 6364832 w 6530408"/>
              <a:gd name="connsiteY25" fmla="*/ 1478763 h 5753325"/>
              <a:gd name="connsiteX26" fmla="*/ 6369745 w 6530408"/>
              <a:gd name="connsiteY26" fmla="*/ 1495680 h 5753325"/>
              <a:gd name="connsiteX27" fmla="*/ 6370898 w 6530408"/>
              <a:gd name="connsiteY27" fmla="*/ 1513331 h 5753325"/>
              <a:gd name="connsiteX28" fmla="*/ 6368801 w 6530408"/>
              <a:gd name="connsiteY28" fmla="*/ 1527414 h 5753325"/>
              <a:gd name="connsiteX29" fmla="*/ 6359177 w 6530408"/>
              <a:gd name="connsiteY29" fmla="*/ 1639513 h 5753325"/>
              <a:gd name="connsiteX30" fmla="*/ 6299489 w 6530408"/>
              <a:gd name="connsiteY30" fmla="*/ 1784860 h 5753325"/>
              <a:gd name="connsiteX31" fmla="*/ 6267878 w 6530408"/>
              <a:gd name="connsiteY31" fmla="*/ 1858572 h 5753325"/>
              <a:gd name="connsiteX32" fmla="*/ 6251146 w 6530408"/>
              <a:gd name="connsiteY32" fmla="*/ 1926167 h 5753325"/>
              <a:gd name="connsiteX33" fmla="*/ 6210686 w 6530408"/>
              <a:gd name="connsiteY33" fmla="*/ 2014834 h 5753325"/>
              <a:gd name="connsiteX34" fmla="*/ 6106652 w 6530408"/>
              <a:gd name="connsiteY34" fmla="*/ 2150572 h 5753325"/>
              <a:gd name="connsiteX35" fmla="*/ 6097813 w 6530408"/>
              <a:gd name="connsiteY35" fmla="*/ 2172208 h 5753325"/>
              <a:gd name="connsiteX36" fmla="*/ 6095990 w 6530408"/>
              <a:gd name="connsiteY36" fmla="*/ 2181185 h 5753325"/>
              <a:gd name="connsiteX37" fmla="*/ 6090126 w 6530408"/>
              <a:gd name="connsiteY37" fmla="*/ 2192533 h 5753325"/>
              <a:gd name="connsiteX38" fmla="*/ 6089503 w 6530408"/>
              <a:gd name="connsiteY38" fmla="*/ 2192543 h 5753325"/>
              <a:gd name="connsiteX39" fmla="*/ 6084946 w 6530408"/>
              <a:gd name="connsiteY39" fmla="*/ 2203694 h 5753325"/>
              <a:gd name="connsiteX40" fmla="*/ 5987861 w 6530408"/>
              <a:gd name="connsiteY40" fmla="*/ 2304868 h 5753325"/>
              <a:gd name="connsiteX41" fmla="*/ 5973439 w 6530408"/>
              <a:gd name="connsiteY41" fmla="*/ 2385635 h 5753325"/>
              <a:gd name="connsiteX42" fmla="*/ 5916727 w 6530408"/>
              <a:gd name="connsiteY42" fmla="*/ 2458777 h 5753325"/>
              <a:gd name="connsiteX43" fmla="*/ 5856524 w 6530408"/>
              <a:gd name="connsiteY43" fmla="*/ 2583281 h 5753325"/>
              <a:gd name="connsiteX44" fmla="*/ 5838091 w 6530408"/>
              <a:gd name="connsiteY44" fmla="*/ 2753474 h 5753325"/>
              <a:gd name="connsiteX45" fmla="*/ 5777471 w 6530408"/>
              <a:gd name="connsiteY45" fmla="*/ 2901570 h 5753325"/>
              <a:gd name="connsiteX46" fmla="*/ 5723992 w 6530408"/>
              <a:gd name="connsiteY46" fmla="*/ 2998752 h 5753325"/>
              <a:gd name="connsiteX47" fmla="*/ 5557886 w 6530408"/>
              <a:gd name="connsiteY47" fmla="*/ 3329735 h 5753325"/>
              <a:gd name="connsiteX48" fmla="*/ 5471501 w 6530408"/>
              <a:gd name="connsiteY48" fmla="*/ 3462221 h 5753325"/>
              <a:gd name="connsiteX49" fmla="*/ 5465154 w 6530408"/>
              <a:gd name="connsiteY49" fmla="*/ 3541065 h 5753325"/>
              <a:gd name="connsiteX50" fmla="*/ 5437889 w 6530408"/>
              <a:gd name="connsiteY50" fmla="*/ 3559927 h 5753325"/>
              <a:gd name="connsiteX51" fmla="*/ 5432770 w 6530408"/>
              <a:gd name="connsiteY51" fmla="*/ 3562948 h 5753325"/>
              <a:gd name="connsiteX52" fmla="*/ 5406795 w 6530408"/>
              <a:gd name="connsiteY52" fmla="*/ 3578594 h 5753325"/>
              <a:gd name="connsiteX53" fmla="*/ 5381495 w 6530408"/>
              <a:gd name="connsiteY53" fmla="*/ 3599883 h 5753325"/>
              <a:gd name="connsiteX54" fmla="*/ 5363689 w 6530408"/>
              <a:gd name="connsiteY54" fmla="*/ 3633299 h 5753325"/>
              <a:gd name="connsiteX55" fmla="*/ 5291870 w 6530408"/>
              <a:gd name="connsiteY55" fmla="*/ 3799039 h 5753325"/>
              <a:gd name="connsiteX56" fmla="*/ 5241600 w 6530408"/>
              <a:gd name="connsiteY56" fmla="*/ 3894238 h 5753325"/>
              <a:gd name="connsiteX57" fmla="*/ 5211041 w 6530408"/>
              <a:gd name="connsiteY57" fmla="*/ 3924184 h 5753325"/>
              <a:gd name="connsiteX58" fmla="*/ 5176073 w 6530408"/>
              <a:gd name="connsiteY58" fmla="*/ 3970179 h 5753325"/>
              <a:gd name="connsiteX59" fmla="*/ 5172826 w 6530408"/>
              <a:gd name="connsiteY59" fmla="*/ 3991773 h 5753325"/>
              <a:gd name="connsiteX60" fmla="*/ 5157053 w 6530408"/>
              <a:gd name="connsiteY60" fmla="*/ 3997708 h 5753325"/>
              <a:gd name="connsiteX61" fmla="*/ 5127922 w 6530408"/>
              <a:gd name="connsiteY61" fmla="*/ 4022660 h 5753325"/>
              <a:gd name="connsiteX62" fmla="*/ 5020872 w 6530408"/>
              <a:gd name="connsiteY62" fmla="*/ 4075951 h 5753325"/>
              <a:gd name="connsiteX63" fmla="*/ 4991410 w 6530408"/>
              <a:gd name="connsiteY63" fmla="*/ 4087598 h 5753325"/>
              <a:gd name="connsiteX64" fmla="*/ 4930112 w 6530408"/>
              <a:gd name="connsiteY64" fmla="*/ 4138459 h 5753325"/>
              <a:gd name="connsiteX65" fmla="*/ 4834224 w 6530408"/>
              <a:gd name="connsiteY65" fmla="*/ 4231643 h 5753325"/>
              <a:gd name="connsiteX66" fmla="*/ 4812599 w 6530408"/>
              <a:gd name="connsiteY66" fmla="*/ 4249449 h 5753325"/>
              <a:gd name="connsiteX67" fmla="*/ 4789188 w 6530408"/>
              <a:gd name="connsiteY67" fmla="*/ 4256678 h 5753325"/>
              <a:gd name="connsiteX68" fmla="*/ 4779554 w 6530408"/>
              <a:gd name="connsiteY68" fmla="*/ 4251313 h 5753325"/>
              <a:gd name="connsiteX69" fmla="*/ 4766885 w 6530408"/>
              <a:gd name="connsiteY69" fmla="*/ 4259812 h 5753325"/>
              <a:gd name="connsiteX70" fmla="*/ 4762510 w 6530408"/>
              <a:gd name="connsiteY70" fmla="*/ 4260383 h 5753325"/>
              <a:gd name="connsiteX71" fmla="*/ 4738416 w 6530408"/>
              <a:gd name="connsiteY71" fmla="*/ 4265355 h 5753325"/>
              <a:gd name="connsiteX72" fmla="*/ 4712007 w 6530408"/>
              <a:gd name="connsiteY72" fmla="*/ 4317892 h 5753325"/>
              <a:gd name="connsiteX73" fmla="*/ 4658930 w 6530408"/>
              <a:gd name="connsiteY73" fmla="*/ 4348041 h 5753325"/>
              <a:gd name="connsiteX74" fmla="*/ 4443526 w 6530408"/>
              <a:gd name="connsiteY74" fmla="*/ 4507851 h 5753325"/>
              <a:gd name="connsiteX75" fmla="*/ 4289766 w 6530408"/>
              <a:gd name="connsiteY75" fmla="*/ 4711450 h 5753325"/>
              <a:gd name="connsiteX76" fmla="*/ 4150870 w 6530408"/>
              <a:gd name="connsiteY76" fmla="*/ 4818480 h 5753325"/>
              <a:gd name="connsiteX77" fmla="*/ 4006639 w 6530408"/>
              <a:gd name="connsiteY77" fmla="*/ 4933815 h 5753325"/>
              <a:gd name="connsiteX78" fmla="*/ 3298210 w 6530408"/>
              <a:gd name="connsiteY78" fmla="*/ 5070790 h 5753325"/>
              <a:gd name="connsiteX79" fmla="*/ 2947678 w 6530408"/>
              <a:gd name="connsiteY79" fmla="*/ 5117869 h 5753325"/>
              <a:gd name="connsiteX80" fmla="*/ 2822169 w 6530408"/>
              <a:gd name="connsiteY80" fmla="*/ 5129396 h 5753325"/>
              <a:gd name="connsiteX81" fmla="*/ 2538773 w 6530408"/>
              <a:gd name="connsiteY81" fmla="*/ 5313397 h 5753325"/>
              <a:gd name="connsiteX82" fmla="*/ 2014500 w 6530408"/>
              <a:gd name="connsiteY82" fmla="*/ 5519744 h 5753325"/>
              <a:gd name="connsiteX83" fmla="*/ 1934391 w 6530408"/>
              <a:gd name="connsiteY83" fmla="*/ 5591335 h 5753325"/>
              <a:gd name="connsiteX84" fmla="*/ 1892550 w 6530408"/>
              <a:gd name="connsiteY84" fmla="*/ 5649708 h 5753325"/>
              <a:gd name="connsiteX85" fmla="*/ 1854769 w 6530408"/>
              <a:gd name="connsiteY85" fmla="*/ 5647691 h 5753325"/>
              <a:gd name="connsiteX86" fmla="*/ 1809461 w 6530408"/>
              <a:gd name="connsiteY86" fmla="*/ 5648628 h 5753325"/>
              <a:gd name="connsiteX87" fmla="*/ 1745150 w 6530408"/>
              <a:gd name="connsiteY87" fmla="*/ 5693879 h 5753325"/>
              <a:gd name="connsiteX88" fmla="*/ 1713375 w 6530408"/>
              <a:gd name="connsiteY88" fmla="*/ 5684672 h 5753325"/>
              <a:gd name="connsiteX89" fmla="*/ 1707808 w 6530408"/>
              <a:gd name="connsiteY89" fmla="*/ 5682611 h 5753325"/>
              <a:gd name="connsiteX90" fmla="*/ 1679313 w 6530408"/>
              <a:gd name="connsiteY90" fmla="*/ 5672360 h 5753325"/>
              <a:gd name="connsiteX91" fmla="*/ 1646933 w 6530408"/>
              <a:gd name="connsiteY91" fmla="*/ 5666227 h 5753325"/>
              <a:gd name="connsiteX92" fmla="*/ 1610055 w 6530408"/>
              <a:gd name="connsiteY92" fmla="*/ 5673643 h 5753325"/>
              <a:gd name="connsiteX93" fmla="*/ 1437641 w 6530408"/>
              <a:gd name="connsiteY93" fmla="*/ 5723266 h 5753325"/>
              <a:gd name="connsiteX94" fmla="*/ 1332869 w 6530408"/>
              <a:gd name="connsiteY94" fmla="*/ 5744752 h 5753325"/>
              <a:gd name="connsiteX95" fmla="*/ 1290525 w 6530408"/>
              <a:gd name="connsiteY95" fmla="*/ 5740036 h 5753325"/>
              <a:gd name="connsiteX96" fmla="*/ 1233107 w 6530408"/>
              <a:gd name="connsiteY96" fmla="*/ 5742106 h 5753325"/>
              <a:gd name="connsiteX97" fmla="*/ 1214532 w 6530408"/>
              <a:gd name="connsiteY97" fmla="*/ 5753325 h 5753325"/>
              <a:gd name="connsiteX98" fmla="*/ 1199955 w 6530408"/>
              <a:gd name="connsiteY98" fmla="*/ 5744831 h 5753325"/>
              <a:gd name="connsiteX99" fmla="*/ 1162337 w 6530408"/>
              <a:gd name="connsiteY99" fmla="*/ 5738048 h 5753325"/>
              <a:gd name="connsiteX100" fmla="*/ 1053457 w 6530408"/>
              <a:gd name="connsiteY100" fmla="*/ 5688676 h 5753325"/>
              <a:gd name="connsiteX101" fmla="*/ 1025798 w 6530408"/>
              <a:gd name="connsiteY101" fmla="*/ 5673166 h 5753325"/>
              <a:gd name="connsiteX102" fmla="*/ 947900 w 6530408"/>
              <a:gd name="connsiteY102" fmla="*/ 5657848 h 5753325"/>
              <a:gd name="connsiteX103" fmla="*/ 815627 w 6530408"/>
              <a:gd name="connsiteY103" fmla="*/ 5642557 h 5753325"/>
              <a:gd name="connsiteX104" fmla="*/ 788251 w 6530408"/>
              <a:gd name="connsiteY104" fmla="*/ 5637065 h 5753325"/>
              <a:gd name="connsiteX105" fmla="*/ 767822 w 6530408"/>
              <a:gd name="connsiteY105" fmla="*/ 5623450 h 5753325"/>
              <a:gd name="connsiteX106" fmla="*/ 765791 w 6530408"/>
              <a:gd name="connsiteY106" fmla="*/ 5612539 h 5753325"/>
              <a:gd name="connsiteX107" fmla="*/ 751230 w 6530408"/>
              <a:gd name="connsiteY107" fmla="*/ 5608092 h 5753325"/>
              <a:gd name="connsiteX108" fmla="*/ 748008 w 6530408"/>
              <a:gd name="connsiteY108" fmla="*/ 5605052 h 5753325"/>
              <a:gd name="connsiteX109" fmla="*/ 728871 w 6530408"/>
              <a:gd name="connsiteY109" fmla="*/ 5589469 h 5753325"/>
              <a:gd name="connsiteX110" fmla="*/ 671898 w 6530408"/>
              <a:gd name="connsiteY110" fmla="*/ 5602363 h 5753325"/>
              <a:gd name="connsiteX111" fmla="*/ 615065 w 6530408"/>
              <a:gd name="connsiteY111" fmla="*/ 5580257 h 5753325"/>
              <a:gd name="connsiteX112" fmla="*/ 355785 w 6530408"/>
              <a:gd name="connsiteY112" fmla="*/ 5514383 h 5753325"/>
              <a:gd name="connsiteX113" fmla="*/ 102269 w 6530408"/>
              <a:gd name="connsiteY113" fmla="*/ 5524347 h 5753325"/>
              <a:gd name="connsiteX114" fmla="*/ 13160 w 6530408"/>
              <a:gd name="connsiteY114" fmla="*/ 5514159 h 5753325"/>
              <a:gd name="connsiteX115" fmla="*/ 0 w 6530408"/>
              <a:gd name="connsiteY115" fmla="*/ 5511735 h 5753325"/>
              <a:gd name="connsiteX116" fmla="*/ 0 w 6530408"/>
              <a:gd name="connsiteY116" fmla="*/ 0 h 5753325"/>
              <a:gd name="connsiteX0" fmla="*/ 0 w 6506836"/>
              <a:gd name="connsiteY0" fmla="*/ 0 h 5753325"/>
              <a:gd name="connsiteX1" fmla="*/ 6438980 w 6506836"/>
              <a:gd name="connsiteY1" fmla="*/ 0 h 5753325"/>
              <a:gd name="connsiteX2" fmla="*/ 6439047 w 6506836"/>
              <a:gd name="connsiteY2" fmla="*/ 147 h 5753325"/>
              <a:gd name="connsiteX3" fmla="*/ 6443456 w 6506836"/>
              <a:gd name="connsiteY3" fmla="*/ 130105 h 5753325"/>
              <a:gd name="connsiteX4" fmla="*/ 6447632 w 6506836"/>
              <a:gd name="connsiteY4" fmla="*/ 170016 h 5753325"/>
              <a:gd name="connsiteX5" fmla="*/ 6465936 w 6506836"/>
              <a:gd name="connsiteY5" fmla="*/ 274847 h 5753325"/>
              <a:gd name="connsiteX6" fmla="*/ 6506836 w 6506836"/>
              <a:gd name="connsiteY6" fmla="*/ 331778 h 5753325"/>
              <a:gd name="connsiteX7" fmla="*/ 6488360 w 6506836"/>
              <a:gd name="connsiteY7" fmla="*/ 535865 h 5753325"/>
              <a:gd name="connsiteX8" fmla="*/ 6492864 w 6506836"/>
              <a:gd name="connsiteY8" fmla="*/ 615799 h 5753325"/>
              <a:gd name="connsiteX9" fmla="*/ 6459988 w 6506836"/>
              <a:gd name="connsiteY9" fmla="*/ 707628 h 5753325"/>
              <a:gd name="connsiteX10" fmla="*/ 6453989 w 6506836"/>
              <a:gd name="connsiteY10" fmla="*/ 711876 h 5753325"/>
              <a:gd name="connsiteX11" fmla="*/ 6453209 w 6506836"/>
              <a:gd name="connsiteY11" fmla="*/ 719127 h 5753325"/>
              <a:gd name="connsiteX12" fmla="*/ 6457662 w 6506836"/>
              <a:gd name="connsiteY12" fmla="*/ 723331 h 5753325"/>
              <a:gd name="connsiteX13" fmla="*/ 6447445 w 6506836"/>
              <a:gd name="connsiteY13" fmla="*/ 780003 h 5753325"/>
              <a:gd name="connsiteX14" fmla="*/ 6426552 w 6506836"/>
              <a:gd name="connsiteY14" fmla="*/ 845805 h 5753325"/>
              <a:gd name="connsiteX15" fmla="*/ 6434072 w 6506836"/>
              <a:gd name="connsiteY15" fmla="*/ 910733 h 5753325"/>
              <a:gd name="connsiteX16" fmla="*/ 6432570 w 6506836"/>
              <a:gd name="connsiteY16" fmla="*/ 983394 h 5753325"/>
              <a:gd name="connsiteX17" fmla="*/ 6431878 w 6506836"/>
              <a:gd name="connsiteY17" fmla="*/ 1026728 h 5753325"/>
              <a:gd name="connsiteX18" fmla="*/ 6414269 w 6506836"/>
              <a:gd name="connsiteY18" fmla="*/ 1151111 h 5753325"/>
              <a:gd name="connsiteX19" fmla="*/ 6371722 w 6506836"/>
              <a:gd name="connsiteY19" fmla="*/ 1318080 h 5753325"/>
              <a:gd name="connsiteX20" fmla="*/ 6356023 w 6506836"/>
              <a:gd name="connsiteY20" fmla="*/ 1356227 h 5753325"/>
              <a:gd name="connsiteX21" fmla="*/ 6356157 w 6506836"/>
              <a:gd name="connsiteY21" fmla="*/ 1361967 h 5753325"/>
              <a:gd name="connsiteX22" fmla="*/ 6350613 w 6506836"/>
              <a:gd name="connsiteY22" fmla="*/ 1393569 h 5753325"/>
              <a:gd name="connsiteX23" fmla="*/ 6357062 w 6506836"/>
              <a:gd name="connsiteY23" fmla="*/ 1444071 h 5753325"/>
              <a:gd name="connsiteX24" fmla="*/ 6364832 w 6506836"/>
              <a:gd name="connsiteY24" fmla="*/ 1478763 h 5753325"/>
              <a:gd name="connsiteX25" fmla="*/ 6369745 w 6506836"/>
              <a:gd name="connsiteY25" fmla="*/ 1495680 h 5753325"/>
              <a:gd name="connsiteX26" fmla="*/ 6370898 w 6506836"/>
              <a:gd name="connsiteY26" fmla="*/ 1513331 h 5753325"/>
              <a:gd name="connsiteX27" fmla="*/ 6368801 w 6506836"/>
              <a:gd name="connsiteY27" fmla="*/ 1527414 h 5753325"/>
              <a:gd name="connsiteX28" fmla="*/ 6359177 w 6506836"/>
              <a:gd name="connsiteY28" fmla="*/ 1639513 h 5753325"/>
              <a:gd name="connsiteX29" fmla="*/ 6299489 w 6506836"/>
              <a:gd name="connsiteY29" fmla="*/ 1784860 h 5753325"/>
              <a:gd name="connsiteX30" fmla="*/ 6267878 w 6506836"/>
              <a:gd name="connsiteY30" fmla="*/ 1858572 h 5753325"/>
              <a:gd name="connsiteX31" fmla="*/ 6251146 w 6506836"/>
              <a:gd name="connsiteY31" fmla="*/ 1926167 h 5753325"/>
              <a:gd name="connsiteX32" fmla="*/ 6210686 w 6506836"/>
              <a:gd name="connsiteY32" fmla="*/ 2014834 h 5753325"/>
              <a:gd name="connsiteX33" fmla="*/ 6106652 w 6506836"/>
              <a:gd name="connsiteY33" fmla="*/ 2150572 h 5753325"/>
              <a:gd name="connsiteX34" fmla="*/ 6097813 w 6506836"/>
              <a:gd name="connsiteY34" fmla="*/ 2172208 h 5753325"/>
              <a:gd name="connsiteX35" fmla="*/ 6095990 w 6506836"/>
              <a:gd name="connsiteY35" fmla="*/ 2181185 h 5753325"/>
              <a:gd name="connsiteX36" fmla="*/ 6090126 w 6506836"/>
              <a:gd name="connsiteY36" fmla="*/ 2192533 h 5753325"/>
              <a:gd name="connsiteX37" fmla="*/ 6089503 w 6506836"/>
              <a:gd name="connsiteY37" fmla="*/ 2192543 h 5753325"/>
              <a:gd name="connsiteX38" fmla="*/ 6084946 w 6506836"/>
              <a:gd name="connsiteY38" fmla="*/ 2203694 h 5753325"/>
              <a:gd name="connsiteX39" fmla="*/ 5987861 w 6506836"/>
              <a:gd name="connsiteY39" fmla="*/ 2304868 h 5753325"/>
              <a:gd name="connsiteX40" fmla="*/ 5973439 w 6506836"/>
              <a:gd name="connsiteY40" fmla="*/ 2385635 h 5753325"/>
              <a:gd name="connsiteX41" fmla="*/ 5916727 w 6506836"/>
              <a:gd name="connsiteY41" fmla="*/ 2458777 h 5753325"/>
              <a:gd name="connsiteX42" fmla="*/ 5856524 w 6506836"/>
              <a:gd name="connsiteY42" fmla="*/ 2583281 h 5753325"/>
              <a:gd name="connsiteX43" fmla="*/ 5838091 w 6506836"/>
              <a:gd name="connsiteY43" fmla="*/ 2753474 h 5753325"/>
              <a:gd name="connsiteX44" fmla="*/ 5777471 w 6506836"/>
              <a:gd name="connsiteY44" fmla="*/ 2901570 h 5753325"/>
              <a:gd name="connsiteX45" fmla="*/ 5723992 w 6506836"/>
              <a:gd name="connsiteY45" fmla="*/ 2998752 h 5753325"/>
              <a:gd name="connsiteX46" fmla="*/ 5557886 w 6506836"/>
              <a:gd name="connsiteY46" fmla="*/ 3329735 h 5753325"/>
              <a:gd name="connsiteX47" fmla="*/ 5471501 w 6506836"/>
              <a:gd name="connsiteY47" fmla="*/ 3462221 h 5753325"/>
              <a:gd name="connsiteX48" fmla="*/ 5465154 w 6506836"/>
              <a:gd name="connsiteY48" fmla="*/ 3541065 h 5753325"/>
              <a:gd name="connsiteX49" fmla="*/ 5437889 w 6506836"/>
              <a:gd name="connsiteY49" fmla="*/ 3559927 h 5753325"/>
              <a:gd name="connsiteX50" fmla="*/ 5432770 w 6506836"/>
              <a:gd name="connsiteY50" fmla="*/ 3562948 h 5753325"/>
              <a:gd name="connsiteX51" fmla="*/ 5406795 w 6506836"/>
              <a:gd name="connsiteY51" fmla="*/ 3578594 h 5753325"/>
              <a:gd name="connsiteX52" fmla="*/ 5381495 w 6506836"/>
              <a:gd name="connsiteY52" fmla="*/ 3599883 h 5753325"/>
              <a:gd name="connsiteX53" fmla="*/ 5363689 w 6506836"/>
              <a:gd name="connsiteY53" fmla="*/ 3633299 h 5753325"/>
              <a:gd name="connsiteX54" fmla="*/ 5291870 w 6506836"/>
              <a:gd name="connsiteY54" fmla="*/ 3799039 h 5753325"/>
              <a:gd name="connsiteX55" fmla="*/ 5241600 w 6506836"/>
              <a:gd name="connsiteY55" fmla="*/ 3894238 h 5753325"/>
              <a:gd name="connsiteX56" fmla="*/ 5211041 w 6506836"/>
              <a:gd name="connsiteY56" fmla="*/ 3924184 h 5753325"/>
              <a:gd name="connsiteX57" fmla="*/ 5176073 w 6506836"/>
              <a:gd name="connsiteY57" fmla="*/ 3970179 h 5753325"/>
              <a:gd name="connsiteX58" fmla="*/ 5172826 w 6506836"/>
              <a:gd name="connsiteY58" fmla="*/ 3991773 h 5753325"/>
              <a:gd name="connsiteX59" fmla="*/ 5157053 w 6506836"/>
              <a:gd name="connsiteY59" fmla="*/ 3997708 h 5753325"/>
              <a:gd name="connsiteX60" fmla="*/ 5127922 w 6506836"/>
              <a:gd name="connsiteY60" fmla="*/ 4022660 h 5753325"/>
              <a:gd name="connsiteX61" fmla="*/ 5020872 w 6506836"/>
              <a:gd name="connsiteY61" fmla="*/ 4075951 h 5753325"/>
              <a:gd name="connsiteX62" fmla="*/ 4991410 w 6506836"/>
              <a:gd name="connsiteY62" fmla="*/ 4087598 h 5753325"/>
              <a:gd name="connsiteX63" fmla="*/ 4930112 w 6506836"/>
              <a:gd name="connsiteY63" fmla="*/ 4138459 h 5753325"/>
              <a:gd name="connsiteX64" fmla="*/ 4834224 w 6506836"/>
              <a:gd name="connsiteY64" fmla="*/ 4231643 h 5753325"/>
              <a:gd name="connsiteX65" fmla="*/ 4812599 w 6506836"/>
              <a:gd name="connsiteY65" fmla="*/ 4249449 h 5753325"/>
              <a:gd name="connsiteX66" fmla="*/ 4789188 w 6506836"/>
              <a:gd name="connsiteY66" fmla="*/ 4256678 h 5753325"/>
              <a:gd name="connsiteX67" fmla="*/ 4779554 w 6506836"/>
              <a:gd name="connsiteY67" fmla="*/ 4251313 h 5753325"/>
              <a:gd name="connsiteX68" fmla="*/ 4766885 w 6506836"/>
              <a:gd name="connsiteY68" fmla="*/ 4259812 h 5753325"/>
              <a:gd name="connsiteX69" fmla="*/ 4762510 w 6506836"/>
              <a:gd name="connsiteY69" fmla="*/ 4260383 h 5753325"/>
              <a:gd name="connsiteX70" fmla="*/ 4738416 w 6506836"/>
              <a:gd name="connsiteY70" fmla="*/ 4265355 h 5753325"/>
              <a:gd name="connsiteX71" fmla="*/ 4712007 w 6506836"/>
              <a:gd name="connsiteY71" fmla="*/ 4317892 h 5753325"/>
              <a:gd name="connsiteX72" fmla="*/ 4658930 w 6506836"/>
              <a:gd name="connsiteY72" fmla="*/ 4348041 h 5753325"/>
              <a:gd name="connsiteX73" fmla="*/ 4443526 w 6506836"/>
              <a:gd name="connsiteY73" fmla="*/ 4507851 h 5753325"/>
              <a:gd name="connsiteX74" fmla="*/ 4289766 w 6506836"/>
              <a:gd name="connsiteY74" fmla="*/ 4711450 h 5753325"/>
              <a:gd name="connsiteX75" fmla="*/ 4150870 w 6506836"/>
              <a:gd name="connsiteY75" fmla="*/ 4818480 h 5753325"/>
              <a:gd name="connsiteX76" fmla="*/ 4006639 w 6506836"/>
              <a:gd name="connsiteY76" fmla="*/ 4933815 h 5753325"/>
              <a:gd name="connsiteX77" fmla="*/ 3298210 w 6506836"/>
              <a:gd name="connsiteY77" fmla="*/ 5070790 h 5753325"/>
              <a:gd name="connsiteX78" fmla="*/ 2947678 w 6506836"/>
              <a:gd name="connsiteY78" fmla="*/ 5117869 h 5753325"/>
              <a:gd name="connsiteX79" fmla="*/ 2822169 w 6506836"/>
              <a:gd name="connsiteY79" fmla="*/ 5129396 h 5753325"/>
              <a:gd name="connsiteX80" fmla="*/ 2538773 w 6506836"/>
              <a:gd name="connsiteY80" fmla="*/ 5313397 h 5753325"/>
              <a:gd name="connsiteX81" fmla="*/ 2014500 w 6506836"/>
              <a:gd name="connsiteY81" fmla="*/ 5519744 h 5753325"/>
              <a:gd name="connsiteX82" fmla="*/ 1934391 w 6506836"/>
              <a:gd name="connsiteY82" fmla="*/ 5591335 h 5753325"/>
              <a:gd name="connsiteX83" fmla="*/ 1892550 w 6506836"/>
              <a:gd name="connsiteY83" fmla="*/ 5649708 h 5753325"/>
              <a:gd name="connsiteX84" fmla="*/ 1854769 w 6506836"/>
              <a:gd name="connsiteY84" fmla="*/ 5647691 h 5753325"/>
              <a:gd name="connsiteX85" fmla="*/ 1809461 w 6506836"/>
              <a:gd name="connsiteY85" fmla="*/ 5648628 h 5753325"/>
              <a:gd name="connsiteX86" fmla="*/ 1745150 w 6506836"/>
              <a:gd name="connsiteY86" fmla="*/ 5693879 h 5753325"/>
              <a:gd name="connsiteX87" fmla="*/ 1713375 w 6506836"/>
              <a:gd name="connsiteY87" fmla="*/ 5684672 h 5753325"/>
              <a:gd name="connsiteX88" fmla="*/ 1707808 w 6506836"/>
              <a:gd name="connsiteY88" fmla="*/ 5682611 h 5753325"/>
              <a:gd name="connsiteX89" fmla="*/ 1679313 w 6506836"/>
              <a:gd name="connsiteY89" fmla="*/ 5672360 h 5753325"/>
              <a:gd name="connsiteX90" fmla="*/ 1646933 w 6506836"/>
              <a:gd name="connsiteY90" fmla="*/ 5666227 h 5753325"/>
              <a:gd name="connsiteX91" fmla="*/ 1610055 w 6506836"/>
              <a:gd name="connsiteY91" fmla="*/ 5673643 h 5753325"/>
              <a:gd name="connsiteX92" fmla="*/ 1437641 w 6506836"/>
              <a:gd name="connsiteY92" fmla="*/ 5723266 h 5753325"/>
              <a:gd name="connsiteX93" fmla="*/ 1332869 w 6506836"/>
              <a:gd name="connsiteY93" fmla="*/ 5744752 h 5753325"/>
              <a:gd name="connsiteX94" fmla="*/ 1290525 w 6506836"/>
              <a:gd name="connsiteY94" fmla="*/ 5740036 h 5753325"/>
              <a:gd name="connsiteX95" fmla="*/ 1233107 w 6506836"/>
              <a:gd name="connsiteY95" fmla="*/ 5742106 h 5753325"/>
              <a:gd name="connsiteX96" fmla="*/ 1214532 w 6506836"/>
              <a:gd name="connsiteY96" fmla="*/ 5753325 h 5753325"/>
              <a:gd name="connsiteX97" fmla="*/ 1199955 w 6506836"/>
              <a:gd name="connsiteY97" fmla="*/ 5744831 h 5753325"/>
              <a:gd name="connsiteX98" fmla="*/ 1162337 w 6506836"/>
              <a:gd name="connsiteY98" fmla="*/ 5738048 h 5753325"/>
              <a:gd name="connsiteX99" fmla="*/ 1053457 w 6506836"/>
              <a:gd name="connsiteY99" fmla="*/ 5688676 h 5753325"/>
              <a:gd name="connsiteX100" fmla="*/ 1025798 w 6506836"/>
              <a:gd name="connsiteY100" fmla="*/ 5673166 h 5753325"/>
              <a:gd name="connsiteX101" fmla="*/ 947900 w 6506836"/>
              <a:gd name="connsiteY101" fmla="*/ 5657848 h 5753325"/>
              <a:gd name="connsiteX102" fmla="*/ 815627 w 6506836"/>
              <a:gd name="connsiteY102" fmla="*/ 5642557 h 5753325"/>
              <a:gd name="connsiteX103" fmla="*/ 788251 w 6506836"/>
              <a:gd name="connsiteY103" fmla="*/ 5637065 h 5753325"/>
              <a:gd name="connsiteX104" fmla="*/ 767822 w 6506836"/>
              <a:gd name="connsiteY104" fmla="*/ 5623450 h 5753325"/>
              <a:gd name="connsiteX105" fmla="*/ 765791 w 6506836"/>
              <a:gd name="connsiteY105" fmla="*/ 5612539 h 5753325"/>
              <a:gd name="connsiteX106" fmla="*/ 751230 w 6506836"/>
              <a:gd name="connsiteY106" fmla="*/ 5608092 h 5753325"/>
              <a:gd name="connsiteX107" fmla="*/ 748008 w 6506836"/>
              <a:gd name="connsiteY107" fmla="*/ 5605052 h 5753325"/>
              <a:gd name="connsiteX108" fmla="*/ 728871 w 6506836"/>
              <a:gd name="connsiteY108" fmla="*/ 5589469 h 5753325"/>
              <a:gd name="connsiteX109" fmla="*/ 671898 w 6506836"/>
              <a:gd name="connsiteY109" fmla="*/ 5602363 h 5753325"/>
              <a:gd name="connsiteX110" fmla="*/ 615065 w 6506836"/>
              <a:gd name="connsiteY110" fmla="*/ 5580257 h 5753325"/>
              <a:gd name="connsiteX111" fmla="*/ 355785 w 6506836"/>
              <a:gd name="connsiteY111" fmla="*/ 5514383 h 5753325"/>
              <a:gd name="connsiteX112" fmla="*/ 102269 w 6506836"/>
              <a:gd name="connsiteY112" fmla="*/ 5524347 h 5753325"/>
              <a:gd name="connsiteX113" fmla="*/ 13160 w 6506836"/>
              <a:gd name="connsiteY113" fmla="*/ 5514159 h 5753325"/>
              <a:gd name="connsiteX114" fmla="*/ 0 w 6506836"/>
              <a:gd name="connsiteY114" fmla="*/ 5511735 h 5753325"/>
              <a:gd name="connsiteX115" fmla="*/ 0 w 6506836"/>
              <a:gd name="connsiteY115" fmla="*/ 0 h 5753325"/>
              <a:gd name="connsiteX0" fmla="*/ 0 w 6492864"/>
              <a:gd name="connsiteY0" fmla="*/ 0 h 5753325"/>
              <a:gd name="connsiteX1" fmla="*/ 6438980 w 6492864"/>
              <a:gd name="connsiteY1" fmla="*/ 0 h 5753325"/>
              <a:gd name="connsiteX2" fmla="*/ 6439047 w 6492864"/>
              <a:gd name="connsiteY2" fmla="*/ 147 h 5753325"/>
              <a:gd name="connsiteX3" fmla="*/ 6443456 w 6492864"/>
              <a:gd name="connsiteY3" fmla="*/ 130105 h 5753325"/>
              <a:gd name="connsiteX4" fmla="*/ 6447632 w 6492864"/>
              <a:gd name="connsiteY4" fmla="*/ 170016 h 5753325"/>
              <a:gd name="connsiteX5" fmla="*/ 6465936 w 6492864"/>
              <a:gd name="connsiteY5" fmla="*/ 274847 h 5753325"/>
              <a:gd name="connsiteX6" fmla="*/ 6488360 w 6492864"/>
              <a:gd name="connsiteY6" fmla="*/ 535865 h 5753325"/>
              <a:gd name="connsiteX7" fmla="*/ 6492864 w 6492864"/>
              <a:gd name="connsiteY7" fmla="*/ 615799 h 5753325"/>
              <a:gd name="connsiteX8" fmla="*/ 6459988 w 6492864"/>
              <a:gd name="connsiteY8" fmla="*/ 707628 h 5753325"/>
              <a:gd name="connsiteX9" fmla="*/ 6453989 w 6492864"/>
              <a:gd name="connsiteY9" fmla="*/ 711876 h 5753325"/>
              <a:gd name="connsiteX10" fmla="*/ 6453209 w 6492864"/>
              <a:gd name="connsiteY10" fmla="*/ 719127 h 5753325"/>
              <a:gd name="connsiteX11" fmla="*/ 6457662 w 6492864"/>
              <a:gd name="connsiteY11" fmla="*/ 723331 h 5753325"/>
              <a:gd name="connsiteX12" fmla="*/ 6447445 w 6492864"/>
              <a:gd name="connsiteY12" fmla="*/ 780003 h 5753325"/>
              <a:gd name="connsiteX13" fmla="*/ 6426552 w 6492864"/>
              <a:gd name="connsiteY13" fmla="*/ 845805 h 5753325"/>
              <a:gd name="connsiteX14" fmla="*/ 6434072 w 6492864"/>
              <a:gd name="connsiteY14" fmla="*/ 910733 h 5753325"/>
              <a:gd name="connsiteX15" fmla="*/ 6432570 w 6492864"/>
              <a:gd name="connsiteY15" fmla="*/ 983394 h 5753325"/>
              <a:gd name="connsiteX16" fmla="*/ 6431878 w 6492864"/>
              <a:gd name="connsiteY16" fmla="*/ 1026728 h 5753325"/>
              <a:gd name="connsiteX17" fmla="*/ 6414269 w 6492864"/>
              <a:gd name="connsiteY17" fmla="*/ 1151111 h 5753325"/>
              <a:gd name="connsiteX18" fmla="*/ 6371722 w 6492864"/>
              <a:gd name="connsiteY18" fmla="*/ 1318080 h 5753325"/>
              <a:gd name="connsiteX19" fmla="*/ 6356023 w 6492864"/>
              <a:gd name="connsiteY19" fmla="*/ 1356227 h 5753325"/>
              <a:gd name="connsiteX20" fmla="*/ 6356157 w 6492864"/>
              <a:gd name="connsiteY20" fmla="*/ 1361967 h 5753325"/>
              <a:gd name="connsiteX21" fmla="*/ 6350613 w 6492864"/>
              <a:gd name="connsiteY21" fmla="*/ 1393569 h 5753325"/>
              <a:gd name="connsiteX22" fmla="*/ 6357062 w 6492864"/>
              <a:gd name="connsiteY22" fmla="*/ 1444071 h 5753325"/>
              <a:gd name="connsiteX23" fmla="*/ 6364832 w 6492864"/>
              <a:gd name="connsiteY23" fmla="*/ 1478763 h 5753325"/>
              <a:gd name="connsiteX24" fmla="*/ 6369745 w 6492864"/>
              <a:gd name="connsiteY24" fmla="*/ 1495680 h 5753325"/>
              <a:gd name="connsiteX25" fmla="*/ 6370898 w 6492864"/>
              <a:gd name="connsiteY25" fmla="*/ 1513331 h 5753325"/>
              <a:gd name="connsiteX26" fmla="*/ 6368801 w 6492864"/>
              <a:gd name="connsiteY26" fmla="*/ 1527414 h 5753325"/>
              <a:gd name="connsiteX27" fmla="*/ 6359177 w 6492864"/>
              <a:gd name="connsiteY27" fmla="*/ 1639513 h 5753325"/>
              <a:gd name="connsiteX28" fmla="*/ 6299489 w 6492864"/>
              <a:gd name="connsiteY28" fmla="*/ 1784860 h 5753325"/>
              <a:gd name="connsiteX29" fmla="*/ 6267878 w 6492864"/>
              <a:gd name="connsiteY29" fmla="*/ 1858572 h 5753325"/>
              <a:gd name="connsiteX30" fmla="*/ 6251146 w 6492864"/>
              <a:gd name="connsiteY30" fmla="*/ 1926167 h 5753325"/>
              <a:gd name="connsiteX31" fmla="*/ 6210686 w 6492864"/>
              <a:gd name="connsiteY31" fmla="*/ 2014834 h 5753325"/>
              <a:gd name="connsiteX32" fmla="*/ 6106652 w 6492864"/>
              <a:gd name="connsiteY32" fmla="*/ 2150572 h 5753325"/>
              <a:gd name="connsiteX33" fmla="*/ 6097813 w 6492864"/>
              <a:gd name="connsiteY33" fmla="*/ 2172208 h 5753325"/>
              <a:gd name="connsiteX34" fmla="*/ 6095990 w 6492864"/>
              <a:gd name="connsiteY34" fmla="*/ 2181185 h 5753325"/>
              <a:gd name="connsiteX35" fmla="*/ 6090126 w 6492864"/>
              <a:gd name="connsiteY35" fmla="*/ 2192533 h 5753325"/>
              <a:gd name="connsiteX36" fmla="*/ 6089503 w 6492864"/>
              <a:gd name="connsiteY36" fmla="*/ 2192543 h 5753325"/>
              <a:gd name="connsiteX37" fmla="*/ 6084946 w 6492864"/>
              <a:gd name="connsiteY37" fmla="*/ 2203694 h 5753325"/>
              <a:gd name="connsiteX38" fmla="*/ 5987861 w 6492864"/>
              <a:gd name="connsiteY38" fmla="*/ 2304868 h 5753325"/>
              <a:gd name="connsiteX39" fmla="*/ 5973439 w 6492864"/>
              <a:gd name="connsiteY39" fmla="*/ 2385635 h 5753325"/>
              <a:gd name="connsiteX40" fmla="*/ 5916727 w 6492864"/>
              <a:gd name="connsiteY40" fmla="*/ 2458777 h 5753325"/>
              <a:gd name="connsiteX41" fmla="*/ 5856524 w 6492864"/>
              <a:gd name="connsiteY41" fmla="*/ 2583281 h 5753325"/>
              <a:gd name="connsiteX42" fmla="*/ 5838091 w 6492864"/>
              <a:gd name="connsiteY42" fmla="*/ 2753474 h 5753325"/>
              <a:gd name="connsiteX43" fmla="*/ 5777471 w 6492864"/>
              <a:gd name="connsiteY43" fmla="*/ 2901570 h 5753325"/>
              <a:gd name="connsiteX44" fmla="*/ 5723992 w 6492864"/>
              <a:gd name="connsiteY44" fmla="*/ 2998752 h 5753325"/>
              <a:gd name="connsiteX45" fmla="*/ 5557886 w 6492864"/>
              <a:gd name="connsiteY45" fmla="*/ 3329735 h 5753325"/>
              <a:gd name="connsiteX46" fmla="*/ 5471501 w 6492864"/>
              <a:gd name="connsiteY46" fmla="*/ 3462221 h 5753325"/>
              <a:gd name="connsiteX47" fmla="*/ 5465154 w 6492864"/>
              <a:gd name="connsiteY47" fmla="*/ 3541065 h 5753325"/>
              <a:gd name="connsiteX48" fmla="*/ 5437889 w 6492864"/>
              <a:gd name="connsiteY48" fmla="*/ 3559927 h 5753325"/>
              <a:gd name="connsiteX49" fmla="*/ 5432770 w 6492864"/>
              <a:gd name="connsiteY49" fmla="*/ 3562948 h 5753325"/>
              <a:gd name="connsiteX50" fmla="*/ 5406795 w 6492864"/>
              <a:gd name="connsiteY50" fmla="*/ 3578594 h 5753325"/>
              <a:gd name="connsiteX51" fmla="*/ 5381495 w 6492864"/>
              <a:gd name="connsiteY51" fmla="*/ 3599883 h 5753325"/>
              <a:gd name="connsiteX52" fmla="*/ 5363689 w 6492864"/>
              <a:gd name="connsiteY52" fmla="*/ 3633299 h 5753325"/>
              <a:gd name="connsiteX53" fmla="*/ 5291870 w 6492864"/>
              <a:gd name="connsiteY53" fmla="*/ 3799039 h 5753325"/>
              <a:gd name="connsiteX54" fmla="*/ 5241600 w 6492864"/>
              <a:gd name="connsiteY54" fmla="*/ 3894238 h 5753325"/>
              <a:gd name="connsiteX55" fmla="*/ 5211041 w 6492864"/>
              <a:gd name="connsiteY55" fmla="*/ 3924184 h 5753325"/>
              <a:gd name="connsiteX56" fmla="*/ 5176073 w 6492864"/>
              <a:gd name="connsiteY56" fmla="*/ 3970179 h 5753325"/>
              <a:gd name="connsiteX57" fmla="*/ 5172826 w 6492864"/>
              <a:gd name="connsiteY57" fmla="*/ 3991773 h 5753325"/>
              <a:gd name="connsiteX58" fmla="*/ 5157053 w 6492864"/>
              <a:gd name="connsiteY58" fmla="*/ 3997708 h 5753325"/>
              <a:gd name="connsiteX59" fmla="*/ 5127922 w 6492864"/>
              <a:gd name="connsiteY59" fmla="*/ 4022660 h 5753325"/>
              <a:gd name="connsiteX60" fmla="*/ 5020872 w 6492864"/>
              <a:gd name="connsiteY60" fmla="*/ 4075951 h 5753325"/>
              <a:gd name="connsiteX61" fmla="*/ 4991410 w 6492864"/>
              <a:gd name="connsiteY61" fmla="*/ 4087598 h 5753325"/>
              <a:gd name="connsiteX62" fmla="*/ 4930112 w 6492864"/>
              <a:gd name="connsiteY62" fmla="*/ 4138459 h 5753325"/>
              <a:gd name="connsiteX63" fmla="*/ 4834224 w 6492864"/>
              <a:gd name="connsiteY63" fmla="*/ 4231643 h 5753325"/>
              <a:gd name="connsiteX64" fmla="*/ 4812599 w 6492864"/>
              <a:gd name="connsiteY64" fmla="*/ 4249449 h 5753325"/>
              <a:gd name="connsiteX65" fmla="*/ 4789188 w 6492864"/>
              <a:gd name="connsiteY65" fmla="*/ 4256678 h 5753325"/>
              <a:gd name="connsiteX66" fmla="*/ 4779554 w 6492864"/>
              <a:gd name="connsiteY66" fmla="*/ 4251313 h 5753325"/>
              <a:gd name="connsiteX67" fmla="*/ 4766885 w 6492864"/>
              <a:gd name="connsiteY67" fmla="*/ 4259812 h 5753325"/>
              <a:gd name="connsiteX68" fmla="*/ 4762510 w 6492864"/>
              <a:gd name="connsiteY68" fmla="*/ 4260383 h 5753325"/>
              <a:gd name="connsiteX69" fmla="*/ 4738416 w 6492864"/>
              <a:gd name="connsiteY69" fmla="*/ 4265355 h 5753325"/>
              <a:gd name="connsiteX70" fmla="*/ 4712007 w 6492864"/>
              <a:gd name="connsiteY70" fmla="*/ 4317892 h 5753325"/>
              <a:gd name="connsiteX71" fmla="*/ 4658930 w 6492864"/>
              <a:gd name="connsiteY71" fmla="*/ 4348041 h 5753325"/>
              <a:gd name="connsiteX72" fmla="*/ 4443526 w 6492864"/>
              <a:gd name="connsiteY72" fmla="*/ 4507851 h 5753325"/>
              <a:gd name="connsiteX73" fmla="*/ 4289766 w 6492864"/>
              <a:gd name="connsiteY73" fmla="*/ 4711450 h 5753325"/>
              <a:gd name="connsiteX74" fmla="*/ 4150870 w 6492864"/>
              <a:gd name="connsiteY74" fmla="*/ 4818480 h 5753325"/>
              <a:gd name="connsiteX75" fmla="*/ 4006639 w 6492864"/>
              <a:gd name="connsiteY75" fmla="*/ 4933815 h 5753325"/>
              <a:gd name="connsiteX76" fmla="*/ 3298210 w 6492864"/>
              <a:gd name="connsiteY76" fmla="*/ 5070790 h 5753325"/>
              <a:gd name="connsiteX77" fmla="*/ 2947678 w 6492864"/>
              <a:gd name="connsiteY77" fmla="*/ 5117869 h 5753325"/>
              <a:gd name="connsiteX78" fmla="*/ 2822169 w 6492864"/>
              <a:gd name="connsiteY78" fmla="*/ 5129396 h 5753325"/>
              <a:gd name="connsiteX79" fmla="*/ 2538773 w 6492864"/>
              <a:gd name="connsiteY79" fmla="*/ 5313397 h 5753325"/>
              <a:gd name="connsiteX80" fmla="*/ 2014500 w 6492864"/>
              <a:gd name="connsiteY80" fmla="*/ 5519744 h 5753325"/>
              <a:gd name="connsiteX81" fmla="*/ 1934391 w 6492864"/>
              <a:gd name="connsiteY81" fmla="*/ 5591335 h 5753325"/>
              <a:gd name="connsiteX82" fmla="*/ 1892550 w 6492864"/>
              <a:gd name="connsiteY82" fmla="*/ 5649708 h 5753325"/>
              <a:gd name="connsiteX83" fmla="*/ 1854769 w 6492864"/>
              <a:gd name="connsiteY83" fmla="*/ 5647691 h 5753325"/>
              <a:gd name="connsiteX84" fmla="*/ 1809461 w 6492864"/>
              <a:gd name="connsiteY84" fmla="*/ 5648628 h 5753325"/>
              <a:gd name="connsiteX85" fmla="*/ 1745150 w 6492864"/>
              <a:gd name="connsiteY85" fmla="*/ 5693879 h 5753325"/>
              <a:gd name="connsiteX86" fmla="*/ 1713375 w 6492864"/>
              <a:gd name="connsiteY86" fmla="*/ 5684672 h 5753325"/>
              <a:gd name="connsiteX87" fmla="*/ 1707808 w 6492864"/>
              <a:gd name="connsiteY87" fmla="*/ 5682611 h 5753325"/>
              <a:gd name="connsiteX88" fmla="*/ 1679313 w 6492864"/>
              <a:gd name="connsiteY88" fmla="*/ 5672360 h 5753325"/>
              <a:gd name="connsiteX89" fmla="*/ 1646933 w 6492864"/>
              <a:gd name="connsiteY89" fmla="*/ 5666227 h 5753325"/>
              <a:gd name="connsiteX90" fmla="*/ 1610055 w 6492864"/>
              <a:gd name="connsiteY90" fmla="*/ 5673643 h 5753325"/>
              <a:gd name="connsiteX91" fmla="*/ 1437641 w 6492864"/>
              <a:gd name="connsiteY91" fmla="*/ 5723266 h 5753325"/>
              <a:gd name="connsiteX92" fmla="*/ 1332869 w 6492864"/>
              <a:gd name="connsiteY92" fmla="*/ 5744752 h 5753325"/>
              <a:gd name="connsiteX93" fmla="*/ 1290525 w 6492864"/>
              <a:gd name="connsiteY93" fmla="*/ 5740036 h 5753325"/>
              <a:gd name="connsiteX94" fmla="*/ 1233107 w 6492864"/>
              <a:gd name="connsiteY94" fmla="*/ 5742106 h 5753325"/>
              <a:gd name="connsiteX95" fmla="*/ 1214532 w 6492864"/>
              <a:gd name="connsiteY95" fmla="*/ 5753325 h 5753325"/>
              <a:gd name="connsiteX96" fmla="*/ 1199955 w 6492864"/>
              <a:gd name="connsiteY96" fmla="*/ 5744831 h 5753325"/>
              <a:gd name="connsiteX97" fmla="*/ 1162337 w 6492864"/>
              <a:gd name="connsiteY97" fmla="*/ 5738048 h 5753325"/>
              <a:gd name="connsiteX98" fmla="*/ 1053457 w 6492864"/>
              <a:gd name="connsiteY98" fmla="*/ 5688676 h 5753325"/>
              <a:gd name="connsiteX99" fmla="*/ 1025798 w 6492864"/>
              <a:gd name="connsiteY99" fmla="*/ 5673166 h 5753325"/>
              <a:gd name="connsiteX100" fmla="*/ 947900 w 6492864"/>
              <a:gd name="connsiteY100" fmla="*/ 5657848 h 5753325"/>
              <a:gd name="connsiteX101" fmla="*/ 815627 w 6492864"/>
              <a:gd name="connsiteY101" fmla="*/ 5642557 h 5753325"/>
              <a:gd name="connsiteX102" fmla="*/ 788251 w 6492864"/>
              <a:gd name="connsiteY102" fmla="*/ 5637065 h 5753325"/>
              <a:gd name="connsiteX103" fmla="*/ 767822 w 6492864"/>
              <a:gd name="connsiteY103" fmla="*/ 5623450 h 5753325"/>
              <a:gd name="connsiteX104" fmla="*/ 765791 w 6492864"/>
              <a:gd name="connsiteY104" fmla="*/ 5612539 h 5753325"/>
              <a:gd name="connsiteX105" fmla="*/ 751230 w 6492864"/>
              <a:gd name="connsiteY105" fmla="*/ 5608092 h 5753325"/>
              <a:gd name="connsiteX106" fmla="*/ 748008 w 6492864"/>
              <a:gd name="connsiteY106" fmla="*/ 5605052 h 5753325"/>
              <a:gd name="connsiteX107" fmla="*/ 728871 w 6492864"/>
              <a:gd name="connsiteY107" fmla="*/ 5589469 h 5753325"/>
              <a:gd name="connsiteX108" fmla="*/ 671898 w 6492864"/>
              <a:gd name="connsiteY108" fmla="*/ 5602363 h 5753325"/>
              <a:gd name="connsiteX109" fmla="*/ 615065 w 6492864"/>
              <a:gd name="connsiteY109" fmla="*/ 5580257 h 5753325"/>
              <a:gd name="connsiteX110" fmla="*/ 355785 w 6492864"/>
              <a:gd name="connsiteY110" fmla="*/ 5514383 h 5753325"/>
              <a:gd name="connsiteX111" fmla="*/ 102269 w 6492864"/>
              <a:gd name="connsiteY111" fmla="*/ 5524347 h 5753325"/>
              <a:gd name="connsiteX112" fmla="*/ 13160 w 6492864"/>
              <a:gd name="connsiteY112" fmla="*/ 5514159 h 5753325"/>
              <a:gd name="connsiteX113" fmla="*/ 0 w 6492864"/>
              <a:gd name="connsiteY113" fmla="*/ 5511735 h 5753325"/>
              <a:gd name="connsiteX114" fmla="*/ 0 w 6492864"/>
              <a:gd name="connsiteY114" fmla="*/ 0 h 5753325"/>
              <a:gd name="connsiteX0" fmla="*/ 0 w 6492864"/>
              <a:gd name="connsiteY0" fmla="*/ 0 h 5753325"/>
              <a:gd name="connsiteX1" fmla="*/ 6438980 w 6492864"/>
              <a:gd name="connsiteY1" fmla="*/ 0 h 5753325"/>
              <a:gd name="connsiteX2" fmla="*/ 6439047 w 6492864"/>
              <a:gd name="connsiteY2" fmla="*/ 147 h 5753325"/>
              <a:gd name="connsiteX3" fmla="*/ 6443456 w 6492864"/>
              <a:gd name="connsiteY3" fmla="*/ 130105 h 5753325"/>
              <a:gd name="connsiteX4" fmla="*/ 6447632 w 6492864"/>
              <a:gd name="connsiteY4" fmla="*/ 170016 h 5753325"/>
              <a:gd name="connsiteX5" fmla="*/ 6396598 w 6492864"/>
              <a:gd name="connsiteY5" fmla="*/ 274847 h 5753325"/>
              <a:gd name="connsiteX6" fmla="*/ 6488360 w 6492864"/>
              <a:gd name="connsiteY6" fmla="*/ 535865 h 5753325"/>
              <a:gd name="connsiteX7" fmla="*/ 6492864 w 6492864"/>
              <a:gd name="connsiteY7" fmla="*/ 615799 h 5753325"/>
              <a:gd name="connsiteX8" fmla="*/ 6459988 w 6492864"/>
              <a:gd name="connsiteY8" fmla="*/ 707628 h 5753325"/>
              <a:gd name="connsiteX9" fmla="*/ 6453989 w 6492864"/>
              <a:gd name="connsiteY9" fmla="*/ 711876 h 5753325"/>
              <a:gd name="connsiteX10" fmla="*/ 6453209 w 6492864"/>
              <a:gd name="connsiteY10" fmla="*/ 719127 h 5753325"/>
              <a:gd name="connsiteX11" fmla="*/ 6457662 w 6492864"/>
              <a:gd name="connsiteY11" fmla="*/ 723331 h 5753325"/>
              <a:gd name="connsiteX12" fmla="*/ 6447445 w 6492864"/>
              <a:gd name="connsiteY12" fmla="*/ 780003 h 5753325"/>
              <a:gd name="connsiteX13" fmla="*/ 6426552 w 6492864"/>
              <a:gd name="connsiteY13" fmla="*/ 845805 h 5753325"/>
              <a:gd name="connsiteX14" fmla="*/ 6434072 w 6492864"/>
              <a:gd name="connsiteY14" fmla="*/ 910733 h 5753325"/>
              <a:gd name="connsiteX15" fmla="*/ 6432570 w 6492864"/>
              <a:gd name="connsiteY15" fmla="*/ 983394 h 5753325"/>
              <a:gd name="connsiteX16" fmla="*/ 6431878 w 6492864"/>
              <a:gd name="connsiteY16" fmla="*/ 1026728 h 5753325"/>
              <a:gd name="connsiteX17" fmla="*/ 6414269 w 6492864"/>
              <a:gd name="connsiteY17" fmla="*/ 1151111 h 5753325"/>
              <a:gd name="connsiteX18" fmla="*/ 6371722 w 6492864"/>
              <a:gd name="connsiteY18" fmla="*/ 1318080 h 5753325"/>
              <a:gd name="connsiteX19" fmla="*/ 6356023 w 6492864"/>
              <a:gd name="connsiteY19" fmla="*/ 1356227 h 5753325"/>
              <a:gd name="connsiteX20" fmla="*/ 6356157 w 6492864"/>
              <a:gd name="connsiteY20" fmla="*/ 1361967 h 5753325"/>
              <a:gd name="connsiteX21" fmla="*/ 6350613 w 6492864"/>
              <a:gd name="connsiteY21" fmla="*/ 1393569 h 5753325"/>
              <a:gd name="connsiteX22" fmla="*/ 6357062 w 6492864"/>
              <a:gd name="connsiteY22" fmla="*/ 1444071 h 5753325"/>
              <a:gd name="connsiteX23" fmla="*/ 6364832 w 6492864"/>
              <a:gd name="connsiteY23" fmla="*/ 1478763 h 5753325"/>
              <a:gd name="connsiteX24" fmla="*/ 6369745 w 6492864"/>
              <a:gd name="connsiteY24" fmla="*/ 1495680 h 5753325"/>
              <a:gd name="connsiteX25" fmla="*/ 6370898 w 6492864"/>
              <a:gd name="connsiteY25" fmla="*/ 1513331 h 5753325"/>
              <a:gd name="connsiteX26" fmla="*/ 6368801 w 6492864"/>
              <a:gd name="connsiteY26" fmla="*/ 1527414 h 5753325"/>
              <a:gd name="connsiteX27" fmla="*/ 6359177 w 6492864"/>
              <a:gd name="connsiteY27" fmla="*/ 1639513 h 5753325"/>
              <a:gd name="connsiteX28" fmla="*/ 6299489 w 6492864"/>
              <a:gd name="connsiteY28" fmla="*/ 1784860 h 5753325"/>
              <a:gd name="connsiteX29" fmla="*/ 6267878 w 6492864"/>
              <a:gd name="connsiteY29" fmla="*/ 1858572 h 5753325"/>
              <a:gd name="connsiteX30" fmla="*/ 6251146 w 6492864"/>
              <a:gd name="connsiteY30" fmla="*/ 1926167 h 5753325"/>
              <a:gd name="connsiteX31" fmla="*/ 6210686 w 6492864"/>
              <a:gd name="connsiteY31" fmla="*/ 2014834 h 5753325"/>
              <a:gd name="connsiteX32" fmla="*/ 6106652 w 6492864"/>
              <a:gd name="connsiteY32" fmla="*/ 2150572 h 5753325"/>
              <a:gd name="connsiteX33" fmla="*/ 6097813 w 6492864"/>
              <a:gd name="connsiteY33" fmla="*/ 2172208 h 5753325"/>
              <a:gd name="connsiteX34" fmla="*/ 6095990 w 6492864"/>
              <a:gd name="connsiteY34" fmla="*/ 2181185 h 5753325"/>
              <a:gd name="connsiteX35" fmla="*/ 6090126 w 6492864"/>
              <a:gd name="connsiteY35" fmla="*/ 2192533 h 5753325"/>
              <a:gd name="connsiteX36" fmla="*/ 6089503 w 6492864"/>
              <a:gd name="connsiteY36" fmla="*/ 2192543 h 5753325"/>
              <a:gd name="connsiteX37" fmla="*/ 6084946 w 6492864"/>
              <a:gd name="connsiteY37" fmla="*/ 2203694 h 5753325"/>
              <a:gd name="connsiteX38" fmla="*/ 5987861 w 6492864"/>
              <a:gd name="connsiteY38" fmla="*/ 2304868 h 5753325"/>
              <a:gd name="connsiteX39" fmla="*/ 5973439 w 6492864"/>
              <a:gd name="connsiteY39" fmla="*/ 2385635 h 5753325"/>
              <a:gd name="connsiteX40" fmla="*/ 5916727 w 6492864"/>
              <a:gd name="connsiteY40" fmla="*/ 2458777 h 5753325"/>
              <a:gd name="connsiteX41" fmla="*/ 5856524 w 6492864"/>
              <a:gd name="connsiteY41" fmla="*/ 2583281 h 5753325"/>
              <a:gd name="connsiteX42" fmla="*/ 5838091 w 6492864"/>
              <a:gd name="connsiteY42" fmla="*/ 2753474 h 5753325"/>
              <a:gd name="connsiteX43" fmla="*/ 5777471 w 6492864"/>
              <a:gd name="connsiteY43" fmla="*/ 2901570 h 5753325"/>
              <a:gd name="connsiteX44" fmla="*/ 5723992 w 6492864"/>
              <a:gd name="connsiteY44" fmla="*/ 2998752 h 5753325"/>
              <a:gd name="connsiteX45" fmla="*/ 5557886 w 6492864"/>
              <a:gd name="connsiteY45" fmla="*/ 3329735 h 5753325"/>
              <a:gd name="connsiteX46" fmla="*/ 5471501 w 6492864"/>
              <a:gd name="connsiteY46" fmla="*/ 3462221 h 5753325"/>
              <a:gd name="connsiteX47" fmla="*/ 5465154 w 6492864"/>
              <a:gd name="connsiteY47" fmla="*/ 3541065 h 5753325"/>
              <a:gd name="connsiteX48" fmla="*/ 5437889 w 6492864"/>
              <a:gd name="connsiteY48" fmla="*/ 3559927 h 5753325"/>
              <a:gd name="connsiteX49" fmla="*/ 5432770 w 6492864"/>
              <a:gd name="connsiteY49" fmla="*/ 3562948 h 5753325"/>
              <a:gd name="connsiteX50" fmla="*/ 5406795 w 6492864"/>
              <a:gd name="connsiteY50" fmla="*/ 3578594 h 5753325"/>
              <a:gd name="connsiteX51" fmla="*/ 5381495 w 6492864"/>
              <a:gd name="connsiteY51" fmla="*/ 3599883 h 5753325"/>
              <a:gd name="connsiteX52" fmla="*/ 5363689 w 6492864"/>
              <a:gd name="connsiteY52" fmla="*/ 3633299 h 5753325"/>
              <a:gd name="connsiteX53" fmla="*/ 5291870 w 6492864"/>
              <a:gd name="connsiteY53" fmla="*/ 3799039 h 5753325"/>
              <a:gd name="connsiteX54" fmla="*/ 5241600 w 6492864"/>
              <a:gd name="connsiteY54" fmla="*/ 3894238 h 5753325"/>
              <a:gd name="connsiteX55" fmla="*/ 5211041 w 6492864"/>
              <a:gd name="connsiteY55" fmla="*/ 3924184 h 5753325"/>
              <a:gd name="connsiteX56" fmla="*/ 5176073 w 6492864"/>
              <a:gd name="connsiteY56" fmla="*/ 3970179 h 5753325"/>
              <a:gd name="connsiteX57" fmla="*/ 5172826 w 6492864"/>
              <a:gd name="connsiteY57" fmla="*/ 3991773 h 5753325"/>
              <a:gd name="connsiteX58" fmla="*/ 5157053 w 6492864"/>
              <a:gd name="connsiteY58" fmla="*/ 3997708 h 5753325"/>
              <a:gd name="connsiteX59" fmla="*/ 5127922 w 6492864"/>
              <a:gd name="connsiteY59" fmla="*/ 4022660 h 5753325"/>
              <a:gd name="connsiteX60" fmla="*/ 5020872 w 6492864"/>
              <a:gd name="connsiteY60" fmla="*/ 4075951 h 5753325"/>
              <a:gd name="connsiteX61" fmla="*/ 4991410 w 6492864"/>
              <a:gd name="connsiteY61" fmla="*/ 4087598 h 5753325"/>
              <a:gd name="connsiteX62" fmla="*/ 4930112 w 6492864"/>
              <a:gd name="connsiteY62" fmla="*/ 4138459 h 5753325"/>
              <a:gd name="connsiteX63" fmla="*/ 4834224 w 6492864"/>
              <a:gd name="connsiteY63" fmla="*/ 4231643 h 5753325"/>
              <a:gd name="connsiteX64" fmla="*/ 4812599 w 6492864"/>
              <a:gd name="connsiteY64" fmla="*/ 4249449 h 5753325"/>
              <a:gd name="connsiteX65" fmla="*/ 4789188 w 6492864"/>
              <a:gd name="connsiteY65" fmla="*/ 4256678 h 5753325"/>
              <a:gd name="connsiteX66" fmla="*/ 4779554 w 6492864"/>
              <a:gd name="connsiteY66" fmla="*/ 4251313 h 5753325"/>
              <a:gd name="connsiteX67" fmla="*/ 4766885 w 6492864"/>
              <a:gd name="connsiteY67" fmla="*/ 4259812 h 5753325"/>
              <a:gd name="connsiteX68" fmla="*/ 4762510 w 6492864"/>
              <a:gd name="connsiteY68" fmla="*/ 4260383 h 5753325"/>
              <a:gd name="connsiteX69" fmla="*/ 4738416 w 6492864"/>
              <a:gd name="connsiteY69" fmla="*/ 4265355 h 5753325"/>
              <a:gd name="connsiteX70" fmla="*/ 4712007 w 6492864"/>
              <a:gd name="connsiteY70" fmla="*/ 4317892 h 5753325"/>
              <a:gd name="connsiteX71" fmla="*/ 4658930 w 6492864"/>
              <a:gd name="connsiteY71" fmla="*/ 4348041 h 5753325"/>
              <a:gd name="connsiteX72" fmla="*/ 4443526 w 6492864"/>
              <a:gd name="connsiteY72" fmla="*/ 4507851 h 5753325"/>
              <a:gd name="connsiteX73" fmla="*/ 4289766 w 6492864"/>
              <a:gd name="connsiteY73" fmla="*/ 4711450 h 5753325"/>
              <a:gd name="connsiteX74" fmla="*/ 4150870 w 6492864"/>
              <a:gd name="connsiteY74" fmla="*/ 4818480 h 5753325"/>
              <a:gd name="connsiteX75" fmla="*/ 4006639 w 6492864"/>
              <a:gd name="connsiteY75" fmla="*/ 4933815 h 5753325"/>
              <a:gd name="connsiteX76" fmla="*/ 3298210 w 6492864"/>
              <a:gd name="connsiteY76" fmla="*/ 5070790 h 5753325"/>
              <a:gd name="connsiteX77" fmla="*/ 2947678 w 6492864"/>
              <a:gd name="connsiteY77" fmla="*/ 5117869 h 5753325"/>
              <a:gd name="connsiteX78" fmla="*/ 2822169 w 6492864"/>
              <a:gd name="connsiteY78" fmla="*/ 5129396 h 5753325"/>
              <a:gd name="connsiteX79" fmla="*/ 2538773 w 6492864"/>
              <a:gd name="connsiteY79" fmla="*/ 5313397 h 5753325"/>
              <a:gd name="connsiteX80" fmla="*/ 2014500 w 6492864"/>
              <a:gd name="connsiteY80" fmla="*/ 5519744 h 5753325"/>
              <a:gd name="connsiteX81" fmla="*/ 1934391 w 6492864"/>
              <a:gd name="connsiteY81" fmla="*/ 5591335 h 5753325"/>
              <a:gd name="connsiteX82" fmla="*/ 1892550 w 6492864"/>
              <a:gd name="connsiteY82" fmla="*/ 5649708 h 5753325"/>
              <a:gd name="connsiteX83" fmla="*/ 1854769 w 6492864"/>
              <a:gd name="connsiteY83" fmla="*/ 5647691 h 5753325"/>
              <a:gd name="connsiteX84" fmla="*/ 1809461 w 6492864"/>
              <a:gd name="connsiteY84" fmla="*/ 5648628 h 5753325"/>
              <a:gd name="connsiteX85" fmla="*/ 1745150 w 6492864"/>
              <a:gd name="connsiteY85" fmla="*/ 5693879 h 5753325"/>
              <a:gd name="connsiteX86" fmla="*/ 1713375 w 6492864"/>
              <a:gd name="connsiteY86" fmla="*/ 5684672 h 5753325"/>
              <a:gd name="connsiteX87" fmla="*/ 1707808 w 6492864"/>
              <a:gd name="connsiteY87" fmla="*/ 5682611 h 5753325"/>
              <a:gd name="connsiteX88" fmla="*/ 1679313 w 6492864"/>
              <a:gd name="connsiteY88" fmla="*/ 5672360 h 5753325"/>
              <a:gd name="connsiteX89" fmla="*/ 1646933 w 6492864"/>
              <a:gd name="connsiteY89" fmla="*/ 5666227 h 5753325"/>
              <a:gd name="connsiteX90" fmla="*/ 1610055 w 6492864"/>
              <a:gd name="connsiteY90" fmla="*/ 5673643 h 5753325"/>
              <a:gd name="connsiteX91" fmla="*/ 1437641 w 6492864"/>
              <a:gd name="connsiteY91" fmla="*/ 5723266 h 5753325"/>
              <a:gd name="connsiteX92" fmla="*/ 1332869 w 6492864"/>
              <a:gd name="connsiteY92" fmla="*/ 5744752 h 5753325"/>
              <a:gd name="connsiteX93" fmla="*/ 1290525 w 6492864"/>
              <a:gd name="connsiteY93" fmla="*/ 5740036 h 5753325"/>
              <a:gd name="connsiteX94" fmla="*/ 1233107 w 6492864"/>
              <a:gd name="connsiteY94" fmla="*/ 5742106 h 5753325"/>
              <a:gd name="connsiteX95" fmla="*/ 1214532 w 6492864"/>
              <a:gd name="connsiteY95" fmla="*/ 5753325 h 5753325"/>
              <a:gd name="connsiteX96" fmla="*/ 1199955 w 6492864"/>
              <a:gd name="connsiteY96" fmla="*/ 5744831 h 5753325"/>
              <a:gd name="connsiteX97" fmla="*/ 1162337 w 6492864"/>
              <a:gd name="connsiteY97" fmla="*/ 5738048 h 5753325"/>
              <a:gd name="connsiteX98" fmla="*/ 1053457 w 6492864"/>
              <a:gd name="connsiteY98" fmla="*/ 5688676 h 5753325"/>
              <a:gd name="connsiteX99" fmla="*/ 1025798 w 6492864"/>
              <a:gd name="connsiteY99" fmla="*/ 5673166 h 5753325"/>
              <a:gd name="connsiteX100" fmla="*/ 947900 w 6492864"/>
              <a:gd name="connsiteY100" fmla="*/ 5657848 h 5753325"/>
              <a:gd name="connsiteX101" fmla="*/ 815627 w 6492864"/>
              <a:gd name="connsiteY101" fmla="*/ 5642557 h 5753325"/>
              <a:gd name="connsiteX102" fmla="*/ 788251 w 6492864"/>
              <a:gd name="connsiteY102" fmla="*/ 5637065 h 5753325"/>
              <a:gd name="connsiteX103" fmla="*/ 767822 w 6492864"/>
              <a:gd name="connsiteY103" fmla="*/ 5623450 h 5753325"/>
              <a:gd name="connsiteX104" fmla="*/ 765791 w 6492864"/>
              <a:gd name="connsiteY104" fmla="*/ 5612539 h 5753325"/>
              <a:gd name="connsiteX105" fmla="*/ 751230 w 6492864"/>
              <a:gd name="connsiteY105" fmla="*/ 5608092 h 5753325"/>
              <a:gd name="connsiteX106" fmla="*/ 748008 w 6492864"/>
              <a:gd name="connsiteY106" fmla="*/ 5605052 h 5753325"/>
              <a:gd name="connsiteX107" fmla="*/ 728871 w 6492864"/>
              <a:gd name="connsiteY107" fmla="*/ 5589469 h 5753325"/>
              <a:gd name="connsiteX108" fmla="*/ 671898 w 6492864"/>
              <a:gd name="connsiteY108" fmla="*/ 5602363 h 5753325"/>
              <a:gd name="connsiteX109" fmla="*/ 615065 w 6492864"/>
              <a:gd name="connsiteY109" fmla="*/ 5580257 h 5753325"/>
              <a:gd name="connsiteX110" fmla="*/ 355785 w 6492864"/>
              <a:gd name="connsiteY110" fmla="*/ 5514383 h 5753325"/>
              <a:gd name="connsiteX111" fmla="*/ 102269 w 6492864"/>
              <a:gd name="connsiteY111" fmla="*/ 5524347 h 5753325"/>
              <a:gd name="connsiteX112" fmla="*/ 13160 w 6492864"/>
              <a:gd name="connsiteY112" fmla="*/ 5514159 h 5753325"/>
              <a:gd name="connsiteX113" fmla="*/ 0 w 6492864"/>
              <a:gd name="connsiteY113" fmla="*/ 5511735 h 5753325"/>
              <a:gd name="connsiteX114" fmla="*/ 0 w 6492864"/>
              <a:gd name="connsiteY114" fmla="*/ 0 h 5753325"/>
              <a:gd name="connsiteX0" fmla="*/ 0 w 6492864"/>
              <a:gd name="connsiteY0" fmla="*/ 0 h 5753325"/>
              <a:gd name="connsiteX1" fmla="*/ 6438980 w 6492864"/>
              <a:gd name="connsiteY1" fmla="*/ 0 h 5753325"/>
              <a:gd name="connsiteX2" fmla="*/ 6439047 w 6492864"/>
              <a:gd name="connsiteY2" fmla="*/ 147 h 5753325"/>
              <a:gd name="connsiteX3" fmla="*/ 6443456 w 6492864"/>
              <a:gd name="connsiteY3" fmla="*/ 130105 h 5753325"/>
              <a:gd name="connsiteX4" fmla="*/ 6447632 w 6492864"/>
              <a:gd name="connsiteY4" fmla="*/ 170016 h 5753325"/>
              <a:gd name="connsiteX5" fmla="*/ 6396598 w 6492864"/>
              <a:gd name="connsiteY5" fmla="*/ 274847 h 5753325"/>
              <a:gd name="connsiteX6" fmla="*/ 6375685 w 6492864"/>
              <a:gd name="connsiteY6" fmla="*/ 535865 h 5753325"/>
              <a:gd name="connsiteX7" fmla="*/ 6492864 w 6492864"/>
              <a:gd name="connsiteY7" fmla="*/ 615799 h 5753325"/>
              <a:gd name="connsiteX8" fmla="*/ 6459988 w 6492864"/>
              <a:gd name="connsiteY8" fmla="*/ 707628 h 5753325"/>
              <a:gd name="connsiteX9" fmla="*/ 6453989 w 6492864"/>
              <a:gd name="connsiteY9" fmla="*/ 711876 h 5753325"/>
              <a:gd name="connsiteX10" fmla="*/ 6453209 w 6492864"/>
              <a:gd name="connsiteY10" fmla="*/ 719127 h 5753325"/>
              <a:gd name="connsiteX11" fmla="*/ 6457662 w 6492864"/>
              <a:gd name="connsiteY11" fmla="*/ 723331 h 5753325"/>
              <a:gd name="connsiteX12" fmla="*/ 6447445 w 6492864"/>
              <a:gd name="connsiteY12" fmla="*/ 780003 h 5753325"/>
              <a:gd name="connsiteX13" fmla="*/ 6426552 w 6492864"/>
              <a:gd name="connsiteY13" fmla="*/ 845805 h 5753325"/>
              <a:gd name="connsiteX14" fmla="*/ 6434072 w 6492864"/>
              <a:gd name="connsiteY14" fmla="*/ 910733 h 5753325"/>
              <a:gd name="connsiteX15" fmla="*/ 6432570 w 6492864"/>
              <a:gd name="connsiteY15" fmla="*/ 983394 h 5753325"/>
              <a:gd name="connsiteX16" fmla="*/ 6431878 w 6492864"/>
              <a:gd name="connsiteY16" fmla="*/ 1026728 h 5753325"/>
              <a:gd name="connsiteX17" fmla="*/ 6414269 w 6492864"/>
              <a:gd name="connsiteY17" fmla="*/ 1151111 h 5753325"/>
              <a:gd name="connsiteX18" fmla="*/ 6371722 w 6492864"/>
              <a:gd name="connsiteY18" fmla="*/ 1318080 h 5753325"/>
              <a:gd name="connsiteX19" fmla="*/ 6356023 w 6492864"/>
              <a:gd name="connsiteY19" fmla="*/ 1356227 h 5753325"/>
              <a:gd name="connsiteX20" fmla="*/ 6356157 w 6492864"/>
              <a:gd name="connsiteY20" fmla="*/ 1361967 h 5753325"/>
              <a:gd name="connsiteX21" fmla="*/ 6350613 w 6492864"/>
              <a:gd name="connsiteY21" fmla="*/ 1393569 h 5753325"/>
              <a:gd name="connsiteX22" fmla="*/ 6357062 w 6492864"/>
              <a:gd name="connsiteY22" fmla="*/ 1444071 h 5753325"/>
              <a:gd name="connsiteX23" fmla="*/ 6364832 w 6492864"/>
              <a:gd name="connsiteY23" fmla="*/ 1478763 h 5753325"/>
              <a:gd name="connsiteX24" fmla="*/ 6369745 w 6492864"/>
              <a:gd name="connsiteY24" fmla="*/ 1495680 h 5753325"/>
              <a:gd name="connsiteX25" fmla="*/ 6370898 w 6492864"/>
              <a:gd name="connsiteY25" fmla="*/ 1513331 h 5753325"/>
              <a:gd name="connsiteX26" fmla="*/ 6368801 w 6492864"/>
              <a:gd name="connsiteY26" fmla="*/ 1527414 h 5753325"/>
              <a:gd name="connsiteX27" fmla="*/ 6359177 w 6492864"/>
              <a:gd name="connsiteY27" fmla="*/ 1639513 h 5753325"/>
              <a:gd name="connsiteX28" fmla="*/ 6299489 w 6492864"/>
              <a:gd name="connsiteY28" fmla="*/ 1784860 h 5753325"/>
              <a:gd name="connsiteX29" fmla="*/ 6267878 w 6492864"/>
              <a:gd name="connsiteY29" fmla="*/ 1858572 h 5753325"/>
              <a:gd name="connsiteX30" fmla="*/ 6251146 w 6492864"/>
              <a:gd name="connsiteY30" fmla="*/ 1926167 h 5753325"/>
              <a:gd name="connsiteX31" fmla="*/ 6210686 w 6492864"/>
              <a:gd name="connsiteY31" fmla="*/ 2014834 h 5753325"/>
              <a:gd name="connsiteX32" fmla="*/ 6106652 w 6492864"/>
              <a:gd name="connsiteY32" fmla="*/ 2150572 h 5753325"/>
              <a:gd name="connsiteX33" fmla="*/ 6097813 w 6492864"/>
              <a:gd name="connsiteY33" fmla="*/ 2172208 h 5753325"/>
              <a:gd name="connsiteX34" fmla="*/ 6095990 w 6492864"/>
              <a:gd name="connsiteY34" fmla="*/ 2181185 h 5753325"/>
              <a:gd name="connsiteX35" fmla="*/ 6090126 w 6492864"/>
              <a:gd name="connsiteY35" fmla="*/ 2192533 h 5753325"/>
              <a:gd name="connsiteX36" fmla="*/ 6089503 w 6492864"/>
              <a:gd name="connsiteY36" fmla="*/ 2192543 h 5753325"/>
              <a:gd name="connsiteX37" fmla="*/ 6084946 w 6492864"/>
              <a:gd name="connsiteY37" fmla="*/ 2203694 h 5753325"/>
              <a:gd name="connsiteX38" fmla="*/ 5987861 w 6492864"/>
              <a:gd name="connsiteY38" fmla="*/ 2304868 h 5753325"/>
              <a:gd name="connsiteX39" fmla="*/ 5973439 w 6492864"/>
              <a:gd name="connsiteY39" fmla="*/ 2385635 h 5753325"/>
              <a:gd name="connsiteX40" fmla="*/ 5916727 w 6492864"/>
              <a:gd name="connsiteY40" fmla="*/ 2458777 h 5753325"/>
              <a:gd name="connsiteX41" fmla="*/ 5856524 w 6492864"/>
              <a:gd name="connsiteY41" fmla="*/ 2583281 h 5753325"/>
              <a:gd name="connsiteX42" fmla="*/ 5838091 w 6492864"/>
              <a:gd name="connsiteY42" fmla="*/ 2753474 h 5753325"/>
              <a:gd name="connsiteX43" fmla="*/ 5777471 w 6492864"/>
              <a:gd name="connsiteY43" fmla="*/ 2901570 h 5753325"/>
              <a:gd name="connsiteX44" fmla="*/ 5723992 w 6492864"/>
              <a:gd name="connsiteY44" fmla="*/ 2998752 h 5753325"/>
              <a:gd name="connsiteX45" fmla="*/ 5557886 w 6492864"/>
              <a:gd name="connsiteY45" fmla="*/ 3329735 h 5753325"/>
              <a:gd name="connsiteX46" fmla="*/ 5471501 w 6492864"/>
              <a:gd name="connsiteY46" fmla="*/ 3462221 h 5753325"/>
              <a:gd name="connsiteX47" fmla="*/ 5465154 w 6492864"/>
              <a:gd name="connsiteY47" fmla="*/ 3541065 h 5753325"/>
              <a:gd name="connsiteX48" fmla="*/ 5437889 w 6492864"/>
              <a:gd name="connsiteY48" fmla="*/ 3559927 h 5753325"/>
              <a:gd name="connsiteX49" fmla="*/ 5432770 w 6492864"/>
              <a:gd name="connsiteY49" fmla="*/ 3562948 h 5753325"/>
              <a:gd name="connsiteX50" fmla="*/ 5406795 w 6492864"/>
              <a:gd name="connsiteY50" fmla="*/ 3578594 h 5753325"/>
              <a:gd name="connsiteX51" fmla="*/ 5381495 w 6492864"/>
              <a:gd name="connsiteY51" fmla="*/ 3599883 h 5753325"/>
              <a:gd name="connsiteX52" fmla="*/ 5363689 w 6492864"/>
              <a:gd name="connsiteY52" fmla="*/ 3633299 h 5753325"/>
              <a:gd name="connsiteX53" fmla="*/ 5291870 w 6492864"/>
              <a:gd name="connsiteY53" fmla="*/ 3799039 h 5753325"/>
              <a:gd name="connsiteX54" fmla="*/ 5241600 w 6492864"/>
              <a:gd name="connsiteY54" fmla="*/ 3894238 h 5753325"/>
              <a:gd name="connsiteX55" fmla="*/ 5211041 w 6492864"/>
              <a:gd name="connsiteY55" fmla="*/ 3924184 h 5753325"/>
              <a:gd name="connsiteX56" fmla="*/ 5176073 w 6492864"/>
              <a:gd name="connsiteY56" fmla="*/ 3970179 h 5753325"/>
              <a:gd name="connsiteX57" fmla="*/ 5172826 w 6492864"/>
              <a:gd name="connsiteY57" fmla="*/ 3991773 h 5753325"/>
              <a:gd name="connsiteX58" fmla="*/ 5157053 w 6492864"/>
              <a:gd name="connsiteY58" fmla="*/ 3997708 h 5753325"/>
              <a:gd name="connsiteX59" fmla="*/ 5127922 w 6492864"/>
              <a:gd name="connsiteY59" fmla="*/ 4022660 h 5753325"/>
              <a:gd name="connsiteX60" fmla="*/ 5020872 w 6492864"/>
              <a:gd name="connsiteY60" fmla="*/ 4075951 h 5753325"/>
              <a:gd name="connsiteX61" fmla="*/ 4991410 w 6492864"/>
              <a:gd name="connsiteY61" fmla="*/ 4087598 h 5753325"/>
              <a:gd name="connsiteX62" fmla="*/ 4930112 w 6492864"/>
              <a:gd name="connsiteY62" fmla="*/ 4138459 h 5753325"/>
              <a:gd name="connsiteX63" fmla="*/ 4834224 w 6492864"/>
              <a:gd name="connsiteY63" fmla="*/ 4231643 h 5753325"/>
              <a:gd name="connsiteX64" fmla="*/ 4812599 w 6492864"/>
              <a:gd name="connsiteY64" fmla="*/ 4249449 h 5753325"/>
              <a:gd name="connsiteX65" fmla="*/ 4789188 w 6492864"/>
              <a:gd name="connsiteY65" fmla="*/ 4256678 h 5753325"/>
              <a:gd name="connsiteX66" fmla="*/ 4779554 w 6492864"/>
              <a:gd name="connsiteY66" fmla="*/ 4251313 h 5753325"/>
              <a:gd name="connsiteX67" fmla="*/ 4766885 w 6492864"/>
              <a:gd name="connsiteY67" fmla="*/ 4259812 h 5753325"/>
              <a:gd name="connsiteX68" fmla="*/ 4762510 w 6492864"/>
              <a:gd name="connsiteY68" fmla="*/ 4260383 h 5753325"/>
              <a:gd name="connsiteX69" fmla="*/ 4738416 w 6492864"/>
              <a:gd name="connsiteY69" fmla="*/ 4265355 h 5753325"/>
              <a:gd name="connsiteX70" fmla="*/ 4712007 w 6492864"/>
              <a:gd name="connsiteY70" fmla="*/ 4317892 h 5753325"/>
              <a:gd name="connsiteX71" fmla="*/ 4658930 w 6492864"/>
              <a:gd name="connsiteY71" fmla="*/ 4348041 h 5753325"/>
              <a:gd name="connsiteX72" fmla="*/ 4443526 w 6492864"/>
              <a:gd name="connsiteY72" fmla="*/ 4507851 h 5753325"/>
              <a:gd name="connsiteX73" fmla="*/ 4289766 w 6492864"/>
              <a:gd name="connsiteY73" fmla="*/ 4711450 h 5753325"/>
              <a:gd name="connsiteX74" fmla="*/ 4150870 w 6492864"/>
              <a:gd name="connsiteY74" fmla="*/ 4818480 h 5753325"/>
              <a:gd name="connsiteX75" fmla="*/ 4006639 w 6492864"/>
              <a:gd name="connsiteY75" fmla="*/ 4933815 h 5753325"/>
              <a:gd name="connsiteX76" fmla="*/ 3298210 w 6492864"/>
              <a:gd name="connsiteY76" fmla="*/ 5070790 h 5753325"/>
              <a:gd name="connsiteX77" fmla="*/ 2947678 w 6492864"/>
              <a:gd name="connsiteY77" fmla="*/ 5117869 h 5753325"/>
              <a:gd name="connsiteX78" fmla="*/ 2822169 w 6492864"/>
              <a:gd name="connsiteY78" fmla="*/ 5129396 h 5753325"/>
              <a:gd name="connsiteX79" fmla="*/ 2538773 w 6492864"/>
              <a:gd name="connsiteY79" fmla="*/ 5313397 h 5753325"/>
              <a:gd name="connsiteX80" fmla="*/ 2014500 w 6492864"/>
              <a:gd name="connsiteY80" fmla="*/ 5519744 h 5753325"/>
              <a:gd name="connsiteX81" fmla="*/ 1934391 w 6492864"/>
              <a:gd name="connsiteY81" fmla="*/ 5591335 h 5753325"/>
              <a:gd name="connsiteX82" fmla="*/ 1892550 w 6492864"/>
              <a:gd name="connsiteY82" fmla="*/ 5649708 h 5753325"/>
              <a:gd name="connsiteX83" fmla="*/ 1854769 w 6492864"/>
              <a:gd name="connsiteY83" fmla="*/ 5647691 h 5753325"/>
              <a:gd name="connsiteX84" fmla="*/ 1809461 w 6492864"/>
              <a:gd name="connsiteY84" fmla="*/ 5648628 h 5753325"/>
              <a:gd name="connsiteX85" fmla="*/ 1745150 w 6492864"/>
              <a:gd name="connsiteY85" fmla="*/ 5693879 h 5753325"/>
              <a:gd name="connsiteX86" fmla="*/ 1713375 w 6492864"/>
              <a:gd name="connsiteY86" fmla="*/ 5684672 h 5753325"/>
              <a:gd name="connsiteX87" fmla="*/ 1707808 w 6492864"/>
              <a:gd name="connsiteY87" fmla="*/ 5682611 h 5753325"/>
              <a:gd name="connsiteX88" fmla="*/ 1679313 w 6492864"/>
              <a:gd name="connsiteY88" fmla="*/ 5672360 h 5753325"/>
              <a:gd name="connsiteX89" fmla="*/ 1646933 w 6492864"/>
              <a:gd name="connsiteY89" fmla="*/ 5666227 h 5753325"/>
              <a:gd name="connsiteX90" fmla="*/ 1610055 w 6492864"/>
              <a:gd name="connsiteY90" fmla="*/ 5673643 h 5753325"/>
              <a:gd name="connsiteX91" fmla="*/ 1437641 w 6492864"/>
              <a:gd name="connsiteY91" fmla="*/ 5723266 h 5753325"/>
              <a:gd name="connsiteX92" fmla="*/ 1332869 w 6492864"/>
              <a:gd name="connsiteY92" fmla="*/ 5744752 h 5753325"/>
              <a:gd name="connsiteX93" fmla="*/ 1290525 w 6492864"/>
              <a:gd name="connsiteY93" fmla="*/ 5740036 h 5753325"/>
              <a:gd name="connsiteX94" fmla="*/ 1233107 w 6492864"/>
              <a:gd name="connsiteY94" fmla="*/ 5742106 h 5753325"/>
              <a:gd name="connsiteX95" fmla="*/ 1214532 w 6492864"/>
              <a:gd name="connsiteY95" fmla="*/ 5753325 h 5753325"/>
              <a:gd name="connsiteX96" fmla="*/ 1199955 w 6492864"/>
              <a:gd name="connsiteY96" fmla="*/ 5744831 h 5753325"/>
              <a:gd name="connsiteX97" fmla="*/ 1162337 w 6492864"/>
              <a:gd name="connsiteY97" fmla="*/ 5738048 h 5753325"/>
              <a:gd name="connsiteX98" fmla="*/ 1053457 w 6492864"/>
              <a:gd name="connsiteY98" fmla="*/ 5688676 h 5753325"/>
              <a:gd name="connsiteX99" fmla="*/ 1025798 w 6492864"/>
              <a:gd name="connsiteY99" fmla="*/ 5673166 h 5753325"/>
              <a:gd name="connsiteX100" fmla="*/ 947900 w 6492864"/>
              <a:gd name="connsiteY100" fmla="*/ 5657848 h 5753325"/>
              <a:gd name="connsiteX101" fmla="*/ 815627 w 6492864"/>
              <a:gd name="connsiteY101" fmla="*/ 5642557 h 5753325"/>
              <a:gd name="connsiteX102" fmla="*/ 788251 w 6492864"/>
              <a:gd name="connsiteY102" fmla="*/ 5637065 h 5753325"/>
              <a:gd name="connsiteX103" fmla="*/ 767822 w 6492864"/>
              <a:gd name="connsiteY103" fmla="*/ 5623450 h 5753325"/>
              <a:gd name="connsiteX104" fmla="*/ 765791 w 6492864"/>
              <a:gd name="connsiteY104" fmla="*/ 5612539 h 5753325"/>
              <a:gd name="connsiteX105" fmla="*/ 751230 w 6492864"/>
              <a:gd name="connsiteY105" fmla="*/ 5608092 h 5753325"/>
              <a:gd name="connsiteX106" fmla="*/ 748008 w 6492864"/>
              <a:gd name="connsiteY106" fmla="*/ 5605052 h 5753325"/>
              <a:gd name="connsiteX107" fmla="*/ 728871 w 6492864"/>
              <a:gd name="connsiteY107" fmla="*/ 5589469 h 5753325"/>
              <a:gd name="connsiteX108" fmla="*/ 671898 w 6492864"/>
              <a:gd name="connsiteY108" fmla="*/ 5602363 h 5753325"/>
              <a:gd name="connsiteX109" fmla="*/ 615065 w 6492864"/>
              <a:gd name="connsiteY109" fmla="*/ 5580257 h 5753325"/>
              <a:gd name="connsiteX110" fmla="*/ 355785 w 6492864"/>
              <a:gd name="connsiteY110" fmla="*/ 5514383 h 5753325"/>
              <a:gd name="connsiteX111" fmla="*/ 102269 w 6492864"/>
              <a:gd name="connsiteY111" fmla="*/ 5524347 h 5753325"/>
              <a:gd name="connsiteX112" fmla="*/ 13160 w 6492864"/>
              <a:gd name="connsiteY112" fmla="*/ 5514159 h 5753325"/>
              <a:gd name="connsiteX113" fmla="*/ 0 w 6492864"/>
              <a:gd name="connsiteY113" fmla="*/ 5511735 h 5753325"/>
              <a:gd name="connsiteX114" fmla="*/ 0 w 6492864"/>
              <a:gd name="connsiteY114" fmla="*/ 0 h 5753325"/>
              <a:gd name="connsiteX0" fmla="*/ 0 w 6462955"/>
              <a:gd name="connsiteY0" fmla="*/ 0 h 5753325"/>
              <a:gd name="connsiteX1" fmla="*/ 6438980 w 6462955"/>
              <a:gd name="connsiteY1" fmla="*/ 0 h 5753325"/>
              <a:gd name="connsiteX2" fmla="*/ 6439047 w 6462955"/>
              <a:gd name="connsiteY2" fmla="*/ 147 h 5753325"/>
              <a:gd name="connsiteX3" fmla="*/ 6443456 w 6462955"/>
              <a:gd name="connsiteY3" fmla="*/ 130105 h 5753325"/>
              <a:gd name="connsiteX4" fmla="*/ 6447632 w 6462955"/>
              <a:gd name="connsiteY4" fmla="*/ 170016 h 5753325"/>
              <a:gd name="connsiteX5" fmla="*/ 6396598 w 6462955"/>
              <a:gd name="connsiteY5" fmla="*/ 274847 h 5753325"/>
              <a:gd name="connsiteX6" fmla="*/ 6375685 w 6462955"/>
              <a:gd name="connsiteY6" fmla="*/ 535865 h 5753325"/>
              <a:gd name="connsiteX7" fmla="*/ 6354187 w 6462955"/>
              <a:gd name="connsiteY7" fmla="*/ 615799 h 5753325"/>
              <a:gd name="connsiteX8" fmla="*/ 6459988 w 6462955"/>
              <a:gd name="connsiteY8" fmla="*/ 707628 h 5753325"/>
              <a:gd name="connsiteX9" fmla="*/ 6453989 w 6462955"/>
              <a:gd name="connsiteY9" fmla="*/ 711876 h 5753325"/>
              <a:gd name="connsiteX10" fmla="*/ 6453209 w 6462955"/>
              <a:gd name="connsiteY10" fmla="*/ 719127 h 5753325"/>
              <a:gd name="connsiteX11" fmla="*/ 6457662 w 6462955"/>
              <a:gd name="connsiteY11" fmla="*/ 723331 h 5753325"/>
              <a:gd name="connsiteX12" fmla="*/ 6447445 w 6462955"/>
              <a:gd name="connsiteY12" fmla="*/ 780003 h 5753325"/>
              <a:gd name="connsiteX13" fmla="*/ 6426552 w 6462955"/>
              <a:gd name="connsiteY13" fmla="*/ 845805 h 5753325"/>
              <a:gd name="connsiteX14" fmla="*/ 6434072 w 6462955"/>
              <a:gd name="connsiteY14" fmla="*/ 910733 h 5753325"/>
              <a:gd name="connsiteX15" fmla="*/ 6432570 w 6462955"/>
              <a:gd name="connsiteY15" fmla="*/ 983394 h 5753325"/>
              <a:gd name="connsiteX16" fmla="*/ 6431878 w 6462955"/>
              <a:gd name="connsiteY16" fmla="*/ 1026728 h 5753325"/>
              <a:gd name="connsiteX17" fmla="*/ 6414269 w 6462955"/>
              <a:gd name="connsiteY17" fmla="*/ 1151111 h 5753325"/>
              <a:gd name="connsiteX18" fmla="*/ 6371722 w 6462955"/>
              <a:gd name="connsiteY18" fmla="*/ 1318080 h 5753325"/>
              <a:gd name="connsiteX19" fmla="*/ 6356023 w 6462955"/>
              <a:gd name="connsiteY19" fmla="*/ 1356227 h 5753325"/>
              <a:gd name="connsiteX20" fmla="*/ 6356157 w 6462955"/>
              <a:gd name="connsiteY20" fmla="*/ 1361967 h 5753325"/>
              <a:gd name="connsiteX21" fmla="*/ 6350613 w 6462955"/>
              <a:gd name="connsiteY21" fmla="*/ 1393569 h 5753325"/>
              <a:gd name="connsiteX22" fmla="*/ 6357062 w 6462955"/>
              <a:gd name="connsiteY22" fmla="*/ 1444071 h 5753325"/>
              <a:gd name="connsiteX23" fmla="*/ 6364832 w 6462955"/>
              <a:gd name="connsiteY23" fmla="*/ 1478763 h 5753325"/>
              <a:gd name="connsiteX24" fmla="*/ 6369745 w 6462955"/>
              <a:gd name="connsiteY24" fmla="*/ 1495680 h 5753325"/>
              <a:gd name="connsiteX25" fmla="*/ 6370898 w 6462955"/>
              <a:gd name="connsiteY25" fmla="*/ 1513331 h 5753325"/>
              <a:gd name="connsiteX26" fmla="*/ 6368801 w 6462955"/>
              <a:gd name="connsiteY26" fmla="*/ 1527414 h 5753325"/>
              <a:gd name="connsiteX27" fmla="*/ 6359177 w 6462955"/>
              <a:gd name="connsiteY27" fmla="*/ 1639513 h 5753325"/>
              <a:gd name="connsiteX28" fmla="*/ 6299489 w 6462955"/>
              <a:gd name="connsiteY28" fmla="*/ 1784860 h 5753325"/>
              <a:gd name="connsiteX29" fmla="*/ 6267878 w 6462955"/>
              <a:gd name="connsiteY29" fmla="*/ 1858572 h 5753325"/>
              <a:gd name="connsiteX30" fmla="*/ 6251146 w 6462955"/>
              <a:gd name="connsiteY30" fmla="*/ 1926167 h 5753325"/>
              <a:gd name="connsiteX31" fmla="*/ 6210686 w 6462955"/>
              <a:gd name="connsiteY31" fmla="*/ 2014834 h 5753325"/>
              <a:gd name="connsiteX32" fmla="*/ 6106652 w 6462955"/>
              <a:gd name="connsiteY32" fmla="*/ 2150572 h 5753325"/>
              <a:gd name="connsiteX33" fmla="*/ 6097813 w 6462955"/>
              <a:gd name="connsiteY33" fmla="*/ 2172208 h 5753325"/>
              <a:gd name="connsiteX34" fmla="*/ 6095990 w 6462955"/>
              <a:gd name="connsiteY34" fmla="*/ 2181185 h 5753325"/>
              <a:gd name="connsiteX35" fmla="*/ 6090126 w 6462955"/>
              <a:gd name="connsiteY35" fmla="*/ 2192533 h 5753325"/>
              <a:gd name="connsiteX36" fmla="*/ 6089503 w 6462955"/>
              <a:gd name="connsiteY36" fmla="*/ 2192543 h 5753325"/>
              <a:gd name="connsiteX37" fmla="*/ 6084946 w 6462955"/>
              <a:gd name="connsiteY37" fmla="*/ 2203694 h 5753325"/>
              <a:gd name="connsiteX38" fmla="*/ 5987861 w 6462955"/>
              <a:gd name="connsiteY38" fmla="*/ 2304868 h 5753325"/>
              <a:gd name="connsiteX39" fmla="*/ 5973439 w 6462955"/>
              <a:gd name="connsiteY39" fmla="*/ 2385635 h 5753325"/>
              <a:gd name="connsiteX40" fmla="*/ 5916727 w 6462955"/>
              <a:gd name="connsiteY40" fmla="*/ 2458777 h 5753325"/>
              <a:gd name="connsiteX41" fmla="*/ 5856524 w 6462955"/>
              <a:gd name="connsiteY41" fmla="*/ 2583281 h 5753325"/>
              <a:gd name="connsiteX42" fmla="*/ 5838091 w 6462955"/>
              <a:gd name="connsiteY42" fmla="*/ 2753474 h 5753325"/>
              <a:gd name="connsiteX43" fmla="*/ 5777471 w 6462955"/>
              <a:gd name="connsiteY43" fmla="*/ 2901570 h 5753325"/>
              <a:gd name="connsiteX44" fmla="*/ 5723992 w 6462955"/>
              <a:gd name="connsiteY44" fmla="*/ 2998752 h 5753325"/>
              <a:gd name="connsiteX45" fmla="*/ 5557886 w 6462955"/>
              <a:gd name="connsiteY45" fmla="*/ 3329735 h 5753325"/>
              <a:gd name="connsiteX46" fmla="*/ 5471501 w 6462955"/>
              <a:gd name="connsiteY46" fmla="*/ 3462221 h 5753325"/>
              <a:gd name="connsiteX47" fmla="*/ 5465154 w 6462955"/>
              <a:gd name="connsiteY47" fmla="*/ 3541065 h 5753325"/>
              <a:gd name="connsiteX48" fmla="*/ 5437889 w 6462955"/>
              <a:gd name="connsiteY48" fmla="*/ 3559927 h 5753325"/>
              <a:gd name="connsiteX49" fmla="*/ 5432770 w 6462955"/>
              <a:gd name="connsiteY49" fmla="*/ 3562948 h 5753325"/>
              <a:gd name="connsiteX50" fmla="*/ 5406795 w 6462955"/>
              <a:gd name="connsiteY50" fmla="*/ 3578594 h 5753325"/>
              <a:gd name="connsiteX51" fmla="*/ 5381495 w 6462955"/>
              <a:gd name="connsiteY51" fmla="*/ 3599883 h 5753325"/>
              <a:gd name="connsiteX52" fmla="*/ 5363689 w 6462955"/>
              <a:gd name="connsiteY52" fmla="*/ 3633299 h 5753325"/>
              <a:gd name="connsiteX53" fmla="*/ 5291870 w 6462955"/>
              <a:gd name="connsiteY53" fmla="*/ 3799039 h 5753325"/>
              <a:gd name="connsiteX54" fmla="*/ 5241600 w 6462955"/>
              <a:gd name="connsiteY54" fmla="*/ 3894238 h 5753325"/>
              <a:gd name="connsiteX55" fmla="*/ 5211041 w 6462955"/>
              <a:gd name="connsiteY55" fmla="*/ 3924184 h 5753325"/>
              <a:gd name="connsiteX56" fmla="*/ 5176073 w 6462955"/>
              <a:gd name="connsiteY56" fmla="*/ 3970179 h 5753325"/>
              <a:gd name="connsiteX57" fmla="*/ 5172826 w 6462955"/>
              <a:gd name="connsiteY57" fmla="*/ 3991773 h 5753325"/>
              <a:gd name="connsiteX58" fmla="*/ 5157053 w 6462955"/>
              <a:gd name="connsiteY58" fmla="*/ 3997708 h 5753325"/>
              <a:gd name="connsiteX59" fmla="*/ 5127922 w 6462955"/>
              <a:gd name="connsiteY59" fmla="*/ 4022660 h 5753325"/>
              <a:gd name="connsiteX60" fmla="*/ 5020872 w 6462955"/>
              <a:gd name="connsiteY60" fmla="*/ 4075951 h 5753325"/>
              <a:gd name="connsiteX61" fmla="*/ 4991410 w 6462955"/>
              <a:gd name="connsiteY61" fmla="*/ 4087598 h 5753325"/>
              <a:gd name="connsiteX62" fmla="*/ 4930112 w 6462955"/>
              <a:gd name="connsiteY62" fmla="*/ 4138459 h 5753325"/>
              <a:gd name="connsiteX63" fmla="*/ 4834224 w 6462955"/>
              <a:gd name="connsiteY63" fmla="*/ 4231643 h 5753325"/>
              <a:gd name="connsiteX64" fmla="*/ 4812599 w 6462955"/>
              <a:gd name="connsiteY64" fmla="*/ 4249449 h 5753325"/>
              <a:gd name="connsiteX65" fmla="*/ 4789188 w 6462955"/>
              <a:gd name="connsiteY65" fmla="*/ 4256678 h 5753325"/>
              <a:gd name="connsiteX66" fmla="*/ 4779554 w 6462955"/>
              <a:gd name="connsiteY66" fmla="*/ 4251313 h 5753325"/>
              <a:gd name="connsiteX67" fmla="*/ 4766885 w 6462955"/>
              <a:gd name="connsiteY67" fmla="*/ 4259812 h 5753325"/>
              <a:gd name="connsiteX68" fmla="*/ 4762510 w 6462955"/>
              <a:gd name="connsiteY68" fmla="*/ 4260383 h 5753325"/>
              <a:gd name="connsiteX69" fmla="*/ 4738416 w 6462955"/>
              <a:gd name="connsiteY69" fmla="*/ 4265355 h 5753325"/>
              <a:gd name="connsiteX70" fmla="*/ 4712007 w 6462955"/>
              <a:gd name="connsiteY70" fmla="*/ 4317892 h 5753325"/>
              <a:gd name="connsiteX71" fmla="*/ 4658930 w 6462955"/>
              <a:gd name="connsiteY71" fmla="*/ 4348041 h 5753325"/>
              <a:gd name="connsiteX72" fmla="*/ 4443526 w 6462955"/>
              <a:gd name="connsiteY72" fmla="*/ 4507851 h 5753325"/>
              <a:gd name="connsiteX73" fmla="*/ 4289766 w 6462955"/>
              <a:gd name="connsiteY73" fmla="*/ 4711450 h 5753325"/>
              <a:gd name="connsiteX74" fmla="*/ 4150870 w 6462955"/>
              <a:gd name="connsiteY74" fmla="*/ 4818480 h 5753325"/>
              <a:gd name="connsiteX75" fmla="*/ 4006639 w 6462955"/>
              <a:gd name="connsiteY75" fmla="*/ 4933815 h 5753325"/>
              <a:gd name="connsiteX76" fmla="*/ 3298210 w 6462955"/>
              <a:gd name="connsiteY76" fmla="*/ 5070790 h 5753325"/>
              <a:gd name="connsiteX77" fmla="*/ 2947678 w 6462955"/>
              <a:gd name="connsiteY77" fmla="*/ 5117869 h 5753325"/>
              <a:gd name="connsiteX78" fmla="*/ 2822169 w 6462955"/>
              <a:gd name="connsiteY78" fmla="*/ 5129396 h 5753325"/>
              <a:gd name="connsiteX79" fmla="*/ 2538773 w 6462955"/>
              <a:gd name="connsiteY79" fmla="*/ 5313397 h 5753325"/>
              <a:gd name="connsiteX80" fmla="*/ 2014500 w 6462955"/>
              <a:gd name="connsiteY80" fmla="*/ 5519744 h 5753325"/>
              <a:gd name="connsiteX81" fmla="*/ 1934391 w 6462955"/>
              <a:gd name="connsiteY81" fmla="*/ 5591335 h 5753325"/>
              <a:gd name="connsiteX82" fmla="*/ 1892550 w 6462955"/>
              <a:gd name="connsiteY82" fmla="*/ 5649708 h 5753325"/>
              <a:gd name="connsiteX83" fmla="*/ 1854769 w 6462955"/>
              <a:gd name="connsiteY83" fmla="*/ 5647691 h 5753325"/>
              <a:gd name="connsiteX84" fmla="*/ 1809461 w 6462955"/>
              <a:gd name="connsiteY84" fmla="*/ 5648628 h 5753325"/>
              <a:gd name="connsiteX85" fmla="*/ 1745150 w 6462955"/>
              <a:gd name="connsiteY85" fmla="*/ 5693879 h 5753325"/>
              <a:gd name="connsiteX86" fmla="*/ 1713375 w 6462955"/>
              <a:gd name="connsiteY86" fmla="*/ 5684672 h 5753325"/>
              <a:gd name="connsiteX87" fmla="*/ 1707808 w 6462955"/>
              <a:gd name="connsiteY87" fmla="*/ 5682611 h 5753325"/>
              <a:gd name="connsiteX88" fmla="*/ 1679313 w 6462955"/>
              <a:gd name="connsiteY88" fmla="*/ 5672360 h 5753325"/>
              <a:gd name="connsiteX89" fmla="*/ 1646933 w 6462955"/>
              <a:gd name="connsiteY89" fmla="*/ 5666227 h 5753325"/>
              <a:gd name="connsiteX90" fmla="*/ 1610055 w 6462955"/>
              <a:gd name="connsiteY90" fmla="*/ 5673643 h 5753325"/>
              <a:gd name="connsiteX91" fmla="*/ 1437641 w 6462955"/>
              <a:gd name="connsiteY91" fmla="*/ 5723266 h 5753325"/>
              <a:gd name="connsiteX92" fmla="*/ 1332869 w 6462955"/>
              <a:gd name="connsiteY92" fmla="*/ 5744752 h 5753325"/>
              <a:gd name="connsiteX93" fmla="*/ 1290525 w 6462955"/>
              <a:gd name="connsiteY93" fmla="*/ 5740036 h 5753325"/>
              <a:gd name="connsiteX94" fmla="*/ 1233107 w 6462955"/>
              <a:gd name="connsiteY94" fmla="*/ 5742106 h 5753325"/>
              <a:gd name="connsiteX95" fmla="*/ 1214532 w 6462955"/>
              <a:gd name="connsiteY95" fmla="*/ 5753325 h 5753325"/>
              <a:gd name="connsiteX96" fmla="*/ 1199955 w 6462955"/>
              <a:gd name="connsiteY96" fmla="*/ 5744831 h 5753325"/>
              <a:gd name="connsiteX97" fmla="*/ 1162337 w 6462955"/>
              <a:gd name="connsiteY97" fmla="*/ 5738048 h 5753325"/>
              <a:gd name="connsiteX98" fmla="*/ 1053457 w 6462955"/>
              <a:gd name="connsiteY98" fmla="*/ 5688676 h 5753325"/>
              <a:gd name="connsiteX99" fmla="*/ 1025798 w 6462955"/>
              <a:gd name="connsiteY99" fmla="*/ 5673166 h 5753325"/>
              <a:gd name="connsiteX100" fmla="*/ 947900 w 6462955"/>
              <a:gd name="connsiteY100" fmla="*/ 5657848 h 5753325"/>
              <a:gd name="connsiteX101" fmla="*/ 815627 w 6462955"/>
              <a:gd name="connsiteY101" fmla="*/ 5642557 h 5753325"/>
              <a:gd name="connsiteX102" fmla="*/ 788251 w 6462955"/>
              <a:gd name="connsiteY102" fmla="*/ 5637065 h 5753325"/>
              <a:gd name="connsiteX103" fmla="*/ 767822 w 6462955"/>
              <a:gd name="connsiteY103" fmla="*/ 5623450 h 5753325"/>
              <a:gd name="connsiteX104" fmla="*/ 765791 w 6462955"/>
              <a:gd name="connsiteY104" fmla="*/ 5612539 h 5753325"/>
              <a:gd name="connsiteX105" fmla="*/ 751230 w 6462955"/>
              <a:gd name="connsiteY105" fmla="*/ 5608092 h 5753325"/>
              <a:gd name="connsiteX106" fmla="*/ 748008 w 6462955"/>
              <a:gd name="connsiteY106" fmla="*/ 5605052 h 5753325"/>
              <a:gd name="connsiteX107" fmla="*/ 728871 w 6462955"/>
              <a:gd name="connsiteY107" fmla="*/ 5589469 h 5753325"/>
              <a:gd name="connsiteX108" fmla="*/ 671898 w 6462955"/>
              <a:gd name="connsiteY108" fmla="*/ 5602363 h 5753325"/>
              <a:gd name="connsiteX109" fmla="*/ 615065 w 6462955"/>
              <a:gd name="connsiteY109" fmla="*/ 5580257 h 5753325"/>
              <a:gd name="connsiteX110" fmla="*/ 355785 w 6462955"/>
              <a:gd name="connsiteY110" fmla="*/ 5514383 h 5753325"/>
              <a:gd name="connsiteX111" fmla="*/ 102269 w 6462955"/>
              <a:gd name="connsiteY111" fmla="*/ 5524347 h 5753325"/>
              <a:gd name="connsiteX112" fmla="*/ 13160 w 6462955"/>
              <a:gd name="connsiteY112" fmla="*/ 5514159 h 5753325"/>
              <a:gd name="connsiteX113" fmla="*/ 0 w 6462955"/>
              <a:gd name="connsiteY113" fmla="*/ 5511735 h 5753325"/>
              <a:gd name="connsiteX114" fmla="*/ 0 w 6462955"/>
              <a:gd name="connsiteY114" fmla="*/ 0 h 5753325"/>
              <a:gd name="connsiteX0" fmla="*/ 0 w 6459988"/>
              <a:gd name="connsiteY0" fmla="*/ 0 h 5753325"/>
              <a:gd name="connsiteX1" fmla="*/ 6438980 w 6459988"/>
              <a:gd name="connsiteY1" fmla="*/ 0 h 5753325"/>
              <a:gd name="connsiteX2" fmla="*/ 6439047 w 6459988"/>
              <a:gd name="connsiteY2" fmla="*/ 147 h 5753325"/>
              <a:gd name="connsiteX3" fmla="*/ 6443456 w 6459988"/>
              <a:gd name="connsiteY3" fmla="*/ 130105 h 5753325"/>
              <a:gd name="connsiteX4" fmla="*/ 6447632 w 6459988"/>
              <a:gd name="connsiteY4" fmla="*/ 170016 h 5753325"/>
              <a:gd name="connsiteX5" fmla="*/ 6396598 w 6459988"/>
              <a:gd name="connsiteY5" fmla="*/ 274847 h 5753325"/>
              <a:gd name="connsiteX6" fmla="*/ 6375685 w 6459988"/>
              <a:gd name="connsiteY6" fmla="*/ 535865 h 5753325"/>
              <a:gd name="connsiteX7" fmla="*/ 6354187 w 6459988"/>
              <a:gd name="connsiteY7" fmla="*/ 615799 h 5753325"/>
              <a:gd name="connsiteX8" fmla="*/ 6459988 w 6459988"/>
              <a:gd name="connsiteY8" fmla="*/ 707628 h 5753325"/>
              <a:gd name="connsiteX9" fmla="*/ 6453989 w 6459988"/>
              <a:gd name="connsiteY9" fmla="*/ 711876 h 5753325"/>
              <a:gd name="connsiteX10" fmla="*/ 6453209 w 6459988"/>
              <a:gd name="connsiteY10" fmla="*/ 719127 h 5753325"/>
              <a:gd name="connsiteX11" fmla="*/ 6344988 w 6459988"/>
              <a:gd name="connsiteY11" fmla="*/ 697330 h 5753325"/>
              <a:gd name="connsiteX12" fmla="*/ 6447445 w 6459988"/>
              <a:gd name="connsiteY12" fmla="*/ 780003 h 5753325"/>
              <a:gd name="connsiteX13" fmla="*/ 6426552 w 6459988"/>
              <a:gd name="connsiteY13" fmla="*/ 845805 h 5753325"/>
              <a:gd name="connsiteX14" fmla="*/ 6434072 w 6459988"/>
              <a:gd name="connsiteY14" fmla="*/ 910733 h 5753325"/>
              <a:gd name="connsiteX15" fmla="*/ 6432570 w 6459988"/>
              <a:gd name="connsiteY15" fmla="*/ 983394 h 5753325"/>
              <a:gd name="connsiteX16" fmla="*/ 6431878 w 6459988"/>
              <a:gd name="connsiteY16" fmla="*/ 1026728 h 5753325"/>
              <a:gd name="connsiteX17" fmla="*/ 6414269 w 6459988"/>
              <a:gd name="connsiteY17" fmla="*/ 1151111 h 5753325"/>
              <a:gd name="connsiteX18" fmla="*/ 6371722 w 6459988"/>
              <a:gd name="connsiteY18" fmla="*/ 1318080 h 5753325"/>
              <a:gd name="connsiteX19" fmla="*/ 6356023 w 6459988"/>
              <a:gd name="connsiteY19" fmla="*/ 1356227 h 5753325"/>
              <a:gd name="connsiteX20" fmla="*/ 6356157 w 6459988"/>
              <a:gd name="connsiteY20" fmla="*/ 1361967 h 5753325"/>
              <a:gd name="connsiteX21" fmla="*/ 6350613 w 6459988"/>
              <a:gd name="connsiteY21" fmla="*/ 1393569 h 5753325"/>
              <a:gd name="connsiteX22" fmla="*/ 6357062 w 6459988"/>
              <a:gd name="connsiteY22" fmla="*/ 1444071 h 5753325"/>
              <a:gd name="connsiteX23" fmla="*/ 6364832 w 6459988"/>
              <a:gd name="connsiteY23" fmla="*/ 1478763 h 5753325"/>
              <a:gd name="connsiteX24" fmla="*/ 6369745 w 6459988"/>
              <a:gd name="connsiteY24" fmla="*/ 1495680 h 5753325"/>
              <a:gd name="connsiteX25" fmla="*/ 6370898 w 6459988"/>
              <a:gd name="connsiteY25" fmla="*/ 1513331 h 5753325"/>
              <a:gd name="connsiteX26" fmla="*/ 6368801 w 6459988"/>
              <a:gd name="connsiteY26" fmla="*/ 1527414 h 5753325"/>
              <a:gd name="connsiteX27" fmla="*/ 6359177 w 6459988"/>
              <a:gd name="connsiteY27" fmla="*/ 1639513 h 5753325"/>
              <a:gd name="connsiteX28" fmla="*/ 6299489 w 6459988"/>
              <a:gd name="connsiteY28" fmla="*/ 1784860 h 5753325"/>
              <a:gd name="connsiteX29" fmla="*/ 6267878 w 6459988"/>
              <a:gd name="connsiteY29" fmla="*/ 1858572 h 5753325"/>
              <a:gd name="connsiteX30" fmla="*/ 6251146 w 6459988"/>
              <a:gd name="connsiteY30" fmla="*/ 1926167 h 5753325"/>
              <a:gd name="connsiteX31" fmla="*/ 6210686 w 6459988"/>
              <a:gd name="connsiteY31" fmla="*/ 2014834 h 5753325"/>
              <a:gd name="connsiteX32" fmla="*/ 6106652 w 6459988"/>
              <a:gd name="connsiteY32" fmla="*/ 2150572 h 5753325"/>
              <a:gd name="connsiteX33" fmla="*/ 6097813 w 6459988"/>
              <a:gd name="connsiteY33" fmla="*/ 2172208 h 5753325"/>
              <a:gd name="connsiteX34" fmla="*/ 6095990 w 6459988"/>
              <a:gd name="connsiteY34" fmla="*/ 2181185 h 5753325"/>
              <a:gd name="connsiteX35" fmla="*/ 6090126 w 6459988"/>
              <a:gd name="connsiteY35" fmla="*/ 2192533 h 5753325"/>
              <a:gd name="connsiteX36" fmla="*/ 6089503 w 6459988"/>
              <a:gd name="connsiteY36" fmla="*/ 2192543 h 5753325"/>
              <a:gd name="connsiteX37" fmla="*/ 6084946 w 6459988"/>
              <a:gd name="connsiteY37" fmla="*/ 2203694 h 5753325"/>
              <a:gd name="connsiteX38" fmla="*/ 5987861 w 6459988"/>
              <a:gd name="connsiteY38" fmla="*/ 2304868 h 5753325"/>
              <a:gd name="connsiteX39" fmla="*/ 5973439 w 6459988"/>
              <a:gd name="connsiteY39" fmla="*/ 2385635 h 5753325"/>
              <a:gd name="connsiteX40" fmla="*/ 5916727 w 6459988"/>
              <a:gd name="connsiteY40" fmla="*/ 2458777 h 5753325"/>
              <a:gd name="connsiteX41" fmla="*/ 5856524 w 6459988"/>
              <a:gd name="connsiteY41" fmla="*/ 2583281 h 5753325"/>
              <a:gd name="connsiteX42" fmla="*/ 5838091 w 6459988"/>
              <a:gd name="connsiteY42" fmla="*/ 2753474 h 5753325"/>
              <a:gd name="connsiteX43" fmla="*/ 5777471 w 6459988"/>
              <a:gd name="connsiteY43" fmla="*/ 2901570 h 5753325"/>
              <a:gd name="connsiteX44" fmla="*/ 5723992 w 6459988"/>
              <a:gd name="connsiteY44" fmla="*/ 2998752 h 5753325"/>
              <a:gd name="connsiteX45" fmla="*/ 5557886 w 6459988"/>
              <a:gd name="connsiteY45" fmla="*/ 3329735 h 5753325"/>
              <a:gd name="connsiteX46" fmla="*/ 5471501 w 6459988"/>
              <a:gd name="connsiteY46" fmla="*/ 3462221 h 5753325"/>
              <a:gd name="connsiteX47" fmla="*/ 5465154 w 6459988"/>
              <a:gd name="connsiteY47" fmla="*/ 3541065 h 5753325"/>
              <a:gd name="connsiteX48" fmla="*/ 5437889 w 6459988"/>
              <a:gd name="connsiteY48" fmla="*/ 3559927 h 5753325"/>
              <a:gd name="connsiteX49" fmla="*/ 5432770 w 6459988"/>
              <a:gd name="connsiteY49" fmla="*/ 3562948 h 5753325"/>
              <a:gd name="connsiteX50" fmla="*/ 5406795 w 6459988"/>
              <a:gd name="connsiteY50" fmla="*/ 3578594 h 5753325"/>
              <a:gd name="connsiteX51" fmla="*/ 5381495 w 6459988"/>
              <a:gd name="connsiteY51" fmla="*/ 3599883 h 5753325"/>
              <a:gd name="connsiteX52" fmla="*/ 5363689 w 6459988"/>
              <a:gd name="connsiteY52" fmla="*/ 3633299 h 5753325"/>
              <a:gd name="connsiteX53" fmla="*/ 5291870 w 6459988"/>
              <a:gd name="connsiteY53" fmla="*/ 3799039 h 5753325"/>
              <a:gd name="connsiteX54" fmla="*/ 5241600 w 6459988"/>
              <a:gd name="connsiteY54" fmla="*/ 3894238 h 5753325"/>
              <a:gd name="connsiteX55" fmla="*/ 5211041 w 6459988"/>
              <a:gd name="connsiteY55" fmla="*/ 3924184 h 5753325"/>
              <a:gd name="connsiteX56" fmla="*/ 5176073 w 6459988"/>
              <a:gd name="connsiteY56" fmla="*/ 3970179 h 5753325"/>
              <a:gd name="connsiteX57" fmla="*/ 5172826 w 6459988"/>
              <a:gd name="connsiteY57" fmla="*/ 3991773 h 5753325"/>
              <a:gd name="connsiteX58" fmla="*/ 5157053 w 6459988"/>
              <a:gd name="connsiteY58" fmla="*/ 3997708 h 5753325"/>
              <a:gd name="connsiteX59" fmla="*/ 5127922 w 6459988"/>
              <a:gd name="connsiteY59" fmla="*/ 4022660 h 5753325"/>
              <a:gd name="connsiteX60" fmla="*/ 5020872 w 6459988"/>
              <a:gd name="connsiteY60" fmla="*/ 4075951 h 5753325"/>
              <a:gd name="connsiteX61" fmla="*/ 4991410 w 6459988"/>
              <a:gd name="connsiteY61" fmla="*/ 4087598 h 5753325"/>
              <a:gd name="connsiteX62" fmla="*/ 4930112 w 6459988"/>
              <a:gd name="connsiteY62" fmla="*/ 4138459 h 5753325"/>
              <a:gd name="connsiteX63" fmla="*/ 4834224 w 6459988"/>
              <a:gd name="connsiteY63" fmla="*/ 4231643 h 5753325"/>
              <a:gd name="connsiteX64" fmla="*/ 4812599 w 6459988"/>
              <a:gd name="connsiteY64" fmla="*/ 4249449 h 5753325"/>
              <a:gd name="connsiteX65" fmla="*/ 4789188 w 6459988"/>
              <a:gd name="connsiteY65" fmla="*/ 4256678 h 5753325"/>
              <a:gd name="connsiteX66" fmla="*/ 4779554 w 6459988"/>
              <a:gd name="connsiteY66" fmla="*/ 4251313 h 5753325"/>
              <a:gd name="connsiteX67" fmla="*/ 4766885 w 6459988"/>
              <a:gd name="connsiteY67" fmla="*/ 4259812 h 5753325"/>
              <a:gd name="connsiteX68" fmla="*/ 4762510 w 6459988"/>
              <a:gd name="connsiteY68" fmla="*/ 4260383 h 5753325"/>
              <a:gd name="connsiteX69" fmla="*/ 4738416 w 6459988"/>
              <a:gd name="connsiteY69" fmla="*/ 4265355 h 5753325"/>
              <a:gd name="connsiteX70" fmla="*/ 4712007 w 6459988"/>
              <a:gd name="connsiteY70" fmla="*/ 4317892 h 5753325"/>
              <a:gd name="connsiteX71" fmla="*/ 4658930 w 6459988"/>
              <a:gd name="connsiteY71" fmla="*/ 4348041 h 5753325"/>
              <a:gd name="connsiteX72" fmla="*/ 4443526 w 6459988"/>
              <a:gd name="connsiteY72" fmla="*/ 4507851 h 5753325"/>
              <a:gd name="connsiteX73" fmla="*/ 4289766 w 6459988"/>
              <a:gd name="connsiteY73" fmla="*/ 4711450 h 5753325"/>
              <a:gd name="connsiteX74" fmla="*/ 4150870 w 6459988"/>
              <a:gd name="connsiteY74" fmla="*/ 4818480 h 5753325"/>
              <a:gd name="connsiteX75" fmla="*/ 4006639 w 6459988"/>
              <a:gd name="connsiteY75" fmla="*/ 4933815 h 5753325"/>
              <a:gd name="connsiteX76" fmla="*/ 3298210 w 6459988"/>
              <a:gd name="connsiteY76" fmla="*/ 5070790 h 5753325"/>
              <a:gd name="connsiteX77" fmla="*/ 2947678 w 6459988"/>
              <a:gd name="connsiteY77" fmla="*/ 5117869 h 5753325"/>
              <a:gd name="connsiteX78" fmla="*/ 2822169 w 6459988"/>
              <a:gd name="connsiteY78" fmla="*/ 5129396 h 5753325"/>
              <a:gd name="connsiteX79" fmla="*/ 2538773 w 6459988"/>
              <a:gd name="connsiteY79" fmla="*/ 5313397 h 5753325"/>
              <a:gd name="connsiteX80" fmla="*/ 2014500 w 6459988"/>
              <a:gd name="connsiteY80" fmla="*/ 5519744 h 5753325"/>
              <a:gd name="connsiteX81" fmla="*/ 1934391 w 6459988"/>
              <a:gd name="connsiteY81" fmla="*/ 5591335 h 5753325"/>
              <a:gd name="connsiteX82" fmla="*/ 1892550 w 6459988"/>
              <a:gd name="connsiteY82" fmla="*/ 5649708 h 5753325"/>
              <a:gd name="connsiteX83" fmla="*/ 1854769 w 6459988"/>
              <a:gd name="connsiteY83" fmla="*/ 5647691 h 5753325"/>
              <a:gd name="connsiteX84" fmla="*/ 1809461 w 6459988"/>
              <a:gd name="connsiteY84" fmla="*/ 5648628 h 5753325"/>
              <a:gd name="connsiteX85" fmla="*/ 1745150 w 6459988"/>
              <a:gd name="connsiteY85" fmla="*/ 5693879 h 5753325"/>
              <a:gd name="connsiteX86" fmla="*/ 1713375 w 6459988"/>
              <a:gd name="connsiteY86" fmla="*/ 5684672 h 5753325"/>
              <a:gd name="connsiteX87" fmla="*/ 1707808 w 6459988"/>
              <a:gd name="connsiteY87" fmla="*/ 5682611 h 5753325"/>
              <a:gd name="connsiteX88" fmla="*/ 1679313 w 6459988"/>
              <a:gd name="connsiteY88" fmla="*/ 5672360 h 5753325"/>
              <a:gd name="connsiteX89" fmla="*/ 1646933 w 6459988"/>
              <a:gd name="connsiteY89" fmla="*/ 5666227 h 5753325"/>
              <a:gd name="connsiteX90" fmla="*/ 1610055 w 6459988"/>
              <a:gd name="connsiteY90" fmla="*/ 5673643 h 5753325"/>
              <a:gd name="connsiteX91" fmla="*/ 1437641 w 6459988"/>
              <a:gd name="connsiteY91" fmla="*/ 5723266 h 5753325"/>
              <a:gd name="connsiteX92" fmla="*/ 1332869 w 6459988"/>
              <a:gd name="connsiteY92" fmla="*/ 5744752 h 5753325"/>
              <a:gd name="connsiteX93" fmla="*/ 1290525 w 6459988"/>
              <a:gd name="connsiteY93" fmla="*/ 5740036 h 5753325"/>
              <a:gd name="connsiteX94" fmla="*/ 1233107 w 6459988"/>
              <a:gd name="connsiteY94" fmla="*/ 5742106 h 5753325"/>
              <a:gd name="connsiteX95" fmla="*/ 1214532 w 6459988"/>
              <a:gd name="connsiteY95" fmla="*/ 5753325 h 5753325"/>
              <a:gd name="connsiteX96" fmla="*/ 1199955 w 6459988"/>
              <a:gd name="connsiteY96" fmla="*/ 5744831 h 5753325"/>
              <a:gd name="connsiteX97" fmla="*/ 1162337 w 6459988"/>
              <a:gd name="connsiteY97" fmla="*/ 5738048 h 5753325"/>
              <a:gd name="connsiteX98" fmla="*/ 1053457 w 6459988"/>
              <a:gd name="connsiteY98" fmla="*/ 5688676 h 5753325"/>
              <a:gd name="connsiteX99" fmla="*/ 1025798 w 6459988"/>
              <a:gd name="connsiteY99" fmla="*/ 5673166 h 5753325"/>
              <a:gd name="connsiteX100" fmla="*/ 947900 w 6459988"/>
              <a:gd name="connsiteY100" fmla="*/ 5657848 h 5753325"/>
              <a:gd name="connsiteX101" fmla="*/ 815627 w 6459988"/>
              <a:gd name="connsiteY101" fmla="*/ 5642557 h 5753325"/>
              <a:gd name="connsiteX102" fmla="*/ 788251 w 6459988"/>
              <a:gd name="connsiteY102" fmla="*/ 5637065 h 5753325"/>
              <a:gd name="connsiteX103" fmla="*/ 767822 w 6459988"/>
              <a:gd name="connsiteY103" fmla="*/ 5623450 h 5753325"/>
              <a:gd name="connsiteX104" fmla="*/ 765791 w 6459988"/>
              <a:gd name="connsiteY104" fmla="*/ 5612539 h 5753325"/>
              <a:gd name="connsiteX105" fmla="*/ 751230 w 6459988"/>
              <a:gd name="connsiteY105" fmla="*/ 5608092 h 5753325"/>
              <a:gd name="connsiteX106" fmla="*/ 748008 w 6459988"/>
              <a:gd name="connsiteY106" fmla="*/ 5605052 h 5753325"/>
              <a:gd name="connsiteX107" fmla="*/ 728871 w 6459988"/>
              <a:gd name="connsiteY107" fmla="*/ 5589469 h 5753325"/>
              <a:gd name="connsiteX108" fmla="*/ 671898 w 6459988"/>
              <a:gd name="connsiteY108" fmla="*/ 5602363 h 5753325"/>
              <a:gd name="connsiteX109" fmla="*/ 615065 w 6459988"/>
              <a:gd name="connsiteY109" fmla="*/ 5580257 h 5753325"/>
              <a:gd name="connsiteX110" fmla="*/ 355785 w 6459988"/>
              <a:gd name="connsiteY110" fmla="*/ 5514383 h 5753325"/>
              <a:gd name="connsiteX111" fmla="*/ 102269 w 6459988"/>
              <a:gd name="connsiteY111" fmla="*/ 5524347 h 5753325"/>
              <a:gd name="connsiteX112" fmla="*/ 13160 w 6459988"/>
              <a:gd name="connsiteY112" fmla="*/ 5514159 h 5753325"/>
              <a:gd name="connsiteX113" fmla="*/ 0 w 6459988"/>
              <a:gd name="connsiteY113" fmla="*/ 5511735 h 5753325"/>
              <a:gd name="connsiteX114" fmla="*/ 0 w 6459988"/>
              <a:gd name="connsiteY114" fmla="*/ 0 h 5753325"/>
              <a:gd name="connsiteX0" fmla="*/ 0 w 6459988"/>
              <a:gd name="connsiteY0" fmla="*/ 0 h 5753325"/>
              <a:gd name="connsiteX1" fmla="*/ 6438980 w 6459988"/>
              <a:gd name="connsiteY1" fmla="*/ 0 h 5753325"/>
              <a:gd name="connsiteX2" fmla="*/ 6439047 w 6459988"/>
              <a:gd name="connsiteY2" fmla="*/ 147 h 5753325"/>
              <a:gd name="connsiteX3" fmla="*/ 6443456 w 6459988"/>
              <a:gd name="connsiteY3" fmla="*/ 130105 h 5753325"/>
              <a:gd name="connsiteX4" fmla="*/ 6447632 w 6459988"/>
              <a:gd name="connsiteY4" fmla="*/ 170016 h 5753325"/>
              <a:gd name="connsiteX5" fmla="*/ 6396598 w 6459988"/>
              <a:gd name="connsiteY5" fmla="*/ 274847 h 5753325"/>
              <a:gd name="connsiteX6" fmla="*/ 6375685 w 6459988"/>
              <a:gd name="connsiteY6" fmla="*/ 535865 h 5753325"/>
              <a:gd name="connsiteX7" fmla="*/ 6354187 w 6459988"/>
              <a:gd name="connsiteY7" fmla="*/ 615799 h 5753325"/>
              <a:gd name="connsiteX8" fmla="*/ 6459988 w 6459988"/>
              <a:gd name="connsiteY8" fmla="*/ 707628 h 5753325"/>
              <a:gd name="connsiteX9" fmla="*/ 6453989 w 6459988"/>
              <a:gd name="connsiteY9" fmla="*/ 711876 h 5753325"/>
              <a:gd name="connsiteX10" fmla="*/ 6344988 w 6459988"/>
              <a:gd name="connsiteY10" fmla="*/ 697330 h 5753325"/>
              <a:gd name="connsiteX11" fmla="*/ 6447445 w 6459988"/>
              <a:gd name="connsiteY11" fmla="*/ 780003 h 5753325"/>
              <a:gd name="connsiteX12" fmla="*/ 6426552 w 6459988"/>
              <a:gd name="connsiteY12" fmla="*/ 845805 h 5753325"/>
              <a:gd name="connsiteX13" fmla="*/ 6434072 w 6459988"/>
              <a:gd name="connsiteY13" fmla="*/ 910733 h 5753325"/>
              <a:gd name="connsiteX14" fmla="*/ 6432570 w 6459988"/>
              <a:gd name="connsiteY14" fmla="*/ 983394 h 5753325"/>
              <a:gd name="connsiteX15" fmla="*/ 6431878 w 6459988"/>
              <a:gd name="connsiteY15" fmla="*/ 1026728 h 5753325"/>
              <a:gd name="connsiteX16" fmla="*/ 6414269 w 6459988"/>
              <a:gd name="connsiteY16" fmla="*/ 1151111 h 5753325"/>
              <a:gd name="connsiteX17" fmla="*/ 6371722 w 6459988"/>
              <a:gd name="connsiteY17" fmla="*/ 1318080 h 5753325"/>
              <a:gd name="connsiteX18" fmla="*/ 6356023 w 6459988"/>
              <a:gd name="connsiteY18" fmla="*/ 1356227 h 5753325"/>
              <a:gd name="connsiteX19" fmla="*/ 6356157 w 6459988"/>
              <a:gd name="connsiteY19" fmla="*/ 1361967 h 5753325"/>
              <a:gd name="connsiteX20" fmla="*/ 6350613 w 6459988"/>
              <a:gd name="connsiteY20" fmla="*/ 1393569 h 5753325"/>
              <a:gd name="connsiteX21" fmla="*/ 6357062 w 6459988"/>
              <a:gd name="connsiteY21" fmla="*/ 1444071 h 5753325"/>
              <a:gd name="connsiteX22" fmla="*/ 6364832 w 6459988"/>
              <a:gd name="connsiteY22" fmla="*/ 1478763 h 5753325"/>
              <a:gd name="connsiteX23" fmla="*/ 6369745 w 6459988"/>
              <a:gd name="connsiteY23" fmla="*/ 1495680 h 5753325"/>
              <a:gd name="connsiteX24" fmla="*/ 6370898 w 6459988"/>
              <a:gd name="connsiteY24" fmla="*/ 1513331 h 5753325"/>
              <a:gd name="connsiteX25" fmla="*/ 6368801 w 6459988"/>
              <a:gd name="connsiteY25" fmla="*/ 1527414 h 5753325"/>
              <a:gd name="connsiteX26" fmla="*/ 6359177 w 6459988"/>
              <a:gd name="connsiteY26" fmla="*/ 1639513 h 5753325"/>
              <a:gd name="connsiteX27" fmla="*/ 6299489 w 6459988"/>
              <a:gd name="connsiteY27" fmla="*/ 1784860 h 5753325"/>
              <a:gd name="connsiteX28" fmla="*/ 6267878 w 6459988"/>
              <a:gd name="connsiteY28" fmla="*/ 1858572 h 5753325"/>
              <a:gd name="connsiteX29" fmla="*/ 6251146 w 6459988"/>
              <a:gd name="connsiteY29" fmla="*/ 1926167 h 5753325"/>
              <a:gd name="connsiteX30" fmla="*/ 6210686 w 6459988"/>
              <a:gd name="connsiteY30" fmla="*/ 2014834 h 5753325"/>
              <a:gd name="connsiteX31" fmla="*/ 6106652 w 6459988"/>
              <a:gd name="connsiteY31" fmla="*/ 2150572 h 5753325"/>
              <a:gd name="connsiteX32" fmla="*/ 6097813 w 6459988"/>
              <a:gd name="connsiteY32" fmla="*/ 2172208 h 5753325"/>
              <a:gd name="connsiteX33" fmla="*/ 6095990 w 6459988"/>
              <a:gd name="connsiteY33" fmla="*/ 2181185 h 5753325"/>
              <a:gd name="connsiteX34" fmla="*/ 6090126 w 6459988"/>
              <a:gd name="connsiteY34" fmla="*/ 2192533 h 5753325"/>
              <a:gd name="connsiteX35" fmla="*/ 6089503 w 6459988"/>
              <a:gd name="connsiteY35" fmla="*/ 2192543 h 5753325"/>
              <a:gd name="connsiteX36" fmla="*/ 6084946 w 6459988"/>
              <a:gd name="connsiteY36" fmla="*/ 2203694 h 5753325"/>
              <a:gd name="connsiteX37" fmla="*/ 5987861 w 6459988"/>
              <a:gd name="connsiteY37" fmla="*/ 2304868 h 5753325"/>
              <a:gd name="connsiteX38" fmla="*/ 5973439 w 6459988"/>
              <a:gd name="connsiteY38" fmla="*/ 2385635 h 5753325"/>
              <a:gd name="connsiteX39" fmla="*/ 5916727 w 6459988"/>
              <a:gd name="connsiteY39" fmla="*/ 2458777 h 5753325"/>
              <a:gd name="connsiteX40" fmla="*/ 5856524 w 6459988"/>
              <a:gd name="connsiteY40" fmla="*/ 2583281 h 5753325"/>
              <a:gd name="connsiteX41" fmla="*/ 5838091 w 6459988"/>
              <a:gd name="connsiteY41" fmla="*/ 2753474 h 5753325"/>
              <a:gd name="connsiteX42" fmla="*/ 5777471 w 6459988"/>
              <a:gd name="connsiteY42" fmla="*/ 2901570 h 5753325"/>
              <a:gd name="connsiteX43" fmla="*/ 5723992 w 6459988"/>
              <a:gd name="connsiteY43" fmla="*/ 2998752 h 5753325"/>
              <a:gd name="connsiteX44" fmla="*/ 5557886 w 6459988"/>
              <a:gd name="connsiteY44" fmla="*/ 3329735 h 5753325"/>
              <a:gd name="connsiteX45" fmla="*/ 5471501 w 6459988"/>
              <a:gd name="connsiteY45" fmla="*/ 3462221 h 5753325"/>
              <a:gd name="connsiteX46" fmla="*/ 5465154 w 6459988"/>
              <a:gd name="connsiteY46" fmla="*/ 3541065 h 5753325"/>
              <a:gd name="connsiteX47" fmla="*/ 5437889 w 6459988"/>
              <a:gd name="connsiteY47" fmla="*/ 3559927 h 5753325"/>
              <a:gd name="connsiteX48" fmla="*/ 5432770 w 6459988"/>
              <a:gd name="connsiteY48" fmla="*/ 3562948 h 5753325"/>
              <a:gd name="connsiteX49" fmla="*/ 5406795 w 6459988"/>
              <a:gd name="connsiteY49" fmla="*/ 3578594 h 5753325"/>
              <a:gd name="connsiteX50" fmla="*/ 5381495 w 6459988"/>
              <a:gd name="connsiteY50" fmla="*/ 3599883 h 5753325"/>
              <a:gd name="connsiteX51" fmla="*/ 5363689 w 6459988"/>
              <a:gd name="connsiteY51" fmla="*/ 3633299 h 5753325"/>
              <a:gd name="connsiteX52" fmla="*/ 5291870 w 6459988"/>
              <a:gd name="connsiteY52" fmla="*/ 3799039 h 5753325"/>
              <a:gd name="connsiteX53" fmla="*/ 5241600 w 6459988"/>
              <a:gd name="connsiteY53" fmla="*/ 3894238 h 5753325"/>
              <a:gd name="connsiteX54" fmla="*/ 5211041 w 6459988"/>
              <a:gd name="connsiteY54" fmla="*/ 3924184 h 5753325"/>
              <a:gd name="connsiteX55" fmla="*/ 5176073 w 6459988"/>
              <a:gd name="connsiteY55" fmla="*/ 3970179 h 5753325"/>
              <a:gd name="connsiteX56" fmla="*/ 5172826 w 6459988"/>
              <a:gd name="connsiteY56" fmla="*/ 3991773 h 5753325"/>
              <a:gd name="connsiteX57" fmla="*/ 5157053 w 6459988"/>
              <a:gd name="connsiteY57" fmla="*/ 3997708 h 5753325"/>
              <a:gd name="connsiteX58" fmla="*/ 5127922 w 6459988"/>
              <a:gd name="connsiteY58" fmla="*/ 4022660 h 5753325"/>
              <a:gd name="connsiteX59" fmla="*/ 5020872 w 6459988"/>
              <a:gd name="connsiteY59" fmla="*/ 4075951 h 5753325"/>
              <a:gd name="connsiteX60" fmla="*/ 4991410 w 6459988"/>
              <a:gd name="connsiteY60" fmla="*/ 4087598 h 5753325"/>
              <a:gd name="connsiteX61" fmla="*/ 4930112 w 6459988"/>
              <a:gd name="connsiteY61" fmla="*/ 4138459 h 5753325"/>
              <a:gd name="connsiteX62" fmla="*/ 4834224 w 6459988"/>
              <a:gd name="connsiteY62" fmla="*/ 4231643 h 5753325"/>
              <a:gd name="connsiteX63" fmla="*/ 4812599 w 6459988"/>
              <a:gd name="connsiteY63" fmla="*/ 4249449 h 5753325"/>
              <a:gd name="connsiteX64" fmla="*/ 4789188 w 6459988"/>
              <a:gd name="connsiteY64" fmla="*/ 4256678 h 5753325"/>
              <a:gd name="connsiteX65" fmla="*/ 4779554 w 6459988"/>
              <a:gd name="connsiteY65" fmla="*/ 4251313 h 5753325"/>
              <a:gd name="connsiteX66" fmla="*/ 4766885 w 6459988"/>
              <a:gd name="connsiteY66" fmla="*/ 4259812 h 5753325"/>
              <a:gd name="connsiteX67" fmla="*/ 4762510 w 6459988"/>
              <a:gd name="connsiteY67" fmla="*/ 4260383 h 5753325"/>
              <a:gd name="connsiteX68" fmla="*/ 4738416 w 6459988"/>
              <a:gd name="connsiteY68" fmla="*/ 4265355 h 5753325"/>
              <a:gd name="connsiteX69" fmla="*/ 4712007 w 6459988"/>
              <a:gd name="connsiteY69" fmla="*/ 4317892 h 5753325"/>
              <a:gd name="connsiteX70" fmla="*/ 4658930 w 6459988"/>
              <a:gd name="connsiteY70" fmla="*/ 4348041 h 5753325"/>
              <a:gd name="connsiteX71" fmla="*/ 4443526 w 6459988"/>
              <a:gd name="connsiteY71" fmla="*/ 4507851 h 5753325"/>
              <a:gd name="connsiteX72" fmla="*/ 4289766 w 6459988"/>
              <a:gd name="connsiteY72" fmla="*/ 4711450 h 5753325"/>
              <a:gd name="connsiteX73" fmla="*/ 4150870 w 6459988"/>
              <a:gd name="connsiteY73" fmla="*/ 4818480 h 5753325"/>
              <a:gd name="connsiteX74" fmla="*/ 4006639 w 6459988"/>
              <a:gd name="connsiteY74" fmla="*/ 4933815 h 5753325"/>
              <a:gd name="connsiteX75" fmla="*/ 3298210 w 6459988"/>
              <a:gd name="connsiteY75" fmla="*/ 5070790 h 5753325"/>
              <a:gd name="connsiteX76" fmla="*/ 2947678 w 6459988"/>
              <a:gd name="connsiteY76" fmla="*/ 5117869 h 5753325"/>
              <a:gd name="connsiteX77" fmla="*/ 2822169 w 6459988"/>
              <a:gd name="connsiteY77" fmla="*/ 5129396 h 5753325"/>
              <a:gd name="connsiteX78" fmla="*/ 2538773 w 6459988"/>
              <a:gd name="connsiteY78" fmla="*/ 5313397 h 5753325"/>
              <a:gd name="connsiteX79" fmla="*/ 2014500 w 6459988"/>
              <a:gd name="connsiteY79" fmla="*/ 5519744 h 5753325"/>
              <a:gd name="connsiteX80" fmla="*/ 1934391 w 6459988"/>
              <a:gd name="connsiteY80" fmla="*/ 5591335 h 5753325"/>
              <a:gd name="connsiteX81" fmla="*/ 1892550 w 6459988"/>
              <a:gd name="connsiteY81" fmla="*/ 5649708 h 5753325"/>
              <a:gd name="connsiteX82" fmla="*/ 1854769 w 6459988"/>
              <a:gd name="connsiteY82" fmla="*/ 5647691 h 5753325"/>
              <a:gd name="connsiteX83" fmla="*/ 1809461 w 6459988"/>
              <a:gd name="connsiteY83" fmla="*/ 5648628 h 5753325"/>
              <a:gd name="connsiteX84" fmla="*/ 1745150 w 6459988"/>
              <a:gd name="connsiteY84" fmla="*/ 5693879 h 5753325"/>
              <a:gd name="connsiteX85" fmla="*/ 1713375 w 6459988"/>
              <a:gd name="connsiteY85" fmla="*/ 5684672 h 5753325"/>
              <a:gd name="connsiteX86" fmla="*/ 1707808 w 6459988"/>
              <a:gd name="connsiteY86" fmla="*/ 5682611 h 5753325"/>
              <a:gd name="connsiteX87" fmla="*/ 1679313 w 6459988"/>
              <a:gd name="connsiteY87" fmla="*/ 5672360 h 5753325"/>
              <a:gd name="connsiteX88" fmla="*/ 1646933 w 6459988"/>
              <a:gd name="connsiteY88" fmla="*/ 5666227 h 5753325"/>
              <a:gd name="connsiteX89" fmla="*/ 1610055 w 6459988"/>
              <a:gd name="connsiteY89" fmla="*/ 5673643 h 5753325"/>
              <a:gd name="connsiteX90" fmla="*/ 1437641 w 6459988"/>
              <a:gd name="connsiteY90" fmla="*/ 5723266 h 5753325"/>
              <a:gd name="connsiteX91" fmla="*/ 1332869 w 6459988"/>
              <a:gd name="connsiteY91" fmla="*/ 5744752 h 5753325"/>
              <a:gd name="connsiteX92" fmla="*/ 1290525 w 6459988"/>
              <a:gd name="connsiteY92" fmla="*/ 5740036 h 5753325"/>
              <a:gd name="connsiteX93" fmla="*/ 1233107 w 6459988"/>
              <a:gd name="connsiteY93" fmla="*/ 5742106 h 5753325"/>
              <a:gd name="connsiteX94" fmla="*/ 1214532 w 6459988"/>
              <a:gd name="connsiteY94" fmla="*/ 5753325 h 5753325"/>
              <a:gd name="connsiteX95" fmla="*/ 1199955 w 6459988"/>
              <a:gd name="connsiteY95" fmla="*/ 5744831 h 5753325"/>
              <a:gd name="connsiteX96" fmla="*/ 1162337 w 6459988"/>
              <a:gd name="connsiteY96" fmla="*/ 5738048 h 5753325"/>
              <a:gd name="connsiteX97" fmla="*/ 1053457 w 6459988"/>
              <a:gd name="connsiteY97" fmla="*/ 5688676 h 5753325"/>
              <a:gd name="connsiteX98" fmla="*/ 1025798 w 6459988"/>
              <a:gd name="connsiteY98" fmla="*/ 5673166 h 5753325"/>
              <a:gd name="connsiteX99" fmla="*/ 947900 w 6459988"/>
              <a:gd name="connsiteY99" fmla="*/ 5657848 h 5753325"/>
              <a:gd name="connsiteX100" fmla="*/ 815627 w 6459988"/>
              <a:gd name="connsiteY100" fmla="*/ 5642557 h 5753325"/>
              <a:gd name="connsiteX101" fmla="*/ 788251 w 6459988"/>
              <a:gd name="connsiteY101" fmla="*/ 5637065 h 5753325"/>
              <a:gd name="connsiteX102" fmla="*/ 767822 w 6459988"/>
              <a:gd name="connsiteY102" fmla="*/ 5623450 h 5753325"/>
              <a:gd name="connsiteX103" fmla="*/ 765791 w 6459988"/>
              <a:gd name="connsiteY103" fmla="*/ 5612539 h 5753325"/>
              <a:gd name="connsiteX104" fmla="*/ 751230 w 6459988"/>
              <a:gd name="connsiteY104" fmla="*/ 5608092 h 5753325"/>
              <a:gd name="connsiteX105" fmla="*/ 748008 w 6459988"/>
              <a:gd name="connsiteY105" fmla="*/ 5605052 h 5753325"/>
              <a:gd name="connsiteX106" fmla="*/ 728871 w 6459988"/>
              <a:gd name="connsiteY106" fmla="*/ 5589469 h 5753325"/>
              <a:gd name="connsiteX107" fmla="*/ 671898 w 6459988"/>
              <a:gd name="connsiteY107" fmla="*/ 5602363 h 5753325"/>
              <a:gd name="connsiteX108" fmla="*/ 615065 w 6459988"/>
              <a:gd name="connsiteY108" fmla="*/ 5580257 h 5753325"/>
              <a:gd name="connsiteX109" fmla="*/ 355785 w 6459988"/>
              <a:gd name="connsiteY109" fmla="*/ 5514383 h 5753325"/>
              <a:gd name="connsiteX110" fmla="*/ 102269 w 6459988"/>
              <a:gd name="connsiteY110" fmla="*/ 5524347 h 5753325"/>
              <a:gd name="connsiteX111" fmla="*/ 13160 w 6459988"/>
              <a:gd name="connsiteY111" fmla="*/ 5514159 h 5753325"/>
              <a:gd name="connsiteX112" fmla="*/ 0 w 6459988"/>
              <a:gd name="connsiteY112" fmla="*/ 5511735 h 5753325"/>
              <a:gd name="connsiteX113" fmla="*/ 0 w 6459988"/>
              <a:gd name="connsiteY113" fmla="*/ 0 h 5753325"/>
              <a:gd name="connsiteX0" fmla="*/ 0 w 6459988"/>
              <a:gd name="connsiteY0" fmla="*/ 0 h 5753325"/>
              <a:gd name="connsiteX1" fmla="*/ 6438980 w 6459988"/>
              <a:gd name="connsiteY1" fmla="*/ 0 h 5753325"/>
              <a:gd name="connsiteX2" fmla="*/ 6439047 w 6459988"/>
              <a:gd name="connsiteY2" fmla="*/ 147 h 5753325"/>
              <a:gd name="connsiteX3" fmla="*/ 6443456 w 6459988"/>
              <a:gd name="connsiteY3" fmla="*/ 130105 h 5753325"/>
              <a:gd name="connsiteX4" fmla="*/ 6447632 w 6459988"/>
              <a:gd name="connsiteY4" fmla="*/ 170016 h 5753325"/>
              <a:gd name="connsiteX5" fmla="*/ 6396598 w 6459988"/>
              <a:gd name="connsiteY5" fmla="*/ 274847 h 5753325"/>
              <a:gd name="connsiteX6" fmla="*/ 6375685 w 6459988"/>
              <a:gd name="connsiteY6" fmla="*/ 535865 h 5753325"/>
              <a:gd name="connsiteX7" fmla="*/ 6354187 w 6459988"/>
              <a:gd name="connsiteY7" fmla="*/ 615799 h 5753325"/>
              <a:gd name="connsiteX8" fmla="*/ 6459988 w 6459988"/>
              <a:gd name="connsiteY8" fmla="*/ 707628 h 5753325"/>
              <a:gd name="connsiteX9" fmla="*/ 6344988 w 6459988"/>
              <a:gd name="connsiteY9" fmla="*/ 697330 h 5753325"/>
              <a:gd name="connsiteX10" fmla="*/ 6447445 w 6459988"/>
              <a:gd name="connsiteY10" fmla="*/ 780003 h 5753325"/>
              <a:gd name="connsiteX11" fmla="*/ 6426552 w 6459988"/>
              <a:gd name="connsiteY11" fmla="*/ 845805 h 5753325"/>
              <a:gd name="connsiteX12" fmla="*/ 6434072 w 6459988"/>
              <a:gd name="connsiteY12" fmla="*/ 910733 h 5753325"/>
              <a:gd name="connsiteX13" fmla="*/ 6432570 w 6459988"/>
              <a:gd name="connsiteY13" fmla="*/ 983394 h 5753325"/>
              <a:gd name="connsiteX14" fmla="*/ 6431878 w 6459988"/>
              <a:gd name="connsiteY14" fmla="*/ 1026728 h 5753325"/>
              <a:gd name="connsiteX15" fmla="*/ 6414269 w 6459988"/>
              <a:gd name="connsiteY15" fmla="*/ 1151111 h 5753325"/>
              <a:gd name="connsiteX16" fmla="*/ 6371722 w 6459988"/>
              <a:gd name="connsiteY16" fmla="*/ 1318080 h 5753325"/>
              <a:gd name="connsiteX17" fmla="*/ 6356023 w 6459988"/>
              <a:gd name="connsiteY17" fmla="*/ 1356227 h 5753325"/>
              <a:gd name="connsiteX18" fmla="*/ 6356157 w 6459988"/>
              <a:gd name="connsiteY18" fmla="*/ 1361967 h 5753325"/>
              <a:gd name="connsiteX19" fmla="*/ 6350613 w 6459988"/>
              <a:gd name="connsiteY19" fmla="*/ 1393569 h 5753325"/>
              <a:gd name="connsiteX20" fmla="*/ 6357062 w 6459988"/>
              <a:gd name="connsiteY20" fmla="*/ 1444071 h 5753325"/>
              <a:gd name="connsiteX21" fmla="*/ 6364832 w 6459988"/>
              <a:gd name="connsiteY21" fmla="*/ 1478763 h 5753325"/>
              <a:gd name="connsiteX22" fmla="*/ 6369745 w 6459988"/>
              <a:gd name="connsiteY22" fmla="*/ 1495680 h 5753325"/>
              <a:gd name="connsiteX23" fmla="*/ 6370898 w 6459988"/>
              <a:gd name="connsiteY23" fmla="*/ 1513331 h 5753325"/>
              <a:gd name="connsiteX24" fmla="*/ 6368801 w 6459988"/>
              <a:gd name="connsiteY24" fmla="*/ 1527414 h 5753325"/>
              <a:gd name="connsiteX25" fmla="*/ 6359177 w 6459988"/>
              <a:gd name="connsiteY25" fmla="*/ 1639513 h 5753325"/>
              <a:gd name="connsiteX26" fmla="*/ 6299489 w 6459988"/>
              <a:gd name="connsiteY26" fmla="*/ 1784860 h 5753325"/>
              <a:gd name="connsiteX27" fmla="*/ 6267878 w 6459988"/>
              <a:gd name="connsiteY27" fmla="*/ 1858572 h 5753325"/>
              <a:gd name="connsiteX28" fmla="*/ 6251146 w 6459988"/>
              <a:gd name="connsiteY28" fmla="*/ 1926167 h 5753325"/>
              <a:gd name="connsiteX29" fmla="*/ 6210686 w 6459988"/>
              <a:gd name="connsiteY29" fmla="*/ 2014834 h 5753325"/>
              <a:gd name="connsiteX30" fmla="*/ 6106652 w 6459988"/>
              <a:gd name="connsiteY30" fmla="*/ 2150572 h 5753325"/>
              <a:gd name="connsiteX31" fmla="*/ 6097813 w 6459988"/>
              <a:gd name="connsiteY31" fmla="*/ 2172208 h 5753325"/>
              <a:gd name="connsiteX32" fmla="*/ 6095990 w 6459988"/>
              <a:gd name="connsiteY32" fmla="*/ 2181185 h 5753325"/>
              <a:gd name="connsiteX33" fmla="*/ 6090126 w 6459988"/>
              <a:gd name="connsiteY33" fmla="*/ 2192533 h 5753325"/>
              <a:gd name="connsiteX34" fmla="*/ 6089503 w 6459988"/>
              <a:gd name="connsiteY34" fmla="*/ 2192543 h 5753325"/>
              <a:gd name="connsiteX35" fmla="*/ 6084946 w 6459988"/>
              <a:gd name="connsiteY35" fmla="*/ 2203694 h 5753325"/>
              <a:gd name="connsiteX36" fmla="*/ 5987861 w 6459988"/>
              <a:gd name="connsiteY36" fmla="*/ 2304868 h 5753325"/>
              <a:gd name="connsiteX37" fmla="*/ 5973439 w 6459988"/>
              <a:gd name="connsiteY37" fmla="*/ 2385635 h 5753325"/>
              <a:gd name="connsiteX38" fmla="*/ 5916727 w 6459988"/>
              <a:gd name="connsiteY38" fmla="*/ 2458777 h 5753325"/>
              <a:gd name="connsiteX39" fmla="*/ 5856524 w 6459988"/>
              <a:gd name="connsiteY39" fmla="*/ 2583281 h 5753325"/>
              <a:gd name="connsiteX40" fmla="*/ 5838091 w 6459988"/>
              <a:gd name="connsiteY40" fmla="*/ 2753474 h 5753325"/>
              <a:gd name="connsiteX41" fmla="*/ 5777471 w 6459988"/>
              <a:gd name="connsiteY41" fmla="*/ 2901570 h 5753325"/>
              <a:gd name="connsiteX42" fmla="*/ 5723992 w 6459988"/>
              <a:gd name="connsiteY42" fmla="*/ 2998752 h 5753325"/>
              <a:gd name="connsiteX43" fmla="*/ 5557886 w 6459988"/>
              <a:gd name="connsiteY43" fmla="*/ 3329735 h 5753325"/>
              <a:gd name="connsiteX44" fmla="*/ 5471501 w 6459988"/>
              <a:gd name="connsiteY44" fmla="*/ 3462221 h 5753325"/>
              <a:gd name="connsiteX45" fmla="*/ 5465154 w 6459988"/>
              <a:gd name="connsiteY45" fmla="*/ 3541065 h 5753325"/>
              <a:gd name="connsiteX46" fmla="*/ 5437889 w 6459988"/>
              <a:gd name="connsiteY46" fmla="*/ 3559927 h 5753325"/>
              <a:gd name="connsiteX47" fmla="*/ 5432770 w 6459988"/>
              <a:gd name="connsiteY47" fmla="*/ 3562948 h 5753325"/>
              <a:gd name="connsiteX48" fmla="*/ 5406795 w 6459988"/>
              <a:gd name="connsiteY48" fmla="*/ 3578594 h 5753325"/>
              <a:gd name="connsiteX49" fmla="*/ 5381495 w 6459988"/>
              <a:gd name="connsiteY49" fmla="*/ 3599883 h 5753325"/>
              <a:gd name="connsiteX50" fmla="*/ 5363689 w 6459988"/>
              <a:gd name="connsiteY50" fmla="*/ 3633299 h 5753325"/>
              <a:gd name="connsiteX51" fmla="*/ 5291870 w 6459988"/>
              <a:gd name="connsiteY51" fmla="*/ 3799039 h 5753325"/>
              <a:gd name="connsiteX52" fmla="*/ 5241600 w 6459988"/>
              <a:gd name="connsiteY52" fmla="*/ 3894238 h 5753325"/>
              <a:gd name="connsiteX53" fmla="*/ 5211041 w 6459988"/>
              <a:gd name="connsiteY53" fmla="*/ 3924184 h 5753325"/>
              <a:gd name="connsiteX54" fmla="*/ 5176073 w 6459988"/>
              <a:gd name="connsiteY54" fmla="*/ 3970179 h 5753325"/>
              <a:gd name="connsiteX55" fmla="*/ 5172826 w 6459988"/>
              <a:gd name="connsiteY55" fmla="*/ 3991773 h 5753325"/>
              <a:gd name="connsiteX56" fmla="*/ 5157053 w 6459988"/>
              <a:gd name="connsiteY56" fmla="*/ 3997708 h 5753325"/>
              <a:gd name="connsiteX57" fmla="*/ 5127922 w 6459988"/>
              <a:gd name="connsiteY57" fmla="*/ 4022660 h 5753325"/>
              <a:gd name="connsiteX58" fmla="*/ 5020872 w 6459988"/>
              <a:gd name="connsiteY58" fmla="*/ 4075951 h 5753325"/>
              <a:gd name="connsiteX59" fmla="*/ 4991410 w 6459988"/>
              <a:gd name="connsiteY59" fmla="*/ 4087598 h 5753325"/>
              <a:gd name="connsiteX60" fmla="*/ 4930112 w 6459988"/>
              <a:gd name="connsiteY60" fmla="*/ 4138459 h 5753325"/>
              <a:gd name="connsiteX61" fmla="*/ 4834224 w 6459988"/>
              <a:gd name="connsiteY61" fmla="*/ 4231643 h 5753325"/>
              <a:gd name="connsiteX62" fmla="*/ 4812599 w 6459988"/>
              <a:gd name="connsiteY62" fmla="*/ 4249449 h 5753325"/>
              <a:gd name="connsiteX63" fmla="*/ 4789188 w 6459988"/>
              <a:gd name="connsiteY63" fmla="*/ 4256678 h 5753325"/>
              <a:gd name="connsiteX64" fmla="*/ 4779554 w 6459988"/>
              <a:gd name="connsiteY64" fmla="*/ 4251313 h 5753325"/>
              <a:gd name="connsiteX65" fmla="*/ 4766885 w 6459988"/>
              <a:gd name="connsiteY65" fmla="*/ 4259812 h 5753325"/>
              <a:gd name="connsiteX66" fmla="*/ 4762510 w 6459988"/>
              <a:gd name="connsiteY66" fmla="*/ 4260383 h 5753325"/>
              <a:gd name="connsiteX67" fmla="*/ 4738416 w 6459988"/>
              <a:gd name="connsiteY67" fmla="*/ 4265355 h 5753325"/>
              <a:gd name="connsiteX68" fmla="*/ 4712007 w 6459988"/>
              <a:gd name="connsiteY68" fmla="*/ 4317892 h 5753325"/>
              <a:gd name="connsiteX69" fmla="*/ 4658930 w 6459988"/>
              <a:gd name="connsiteY69" fmla="*/ 4348041 h 5753325"/>
              <a:gd name="connsiteX70" fmla="*/ 4443526 w 6459988"/>
              <a:gd name="connsiteY70" fmla="*/ 4507851 h 5753325"/>
              <a:gd name="connsiteX71" fmla="*/ 4289766 w 6459988"/>
              <a:gd name="connsiteY71" fmla="*/ 4711450 h 5753325"/>
              <a:gd name="connsiteX72" fmla="*/ 4150870 w 6459988"/>
              <a:gd name="connsiteY72" fmla="*/ 4818480 h 5753325"/>
              <a:gd name="connsiteX73" fmla="*/ 4006639 w 6459988"/>
              <a:gd name="connsiteY73" fmla="*/ 4933815 h 5753325"/>
              <a:gd name="connsiteX74" fmla="*/ 3298210 w 6459988"/>
              <a:gd name="connsiteY74" fmla="*/ 5070790 h 5753325"/>
              <a:gd name="connsiteX75" fmla="*/ 2947678 w 6459988"/>
              <a:gd name="connsiteY75" fmla="*/ 5117869 h 5753325"/>
              <a:gd name="connsiteX76" fmla="*/ 2822169 w 6459988"/>
              <a:gd name="connsiteY76" fmla="*/ 5129396 h 5753325"/>
              <a:gd name="connsiteX77" fmla="*/ 2538773 w 6459988"/>
              <a:gd name="connsiteY77" fmla="*/ 5313397 h 5753325"/>
              <a:gd name="connsiteX78" fmla="*/ 2014500 w 6459988"/>
              <a:gd name="connsiteY78" fmla="*/ 5519744 h 5753325"/>
              <a:gd name="connsiteX79" fmla="*/ 1934391 w 6459988"/>
              <a:gd name="connsiteY79" fmla="*/ 5591335 h 5753325"/>
              <a:gd name="connsiteX80" fmla="*/ 1892550 w 6459988"/>
              <a:gd name="connsiteY80" fmla="*/ 5649708 h 5753325"/>
              <a:gd name="connsiteX81" fmla="*/ 1854769 w 6459988"/>
              <a:gd name="connsiteY81" fmla="*/ 5647691 h 5753325"/>
              <a:gd name="connsiteX82" fmla="*/ 1809461 w 6459988"/>
              <a:gd name="connsiteY82" fmla="*/ 5648628 h 5753325"/>
              <a:gd name="connsiteX83" fmla="*/ 1745150 w 6459988"/>
              <a:gd name="connsiteY83" fmla="*/ 5693879 h 5753325"/>
              <a:gd name="connsiteX84" fmla="*/ 1713375 w 6459988"/>
              <a:gd name="connsiteY84" fmla="*/ 5684672 h 5753325"/>
              <a:gd name="connsiteX85" fmla="*/ 1707808 w 6459988"/>
              <a:gd name="connsiteY85" fmla="*/ 5682611 h 5753325"/>
              <a:gd name="connsiteX86" fmla="*/ 1679313 w 6459988"/>
              <a:gd name="connsiteY86" fmla="*/ 5672360 h 5753325"/>
              <a:gd name="connsiteX87" fmla="*/ 1646933 w 6459988"/>
              <a:gd name="connsiteY87" fmla="*/ 5666227 h 5753325"/>
              <a:gd name="connsiteX88" fmla="*/ 1610055 w 6459988"/>
              <a:gd name="connsiteY88" fmla="*/ 5673643 h 5753325"/>
              <a:gd name="connsiteX89" fmla="*/ 1437641 w 6459988"/>
              <a:gd name="connsiteY89" fmla="*/ 5723266 h 5753325"/>
              <a:gd name="connsiteX90" fmla="*/ 1332869 w 6459988"/>
              <a:gd name="connsiteY90" fmla="*/ 5744752 h 5753325"/>
              <a:gd name="connsiteX91" fmla="*/ 1290525 w 6459988"/>
              <a:gd name="connsiteY91" fmla="*/ 5740036 h 5753325"/>
              <a:gd name="connsiteX92" fmla="*/ 1233107 w 6459988"/>
              <a:gd name="connsiteY92" fmla="*/ 5742106 h 5753325"/>
              <a:gd name="connsiteX93" fmla="*/ 1214532 w 6459988"/>
              <a:gd name="connsiteY93" fmla="*/ 5753325 h 5753325"/>
              <a:gd name="connsiteX94" fmla="*/ 1199955 w 6459988"/>
              <a:gd name="connsiteY94" fmla="*/ 5744831 h 5753325"/>
              <a:gd name="connsiteX95" fmla="*/ 1162337 w 6459988"/>
              <a:gd name="connsiteY95" fmla="*/ 5738048 h 5753325"/>
              <a:gd name="connsiteX96" fmla="*/ 1053457 w 6459988"/>
              <a:gd name="connsiteY96" fmla="*/ 5688676 h 5753325"/>
              <a:gd name="connsiteX97" fmla="*/ 1025798 w 6459988"/>
              <a:gd name="connsiteY97" fmla="*/ 5673166 h 5753325"/>
              <a:gd name="connsiteX98" fmla="*/ 947900 w 6459988"/>
              <a:gd name="connsiteY98" fmla="*/ 5657848 h 5753325"/>
              <a:gd name="connsiteX99" fmla="*/ 815627 w 6459988"/>
              <a:gd name="connsiteY99" fmla="*/ 5642557 h 5753325"/>
              <a:gd name="connsiteX100" fmla="*/ 788251 w 6459988"/>
              <a:gd name="connsiteY100" fmla="*/ 5637065 h 5753325"/>
              <a:gd name="connsiteX101" fmla="*/ 767822 w 6459988"/>
              <a:gd name="connsiteY101" fmla="*/ 5623450 h 5753325"/>
              <a:gd name="connsiteX102" fmla="*/ 765791 w 6459988"/>
              <a:gd name="connsiteY102" fmla="*/ 5612539 h 5753325"/>
              <a:gd name="connsiteX103" fmla="*/ 751230 w 6459988"/>
              <a:gd name="connsiteY103" fmla="*/ 5608092 h 5753325"/>
              <a:gd name="connsiteX104" fmla="*/ 748008 w 6459988"/>
              <a:gd name="connsiteY104" fmla="*/ 5605052 h 5753325"/>
              <a:gd name="connsiteX105" fmla="*/ 728871 w 6459988"/>
              <a:gd name="connsiteY105" fmla="*/ 5589469 h 5753325"/>
              <a:gd name="connsiteX106" fmla="*/ 671898 w 6459988"/>
              <a:gd name="connsiteY106" fmla="*/ 5602363 h 5753325"/>
              <a:gd name="connsiteX107" fmla="*/ 615065 w 6459988"/>
              <a:gd name="connsiteY107" fmla="*/ 5580257 h 5753325"/>
              <a:gd name="connsiteX108" fmla="*/ 355785 w 6459988"/>
              <a:gd name="connsiteY108" fmla="*/ 5514383 h 5753325"/>
              <a:gd name="connsiteX109" fmla="*/ 102269 w 6459988"/>
              <a:gd name="connsiteY109" fmla="*/ 5524347 h 5753325"/>
              <a:gd name="connsiteX110" fmla="*/ 13160 w 6459988"/>
              <a:gd name="connsiteY110" fmla="*/ 5514159 h 5753325"/>
              <a:gd name="connsiteX111" fmla="*/ 0 w 6459988"/>
              <a:gd name="connsiteY111" fmla="*/ 5511735 h 5753325"/>
              <a:gd name="connsiteX112" fmla="*/ 0 w 6459988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75685 w 6447632"/>
              <a:gd name="connsiteY6" fmla="*/ 535865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447445 w 6447632"/>
              <a:gd name="connsiteY10" fmla="*/ 780003 h 5753325"/>
              <a:gd name="connsiteX11" fmla="*/ 6426552 w 6447632"/>
              <a:gd name="connsiteY11" fmla="*/ 845805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31878 w 6447632"/>
              <a:gd name="connsiteY14" fmla="*/ 1026728 h 5753325"/>
              <a:gd name="connsiteX15" fmla="*/ 6414269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75685 w 6447632"/>
              <a:gd name="connsiteY6" fmla="*/ 535865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426552 w 6447632"/>
              <a:gd name="connsiteY11" fmla="*/ 845805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31878 w 6447632"/>
              <a:gd name="connsiteY14" fmla="*/ 1026728 h 5753325"/>
              <a:gd name="connsiteX15" fmla="*/ 6414269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426552 w 6447632"/>
              <a:gd name="connsiteY11" fmla="*/ 845805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31878 w 6447632"/>
              <a:gd name="connsiteY14" fmla="*/ 1026728 h 5753325"/>
              <a:gd name="connsiteX15" fmla="*/ 6414269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31878 w 6447632"/>
              <a:gd name="connsiteY14" fmla="*/ 1026728 h 5753325"/>
              <a:gd name="connsiteX15" fmla="*/ 6414269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31878 w 6447632"/>
              <a:gd name="connsiteY14" fmla="*/ 1026728 h 5753325"/>
              <a:gd name="connsiteX15" fmla="*/ 6362266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05877 w 6447632"/>
              <a:gd name="connsiteY14" fmla="*/ 1026728 h 5753325"/>
              <a:gd name="connsiteX15" fmla="*/ 6362266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434072 w 6447632"/>
              <a:gd name="connsiteY12" fmla="*/ 910733 h 5753325"/>
              <a:gd name="connsiteX13" fmla="*/ 6405877 w 6447632"/>
              <a:gd name="connsiteY13" fmla="*/ 1026728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71501 w 6447632"/>
              <a:gd name="connsiteY43" fmla="*/ 3462221 h 5753325"/>
              <a:gd name="connsiteX44" fmla="*/ 5465154 w 6447632"/>
              <a:gd name="connsiteY44" fmla="*/ 3541065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405877 w 6447632"/>
              <a:gd name="connsiteY13" fmla="*/ 1026728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71501 w 6447632"/>
              <a:gd name="connsiteY43" fmla="*/ 3462221 h 5753325"/>
              <a:gd name="connsiteX44" fmla="*/ 5465154 w 6447632"/>
              <a:gd name="connsiteY44" fmla="*/ 3541065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71501 w 6447632"/>
              <a:gd name="connsiteY43" fmla="*/ 3462221 h 5753325"/>
              <a:gd name="connsiteX44" fmla="*/ 5465154 w 6447632"/>
              <a:gd name="connsiteY44" fmla="*/ 3541065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83942 w 6447632"/>
              <a:gd name="connsiteY43" fmla="*/ 3416604 h 5753325"/>
              <a:gd name="connsiteX44" fmla="*/ 5465154 w 6447632"/>
              <a:gd name="connsiteY44" fmla="*/ 3541065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83942 w 6447632"/>
              <a:gd name="connsiteY43" fmla="*/ 3416604 h 5753325"/>
              <a:gd name="connsiteX44" fmla="*/ 5465154 w 6447632"/>
              <a:gd name="connsiteY44" fmla="*/ 3541065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41532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41532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04423 w 6447632"/>
              <a:gd name="connsiteY7" fmla="*/ 582623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41532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37615 w 6447632"/>
              <a:gd name="connsiteY6" fmla="*/ 471794 h 5753325"/>
              <a:gd name="connsiteX7" fmla="*/ 6304423 w 6447632"/>
              <a:gd name="connsiteY7" fmla="*/ 582623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41532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37615 w 6447632"/>
              <a:gd name="connsiteY6" fmla="*/ 471794 h 5753325"/>
              <a:gd name="connsiteX7" fmla="*/ 6304423 w 6447632"/>
              <a:gd name="connsiteY7" fmla="*/ 582623 h 5753325"/>
              <a:gd name="connsiteX8" fmla="*/ 6303977 w 6447632"/>
              <a:gd name="connsiteY8" fmla="*/ 664291 h 5753325"/>
              <a:gd name="connsiteX9" fmla="*/ 6299372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41532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37615 w 6447632"/>
              <a:gd name="connsiteY6" fmla="*/ 471794 h 5753325"/>
              <a:gd name="connsiteX7" fmla="*/ 6304423 w 6447632"/>
              <a:gd name="connsiteY7" fmla="*/ 582623 h 5753325"/>
              <a:gd name="connsiteX8" fmla="*/ 6303977 w 6447632"/>
              <a:gd name="connsiteY8" fmla="*/ 664291 h 5753325"/>
              <a:gd name="connsiteX9" fmla="*/ 6299372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20797 w 6447632"/>
              <a:gd name="connsiteY14" fmla="*/ 1146964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37615 w 6447632"/>
              <a:gd name="connsiteY6" fmla="*/ 471794 h 5753325"/>
              <a:gd name="connsiteX7" fmla="*/ 6304423 w 6447632"/>
              <a:gd name="connsiteY7" fmla="*/ 582623 h 5753325"/>
              <a:gd name="connsiteX8" fmla="*/ 6303977 w 6447632"/>
              <a:gd name="connsiteY8" fmla="*/ 664291 h 5753325"/>
              <a:gd name="connsiteX9" fmla="*/ 6299372 w 6447632"/>
              <a:gd name="connsiteY9" fmla="*/ 697330 h 5753325"/>
              <a:gd name="connsiteX10" fmla="*/ 6309888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20797 w 6447632"/>
              <a:gd name="connsiteY14" fmla="*/ 1146964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3456"/>
              <a:gd name="connsiteY0" fmla="*/ 0 h 5753325"/>
              <a:gd name="connsiteX1" fmla="*/ 6438980 w 6443456"/>
              <a:gd name="connsiteY1" fmla="*/ 0 h 5753325"/>
              <a:gd name="connsiteX2" fmla="*/ 6439047 w 6443456"/>
              <a:gd name="connsiteY2" fmla="*/ 147 h 5753325"/>
              <a:gd name="connsiteX3" fmla="*/ 6443456 w 6443456"/>
              <a:gd name="connsiteY3" fmla="*/ 130105 h 5753325"/>
              <a:gd name="connsiteX4" fmla="*/ 6422751 w 6443456"/>
              <a:gd name="connsiteY4" fmla="*/ 174163 h 5753325"/>
              <a:gd name="connsiteX5" fmla="*/ 6396598 w 6443456"/>
              <a:gd name="connsiteY5" fmla="*/ 274847 h 5753325"/>
              <a:gd name="connsiteX6" fmla="*/ 6337615 w 6443456"/>
              <a:gd name="connsiteY6" fmla="*/ 471794 h 5753325"/>
              <a:gd name="connsiteX7" fmla="*/ 6304423 w 6443456"/>
              <a:gd name="connsiteY7" fmla="*/ 582623 h 5753325"/>
              <a:gd name="connsiteX8" fmla="*/ 6303977 w 6443456"/>
              <a:gd name="connsiteY8" fmla="*/ 664291 h 5753325"/>
              <a:gd name="connsiteX9" fmla="*/ 6299372 w 6443456"/>
              <a:gd name="connsiteY9" fmla="*/ 697330 h 5753325"/>
              <a:gd name="connsiteX10" fmla="*/ 6309888 w 6443456"/>
              <a:gd name="connsiteY10" fmla="*/ 754001 h 5753325"/>
              <a:gd name="connsiteX11" fmla="*/ 6339879 w 6443456"/>
              <a:gd name="connsiteY11" fmla="*/ 811136 h 5753325"/>
              <a:gd name="connsiteX12" fmla="*/ 6330065 w 6443456"/>
              <a:gd name="connsiteY12" fmla="*/ 893399 h 5753325"/>
              <a:gd name="connsiteX13" fmla="*/ 6328618 w 6443456"/>
              <a:gd name="connsiteY13" fmla="*/ 1009766 h 5753325"/>
              <a:gd name="connsiteX14" fmla="*/ 6320797 w 6443456"/>
              <a:gd name="connsiteY14" fmla="*/ 1146964 h 5753325"/>
              <a:gd name="connsiteX15" fmla="*/ 6334400 w 6443456"/>
              <a:gd name="connsiteY15" fmla="*/ 1280757 h 5753325"/>
              <a:gd name="connsiteX16" fmla="*/ 6356023 w 6443456"/>
              <a:gd name="connsiteY16" fmla="*/ 1356227 h 5753325"/>
              <a:gd name="connsiteX17" fmla="*/ 6356157 w 6443456"/>
              <a:gd name="connsiteY17" fmla="*/ 1361967 h 5753325"/>
              <a:gd name="connsiteX18" fmla="*/ 6350613 w 6443456"/>
              <a:gd name="connsiteY18" fmla="*/ 1393569 h 5753325"/>
              <a:gd name="connsiteX19" fmla="*/ 6357062 w 6443456"/>
              <a:gd name="connsiteY19" fmla="*/ 1444071 h 5753325"/>
              <a:gd name="connsiteX20" fmla="*/ 6364832 w 6443456"/>
              <a:gd name="connsiteY20" fmla="*/ 1478763 h 5753325"/>
              <a:gd name="connsiteX21" fmla="*/ 6369745 w 6443456"/>
              <a:gd name="connsiteY21" fmla="*/ 1495680 h 5753325"/>
              <a:gd name="connsiteX22" fmla="*/ 6370898 w 6443456"/>
              <a:gd name="connsiteY22" fmla="*/ 1513331 h 5753325"/>
              <a:gd name="connsiteX23" fmla="*/ 6339773 w 6443456"/>
              <a:gd name="connsiteY23" fmla="*/ 1527414 h 5753325"/>
              <a:gd name="connsiteX24" fmla="*/ 6321854 w 6443456"/>
              <a:gd name="connsiteY24" fmla="*/ 1635366 h 5753325"/>
              <a:gd name="connsiteX25" fmla="*/ 6299489 w 6443456"/>
              <a:gd name="connsiteY25" fmla="*/ 1784860 h 5753325"/>
              <a:gd name="connsiteX26" fmla="*/ 6267878 w 6443456"/>
              <a:gd name="connsiteY26" fmla="*/ 1858572 h 5753325"/>
              <a:gd name="connsiteX27" fmla="*/ 6251146 w 6443456"/>
              <a:gd name="connsiteY27" fmla="*/ 1926167 h 5753325"/>
              <a:gd name="connsiteX28" fmla="*/ 6210686 w 6443456"/>
              <a:gd name="connsiteY28" fmla="*/ 2014834 h 5753325"/>
              <a:gd name="connsiteX29" fmla="*/ 6106652 w 6443456"/>
              <a:gd name="connsiteY29" fmla="*/ 2150572 h 5753325"/>
              <a:gd name="connsiteX30" fmla="*/ 6097813 w 6443456"/>
              <a:gd name="connsiteY30" fmla="*/ 2172208 h 5753325"/>
              <a:gd name="connsiteX31" fmla="*/ 6095990 w 6443456"/>
              <a:gd name="connsiteY31" fmla="*/ 2181185 h 5753325"/>
              <a:gd name="connsiteX32" fmla="*/ 6090126 w 6443456"/>
              <a:gd name="connsiteY32" fmla="*/ 2192533 h 5753325"/>
              <a:gd name="connsiteX33" fmla="*/ 6089503 w 6443456"/>
              <a:gd name="connsiteY33" fmla="*/ 2192543 h 5753325"/>
              <a:gd name="connsiteX34" fmla="*/ 6084946 w 6443456"/>
              <a:gd name="connsiteY34" fmla="*/ 2203694 h 5753325"/>
              <a:gd name="connsiteX35" fmla="*/ 5987861 w 6443456"/>
              <a:gd name="connsiteY35" fmla="*/ 2304868 h 5753325"/>
              <a:gd name="connsiteX36" fmla="*/ 5973439 w 6443456"/>
              <a:gd name="connsiteY36" fmla="*/ 2385635 h 5753325"/>
              <a:gd name="connsiteX37" fmla="*/ 5916727 w 6443456"/>
              <a:gd name="connsiteY37" fmla="*/ 2458777 h 5753325"/>
              <a:gd name="connsiteX38" fmla="*/ 5856524 w 6443456"/>
              <a:gd name="connsiteY38" fmla="*/ 2583281 h 5753325"/>
              <a:gd name="connsiteX39" fmla="*/ 5838091 w 6443456"/>
              <a:gd name="connsiteY39" fmla="*/ 2753474 h 5753325"/>
              <a:gd name="connsiteX40" fmla="*/ 5744296 w 6443456"/>
              <a:gd name="connsiteY40" fmla="*/ 2893276 h 5753325"/>
              <a:gd name="connsiteX41" fmla="*/ 5682522 w 6443456"/>
              <a:gd name="connsiteY41" fmla="*/ 3044368 h 5753325"/>
              <a:gd name="connsiteX42" fmla="*/ 5557886 w 6443456"/>
              <a:gd name="connsiteY42" fmla="*/ 3304853 h 5753325"/>
              <a:gd name="connsiteX43" fmla="*/ 5483942 w 6443456"/>
              <a:gd name="connsiteY43" fmla="*/ 3416604 h 5753325"/>
              <a:gd name="connsiteX44" fmla="*/ 5461007 w 6443456"/>
              <a:gd name="connsiteY44" fmla="*/ 3503742 h 5753325"/>
              <a:gd name="connsiteX45" fmla="*/ 5437889 w 6443456"/>
              <a:gd name="connsiteY45" fmla="*/ 3559927 h 5753325"/>
              <a:gd name="connsiteX46" fmla="*/ 5432770 w 6443456"/>
              <a:gd name="connsiteY46" fmla="*/ 3562948 h 5753325"/>
              <a:gd name="connsiteX47" fmla="*/ 5406795 w 6443456"/>
              <a:gd name="connsiteY47" fmla="*/ 3578594 h 5753325"/>
              <a:gd name="connsiteX48" fmla="*/ 5381495 w 6443456"/>
              <a:gd name="connsiteY48" fmla="*/ 3599883 h 5753325"/>
              <a:gd name="connsiteX49" fmla="*/ 5363689 w 6443456"/>
              <a:gd name="connsiteY49" fmla="*/ 3633299 h 5753325"/>
              <a:gd name="connsiteX50" fmla="*/ 5291870 w 6443456"/>
              <a:gd name="connsiteY50" fmla="*/ 3799039 h 5753325"/>
              <a:gd name="connsiteX51" fmla="*/ 5241600 w 6443456"/>
              <a:gd name="connsiteY51" fmla="*/ 3894238 h 5753325"/>
              <a:gd name="connsiteX52" fmla="*/ 5211041 w 6443456"/>
              <a:gd name="connsiteY52" fmla="*/ 3924184 h 5753325"/>
              <a:gd name="connsiteX53" fmla="*/ 5176073 w 6443456"/>
              <a:gd name="connsiteY53" fmla="*/ 3970179 h 5753325"/>
              <a:gd name="connsiteX54" fmla="*/ 5172826 w 6443456"/>
              <a:gd name="connsiteY54" fmla="*/ 3991773 h 5753325"/>
              <a:gd name="connsiteX55" fmla="*/ 5157053 w 6443456"/>
              <a:gd name="connsiteY55" fmla="*/ 3997708 h 5753325"/>
              <a:gd name="connsiteX56" fmla="*/ 5127922 w 6443456"/>
              <a:gd name="connsiteY56" fmla="*/ 4022660 h 5753325"/>
              <a:gd name="connsiteX57" fmla="*/ 5020872 w 6443456"/>
              <a:gd name="connsiteY57" fmla="*/ 4075951 h 5753325"/>
              <a:gd name="connsiteX58" fmla="*/ 4991410 w 6443456"/>
              <a:gd name="connsiteY58" fmla="*/ 4087598 h 5753325"/>
              <a:gd name="connsiteX59" fmla="*/ 4930112 w 6443456"/>
              <a:gd name="connsiteY59" fmla="*/ 4138459 h 5753325"/>
              <a:gd name="connsiteX60" fmla="*/ 4834224 w 6443456"/>
              <a:gd name="connsiteY60" fmla="*/ 4231643 h 5753325"/>
              <a:gd name="connsiteX61" fmla="*/ 4812599 w 6443456"/>
              <a:gd name="connsiteY61" fmla="*/ 4249449 h 5753325"/>
              <a:gd name="connsiteX62" fmla="*/ 4789188 w 6443456"/>
              <a:gd name="connsiteY62" fmla="*/ 4256678 h 5753325"/>
              <a:gd name="connsiteX63" fmla="*/ 4779554 w 6443456"/>
              <a:gd name="connsiteY63" fmla="*/ 4251313 h 5753325"/>
              <a:gd name="connsiteX64" fmla="*/ 4766885 w 6443456"/>
              <a:gd name="connsiteY64" fmla="*/ 4259812 h 5753325"/>
              <a:gd name="connsiteX65" fmla="*/ 4762510 w 6443456"/>
              <a:gd name="connsiteY65" fmla="*/ 4260383 h 5753325"/>
              <a:gd name="connsiteX66" fmla="*/ 4738416 w 6443456"/>
              <a:gd name="connsiteY66" fmla="*/ 4265355 h 5753325"/>
              <a:gd name="connsiteX67" fmla="*/ 4712007 w 6443456"/>
              <a:gd name="connsiteY67" fmla="*/ 4317892 h 5753325"/>
              <a:gd name="connsiteX68" fmla="*/ 4658930 w 6443456"/>
              <a:gd name="connsiteY68" fmla="*/ 4348041 h 5753325"/>
              <a:gd name="connsiteX69" fmla="*/ 4443526 w 6443456"/>
              <a:gd name="connsiteY69" fmla="*/ 4507851 h 5753325"/>
              <a:gd name="connsiteX70" fmla="*/ 4289766 w 6443456"/>
              <a:gd name="connsiteY70" fmla="*/ 4711450 h 5753325"/>
              <a:gd name="connsiteX71" fmla="*/ 4150870 w 6443456"/>
              <a:gd name="connsiteY71" fmla="*/ 4818480 h 5753325"/>
              <a:gd name="connsiteX72" fmla="*/ 4006639 w 6443456"/>
              <a:gd name="connsiteY72" fmla="*/ 4933815 h 5753325"/>
              <a:gd name="connsiteX73" fmla="*/ 3298210 w 6443456"/>
              <a:gd name="connsiteY73" fmla="*/ 5070790 h 5753325"/>
              <a:gd name="connsiteX74" fmla="*/ 2947678 w 6443456"/>
              <a:gd name="connsiteY74" fmla="*/ 5117869 h 5753325"/>
              <a:gd name="connsiteX75" fmla="*/ 2822169 w 6443456"/>
              <a:gd name="connsiteY75" fmla="*/ 5129396 h 5753325"/>
              <a:gd name="connsiteX76" fmla="*/ 2538773 w 6443456"/>
              <a:gd name="connsiteY76" fmla="*/ 5313397 h 5753325"/>
              <a:gd name="connsiteX77" fmla="*/ 2014500 w 6443456"/>
              <a:gd name="connsiteY77" fmla="*/ 5519744 h 5753325"/>
              <a:gd name="connsiteX78" fmla="*/ 1934391 w 6443456"/>
              <a:gd name="connsiteY78" fmla="*/ 5591335 h 5753325"/>
              <a:gd name="connsiteX79" fmla="*/ 1892550 w 6443456"/>
              <a:gd name="connsiteY79" fmla="*/ 5649708 h 5753325"/>
              <a:gd name="connsiteX80" fmla="*/ 1854769 w 6443456"/>
              <a:gd name="connsiteY80" fmla="*/ 5647691 h 5753325"/>
              <a:gd name="connsiteX81" fmla="*/ 1809461 w 6443456"/>
              <a:gd name="connsiteY81" fmla="*/ 5648628 h 5753325"/>
              <a:gd name="connsiteX82" fmla="*/ 1745150 w 6443456"/>
              <a:gd name="connsiteY82" fmla="*/ 5693879 h 5753325"/>
              <a:gd name="connsiteX83" fmla="*/ 1713375 w 6443456"/>
              <a:gd name="connsiteY83" fmla="*/ 5684672 h 5753325"/>
              <a:gd name="connsiteX84" fmla="*/ 1707808 w 6443456"/>
              <a:gd name="connsiteY84" fmla="*/ 5682611 h 5753325"/>
              <a:gd name="connsiteX85" fmla="*/ 1679313 w 6443456"/>
              <a:gd name="connsiteY85" fmla="*/ 5672360 h 5753325"/>
              <a:gd name="connsiteX86" fmla="*/ 1646933 w 6443456"/>
              <a:gd name="connsiteY86" fmla="*/ 5666227 h 5753325"/>
              <a:gd name="connsiteX87" fmla="*/ 1610055 w 6443456"/>
              <a:gd name="connsiteY87" fmla="*/ 5673643 h 5753325"/>
              <a:gd name="connsiteX88" fmla="*/ 1437641 w 6443456"/>
              <a:gd name="connsiteY88" fmla="*/ 5723266 h 5753325"/>
              <a:gd name="connsiteX89" fmla="*/ 1332869 w 6443456"/>
              <a:gd name="connsiteY89" fmla="*/ 5744752 h 5753325"/>
              <a:gd name="connsiteX90" fmla="*/ 1290525 w 6443456"/>
              <a:gd name="connsiteY90" fmla="*/ 5740036 h 5753325"/>
              <a:gd name="connsiteX91" fmla="*/ 1233107 w 6443456"/>
              <a:gd name="connsiteY91" fmla="*/ 5742106 h 5753325"/>
              <a:gd name="connsiteX92" fmla="*/ 1214532 w 6443456"/>
              <a:gd name="connsiteY92" fmla="*/ 5753325 h 5753325"/>
              <a:gd name="connsiteX93" fmla="*/ 1199955 w 6443456"/>
              <a:gd name="connsiteY93" fmla="*/ 5744831 h 5753325"/>
              <a:gd name="connsiteX94" fmla="*/ 1162337 w 6443456"/>
              <a:gd name="connsiteY94" fmla="*/ 5738048 h 5753325"/>
              <a:gd name="connsiteX95" fmla="*/ 1053457 w 6443456"/>
              <a:gd name="connsiteY95" fmla="*/ 5688676 h 5753325"/>
              <a:gd name="connsiteX96" fmla="*/ 1025798 w 6443456"/>
              <a:gd name="connsiteY96" fmla="*/ 5673166 h 5753325"/>
              <a:gd name="connsiteX97" fmla="*/ 947900 w 6443456"/>
              <a:gd name="connsiteY97" fmla="*/ 5657848 h 5753325"/>
              <a:gd name="connsiteX98" fmla="*/ 815627 w 6443456"/>
              <a:gd name="connsiteY98" fmla="*/ 5642557 h 5753325"/>
              <a:gd name="connsiteX99" fmla="*/ 788251 w 6443456"/>
              <a:gd name="connsiteY99" fmla="*/ 5637065 h 5753325"/>
              <a:gd name="connsiteX100" fmla="*/ 767822 w 6443456"/>
              <a:gd name="connsiteY100" fmla="*/ 5623450 h 5753325"/>
              <a:gd name="connsiteX101" fmla="*/ 765791 w 6443456"/>
              <a:gd name="connsiteY101" fmla="*/ 5612539 h 5753325"/>
              <a:gd name="connsiteX102" fmla="*/ 751230 w 6443456"/>
              <a:gd name="connsiteY102" fmla="*/ 5608092 h 5753325"/>
              <a:gd name="connsiteX103" fmla="*/ 748008 w 6443456"/>
              <a:gd name="connsiteY103" fmla="*/ 5605052 h 5753325"/>
              <a:gd name="connsiteX104" fmla="*/ 728871 w 6443456"/>
              <a:gd name="connsiteY104" fmla="*/ 5589469 h 5753325"/>
              <a:gd name="connsiteX105" fmla="*/ 671898 w 6443456"/>
              <a:gd name="connsiteY105" fmla="*/ 5602363 h 5753325"/>
              <a:gd name="connsiteX106" fmla="*/ 615065 w 6443456"/>
              <a:gd name="connsiteY106" fmla="*/ 5580257 h 5753325"/>
              <a:gd name="connsiteX107" fmla="*/ 355785 w 6443456"/>
              <a:gd name="connsiteY107" fmla="*/ 5514383 h 5753325"/>
              <a:gd name="connsiteX108" fmla="*/ 102269 w 6443456"/>
              <a:gd name="connsiteY108" fmla="*/ 5524347 h 5753325"/>
              <a:gd name="connsiteX109" fmla="*/ 13160 w 6443456"/>
              <a:gd name="connsiteY109" fmla="*/ 5514159 h 5753325"/>
              <a:gd name="connsiteX110" fmla="*/ 0 w 6443456"/>
              <a:gd name="connsiteY110" fmla="*/ 5511735 h 5753325"/>
              <a:gd name="connsiteX111" fmla="*/ 0 w 6443456"/>
              <a:gd name="connsiteY111" fmla="*/ 0 h 5753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6443456" h="5753325">
                <a:moveTo>
                  <a:pt x="0" y="0"/>
                </a:moveTo>
                <a:lnTo>
                  <a:pt x="6438980" y="0"/>
                </a:lnTo>
                <a:cubicBezTo>
                  <a:pt x="6439002" y="49"/>
                  <a:pt x="6439025" y="98"/>
                  <a:pt x="6439047" y="147"/>
                </a:cubicBezTo>
                <a:lnTo>
                  <a:pt x="6443456" y="130105"/>
                </a:lnTo>
                <a:cubicBezTo>
                  <a:pt x="6430828" y="154008"/>
                  <a:pt x="6411458" y="168030"/>
                  <a:pt x="6422751" y="174163"/>
                </a:cubicBezTo>
                <a:cubicBezTo>
                  <a:pt x="6418487" y="214830"/>
                  <a:pt x="6390727" y="235497"/>
                  <a:pt x="6396598" y="274847"/>
                </a:cubicBezTo>
                <a:cubicBezTo>
                  <a:pt x="6403386" y="335822"/>
                  <a:pt x="6333127" y="414969"/>
                  <a:pt x="6337615" y="471794"/>
                </a:cubicBezTo>
                <a:cubicBezTo>
                  <a:pt x="6324407" y="534783"/>
                  <a:pt x="6296331" y="556933"/>
                  <a:pt x="6304423" y="582623"/>
                </a:cubicBezTo>
                <a:cubicBezTo>
                  <a:pt x="6293676" y="611941"/>
                  <a:pt x="6296956" y="631352"/>
                  <a:pt x="6303977" y="664291"/>
                </a:cubicBezTo>
                <a:cubicBezTo>
                  <a:pt x="6302444" y="677879"/>
                  <a:pt x="6301462" y="685268"/>
                  <a:pt x="6299372" y="697330"/>
                </a:cubicBezTo>
                <a:cubicBezTo>
                  <a:pt x="6314387" y="714913"/>
                  <a:pt x="6313827" y="721408"/>
                  <a:pt x="6309888" y="754001"/>
                </a:cubicBezTo>
                <a:cubicBezTo>
                  <a:pt x="6306930" y="769492"/>
                  <a:pt x="6343751" y="814234"/>
                  <a:pt x="6339879" y="811136"/>
                </a:cubicBezTo>
                <a:lnTo>
                  <a:pt x="6330065" y="893399"/>
                </a:lnTo>
                <a:cubicBezTo>
                  <a:pt x="6341065" y="929331"/>
                  <a:pt x="6340586" y="969703"/>
                  <a:pt x="6328618" y="1009766"/>
                </a:cubicBezTo>
                <a:cubicBezTo>
                  <a:pt x="6286987" y="1110847"/>
                  <a:pt x="6336677" y="1067927"/>
                  <a:pt x="6320797" y="1146964"/>
                </a:cubicBezTo>
                <a:cubicBezTo>
                  <a:pt x="6308238" y="1199586"/>
                  <a:pt x="6355190" y="1221191"/>
                  <a:pt x="6334400" y="1280757"/>
                </a:cubicBezTo>
                <a:lnTo>
                  <a:pt x="6356023" y="1356227"/>
                </a:lnTo>
                <a:cubicBezTo>
                  <a:pt x="6356068" y="1358140"/>
                  <a:pt x="6356112" y="1360054"/>
                  <a:pt x="6356157" y="1361967"/>
                </a:cubicBezTo>
                <a:cubicBezTo>
                  <a:pt x="6355533" y="1373512"/>
                  <a:pt x="6353847" y="1384370"/>
                  <a:pt x="6350613" y="1393569"/>
                </a:cubicBezTo>
                <a:cubicBezTo>
                  <a:pt x="6364468" y="1383914"/>
                  <a:pt x="6345614" y="1435855"/>
                  <a:pt x="6357062" y="1444071"/>
                </a:cubicBezTo>
                <a:cubicBezTo>
                  <a:pt x="6366618" y="1448518"/>
                  <a:pt x="6363125" y="1465312"/>
                  <a:pt x="6364832" y="1478763"/>
                </a:cubicBezTo>
                <a:cubicBezTo>
                  <a:pt x="6367033" y="1481449"/>
                  <a:pt x="6368644" y="1487606"/>
                  <a:pt x="6369745" y="1495680"/>
                </a:cubicBezTo>
                <a:cubicBezTo>
                  <a:pt x="6370129" y="1501564"/>
                  <a:pt x="6370514" y="1507447"/>
                  <a:pt x="6370898" y="1513331"/>
                </a:cubicBezTo>
                <a:lnTo>
                  <a:pt x="6339773" y="1527414"/>
                </a:lnTo>
                <a:cubicBezTo>
                  <a:pt x="6334226" y="1566662"/>
                  <a:pt x="6321052" y="1604564"/>
                  <a:pt x="6321854" y="1635366"/>
                </a:cubicBezTo>
                <a:cubicBezTo>
                  <a:pt x="6320655" y="1701187"/>
                  <a:pt x="6292278" y="1721205"/>
                  <a:pt x="6299489" y="1784860"/>
                </a:cubicBezTo>
                <a:cubicBezTo>
                  <a:pt x="6294212" y="1831400"/>
                  <a:pt x="6277478" y="1829559"/>
                  <a:pt x="6267878" y="1858572"/>
                </a:cubicBezTo>
                <a:lnTo>
                  <a:pt x="6251146" y="1926167"/>
                </a:lnTo>
                <a:lnTo>
                  <a:pt x="6210686" y="2014834"/>
                </a:lnTo>
                <a:lnTo>
                  <a:pt x="6106652" y="2150572"/>
                </a:lnTo>
                <a:lnTo>
                  <a:pt x="6097813" y="2172208"/>
                </a:lnTo>
                <a:lnTo>
                  <a:pt x="6095990" y="2181185"/>
                </a:lnTo>
                <a:cubicBezTo>
                  <a:pt x="6094176" y="2187056"/>
                  <a:pt x="6092249" y="2190556"/>
                  <a:pt x="6090126" y="2192533"/>
                </a:cubicBezTo>
                <a:lnTo>
                  <a:pt x="6089503" y="2192543"/>
                </a:lnTo>
                <a:lnTo>
                  <a:pt x="6084946" y="2203694"/>
                </a:lnTo>
                <a:cubicBezTo>
                  <a:pt x="6068006" y="2222414"/>
                  <a:pt x="6006445" y="2274546"/>
                  <a:pt x="5987861" y="2304868"/>
                </a:cubicBezTo>
                <a:lnTo>
                  <a:pt x="5973439" y="2385635"/>
                </a:lnTo>
                <a:lnTo>
                  <a:pt x="5916727" y="2458777"/>
                </a:lnTo>
                <a:cubicBezTo>
                  <a:pt x="5897241" y="2491718"/>
                  <a:pt x="5869630" y="2534165"/>
                  <a:pt x="5856524" y="2583281"/>
                </a:cubicBezTo>
                <a:cubicBezTo>
                  <a:pt x="5857506" y="2592319"/>
                  <a:pt x="5833326" y="2744711"/>
                  <a:pt x="5838091" y="2753474"/>
                </a:cubicBezTo>
                <a:cubicBezTo>
                  <a:pt x="5785248" y="2871502"/>
                  <a:pt x="5778642" y="2803565"/>
                  <a:pt x="5744296" y="2893276"/>
                </a:cubicBezTo>
                <a:cubicBezTo>
                  <a:pt x="5695297" y="2988328"/>
                  <a:pt x="5724634" y="2958553"/>
                  <a:pt x="5682522" y="3044368"/>
                </a:cubicBezTo>
                <a:cubicBezTo>
                  <a:pt x="5632185" y="3125072"/>
                  <a:pt x="5597317" y="3217236"/>
                  <a:pt x="5557886" y="3304853"/>
                </a:cubicBezTo>
                <a:cubicBezTo>
                  <a:pt x="5482395" y="3325072"/>
                  <a:pt x="5519234" y="3371478"/>
                  <a:pt x="5483942" y="3416604"/>
                </a:cubicBezTo>
                <a:cubicBezTo>
                  <a:pt x="5462927" y="3437263"/>
                  <a:pt x="5484515" y="3475608"/>
                  <a:pt x="5461007" y="3503742"/>
                </a:cubicBezTo>
                <a:cubicBezTo>
                  <a:pt x="5452964" y="3510933"/>
                  <a:pt x="5447709" y="3554203"/>
                  <a:pt x="5437889" y="3559927"/>
                </a:cubicBezTo>
                <a:lnTo>
                  <a:pt x="5432770" y="3562948"/>
                </a:lnTo>
                <a:lnTo>
                  <a:pt x="5406795" y="3578594"/>
                </a:lnTo>
                <a:lnTo>
                  <a:pt x="5381495" y="3599883"/>
                </a:lnTo>
                <a:cubicBezTo>
                  <a:pt x="5373777" y="3608845"/>
                  <a:pt x="5367528" y="3619642"/>
                  <a:pt x="5363689" y="3633299"/>
                </a:cubicBezTo>
                <a:cubicBezTo>
                  <a:pt x="5370837" y="3689178"/>
                  <a:pt x="5280250" y="3728687"/>
                  <a:pt x="5291870" y="3799039"/>
                </a:cubicBezTo>
                <a:cubicBezTo>
                  <a:pt x="5291660" y="3823262"/>
                  <a:pt x="5263601" y="3888134"/>
                  <a:pt x="5241600" y="3894238"/>
                </a:cubicBezTo>
                <a:cubicBezTo>
                  <a:pt x="5232312" y="3906493"/>
                  <a:pt x="5231731" y="3924583"/>
                  <a:pt x="5211041" y="3924184"/>
                </a:cubicBezTo>
                <a:cubicBezTo>
                  <a:pt x="5184976" y="3926521"/>
                  <a:pt x="5198956" y="3986438"/>
                  <a:pt x="5176073" y="3970179"/>
                </a:cubicBezTo>
                <a:lnTo>
                  <a:pt x="5172826" y="3991773"/>
                </a:lnTo>
                <a:lnTo>
                  <a:pt x="5157053" y="3997708"/>
                </a:lnTo>
                <a:cubicBezTo>
                  <a:pt x="5140589" y="4003541"/>
                  <a:pt x="5128715" y="4008828"/>
                  <a:pt x="5127922" y="4022660"/>
                </a:cubicBezTo>
                <a:cubicBezTo>
                  <a:pt x="5105225" y="4035701"/>
                  <a:pt x="5043623" y="4065128"/>
                  <a:pt x="5020872" y="4075951"/>
                </a:cubicBezTo>
                <a:cubicBezTo>
                  <a:pt x="5006705" y="4069570"/>
                  <a:pt x="5001251" y="4081880"/>
                  <a:pt x="4991410" y="4087598"/>
                </a:cubicBezTo>
                <a:cubicBezTo>
                  <a:pt x="4974522" y="4085320"/>
                  <a:pt x="4937025" y="4121806"/>
                  <a:pt x="4930112" y="4138459"/>
                </a:cubicBezTo>
                <a:cubicBezTo>
                  <a:pt x="4918473" y="4190437"/>
                  <a:pt x="4844909" y="4190974"/>
                  <a:pt x="4834224" y="4231643"/>
                </a:cubicBezTo>
                <a:cubicBezTo>
                  <a:pt x="4827758" y="4239937"/>
                  <a:pt x="4820427" y="4245543"/>
                  <a:pt x="4812599" y="4249449"/>
                </a:cubicBezTo>
                <a:lnTo>
                  <a:pt x="4789188" y="4256678"/>
                </a:lnTo>
                <a:lnTo>
                  <a:pt x="4779554" y="4251313"/>
                </a:lnTo>
                <a:lnTo>
                  <a:pt x="4766885" y="4259812"/>
                </a:lnTo>
                <a:lnTo>
                  <a:pt x="4762510" y="4260383"/>
                </a:lnTo>
                <a:cubicBezTo>
                  <a:pt x="4754131" y="4261437"/>
                  <a:pt x="4745977" y="4262766"/>
                  <a:pt x="4738416" y="4265355"/>
                </a:cubicBezTo>
                <a:cubicBezTo>
                  <a:pt x="4764694" y="4302719"/>
                  <a:pt x="4678447" y="4293536"/>
                  <a:pt x="4712007" y="4317892"/>
                </a:cubicBezTo>
                <a:cubicBezTo>
                  <a:pt x="4675039" y="4338619"/>
                  <a:pt x="4716682" y="4356361"/>
                  <a:pt x="4658930" y="4348041"/>
                </a:cubicBezTo>
                <a:cubicBezTo>
                  <a:pt x="4614182" y="4379702"/>
                  <a:pt x="4505053" y="4447283"/>
                  <a:pt x="4443526" y="4507851"/>
                </a:cubicBezTo>
                <a:cubicBezTo>
                  <a:pt x="4410144" y="4540439"/>
                  <a:pt x="4338540" y="4659677"/>
                  <a:pt x="4289766" y="4711450"/>
                </a:cubicBezTo>
                <a:cubicBezTo>
                  <a:pt x="4238344" y="4747694"/>
                  <a:pt x="4215457" y="4807131"/>
                  <a:pt x="4150870" y="4818480"/>
                </a:cubicBezTo>
                <a:cubicBezTo>
                  <a:pt x="4103683" y="4855538"/>
                  <a:pt x="4148748" y="4891762"/>
                  <a:pt x="4006639" y="4933815"/>
                </a:cubicBezTo>
                <a:cubicBezTo>
                  <a:pt x="3736045" y="4990755"/>
                  <a:pt x="3474704" y="5040115"/>
                  <a:pt x="3298210" y="5070790"/>
                </a:cubicBezTo>
                <a:cubicBezTo>
                  <a:pt x="3121717" y="5101466"/>
                  <a:pt x="3041810" y="5115566"/>
                  <a:pt x="2947678" y="5117869"/>
                </a:cubicBezTo>
                <a:cubicBezTo>
                  <a:pt x="2853544" y="5120174"/>
                  <a:pt x="2858560" y="5135060"/>
                  <a:pt x="2822169" y="5129396"/>
                </a:cubicBezTo>
                <a:lnTo>
                  <a:pt x="2538773" y="5313397"/>
                </a:lnTo>
                <a:cubicBezTo>
                  <a:pt x="2405817" y="5334661"/>
                  <a:pt x="2144167" y="5431620"/>
                  <a:pt x="2014500" y="5519744"/>
                </a:cubicBezTo>
                <a:cubicBezTo>
                  <a:pt x="1982084" y="5541774"/>
                  <a:pt x="1956346" y="5565847"/>
                  <a:pt x="1934391" y="5591335"/>
                </a:cubicBezTo>
                <a:lnTo>
                  <a:pt x="1892550" y="5649708"/>
                </a:lnTo>
                <a:lnTo>
                  <a:pt x="1854769" y="5647691"/>
                </a:lnTo>
                <a:cubicBezTo>
                  <a:pt x="1838936" y="5647705"/>
                  <a:pt x="1823701" y="5648312"/>
                  <a:pt x="1809461" y="5648628"/>
                </a:cubicBezTo>
                <a:cubicBezTo>
                  <a:pt x="1834147" y="5698228"/>
                  <a:pt x="1737274" y="5633540"/>
                  <a:pt x="1745150" y="5693879"/>
                </a:cubicBezTo>
                <a:cubicBezTo>
                  <a:pt x="1734532" y="5692199"/>
                  <a:pt x="1724002" y="5688669"/>
                  <a:pt x="1713375" y="5684672"/>
                </a:cubicBezTo>
                <a:lnTo>
                  <a:pt x="1707808" y="5682611"/>
                </a:lnTo>
                <a:lnTo>
                  <a:pt x="1679313" y="5672360"/>
                </a:lnTo>
                <a:lnTo>
                  <a:pt x="1646933" y="5666227"/>
                </a:lnTo>
                <a:cubicBezTo>
                  <a:pt x="1635170" y="5665926"/>
                  <a:pt x="1622939" y="5667937"/>
                  <a:pt x="1610055" y="5673643"/>
                </a:cubicBezTo>
                <a:cubicBezTo>
                  <a:pt x="1571890" y="5714775"/>
                  <a:pt x="1484024" y="5669440"/>
                  <a:pt x="1437641" y="5723266"/>
                </a:cubicBezTo>
                <a:cubicBezTo>
                  <a:pt x="1418992" y="5738521"/>
                  <a:pt x="1351540" y="5757985"/>
                  <a:pt x="1332869" y="5744752"/>
                </a:cubicBezTo>
                <a:cubicBezTo>
                  <a:pt x="1317589" y="5745326"/>
                  <a:pt x="1303391" y="5756388"/>
                  <a:pt x="1290525" y="5740036"/>
                </a:cubicBezTo>
                <a:cubicBezTo>
                  <a:pt x="1272146" y="5721242"/>
                  <a:pt x="1235243" y="5770261"/>
                  <a:pt x="1233107" y="5742106"/>
                </a:cubicBezTo>
                <a:lnTo>
                  <a:pt x="1214532" y="5753325"/>
                </a:lnTo>
                <a:lnTo>
                  <a:pt x="1199955" y="5744831"/>
                </a:lnTo>
                <a:cubicBezTo>
                  <a:pt x="1185016" y="5735734"/>
                  <a:pt x="1173414" y="5729861"/>
                  <a:pt x="1162337" y="5738048"/>
                </a:cubicBezTo>
                <a:cubicBezTo>
                  <a:pt x="1137920" y="5728689"/>
                  <a:pt x="1076212" y="5699490"/>
                  <a:pt x="1053457" y="5688676"/>
                </a:cubicBezTo>
                <a:cubicBezTo>
                  <a:pt x="1049315" y="5673592"/>
                  <a:pt x="1036434" y="5677184"/>
                  <a:pt x="1025798" y="5673166"/>
                </a:cubicBezTo>
                <a:cubicBezTo>
                  <a:pt x="1016787" y="5658576"/>
                  <a:pt x="965030" y="5652626"/>
                  <a:pt x="947900" y="5657848"/>
                </a:cubicBezTo>
                <a:cubicBezTo>
                  <a:pt x="900757" y="5681878"/>
                  <a:pt x="853518" y="5624981"/>
                  <a:pt x="815627" y="5642557"/>
                </a:cubicBezTo>
                <a:cubicBezTo>
                  <a:pt x="805172" y="5642805"/>
                  <a:pt x="796221" y="5640669"/>
                  <a:pt x="788251" y="5637065"/>
                </a:cubicBezTo>
                <a:lnTo>
                  <a:pt x="767822" y="5623450"/>
                </a:lnTo>
                <a:lnTo>
                  <a:pt x="765791" y="5612539"/>
                </a:lnTo>
                <a:lnTo>
                  <a:pt x="751230" y="5608092"/>
                </a:lnTo>
                <a:lnTo>
                  <a:pt x="748008" y="5605052"/>
                </a:lnTo>
                <a:cubicBezTo>
                  <a:pt x="741868" y="5599203"/>
                  <a:pt x="735661" y="5593704"/>
                  <a:pt x="728871" y="5589469"/>
                </a:cubicBezTo>
                <a:cubicBezTo>
                  <a:pt x="717035" y="5633700"/>
                  <a:pt x="669153" y="5560747"/>
                  <a:pt x="671898" y="5602363"/>
                </a:cubicBezTo>
                <a:cubicBezTo>
                  <a:pt x="632522" y="5586794"/>
                  <a:pt x="645467" y="5630489"/>
                  <a:pt x="615065" y="5580257"/>
                </a:cubicBezTo>
                <a:cubicBezTo>
                  <a:pt x="562379" y="5565593"/>
                  <a:pt x="441250" y="5523701"/>
                  <a:pt x="355785" y="5514383"/>
                </a:cubicBezTo>
                <a:cubicBezTo>
                  <a:pt x="309622" y="5509152"/>
                  <a:pt x="172894" y="5529342"/>
                  <a:pt x="102269" y="5524347"/>
                </a:cubicBezTo>
                <a:cubicBezTo>
                  <a:pt x="72050" y="5515878"/>
                  <a:pt x="41939" y="5516649"/>
                  <a:pt x="13160" y="5514159"/>
                </a:cubicBezTo>
                <a:lnTo>
                  <a:pt x="0" y="551173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28BFDA-3A8F-F366-E500-27B860E9C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068891"/>
            <a:ext cx="4259731" cy="1985085"/>
          </a:xfrm>
        </p:spPr>
        <p:txBody>
          <a:bodyPr anchor="b">
            <a:normAutofit/>
          </a:bodyPr>
          <a:lstStyle/>
          <a:p>
            <a:pPr algn="ctr"/>
            <a:r>
              <a:rPr lang="en-GB" sz="3400"/>
              <a:t>UK Case Study — NHS Diabetes Prevention Programme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CF93DC6C-1BFD-4414-BF23-471C8831C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664" y="3440576"/>
            <a:ext cx="4114800" cy="2675059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508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FA62C3-F931-2B5D-DF2B-793A28965A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2195" y="3555468"/>
            <a:ext cx="3671737" cy="2450885"/>
          </a:xfrm>
          <a:prstGeom prst="rect">
            <a:avLst/>
          </a:prstGeom>
        </p:spPr>
      </p:pic>
      <p:sp>
        <p:nvSpPr>
          <p:cNvPr id="50" name="Rectangle 6">
            <a:extLst>
              <a:ext uri="{FF2B5EF4-FFF2-40B4-BE49-F238E27FC236}">
                <a16:creationId xmlns:a16="http://schemas.microsoft.com/office/drawing/2014/main" id="{001928A5-13A8-4372-8A77-BCAAE5553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4188" y="5840345"/>
            <a:ext cx="1707751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3A2208-0BDA-2911-4148-196DD60619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86415" y="723153"/>
            <a:ext cx="4555782" cy="5392482"/>
          </a:xfrm>
        </p:spPr>
        <p:txBody>
          <a:bodyPr anchor="ctr">
            <a:normAutofit/>
          </a:bodyPr>
          <a:lstStyle/>
          <a:p>
            <a:r>
              <a:rPr lang="en-GB" sz="1400" dirty="0"/>
              <a:t>The NHS Diabetes Prevention Programme, known as Healthier You, identifies people who are at high risk of developing type 2 diabetes and sends them to organised lifestyle interventions (NHS England, 2025b).</a:t>
            </a:r>
          </a:p>
          <a:p>
            <a:r>
              <a:rPr lang="en-GB" sz="1400" dirty="0"/>
              <a:t>The programme focuses on behaviour change, including healthier eating, weight management and increased physical activity to reduce diabetes risk (NHS England, 2025b).</a:t>
            </a:r>
          </a:p>
          <a:p>
            <a:r>
              <a:rPr lang="en-GB" sz="1400" dirty="0"/>
              <a:t>It is offered through both face-to-face and digital services, giving people some choice in how they access prevention support (NHS England, 2025b).</a:t>
            </a:r>
          </a:p>
          <a:p>
            <a:r>
              <a:rPr lang="en-GB" sz="1400" dirty="0"/>
              <a:t>According to research, the approach reduced type 2 diabetes incidence at the population level in England, suggesting that prevention can have significant health advantages (McManus et al., 2022).</a:t>
            </a:r>
          </a:p>
          <a:p>
            <a:r>
              <a:rPr lang="en-GB" sz="1400" dirty="0"/>
              <a:t>However, the programme may be less effective for people who face barriers such as language needs, digital exclusion, low income, work commitments or limited local access (Ross et al., 2023)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368346-CA31-4191-2E03-F3F403F1F163}"/>
              </a:ext>
            </a:extLst>
          </p:cNvPr>
          <p:cNvSpPr txBox="1"/>
          <p:nvPr/>
        </p:nvSpPr>
        <p:spPr>
          <a:xfrm>
            <a:off x="1872922" y="6269329"/>
            <a:ext cx="25457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Gov.UK (Smith, 2018)</a:t>
            </a:r>
          </a:p>
        </p:txBody>
      </p:sp>
    </p:spTree>
    <p:extLst>
      <p:ext uri="{BB962C8B-B14F-4D97-AF65-F5344CB8AC3E}">
        <p14:creationId xmlns:p14="http://schemas.microsoft.com/office/powerpoint/2010/main" val="25345051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C760AA7A-4BEF-A87E-4C84-BA5CCEB501AA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3994" r="9091" b="9109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49F280-52A1-D9E9-1A14-A7EBD2453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Applying the Health Belief Model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A6A215F-122F-E855-7CC5-A909AF3BB4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455615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944427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05C7D4C9-4962-539E-3842-B3310B60772A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697" r="9091" b="7694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628A92-9214-5BE8-3FAF-D0DC547BA2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Impact on Service Delivery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CCC6F45C-107B-9500-0F63-D9054152CC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64200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12154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Red toy person in front of two lines of white figures">
            <a:extLst>
              <a:ext uri="{FF2B5EF4-FFF2-40B4-BE49-F238E27FC236}">
                <a16:creationId xmlns:a16="http://schemas.microsoft.com/office/drawing/2014/main" id="{D98FCD8C-B8A1-115A-BA23-FD6CE4CBA49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993" r="22137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30829B-C3F0-4A72-5CBD-7823D94A0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 dirty="0"/>
              <a:t>Equity and Access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880C1A-6F8C-816A-1314-D770FF04EF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Autofit/>
          </a:bodyPr>
          <a:lstStyle/>
          <a:p>
            <a:r>
              <a:rPr lang="en-GB" sz="1400" dirty="0"/>
              <a:t>Health disparities are unequal variances in health outcomes between various groups (Marmot et al., 2020).</a:t>
            </a:r>
          </a:p>
          <a:p>
            <a:r>
              <a:rPr lang="en-GB" sz="1400" dirty="0"/>
              <a:t>Deprivation increases the risk of poor health through poverty, stress, poor housing and limited access to healthy choices (Marmot et al., 2020).</a:t>
            </a:r>
          </a:p>
          <a:p>
            <a:r>
              <a:rPr lang="en-GB" sz="1400" dirty="0"/>
              <a:t>Ethnic minority groups may face language, cultural, discrimination and trust-related barriers (NHS England, 2025a).</a:t>
            </a:r>
          </a:p>
          <a:p>
            <a:r>
              <a:rPr lang="en-GB" sz="1400" dirty="0"/>
              <a:t>Digital exclusion can make online healthcare harder to access for people without devices, internet or digital skills (NHS England, 2023).</a:t>
            </a:r>
          </a:p>
          <a:p>
            <a:r>
              <a:rPr lang="en-GB" sz="1400" dirty="0"/>
              <a:t>Mental health stigma can delay early support and increase crisis-level need (WHO, 2025c).</a:t>
            </a:r>
          </a:p>
          <a:p>
            <a:r>
              <a:rPr lang="en-GB" sz="1400" dirty="0"/>
              <a:t>Prevention programmes may widen inequalities if they mainly reach people with better access and confidence (Ross et al., 2023).</a:t>
            </a:r>
          </a:p>
        </p:txBody>
      </p:sp>
    </p:spTree>
    <p:extLst>
      <p:ext uri="{BB962C8B-B14F-4D97-AF65-F5344CB8AC3E}">
        <p14:creationId xmlns:p14="http://schemas.microsoft.com/office/powerpoint/2010/main" val="10715763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929421-FFBE-5B5F-09F5-8606545CB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Recommendations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9DAB9AA2-DE53-6047-4544-0B7B0747BC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GB" sz="1700"/>
              <a:t>Use Core20PLUS5 to target deprived and underserved groups (NHS England, 2025a).</a:t>
            </a:r>
          </a:p>
          <a:p>
            <a:r>
              <a:rPr lang="en-GB" sz="1700"/>
              <a:t>Involve local communities when designing prevention programmes (Marmot et al., 2020).</a:t>
            </a:r>
          </a:p>
          <a:p>
            <a:r>
              <a:rPr lang="en-GB" sz="1700"/>
              <a:t>Provide face-to-face, phone and community options alongside digital care (NHS England, 2023).</a:t>
            </a:r>
          </a:p>
          <a:p>
            <a:r>
              <a:rPr lang="en-GB" sz="1700"/>
              <a:t>Work with community leaders and voluntary organisations to build trust (Marmot et al., 2020).</a:t>
            </a:r>
          </a:p>
          <a:p>
            <a:r>
              <a:rPr lang="en-GB" sz="1700"/>
              <a:t>Link physical health, mental health, social care and community support more effectively (NHS England, 2019).</a:t>
            </a:r>
          </a:p>
          <a:p>
            <a:r>
              <a:rPr lang="en-GB" sz="1700"/>
              <a:t>Monitor service access data to identify who is being missed (NHS England, 2025a).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9CD65341-E068-1AD4-5D13-8115DF8A00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180" r="39137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640430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33D764-6DE4-A476-E6D8-6DD6094FD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Conclusion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4221A070-1A3E-A448-25F7-D6D0B43362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8757835"/>
              </p:ext>
            </p:extLst>
          </p:nvPr>
        </p:nvGraphicFramePr>
        <p:xfrm>
          <a:off x="5126418" y="552091"/>
          <a:ext cx="6224335" cy="5431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572056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583AE0-F033-E306-3735-95301EBC9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B9A4DF-B638-DDEF-1AF6-6D4483D041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56640"/>
            <a:ext cx="11353800" cy="5720080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4400" dirty="0"/>
              <a:t>Dahlgren, G. and Whitehead, M. (1991) </a:t>
            </a:r>
            <a:r>
              <a:rPr lang="en-GB" sz="4400" i="1" dirty="0"/>
              <a:t>Policies and strategies to promote social equity in health</a:t>
            </a:r>
            <a:r>
              <a:rPr lang="en-GB" sz="4400" dirty="0"/>
              <a:t>. Stockholm: Institute for Futures Studies.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(Accessed: 10 June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Engel, G.L. (1977) ‘The need for a new medical model: a challenge for biomedicine’,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Science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196(4286), pp. 129–136. Available at: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https://doi.org/10.1126/science.847460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(Accessed: 17 June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Health and Care Act (2022), c.31. Available at: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https://www.legislation.gov.uk/ukpga/2022/31/contents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(Accessed: 17 June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Marmot, M., et al., (2020)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Health equity in England: The Marmot Review 10 years on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London: Institute of Health Equity. Available at: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https://www.instituteofhealthequity.org/resources-reports/marmot-review-10-years-on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(Accessed: 17 June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McManus, E., Meacock, R., Parkinson, B. and Sutton, M. (2022) ‘Population level impact of the NHS Diabetes Prevention Programme on incidence of type 2 diabetes in England: an observational study’,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The Lancet Regional Health – Europe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19, 100420. Available at: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https://doi.org/10.1016/j.lanepe.2022.100420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(Accessed: 12 June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dirty="0"/>
              <a:t>NHS England (2019) </a:t>
            </a:r>
            <a:r>
              <a:rPr lang="en-GB" sz="4400" i="1" dirty="0"/>
              <a:t>The NHS Long Term Plan</a:t>
            </a:r>
            <a:r>
              <a:rPr lang="en-GB" sz="4400" dirty="0"/>
              <a:t>. London: NHS England. Available at: </a:t>
            </a:r>
            <a:r>
              <a:rPr lang="en-GB" sz="4400" dirty="0">
                <a:hlinkClick r:id="rId6"/>
              </a:rPr>
              <a:t>https://webarchive.nationalarchives.gov.uk/ukgwa/20250511091243/https://www.longtermplan.nhs.uk/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(Accessed: 20 June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NHS England (2023)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Inclusive digital healthcare: a framework for NHS action on digital inclusion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 Available at: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https://www.england.nhs.uk/publication/inclusive-digital-healthcare-a-framework-for-nhs-action-on-digital-inclusion/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(Accessed: 10 June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NHS England (2025a)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Core20PLUS5: an approach to reducing healthcare inequalities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 Available at: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https://www.england.nhs.uk/about/equality/equality-hub/national-healthcare-inequalities-improvement-programme/core20plus5/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(Accessed: 10 June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NHS England (2025b)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NHS Diabetes Prevention Programme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 Available at: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https://www.england.nhs.uk/diabetes/diabetes-prevention/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(Accessed: 20 June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OECD (2013)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OECD guidelines on measuring subjective well-being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Paris: OECD Publishing. Available at: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https://www.oecd.org/en/publications/oecd-guidelines-on-measuring-subjective-well-being_9789264191655-en.html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(Accessed: 20 June 2026).</a:t>
            </a:r>
          </a:p>
          <a:p>
            <a:pPr marL="0" indent="0">
              <a:lnSpc>
                <a:spcPct val="170000"/>
              </a:lnSpc>
              <a:buNone/>
            </a:pP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0348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0572E-63CE-9756-1416-0CDD43AF8A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8117"/>
            <a:ext cx="10515600" cy="1325563"/>
          </a:xfrm>
        </p:spPr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EA1F29-BEE1-218F-B9FC-0370F9B122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03680"/>
            <a:ext cx="11018520" cy="5354320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Rosenstock, I.M. (1974) ‘Historical origins of the Health Belief Model’,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Health Education Monographs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2(4), pp. 328–335.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https://doi.org/10.1177/109019817400200403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17 June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Ross, J., Cotterill, S., Bower, P. and Murray, E. (2023) ‘Influences on patient uptake of and engagement with the National Health Service Digital Diabetes Prevention Programme: qualitative interview study’,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Medical Internet Research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25, e40961.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https://doi.org/10.2196/40961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17 June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United Nations (2015)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Transforming our world: the 2030 Agenda for Sustainable Development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New York: United Nations.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https://sdgs.un.org/2030agenda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10 June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United Nations (2025)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 Goals: Goal 3 – Good Health and Well-being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https://sdgs.un.org/goals/goal3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10 June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World Commission on Environment and Development (WCED) (1987)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Our common future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Oxford: Oxford University Press.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https://digitallibrary.un.org/record/139811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20 June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(WHO) (1948)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Constitution of the World Health Organization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https://www.who.int/about/governance/constitution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10 June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(WHO) (2014)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Health in All Policies: framework for country action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https://www.who.int/publications/i/item/9789241506908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18 June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(WHO) (2025a)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SDG Target 3.4: noncommunicable diseases and mental health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https://www.who.int/data/gho/data/themes/topics/sdg-target-3_4-noncommunicable-diseases-and-mental-health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17 June 2026).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31815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B8DAF7-BB4A-FC6D-D619-B01C283A94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2FBA11-F72E-B15E-31C3-36FF1A57E1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1181080" cy="5032375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(WHO) (2025b)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Noncommunicable diseases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https://www.who.int/news-room/fact-sheets/detail/noncommunicable-diseases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20 June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(WHO) (2025c)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Mental disorders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https://www.who.int/news-room/fact-sheets/detail/mental-disorders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20 June 2026).</a:t>
            </a: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Diagrams: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Gliedt, J.A., Schneider, M.J., Evans, M.W. and Eubanks, J.E. (2017) ‘The biopsychosocial model and chiropractic: a commentary with recommendations for the chiropractic profession’,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Chiropractic &amp; Manual Therapies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25, article 16.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https://www.researchgate.net/figure/2-An-illustration-of-the-biopsychosocial-model-comprised-of-biological-psychological_fig1_317415046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20 June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United Nations (2025a)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SDG Goal 3: Good Health and Well-Being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https://www.un.org/en/file/44614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20 June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Engel, G.L. (1977) ‘The need for a new medical model: a challenge for biomedicine’,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Science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196(4286), pp. 129–136.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(WHO) (2025b)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Noncommunicable diseases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https://www.who.int/news-room/fact-sheets/detail/noncommunicable-diseases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20 June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Smith, J. (2018) ‘Health Matters – Evaluation and next steps for the NHS Diabetes Prevention Programme’,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UK Health Security Agency blog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13 June.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https://ukhsa.blog.gov.uk/2018/06/13/health-matters-evaluation-and-next-steps-for-the-nhs-diabetes-prevention-programme/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20 June 2026).</a:t>
            </a:r>
          </a:p>
        </p:txBody>
      </p:sp>
    </p:spTree>
    <p:extLst>
      <p:ext uri="{BB962C8B-B14F-4D97-AF65-F5344CB8AC3E}">
        <p14:creationId xmlns:p14="http://schemas.microsoft.com/office/powerpoint/2010/main" val="28533933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4604</TotalTime>
  <Words>3071</Words>
  <Application>Microsoft Office PowerPoint</Application>
  <PresentationFormat>Widescreen</PresentationFormat>
  <Paragraphs>113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Aptos Display</vt:lpstr>
      <vt:lpstr>Arial</vt:lpstr>
      <vt:lpstr>Calibri</vt:lpstr>
      <vt:lpstr>Office Theme</vt:lpstr>
      <vt:lpstr>BMHP6030 – Health, Wellbeing and Sustainable Development Integrating Health, Wellbeing and Sustainable Development in Health and Social Care  SDG 3 Target 3.4: Non-Communicable Diseases and Mental Health Target focus: By 2030, reduce premature mortality from non-communicable diseases through prevention and treatment, and promote mental health and wellbeing. </vt:lpstr>
      <vt:lpstr>Introduction:</vt:lpstr>
      <vt:lpstr>Definitions and Key Concepts</vt:lpstr>
      <vt:lpstr>Theories and Models</vt:lpstr>
      <vt:lpstr>SDG Goal 3 and target 3.4</vt:lpstr>
      <vt:lpstr>Why NCDs and Mental Health Matter</vt:lpstr>
      <vt:lpstr>Policy and Governance</vt:lpstr>
      <vt:lpstr>UK Case Study — NHS Diabetes Prevention Programme</vt:lpstr>
      <vt:lpstr>Applying the Health Belief Model</vt:lpstr>
      <vt:lpstr>Impact on Service Delivery</vt:lpstr>
      <vt:lpstr>Equity and Access</vt:lpstr>
      <vt:lpstr>Recommendations</vt:lpstr>
      <vt:lpstr>Conclusion</vt:lpstr>
      <vt:lpstr>References:</vt:lpstr>
      <vt:lpstr>References: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Syeda Anisa Fatima</dc:creator>
  <cp:lastModifiedBy>Syeda Anisa Fatima</cp:lastModifiedBy>
  <cp:revision>12</cp:revision>
  <dcterms:created xsi:type="dcterms:W3CDTF">2026-06-17T02:43:08Z</dcterms:created>
  <dcterms:modified xsi:type="dcterms:W3CDTF">2026-06-21T04:30:46Z</dcterms:modified>
</cp:coreProperties>
</file>