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8" r:id="rId2"/>
  </p:sldMasterIdLst>
  <p:notesMasterIdLst>
    <p:notesMasterId r:id="rId31"/>
  </p:notesMasterIdLst>
  <p:handoutMasterIdLst>
    <p:handoutMasterId r:id="rId32"/>
  </p:handoutMasterIdLst>
  <p:sldIdLst>
    <p:sldId id="743" r:id="rId3"/>
    <p:sldId id="918" r:id="rId4"/>
    <p:sldId id="842" r:id="rId5"/>
    <p:sldId id="982" r:id="rId6"/>
    <p:sldId id="981" r:id="rId7"/>
    <p:sldId id="980" r:id="rId8"/>
    <p:sldId id="974" r:id="rId9"/>
    <p:sldId id="931" r:id="rId10"/>
    <p:sldId id="959" r:id="rId11"/>
    <p:sldId id="852" r:id="rId12"/>
    <p:sldId id="967" r:id="rId13"/>
    <p:sldId id="960" r:id="rId14"/>
    <p:sldId id="961" r:id="rId15"/>
    <p:sldId id="938" r:id="rId16"/>
    <p:sldId id="939" r:id="rId17"/>
    <p:sldId id="945" r:id="rId18"/>
    <p:sldId id="964" r:id="rId19"/>
    <p:sldId id="962" r:id="rId20"/>
    <p:sldId id="975" r:id="rId21"/>
    <p:sldId id="976" r:id="rId22"/>
    <p:sldId id="979" r:id="rId23"/>
    <p:sldId id="972" r:id="rId24"/>
    <p:sldId id="973" r:id="rId25"/>
    <p:sldId id="968" r:id="rId26"/>
    <p:sldId id="965" r:id="rId27"/>
    <p:sldId id="955" r:id="rId28"/>
    <p:sldId id="978" r:id="rId29"/>
    <p:sldId id="958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9933"/>
    <a:srgbClr val="E68900"/>
    <a:srgbClr val="FF9900"/>
    <a:srgbClr val="4F81BD"/>
    <a:srgbClr val="66FF33"/>
    <a:srgbClr val="33CC33"/>
    <a:srgbClr val="0070C0"/>
    <a:srgbClr val="9900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yle moyen 4 - Accentuation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Style moyen 2 - Accentuation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76" autoAdjust="0"/>
    <p:restoredTop sz="86467" autoAdjust="0"/>
  </p:normalViewPr>
  <p:slideViewPr>
    <p:cSldViewPr>
      <p:cViewPr>
        <p:scale>
          <a:sx n="60" d="100"/>
          <a:sy n="60" d="100"/>
        </p:scale>
        <p:origin x="-1470" y="-11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-252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6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2752670455892292E-2"/>
          <c:y val="6.5622018135420179E-2"/>
          <c:w val="0.75272512024410676"/>
          <c:h val="0.7828691029774310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 MAT end Dec  2012</c:v>
                </c:pt>
              </c:strCache>
            </c:strRef>
          </c:tx>
          <c:invertIfNegative val="0"/>
          <c:cat>
            <c:strRef>
              <c:f>Sheet1!$A$2:$A$3</c:f>
              <c:strCache>
                <c:ptCount val="2"/>
                <c:pt idx="0">
                  <c:v>Total UK</c:v>
                </c:pt>
                <c:pt idx="1">
                  <c:v>Brecon Carreg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4.5</c:v>
                </c:pt>
                <c:pt idx="1">
                  <c:v>11.9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5122816"/>
        <c:axId val="97025344"/>
      </c:barChart>
      <c:catAx>
        <c:axId val="1051228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7025344"/>
        <c:crosses val="autoZero"/>
        <c:auto val="1"/>
        <c:lblAlgn val="ctr"/>
        <c:lblOffset val="100"/>
        <c:noMultiLvlLbl val="0"/>
      </c:catAx>
      <c:valAx>
        <c:axId val="9702534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5122816"/>
        <c:crosses val="autoZero"/>
        <c:crossBetween val="between"/>
      </c:valAx>
      <c:spPr>
        <a:noFill/>
        <a:ln w="25393">
          <a:noFill/>
        </a:ln>
      </c:spPr>
    </c:plotArea>
    <c:legend>
      <c:legendPos val="r"/>
      <c:layout>
        <c:manualLayout>
          <c:xMode val="edge"/>
          <c:yMode val="edge"/>
          <c:x val="0.83416896873570956"/>
          <c:y val="0.35284449804134876"/>
          <c:w val="0.16268555929315498"/>
          <c:h val="0.30985126859142631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799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0570719602977634E-2"/>
          <c:y val="4.1832669322709182E-2"/>
          <c:w val="0.89330024813895759"/>
          <c:h val="0.80478087649402452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Sparkling</c:v>
                </c:pt>
              </c:strCache>
            </c:strRef>
          </c:tx>
          <c:spPr>
            <a:solidFill>
              <a:srgbClr val="00FF00"/>
            </a:solidFill>
            <a:ln w="11629">
              <a:solidFill>
                <a:schemeClr val="tx1"/>
              </a:solidFill>
              <a:prstDash val="solid"/>
            </a:ln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GB" dirty="0"/>
                      <a:t>24%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"/>
              <c:tx>
                <c:rich>
                  <a:bodyPr/>
                  <a:lstStyle/>
                  <a:p>
                    <a:r>
                      <a:rPr lang="en-GB" dirty="0"/>
                      <a:t>20%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2"/>
              <c:tx>
                <c:rich>
                  <a:bodyPr/>
                  <a:lstStyle/>
                  <a:p>
                    <a:r>
                      <a:rPr lang="en-GB" dirty="0"/>
                      <a:t>22%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3"/>
              <c:tx>
                <c:rich>
                  <a:bodyPr/>
                  <a:lstStyle/>
                  <a:p>
                    <a:r>
                      <a:rPr lang="en-GB" dirty="0"/>
                      <a:t>21%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4"/>
              <c:tx>
                <c:rich>
                  <a:bodyPr/>
                  <a:lstStyle/>
                  <a:p>
                    <a:r>
                      <a:rPr lang="en-GB" dirty="0"/>
                      <a:t>20%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5"/>
              <c:tx>
                <c:rich>
                  <a:bodyPr/>
                  <a:lstStyle/>
                  <a:p>
                    <a:r>
                      <a:rPr lang="en-GB" dirty="0"/>
                      <a:t>18%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6"/>
              <c:tx>
                <c:rich>
                  <a:bodyPr/>
                  <a:lstStyle/>
                  <a:p>
                    <a:r>
                      <a:rPr lang="en-GB" dirty="0"/>
                      <a:t>17%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7"/>
              <c:tx>
                <c:rich>
                  <a:bodyPr/>
                  <a:lstStyle/>
                  <a:p>
                    <a:r>
                      <a:rPr lang="en-GB" dirty="0"/>
                      <a:t>16%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8"/>
              <c:tx>
                <c:rich>
                  <a:bodyPr/>
                  <a:lstStyle/>
                  <a:p>
                    <a:r>
                      <a:rPr lang="en-GB" dirty="0"/>
                      <a:t>16%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9"/>
              <c:tx>
                <c:rich>
                  <a:bodyPr/>
                  <a:lstStyle/>
                  <a:p>
                    <a:r>
                      <a:rPr lang="en-GB" dirty="0"/>
                      <a:t>16%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0"/>
              <c:tx>
                <c:rich>
                  <a:bodyPr/>
                  <a:lstStyle/>
                  <a:p>
                    <a:r>
                      <a:rPr lang="en-GB" dirty="0"/>
                      <a:t>16%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1"/>
              <c:tx>
                <c:rich>
                  <a:bodyPr/>
                  <a:lstStyle/>
                  <a:p>
                    <a:r>
                      <a:rPr lang="en-GB" dirty="0"/>
                      <a:t>16%</a:t>
                    </a:r>
                  </a:p>
                </c:rich>
              </c:tx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2"/>
              <c:tx>
                <c:rich>
                  <a:bodyPr/>
                  <a:lstStyle/>
                  <a:p>
                    <a:r>
                      <a:rPr lang="en-US" dirty="0" smtClean="0"/>
                      <a:t>16%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spPr>
              <a:noFill/>
              <a:ln w="23258">
                <a:noFill/>
              </a:ln>
            </c:spPr>
            <c:txPr>
              <a:bodyPr/>
              <a:lstStyle/>
              <a:p>
                <a:pPr>
                  <a:defRPr sz="1282" b="0" i="0" u="none" strike="noStrike" baseline="0">
                    <a:solidFill>
                      <a:schemeClr val="tx1"/>
                    </a:solidFill>
                    <a:latin typeface="Calibri"/>
                    <a:ea typeface="Calibri"/>
                    <a:cs typeface="Calibri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numRef>
              <c:f>Sheet1!$B$1:$N$1</c:f>
              <c:numCache>
                <c:formatCode>General</c:formatCode>
                <c:ptCount val="13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</c:numCache>
            </c:numRef>
          </c:cat>
          <c:val>
            <c:numRef>
              <c:f>Sheet1!$B$2:$N$2</c:f>
              <c:numCache>
                <c:formatCode>General</c:formatCode>
                <c:ptCount val="13"/>
                <c:pt idx="0">
                  <c:v>239</c:v>
                </c:pt>
                <c:pt idx="1">
                  <c:v>230</c:v>
                </c:pt>
                <c:pt idx="2">
                  <c:v>276</c:v>
                </c:pt>
                <c:pt idx="3">
                  <c:v>293</c:v>
                </c:pt>
                <c:pt idx="4">
                  <c:v>311</c:v>
                </c:pt>
                <c:pt idx="5">
                  <c:v>284</c:v>
                </c:pt>
                <c:pt idx="6">
                  <c:v>290</c:v>
                </c:pt>
                <c:pt idx="7">
                  <c:v>295</c:v>
                </c:pt>
                <c:pt idx="8">
                  <c:v>275</c:v>
                </c:pt>
                <c:pt idx="9">
                  <c:v>270</c:v>
                </c:pt>
                <c:pt idx="10">
                  <c:v>276</c:v>
                </c:pt>
                <c:pt idx="11">
                  <c:v>282</c:v>
                </c:pt>
                <c:pt idx="12">
                  <c:v>284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Still</c:v>
                </c:pt>
              </c:strCache>
            </c:strRef>
          </c:tx>
          <c:spPr>
            <a:solidFill>
              <a:schemeClr val="accent1"/>
            </a:solidFill>
            <a:ln w="11629">
              <a:solidFill>
                <a:schemeClr val="tx1"/>
              </a:solidFill>
              <a:prstDash val="solid"/>
            </a:ln>
          </c:spPr>
          <c:invertIfNegative val="0"/>
          <c:dLbls>
            <c:dLbl>
              <c:idx val="0"/>
              <c:layout>
                <c:manualLayout>
                  <c:x val="-6.4427519407495365E-3"/>
                  <c:y val="-0.19751568054428911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995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"/>
              <c:layout>
                <c:manualLayout>
                  <c:x val="1.067606164552158E-4"/>
                  <c:y val="-0.23188629792911275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1150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2"/>
              <c:layout>
                <c:manualLayout>
                  <c:x val="-3.7041878273830068E-4"/>
                  <c:y val="-0.24533047323641829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1255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3"/>
              <c:layout>
                <c:manualLayout>
                  <c:x val="-4.5696825491774512E-3"/>
                  <c:y val="-0.26756747710848267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1375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4"/>
              <c:layout>
                <c:manualLayout>
                  <c:x val="-8.4082792043379341E-5"/>
                  <c:y val="-0.29833841198740468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1610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5"/>
              <c:layout>
                <c:manualLayout>
                  <c:x val="-5.5240413475644299E-3"/>
                  <c:y val="-0.30672888286442779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1625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6"/>
              <c:layout>
                <c:manualLayout>
                  <c:x val="-2.2791363795123115E-3"/>
                  <c:y val="-0.33025267346360976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1710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7"/>
              <c:layout>
                <c:manualLayout>
                  <c:x val="-2.7563157787057718E-3"/>
                  <c:y val="-0.35786223642160031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1845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8"/>
              <c:layout>
                <c:manualLayout>
                  <c:x val="-3.2334951778993427E-3"/>
                  <c:y val="-0.3520655538311398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1775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9"/>
              <c:layout>
                <c:manualLayout>
                  <c:x val="-4.9513693661746502E-3"/>
                  <c:y val="-0.34924681163328108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1695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0"/>
              <c:layout>
                <c:manualLayout>
                  <c:x val="-4.1878539762862594E-3"/>
                  <c:y val="-0.34598774959982165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1725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1"/>
              <c:layout>
                <c:manualLayout>
                  <c:x val="2.9763152559718548E-4"/>
                  <c:y val="-0.34270893100019356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1766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2"/>
              <c:layout>
                <c:manualLayout>
                  <c:x val="-3.9016322408419167E-3"/>
                  <c:y val="-0.33631049199568097"/>
                </c:manualLayout>
              </c:layout>
              <c:tx>
                <c:rich>
                  <a:bodyPr/>
                  <a:lstStyle/>
                  <a:p>
                    <a:r>
                      <a:rPr lang="en-GB" dirty="0"/>
                      <a:t>1775</a:t>
                    </a:r>
                  </a:p>
                </c:rich>
              </c:tx>
              <c:dLblPos val="ctr"/>
              <c:showLegendKey val="0"/>
              <c:showVal val="0"/>
              <c:showCatName val="0"/>
              <c:showSerName val="0"/>
              <c:showPercent val="0"/>
              <c:showBubbleSize val="0"/>
            </c:dLbl>
            <c:spPr>
              <a:noFill/>
              <a:ln w="23258">
                <a:noFill/>
              </a:ln>
            </c:spPr>
            <c:txPr>
              <a:bodyPr/>
              <a:lstStyle/>
              <a:p>
                <a:pPr>
                  <a:defRPr sz="1236" b="1" i="0" u="none" strike="noStrike" baseline="0">
                    <a:solidFill>
                      <a:schemeClr val="tx1"/>
                    </a:solidFill>
                    <a:latin typeface="Calibri"/>
                    <a:ea typeface="Calibri"/>
                    <a:cs typeface="Calibri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numRef>
              <c:f>Sheet1!$B$1:$N$1</c:f>
              <c:numCache>
                <c:formatCode>General</c:formatCode>
                <c:ptCount val="13"/>
                <c:pt idx="0">
                  <c:v>1999</c:v>
                </c:pt>
                <c:pt idx="1">
                  <c:v>2000</c:v>
                </c:pt>
                <c:pt idx="2">
                  <c:v>2001</c:v>
                </c:pt>
                <c:pt idx="3">
                  <c:v>2002</c:v>
                </c:pt>
                <c:pt idx="4">
                  <c:v>2003</c:v>
                </c:pt>
                <c:pt idx="5">
                  <c:v>2004</c:v>
                </c:pt>
                <c:pt idx="6">
                  <c:v>2005</c:v>
                </c:pt>
                <c:pt idx="7">
                  <c:v>2006</c:v>
                </c:pt>
                <c:pt idx="8">
                  <c:v>2007</c:v>
                </c:pt>
                <c:pt idx="9">
                  <c:v>2008</c:v>
                </c:pt>
                <c:pt idx="10">
                  <c:v>2009</c:v>
                </c:pt>
                <c:pt idx="11">
                  <c:v>2010</c:v>
                </c:pt>
                <c:pt idx="12">
                  <c:v>2011</c:v>
                </c:pt>
              </c:numCache>
            </c:numRef>
          </c:cat>
          <c:val>
            <c:numRef>
              <c:f>Sheet1!$B$3:$N$3</c:f>
              <c:numCache>
                <c:formatCode>General</c:formatCode>
                <c:ptCount val="13"/>
                <c:pt idx="0">
                  <c:v>756</c:v>
                </c:pt>
                <c:pt idx="1">
                  <c:v>920</c:v>
                </c:pt>
                <c:pt idx="2">
                  <c:v>979</c:v>
                </c:pt>
                <c:pt idx="3">
                  <c:v>1082</c:v>
                </c:pt>
                <c:pt idx="4">
                  <c:v>1299</c:v>
                </c:pt>
                <c:pt idx="5">
                  <c:v>1341</c:v>
                </c:pt>
                <c:pt idx="6">
                  <c:v>1420</c:v>
                </c:pt>
                <c:pt idx="7">
                  <c:v>1550</c:v>
                </c:pt>
                <c:pt idx="8">
                  <c:v>1500</c:v>
                </c:pt>
                <c:pt idx="9">
                  <c:v>1425</c:v>
                </c:pt>
                <c:pt idx="10">
                  <c:v>1449</c:v>
                </c:pt>
                <c:pt idx="11">
                  <c:v>1483</c:v>
                </c:pt>
                <c:pt idx="12">
                  <c:v>1491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overlap val="100"/>
        <c:axId val="105173504"/>
        <c:axId val="98798976"/>
      </c:barChart>
      <c:catAx>
        <c:axId val="1051735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2907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419" b="0" i="0" u="none" strike="noStrike" baseline="0">
                <a:solidFill>
                  <a:schemeClr val="tx1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98798976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9879897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2907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419" b="0" i="0" u="none" strike="noStrike" baseline="0">
                <a:solidFill>
                  <a:schemeClr val="tx1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105173504"/>
        <c:crosses val="autoZero"/>
        <c:crossBetween val="between"/>
      </c:valAx>
      <c:spPr>
        <a:noFill/>
        <a:ln w="23258"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602" b="1" i="0" u="none" strike="noStrike" baseline="0">
          <a:solidFill>
            <a:schemeClr val="tx1"/>
          </a:solidFill>
          <a:latin typeface="Albertus MT Light"/>
          <a:ea typeface="Albertus MT Light"/>
          <a:cs typeface="Albertus MT Light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26"/>
    </mc:Choice>
    <mc:Fallback>
      <c:style val="26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sz="1400" b="0" dirty="0"/>
              <a:t>% share (still/sparkling bottled water imports as % of total package water, sizes &lt;10 litres)</a:t>
            </a:r>
          </a:p>
        </c:rich>
      </c:tx>
      <c:layout>
        <c:manualLayout>
          <c:xMode val="edge"/>
          <c:yMode val="edge"/>
          <c:x val="0"/>
          <c:y val="2.7363184079601994E-2"/>
        </c:manualLayout>
      </c:layout>
      <c:overlay val="0"/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share (still/sparkling bottled water imports as % of total package water, sizes &lt;10 litres)</c:v>
                </c:pt>
              </c:strCache>
            </c:strRef>
          </c:tx>
          <c:invertIfNegative val="0"/>
          <c:dLbls>
            <c:txPr>
              <a:bodyPr/>
              <a:lstStyle/>
              <a:p>
                <a:pPr>
                  <a:defRPr baseline="0">
                    <a:solidFill>
                      <a:schemeClr val="bg1"/>
                    </a:solidFill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numRef>
              <c:f>Sheet1!$A$2:$A$8</c:f>
              <c:numCache>
                <c:formatCode>General</c:formatCode>
                <c:ptCount val="7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</c:numCache>
            </c:numRef>
          </c:cat>
          <c:val>
            <c:numRef>
              <c:f>Sheet1!$B$2:$B$8</c:f>
              <c:numCache>
                <c:formatCode>General</c:formatCode>
                <c:ptCount val="7"/>
                <c:pt idx="0">
                  <c:v>31.7</c:v>
                </c:pt>
                <c:pt idx="1">
                  <c:v>30.4</c:v>
                </c:pt>
                <c:pt idx="2">
                  <c:v>29.5</c:v>
                </c:pt>
                <c:pt idx="3">
                  <c:v>27</c:v>
                </c:pt>
                <c:pt idx="4">
                  <c:v>26.3</c:v>
                </c:pt>
                <c:pt idx="5">
                  <c:v>27.5</c:v>
                </c:pt>
                <c:pt idx="6">
                  <c:v>25.9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10767616"/>
        <c:axId val="103483648"/>
      </c:barChart>
      <c:catAx>
        <c:axId val="1107676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03483648"/>
        <c:crosses val="autoZero"/>
        <c:auto val="1"/>
        <c:lblAlgn val="ctr"/>
        <c:lblOffset val="100"/>
        <c:noMultiLvlLbl val="0"/>
      </c:catAx>
      <c:valAx>
        <c:axId val="1034836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10767616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  <c:userShapes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0.14987</cdr:x>
      <cdr:y>0.1607</cdr:y>
    </cdr:from>
    <cdr:to>
      <cdr:x>0.92195</cdr:x>
      <cdr:y>0.27181</cdr:y>
    </cdr:to>
    <cdr:cxnSp macro="">
      <cdr:nvCxnSpPr>
        <cdr:cNvPr id="2" name="Straight Arrow Connector 1"/>
        <cdr:cNvCxnSpPr/>
      </cdr:nvCxnSpPr>
      <cdr:spPr>
        <a:xfrm xmlns:a="http://schemas.openxmlformats.org/drawingml/2006/main">
          <a:off x="1299307" y="596022"/>
          <a:ext cx="6693581" cy="412090"/>
        </a:xfrm>
        <a:prstGeom xmlns:a="http://schemas.openxmlformats.org/drawingml/2006/main" prst="straightConnector1">
          <a:avLst/>
        </a:prstGeom>
        <a:ln xmlns:a="http://schemas.openxmlformats.org/drawingml/2006/main">
          <a:solidFill>
            <a:srgbClr val="FF0000"/>
          </a:solidFill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0.9645</cdr:x>
      <cdr:y>0.13324</cdr:y>
    </cdr:from>
    <cdr:to>
      <cdr:x>1</cdr:x>
      <cdr:y>0.97577</cdr:y>
    </cdr:to>
    <cdr:sp macro="" textlink="">
      <cdr:nvSpPr>
        <cdr:cNvPr id="3" name="Text Box 5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 rot="16200000">
          <a:off x="6953226" y="1902723"/>
          <a:ext cx="3124894" cy="30777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>
          <a:spAutoFit/>
        </a:bodyPr>
        <a:lstStyle xmlns:a="http://schemas.openxmlformats.org/drawingml/2006/main"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eaLnBrk="1" hangingPunct="1"/>
          <a:r>
            <a:rPr lang="en-GB" sz="1400" dirty="0">
              <a:solidFill>
                <a:schemeClr val="bg1">
                  <a:lumMod val="75000"/>
                </a:schemeClr>
              </a:solidFill>
              <a:latin typeface="Calibri" pitchFamily="34" charset="0"/>
            </a:rPr>
            <a:t>Source: Zenith </a:t>
          </a:r>
          <a:r>
            <a:rPr lang="en-GB" sz="1400" dirty="0" smtClean="0">
              <a:solidFill>
                <a:schemeClr val="bg1">
                  <a:lumMod val="75000"/>
                </a:schemeClr>
              </a:solidFill>
              <a:latin typeface="Calibri" pitchFamily="34" charset="0"/>
            </a:rPr>
            <a:t>Annual report, April 2012</a:t>
          </a:r>
          <a:endParaRPr lang="fr-FR" dirty="0">
            <a:solidFill>
              <a:schemeClr val="bg1">
                <a:lumMod val="75000"/>
              </a:schemeClr>
            </a:solidFill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57618F-2884-4B99-A5FB-41D048561023}" type="datetimeFigureOut">
              <a:rPr lang="fr-FR" smtClean="0"/>
              <a:pPr/>
              <a:t>19/03/2013</a:t>
            </a:fld>
            <a:endParaRPr lang="fr-FR" dirty="0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B33214-8F07-48CC-BA94-94D090AFD7D7}" type="slidenum">
              <a:rPr lang="fr-FR" smtClean="0"/>
              <a:pPr/>
              <a:t>‹#›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7670190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3A8A24-5A74-4B2C-9593-13CFF630C6A6}" type="datetimeFigureOut">
              <a:rPr lang="fr-FR" smtClean="0"/>
              <a:pPr/>
              <a:t>19/03/2013</a:t>
            </a:fld>
            <a:endParaRPr lang="fr-FR" dirty="0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 dirty="0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99917D-89D2-4776-890B-2AE338A774CA}" type="slidenum">
              <a:rPr lang="fr-FR" smtClean="0"/>
              <a:pPr/>
              <a:t>‹#›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81549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</a:t>
            </a:r>
            <a:r>
              <a:rPr lang="en-US" dirty="0" err="1" smtClean="0"/>
              <a:t>Breconedit</a:t>
            </a:r>
            <a:r>
              <a:rPr lang="en-US" dirty="0" smtClean="0"/>
              <a:t>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6700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441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9042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0290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8024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1039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2409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304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7602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5180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7486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9324975" y="5300663"/>
            <a:ext cx="914400" cy="9144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98FD2443-8A29-447B-AE00-F315B087052E}" type="datetimeFigureOut">
              <a:rPr lang="en-US" smtClean="0"/>
              <a:pPr/>
              <a:t>3/19/2013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CDAF358-0C7E-4840-A509-3D95EC64451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6566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</a:t>
            </a:r>
            <a:r>
              <a:rPr lang="en-US" dirty="0" err="1" smtClean="0"/>
              <a:t>Breconedit</a:t>
            </a:r>
            <a:r>
              <a:rPr lang="en-US" dirty="0" smtClean="0"/>
              <a:t>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0066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7131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6929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2392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237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2195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1171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8815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6356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3254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1137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152400" y="990600"/>
            <a:ext cx="8839200" cy="5105400"/>
          </a:xfrm>
        </p:spPr>
        <p:txBody>
          <a:bodyPr/>
          <a:lstStyle/>
          <a:p>
            <a:pPr lvl="0"/>
            <a:endParaRPr lang="en-GB" noProof="0" dirty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54E050-DC07-4B7D-82C6-8B26887F4450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7052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oleObject" Target="../embeddings/oleObject1.bin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mlDrawing" Target="../drawings/vmlDrawing1.v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18" Type="http://schemas.openxmlformats.org/officeDocument/2006/relationships/oleObject" Target="../embeddings/oleObject2.bin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microsoft.com/office/2007/relationships/hdphoto" Target="../media/hdphoto1.wdp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22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vmlDrawing" Target="../drawings/vmlDrawing2.v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9F7E64-DEC1-4540-BF2E-BF9C9DA05DD7}" type="datetimeFigureOut">
              <a:rPr lang="en-GB" smtClean="0"/>
              <a:pPr/>
              <a:t>19/03/2013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71102-53AA-41DF-BB9B-DFA534D5CF01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5951537"/>
            <a:ext cx="9144000" cy="90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toth\Documents\LOGOS &amp; IMAGES\New logo\BRECON_CARREG_BLUE.jpg"/>
          <p:cNvPicPr>
            <a:picLocks noChangeAspect="1" noChangeArrowheads="1"/>
          </p:cNvPicPr>
          <p:nvPr userDrawn="1"/>
        </p:nvPicPr>
        <p:blipFill>
          <a:blip r:embed="rId16" cstate="email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20272" y="4509120"/>
            <a:ext cx="1153700" cy="42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Object 7"/>
          <p:cNvGraphicFramePr>
            <a:graphicFrameLocks noChangeAspect="1"/>
          </p:cNvGraphicFramePr>
          <p:nvPr userDrawn="1">
            <p:extLst>
              <p:ext uri="{D42A27DB-BD31-4B8C-83A1-F6EECF244321}">
                <p14:modId xmlns:p14="http://schemas.microsoft.com/office/powerpoint/2010/main" val="3160176906"/>
              </p:ext>
            </p:extLst>
          </p:nvPr>
        </p:nvGraphicFramePr>
        <p:xfrm>
          <a:off x="8028384" y="6404769"/>
          <a:ext cx="1028700" cy="377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4" name="Photo Editor Photo" r:id="rId18" imgW="21609524" imgH="7923810" progId="">
                  <p:embed/>
                </p:oleObj>
              </mc:Choice>
              <mc:Fallback>
                <p:oleObj name="Photo Editor Photo" r:id="rId18" imgW="21609524" imgH="7923810" progId="">
                  <p:embed/>
                  <p:pic>
                    <p:nvPicPr>
                      <p:cNvPr id="0" name="Picture 16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clrChange>
                          <a:clrFrom>
                            <a:srgbClr val="FFFFFF"/>
                          </a:clrFrom>
                          <a:clrTo>
                            <a:srgbClr val="FFFFFF">
                              <a:alpha val="0"/>
                            </a:srgbClr>
                          </a:clrTo>
                        </a:clrChange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28384" y="6404769"/>
                        <a:ext cx="1028700" cy="377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93835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9F7E64-DEC1-4540-BF2E-BF9C9DA05DD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19/03/2013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71102-53AA-41DF-BB9B-DFA534D5CF0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5951537"/>
            <a:ext cx="9144000" cy="90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toth\Documents\LOGOS &amp; IMAGES\New logo\BRECON_CARREG_BLUE.jpg"/>
          <p:cNvPicPr>
            <a:picLocks noChangeAspect="1" noChangeArrowheads="1"/>
          </p:cNvPicPr>
          <p:nvPr userDrawn="1"/>
        </p:nvPicPr>
        <p:blipFill>
          <a:blip r:embed="rId16" cstate="email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20272" y="4509120"/>
            <a:ext cx="1153700" cy="42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Object 7"/>
          <p:cNvGraphicFramePr>
            <a:graphicFrameLocks noChangeAspect="1"/>
          </p:cNvGraphicFramePr>
          <p:nvPr userDrawn="1">
            <p:extLst>
              <p:ext uri="{D42A27DB-BD31-4B8C-83A1-F6EECF244321}">
                <p14:modId xmlns:p14="http://schemas.microsoft.com/office/powerpoint/2010/main" val="2393448087"/>
              </p:ext>
            </p:extLst>
          </p:nvPr>
        </p:nvGraphicFramePr>
        <p:xfrm>
          <a:off x="8028384" y="6404769"/>
          <a:ext cx="1028700" cy="377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444" name="Photo Editor Photo" r:id="rId18" imgW="21609524" imgH="7923810" progId="">
                  <p:embed/>
                </p:oleObj>
              </mc:Choice>
              <mc:Fallback>
                <p:oleObj name="Photo Editor Photo" r:id="rId18" imgW="21609524" imgH="7923810" progId="">
                  <p:embed/>
                  <p:pic>
                    <p:nvPicPr>
                      <p:cNvPr id="0" name="Picture 7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clrChange>
                          <a:clrFrom>
                            <a:srgbClr val="FFFFFF"/>
                          </a:clrFrom>
                          <a:clrTo>
                            <a:srgbClr val="FFFFFF">
                              <a:alpha val="0"/>
                            </a:srgbClr>
                          </a:clrTo>
                        </a:clrChange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28384" y="6404769"/>
                        <a:ext cx="1028700" cy="377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6876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1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3.bin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oleObject" Target="../embeddings/oleObject4.bin"/><Relationship Id="rId7" Type="http://schemas.openxmlformats.org/officeDocument/2006/relationships/image" Target="../media/image9.png"/><Relationship Id="rId12" Type="http://schemas.openxmlformats.org/officeDocument/2006/relationships/image" Target="../media/image14.jpe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jpeg"/><Relationship Id="rId18" Type="http://schemas.openxmlformats.org/officeDocument/2006/relationships/image" Target="../media/image54.jpeg"/><Relationship Id="rId3" Type="http://schemas.openxmlformats.org/officeDocument/2006/relationships/image" Target="../media/image41.png"/><Relationship Id="rId21" Type="http://schemas.openxmlformats.org/officeDocument/2006/relationships/image" Target="../media/image57.gif"/><Relationship Id="rId7" Type="http://schemas.openxmlformats.org/officeDocument/2006/relationships/image" Target="../media/image45.jpeg"/><Relationship Id="rId12" Type="http://schemas.openxmlformats.org/officeDocument/2006/relationships/image" Target="../media/image50.jpeg"/><Relationship Id="rId17" Type="http://schemas.openxmlformats.org/officeDocument/2006/relationships/hyperlink" Target="http://www.dhamecha.com/" TargetMode="External"/><Relationship Id="rId2" Type="http://schemas.openxmlformats.org/officeDocument/2006/relationships/image" Target="../media/image40.png"/><Relationship Id="rId16" Type="http://schemas.openxmlformats.org/officeDocument/2006/relationships/image" Target="../media/image53.jpeg"/><Relationship Id="rId20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5" Type="http://schemas.openxmlformats.org/officeDocument/2006/relationships/image" Target="../media/image52.jpeg"/><Relationship Id="rId23" Type="http://schemas.openxmlformats.org/officeDocument/2006/relationships/image" Target="../media/image59.jpeg"/><Relationship Id="rId10" Type="http://schemas.openxmlformats.org/officeDocument/2006/relationships/image" Target="../media/image48.jpeg"/><Relationship Id="rId19" Type="http://schemas.openxmlformats.org/officeDocument/2006/relationships/image" Target="../media/image55.jpeg"/><Relationship Id="rId4" Type="http://schemas.openxmlformats.org/officeDocument/2006/relationships/image" Target="../media/image42.png"/><Relationship Id="rId9" Type="http://schemas.openxmlformats.org/officeDocument/2006/relationships/image" Target="../media/image47.jpeg"/><Relationship Id="rId14" Type="http://schemas.openxmlformats.org/officeDocument/2006/relationships/hyperlink" Target="http://www.morrisons.co.uk/Consumer/Templates/StoreFinder.aspx" TargetMode="External"/><Relationship Id="rId22" Type="http://schemas.openxmlformats.org/officeDocument/2006/relationships/image" Target="../media/image58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jpeg"/><Relationship Id="rId3" Type="http://schemas.openxmlformats.org/officeDocument/2006/relationships/image" Target="../media/image64.jpeg"/><Relationship Id="rId7" Type="http://schemas.openxmlformats.org/officeDocument/2006/relationships/image" Target="../media/image68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10" Type="http://schemas.openxmlformats.org/officeDocument/2006/relationships/image" Target="../media/image71.jpeg"/><Relationship Id="rId4" Type="http://schemas.openxmlformats.org/officeDocument/2006/relationships/image" Target="../media/image65.jpeg"/><Relationship Id="rId9" Type="http://schemas.openxmlformats.org/officeDocument/2006/relationships/image" Target="../media/image7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2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00034" y="928670"/>
            <a:ext cx="6624736" cy="977989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chemeClr val="accent1"/>
                </a:solidFill>
              </a:rPr>
              <a:t/>
            </a:r>
            <a:br>
              <a:rPr lang="en-US" b="1" dirty="0" smtClean="0">
                <a:solidFill>
                  <a:schemeClr val="accent1"/>
                </a:solidFill>
              </a:rPr>
            </a:br>
            <a:r>
              <a:rPr lang="en-US" b="1" dirty="0" smtClean="0">
                <a:solidFill>
                  <a:schemeClr val="accent1"/>
                </a:solidFill>
              </a:rPr>
              <a:t/>
            </a:r>
            <a:br>
              <a:rPr lang="en-US" b="1" dirty="0" smtClean="0">
                <a:solidFill>
                  <a:schemeClr val="accent1"/>
                </a:solidFill>
              </a:rPr>
            </a:br>
            <a:r>
              <a:rPr lang="en-US" sz="6000" b="1" dirty="0" err="1" smtClean="0">
                <a:solidFill>
                  <a:schemeClr val="tx2"/>
                </a:solidFill>
              </a:rPr>
              <a:t>Brecon</a:t>
            </a:r>
            <a:r>
              <a:rPr lang="en-US" sz="6000" b="1" dirty="0" smtClean="0">
                <a:solidFill>
                  <a:schemeClr val="tx2"/>
                </a:solidFill>
              </a:rPr>
              <a:t> </a:t>
            </a:r>
            <a:r>
              <a:rPr lang="en-US" sz="6000" b="1" dirty="0" err="1" smtClean="0">
                <a:solidFill>
                  <a:schemeClr val="tx2"/>
                </a:solidFill>
              </a:rPr>
              <a:t>Carreg</a:t>
            </a:r>
            <a:r>
              <a:rPr lang="en-US" sz="6000" b="1" dirty="0" smtClean="0">
                <a:solidFill>
                  <a:schemeClr val="tx2"/>
                </a:solidFill>
              </a:rPr>
              <a:t> Mineral </a:t>
            </a:r>
            <a:br>
              <a:rPr lang="en-US" sz="6000" b="1" dirty="0" smtClean="0">
                <a:solidFill>
                  <a:schemeClr val="tx2"/>
                </a:solidFill>
              </a:rPr>
            </a:br>
            <a:r>
              <a:rPr lang="en-US" sz="6000" b="1" dirty="0" smtClean="0">
                <a:solidFill>
                  <a:schemeClr val="tx2"/>
                </a:solidFill>
              </a:rPr>
              <a:t>Water </a:t>
            </a:r>
            <a:endParaRPr lang="en-GB" sz="6000" dirty="0">
              <a:solidFill>
                <a:schemeClr val="tx2"/>
              </a:solidFill>
            </a:endParaRPr>
          </a:p>
        </p:txBody>
      </p:sp>
      <p:pic>
        <p:nvPicPr>
          <p:cNvPr id="3" name="A4 splash bottles Hi-res.tif" descr="/Artwork/Axiom/Brecon Ad/A4 splash bottles Hi-res.tif"/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7099" b="99163" l="23471" r="99606">
                        <a14:foregroundMark x1="30769" y1="44073" x2="30769" y2="44073"/>
                        <a14:foregroundMark x1="25049" y1="36820" x2="99803" y2="37099"/>
                        <a14:foregroundMark x1="25247" y1="37796" x2="23866" y2="980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93"/>
          <a:stretch/>
        </p:blipFill>
        <p:spPr bwMode="auto">
          <a:xfrm>
            <a:off x="5462393" y="1799769"/>
            <a:ext cx="3668513" cy="4329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3730" name="Object 2"/>
          <p:cNvGraphicFramePr>
            <a:graphicFrameLocks noChangeAspect="1"/>
          </p:cNvGraphicFramePr>
          <p:nvPr/>
        </p:nvGraphicFramePr>
        <p:xfrm>
          <a:off x="2428875" y="3960813"/>
          <a:ext cx="1630363" cy="487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44" name="Package" r:id="rId5" imgW="1647720" imgH="485640" progId="Package">
                  <p:embed/>
                </p:oleObj>
              </mc:Choice>
              <mc:Fallback>
                <p:oleObj name="Package" r:id="rId5" imgW="1647720" imgH="485640" progId="Package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75" y="3960813"/>
                        <a:ext cx="1630363" cy="4873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/>
          <p:cNvSpPr/>
          <p:nvPr/>
        </p:nvSpPr>
        <p:spPr>
          <a:xfrm>
            <a:off x="251520" y="5350569"/>
            <a:ext cx="5688632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5817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Agenda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71612"/>
            <a:ext cx="8229600" cy="479917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Brecon </a:t>
            </a:r>
            <a:r>
              <a:rPr lang="en-GB" sz="2800" dirty="0" err="1" smtClean="0"/>
              <a:t>Carreg</a:t>
            </a:r>
            <a:r>
              <a:rPr lang="en-GB" sz="2800" dirty="0" smtClean="0"/>
              <a:t> &amp; Accreditations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Green /ethical information</a:t>
            </a:r>
          </a:p>
          <a:p>
            <a:endParaRPr lang="en-GB" sz="2800" dirty="0" smtClean="0"/>
          </a:p>
          <a:p>
            <a:r>
              <a:rPr lang="en-GB" sz="2800" dirty="0" smtClean="0"/>
              <a:t>Water market overview and BMW performance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Key market trends &amp; BMW Strategy</a:t>
            </a:r>
          </a:p>
        </p:txBody>
      </p:sp>
    </p:spTree>
    <p:extLst>
      <p:ext uri="{BB962C8B-B14F-4D97-AF65-F5344CB8AC3E}">
        <p14:creationId xmlns:p14="http://schemas.microsoft.com/office/powerpoint/2010/main" val="30939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367" y="0"/>
            <a:ext cx="8229600" cy="1182826"/>
          </a:xfrm>
        </p:spPr>
        <p:txBody>
          <a:bodyPr>
            <a:noAutofit/>
          </a:bodyPr>
          <a:lstStyle/>
          <a:p>
            <a:r>
              <a:rPr lang="fr-BE" b="1" dirty="0" smtClean="0">
                <a:solidFill>
                  <a:schemeClr val="tx2"/>
                </a:solidFill>
              </a:rPr>
              <a:t>Our history  – from cotta</a:t>
            </a:r>
            <a:r>
              <a:rPr lang="fr-BE" sz="4000" b="1" dirty="0" smtClean="0">
                <a:solidFill>
                  <a:schemeClr val="tx2"/>
                </a:solidFill>
              </a:rPr>
              <a:t>ge industry to regional player</a:t>
            </a:r>
            <a:endParaRPr lang="en-GB" sz="4000" b="1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95536" y="3645024"/>
            <a:ext cx="8280920" cy="0"/>
          </a:xfrm>
          <a:prstGeom prst="line">
            <a:avLst/>
          </a:prstGeom>
          <a:ln w="1111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82764" y="3495754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30744" y="3124554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1978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3399" y="4244744"/>
            <a:ext cx="1390249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Brecon Beacons Natural Waters (BBNW) was established as a cottage industry bottled by hand.</a:t>
            </a:r>
          </a:p>
          <a:p>
            <a:endParaRPr lang="en-GB" sz="1400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606061" y="3124658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287103" y="3860972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1983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92132" y="179951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Spadel Group aquired BBNW.</a:t>
            </a:r>
            <a:endParaRPr lang="en-GB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3309868" y="3860972"/>
            <a:ext cx="782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1985-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03769" y="2200910"/>
            <a:ext cx="13981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Plant is in Trap, Carmarthenshire, Wales. </a:t>
            </a:r>
          </a:p>
          <a:p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2967830" y="2659177"/>
            <a:ext cx="13361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Plant was modernised and extended. </a:t>
            </a:r>
          </a:p>
          <a:p>
            <a:endParaRPr lang="en-GB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5330495" y="1246167"/>
            <a:ext cx="13019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 smtClean="0">
              <a:solidFill>
                <a:schemeClr val="accent1"/>
              </a:solidFill>
            </a:endParaRPr>
          </a:p>
          <a:p>
            <a:endParaRPr lang="en-GB" sz="1400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6632455" y="3484698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5961821" y="3149095"/>
            <a:ext cx="1417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2007- 2010 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5652120" y="4244744"/>
            <a:ext cx="1704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Brecon Carreg continued to perform well despite the recession.</a:t>
            </a:r>
            <a:endParaRPr lang="en-GB" sz="1400" dirty="0"/>
          </a:p>
        </p:txBody>
      </p:sp>
      <p:cxnSp>
        <p:nvCxnSpPr>
          <p:cNvPr id="23" name="Straight Connector 22"/>
          <p:cNvCxnSpPr/>
          <p:nvPr/>
        </p:nvCxnSpPr>
        <p:spPr>
          <a:xfrm>
            <a:off x="7727642" y="3121885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7361186" y="3829105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2009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915811" y="263179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Company renamed Brecon Mineral Water.</a:t>
            </a:r>
            <a:endParaRPr lang="en-GB" sz="1400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3635896" y="3189165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8435502" y="3495754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8083482" y="3124554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2012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779907" y="4257100"/>
            <a:ext cx="1403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BMW is now a key regional business, employing 28 people.</a:t>
            </a:r>
            <a:endParaRPr lang="en-GB" sz="1400" dirty="0"/>
          </a:p>
        </p:txBody>
      </p:sp>
      <p:sp>
        <p:nvSpPr>
          <p:cNvPr id="30" name="TextBox 29"/>
          <p:cNvSpPr txBox="1"/>
          <p:nvPr/>
        </p:nvSpPr>
        <p:spPr>
          <a:xfrm>
            <a:off x="1852690" y="4281968"/>
            <a:ext cx="17281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BBMW marketed 2 brands:</a:t>
            </a:r>
          </a:p>
          <a:p>
            <a:pPr marL="171450" indent="-171450" algn="ctr">
              <a:buFont typeface="Arial" pitchFamily="34" charset="0"/>
              <a:buChar char="•"/>
            </a:pPr>
            <a:r>
              <a:rPr lang="en-GB" sz="1200" dirty="0" smtClean="0"/>
              <a:t>Spa Reine &amp; Barisart</a:t>
            </a:r>
          </a:p>
          <a:p>
            <a:pPr marL="171450" indent="-171450" algn="ctr">
              <a:buFont typeface="Arial" pitchFamily="34" charset="0"/>
              <a:buChar char="•"/>
            </a:pPr>
            <a:r>
              <a:rPr lang="en-GB" sz="1200" dirty="0" smtClean="0"/>
              <a:t>Brecon Carreg Welsh natural mineral water </a:t>
            </a:r>
          </a:p>
          <a:p>
            <a:endParaRPr lang="en-GB" sz="1400" dirty="0"/>
          </a:p>
        </p:txBody>
      </p:sp>
      <p:sp>
        <p:nvSpPr>
          <p:cNvPr id="33" name="TextBox 32"/>
          <p:cNvSpPr txBox="1"/>
          <p:nvPr/>
        </p:nvSpPr>
        <p:spPr>
          <a:xfrm>
            <a:off x="4061255" y="4853217"/>
            <a:ext cx="12692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Significant success in obtaining private label business  enabled a step change in volumes.</a:t>
            </a:r>
            <a:endParaRPr lang="en-GB" sz="1400" dirty="0"/>
          </a:p>
        </p:txBody>
      </p:sp>
      <p:cxnSp>
        <p:nvCxnSpPr>
          <p:cNvPr id="34" name="Straight Connector 33"/>
          <p:cNvCxnSpPr/>
          <p:nvPr/>
        </p:nvCxnSpPr>
        <p:spPr>
          <a:xfrm>
            <a:off x="2661546" y="3449918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183690" y="3105219"/>
            <a:ext cx="9557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1984 -  </a:t>
            </a:r>
            <a:endParaRPr lang="en-GB" sz="2000" b="1" dirty="0">
              <a:solidFill>
                <a:schemeClr val="tx2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5450672" y="3109025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5105414" y="3777958"/>
            <a:ext cx="761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2005 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4596974" y="2358168"/>
            <a:ext cx="18472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First Brecon Carreg multipacks were introduced (6x50cl &amp; 6x1.5L).</a:t>
            </a:r>
            <a:endParaRPr lang="en-GB" sz="1400" dirty="0"/>
          </a:p>
        </p:txBody>
      </p:sp>
      <p:graphicFrame>
        <p:nvGraphicFramePr>
          <p:cNvPr id="41" name="Objec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5257148"/>
              </p:ext>
            </p:extLst>
          </p:nvPr>
        </p:nvGraphicFramePr>
        <p:xfrm>
          <a:off x="866569" y="1396131"/>
          <a:ext cx="1187624" cy="3424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04" name="Photo Editor Photo" r:id="rId3" imgW="1743318" imgH="523810" progId="">
                  <p:embed/>
                </p:oleObj>
              </mc:Choice>
              <mc:Fallback>
                <p:oleObj name="Photo Editor Photo" r:id="rId3" imgW="1743318" imgH="523810" progId="">
                  <p:embed/>
                  <p:pic>
                    <p:nvPicPr>
                      <p:cNvPr id="0" name="Picture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clrChange>
                          <a:clrFrom>
                            <a:srgbClr val="FFFFFF"/>
                          </a:clrFrom>
                          <a:clrTo>
                            <a:srgbClr val="FFFFFF">
                              <a:alpha val="0"/>
                            </a:srgbClr>
                          </a:clrTo>
                        </a:clrChange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6569" y="1396131"/>
                        <a:ext cx="1187624" cy="3424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2" name="Picture 12"/>
          <p:cNvPicPr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92455" y="4146259"/>
            <a:ext cx="950009" cy="534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384" name="Picture 104" descr="C:\Users\toth\Documents\Photos &amp; images\Arial photos - Spadel &amp; castle\Office.jp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5424" y="1140457"/>
            <a:ext cx="2184115" cy="14535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397" name="Picture 117" descr="C:\Users\toth\Pictures\Picture2.png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60649" y="1000538"/>
            <a:ext cx="2297922" cy="15406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398" name="Picture 118" descr="C:\Users\toth\Pictures\Picture3.png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399" y="5403624"/>
            <a:ext cx="2170291" cy="14571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399" name="Picture 119" descr="C:\Users\toth\Pictures\Picture5.png"/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20804" y="4858640"/>
            <a:ext cx="1699410" cy="196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400" name="Picture 120" descr="C:\Users\toth\Pictures\Picture4.jpg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78361" y="5342287"/>
            <a:ext cx="414337" cy="142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401" name="Picture 121" descr="C:\Users\toth\Pictures\Picture6.jpg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48893" y="5276440"/>
            <a:ext cx="581015" cy="14866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D:\Brecon Carreg\Product shots\low res\H-LR.jpg"/>
          <p:cNvPicPr>
            <a:picLocks noChangeAspect="1" noChangeArrowheads="1"/>
          </p:cNvPicPr>
          <p:nvPr/>
        </p:nvPicPr>
        <p:blipFill rotWithShape="1"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965" t="5187" r="13973" b="9959"/>
          <a:stretch/>
        </p:blipFill>
        <p:spPr bwMode="auto">
          <a:xfrm>
            <a:off x="4929476" y="1071265"/>
            <a:ext cx="1238090" cy="14185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4" name="Straight Connector 43"/>
          <p:cNvCxnSpPr/>
          <p:nvPr/>
        </p:nvCxnSpPr>
        <p:spPr>
          <a:xfrm>
            <a:off x="4559950" y="3328892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3867923" y="2106222"/>
            <a:ext cx="106155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smtClean="0"/>
              <a:t>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9751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3786188"/>
            <a:ext cx="142875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57150" y="115888"/>
            <a:ext cx="8742363" cy="1143000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chemeClr val="tx2"/>
                </a:solidFill>
              </a:rPr>
              <a:t>BRECON CARREG provides a full range to meet consumer needs for every occasion</a:t>
            </a:r>
          </a:p>
        </p:txBody>
      </p:sp>
      <p:pic>
        <p:nvPicPr>
          <p:cNvPr id="7172" name="Picture 2" descr="C:\Users\toth\Documents\IMAGE CD\BRECON CARREG IMAGES\Brecon Carreg Medium Resolution\Brecon Carreg Family shots (MR)\BC Family - Individual Bottles 3 (MR)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"/>
          <a:stretch>
            <a:fillRect/>
          </a:stretch>
        </p:blipFill>
        <p:spPr bwMode="auto">
          <a:xfrm>
            <a:off x="1357313" y="2286000"/>
            <a:ext cx="7286625" cy="3506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61975" y="1268413"/>
            <a:ext cx="7775575" cy="9239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1800" b="1" dirty="0">
                <a:solidFill>
                  <a:srgbClr val="0070C0"/>
                </a:solidFill>
                <a:latin typeface="Arial" charset="0"/>
                <a:cs typeface="Arial" charset="0"/>
              </a:rPr>
              <a:t>INDIVIDUAL BOTTLES	Still </a:t>
            </a:r>
            <a:r>
              <a:rPr lang="en-US" sz="1800" dirty="0">
                <a:solidFill>
                  <a:srgbClr val="0070C0"/>
                </a:solidFill>
                <a:latin typeface="Arial" charset="0"/>
                <a:cs typeface="Arial" charset="0"/>
              </a:rPr>
              <a:t>– 30cl, 50cl, 75cl, 1L, 1.5L, 2L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1800" b="1" dirty="0">
                <a:solidFill>
                  <a:srgbClr val="0070C0"/>
                </a:solidFill>
                <a:latin typeface="Arial" charset="0"/>
                <a:cs typeface="Arial" charset="0"/>
              </a:rPr>
              <a:t>			Sparkling </a:t>
            </a:r>
            <a:r>
              <a:rPr lang="en-US" sz="1800" dirty="0">
                <a:solidFill>
                  <a:srgbClr val="0070C0"/>
                </a:solidFill>
                <a:latin typeface="Arial" charset="0"/>
                <a:cs typeface="Arial" charset="0"/>
              </a:rPr>
              <a:t>– 50cl, 1.5L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1800" dirty="0">
                <a:solidFill>
                  <a:srgbClr val="0070C0"/>
                </a:solidFill>
                <a:latin typeface="Arial" charset="0"/>
                <a:cs typeface="Arial" charset="0"/>
              </a:rPr>
              <a:t>			</a:t>
            </a:r>
            <a:r>
              <a:rPr lang="en-US" sz="1800" b="1" dirty="0">
                <a:solidFill>
                  <a:srgbClr val="0070C0"/>
                </a:solidFill>
                <a:latin typeface="Arial" charset="0"/>
                <a:cs typeface="Arial" charset="0"/>
              </a:rPr>
              <a:t>Sports &amp; Flat caps.</a:t>
            </a:r>
            <a:endParaRPr lang="en-GB" sz="1800" b="1" dirty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72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80" name="Picture 27" descr="24 for 20 Flat - Sid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8565" y="2105630"/>
            <a:ext cx="3253881" cy="2173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1" name="Picture 28" descr="~751720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45230"/>
            <a:ext cx="3424910" cy="2278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2" name="Picture 13" descr="C:\DATAS\My Documents\Datas\Eva\Project Massif 2009\New Images\Lo Res Brecon Product Range Dig240409\12 for 10 (Lo-res) 3D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01759" y="4090611"/>
            <a:ext cx="4221631" cy="2814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3" name="Picture 12" descr="C:\DATAS\My Documents\Datas\Eva\Project Massif 2009\New Images\Lo Res Brecon Product Range Dig240409\6 for 5 (Lo-res) 3D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316" y="3521073"/>
            <a:ext cx="2405063" cy="360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4" name="Picture 19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127" y="3976602"/>
            <a:ext cx="4167187" cy="278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5" name="Picture 20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65378"/>
            <a:ext cx="3449131" cy="2298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C:\Users\gallagher\Documents\Marketing\2012\trade marketing 2012\BRECON CARREG IMAGES\Brecon Carreg Low Resolution\Brecon Carreg Multipacks (LR)\BC Flash packs (LR)\BC Flash Packs (LR) - Wholesale\BC 24 for 20 Sparkling 3D (LR)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554" y="2289488"/>
            <a:ext cx="2988636" cy="199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itle 1"/>
          <p:cNvSpPr txBox="1">
            <a:spLocks/>
          </p:cNvSpPr>
          <p:nvPr/>
        </p:nvSpPr>
        <p:spPr bwMode="auto">
          <a:xfrm>
            <a:off x="57150" y="115888"/>
            <a:ext cx="874236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3200" b="1" dirty="0" smtClean="0">
                <a:solidFill>
                  <a:schemeClr val="tx2"/>
                </a:solidFill>
              </a:rPr>
              <a:t>BRECON CARREG provides a full range to meet consumer needs for every occasion</a:t>
            </a:r>
          </a:p>
        </p:txBody>
      </p:sp>
      <p:sp>
        <p:nvSpPr>
          <p:cNvPr id="20" name="Title 1"/>
          <p:cNvSpPr txBox="1">
            <a:spLocks/>
          </p:cNvSpPr>
          <p:nvPr/>
        </p:nvSpPr>
        <p:spPr bwMode="auto">
          <a:xfrm>
            <a:off x="683568" y="1360296"/>
            <a:ext cx="7818493" cy="571500"/>
          </a:xfrm>
          <a:prstGeom prst="rect">
            <a:avLst/>
          </a:prstGeom>
          <a:solidFill>
            <a:srgbClr val="ECECFA"/>
          </a:solidFill>
          <a:ln>
            <a:solidFill>
              <a:schemeClr val="accent1"/>
            </a:solidFill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2400" b="1" dirty="0" smtClean="0">
                <a:solidFill>
                  <a:srgbClr val="3333CC"/>
                </a:solidFill>
              </a:rPr>
              <a:t>Cash and carry </a:t>
            </a:r>
            <a:r>
              <a:rPr lang="en-GB" sz="2400" b="1" dirty="0" err="1" smtClean="0">
                <a:solidFill>
                  <a:srgbClr val="3333CC"/>
                </a:solidFill>
              </a:rPr>
              <a:t>Flashpacks</a:t>
            </a:r>
            <a:endParaRPr lang="en-GB" sz="2400" b="1" dirty="0" smtClean="0">
              <a:solidFill>
                <a:srgbClr val="33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61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Object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" y="4960937"/>
            <a:ext cx="14986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Object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"/>
          <a:stretch>
            <a:fillRect/>
          </a:stretch>
        </p:blipFill>
        <p:spPr bwMode="auto">
          <a:xfrm>
            <a:off x="1646391" y="4541588"/>
            <a:ext cx="1628775" cy="186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Object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166" y="4128363"/>
            <a:ext cx="1747838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ject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004" y="4141063"/>
            <a:ext cx="1860550" cy="230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1" name="Picture 7" descr="C:\Users\toth\Pictures\Axiom\BRE018_6x50cl_Sports Cap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554" y="4399031"/>
            <a:ext cx="188277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2" name="Picture 25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935" y="1646046"/>
            <a:ext cx="3876676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5" name="Picture 4" descr="Brecon Carreg Sparkling Welsh Natural Mineral Water 6 x 50cl - (1 of 1)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5" y="2112159"/>
            <a:ext cx="1790700" cy="178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 descr="C:\Users\gallagher\Documents\Marketing\2012\trade marketing 2012\BRECON CARREG IMAGES\Brecon Carreg Low Resolution\Brecon Carreg Multipacks (LR)\BC Flash packs (LR)\BC Flash Packs (LR) - Retail\BC 8x50cl Still Front (LR)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163" y="1981621"/>
            <a:ext cx="2879477" cy="191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itle 1"/>
          <p:cNvSpPr txBox="1">
            <a:spLocks/>
          </p:cNvSpPr>
          <p:nvPr/>
        </p:nvSpPr>
        <p:spPr bwMode="auto">
          <a:xfrm>
            <a:off x="57150" y="115888"/>
            <a:ext cx="874236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3200" b="1" dirty="0" smtClean="0">
                <a:solidFill>
                  <a:schemeClr val="tx2"/>
                </a:solidFill>
              </a:rPr>
              <a:t>BRECON CARREG provides a full range to meet consumer needs for every occasion</a:t>
            </a:r>
          </a:p>
        </p:txBody>
      </p:sp>
      <p:sp>
        <p:nvSpPr>
          <p:cNvPr id="35" name="Title 1"/>
          <p:cNvSpPr txBox="1">
            <a:spLocks/>
          </p:cNvSpPr>
          <p:nvPr/>
        </p:nvSpPr>
        <p:spPr bwMode="auto">
          <a:xfrm>
            <a:off x="683568" y="1360296"/>
            <a:ext cx="7818493" cy="571500"/>
          </a:xfrm>
          <a:prstGeom prst="rect">
            <a:avLst/>
          </a:prstGeom>
          <a:solidFill>
            <a:srgbClr val="ECECFA"/>
          </a:solidFill>
          <a:ln>
            <a:solidFill>
              <a:schemeClr val="accent1"/>
            </a:solidFill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2400" b="1" dirty="0" smtClean="0">
                <a:solidFill>
                  <a:srgbClr val="3333CC"/>
                </a:solidFill>
              </a:rPr>
              <a:t>Retail Multipacks</a:t>
            </a:r>
          </a:p>
        </p:txBody>
      </p:sp>
    </p:spTree>
    <p:extLst>
      <p:ext uri="{BB962C8B-B14F-4D97-AF65-F5344CB8AC3E}">
        <p14:creationId xmlns:p14="http://schemas.microsoft.com/office/powerpoint/2010/main" val="171409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26"/>
          <p:cNvSpPr txBox="1">
            <a:spLocks noChangeArrowheads="1"/>
          </p:cNvSpPr>
          <p:nvPr/>
        </p:nvSpPr>
        <p:spPr>
          <a:xfrm>
            <a:off x="1066800" y="0"/>
            <a:ext cx="6629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tx2"/>
                </a:solidFill>
                <a:latin typeface="Calibri" pitchFamily="34" charset="0"/>
              </a:rPr>
              <a:t>Key competitors</a:t>
            </a:r>
            <a:r>
              <a:rPr lang="en-GB" sz="4000" dirty="0" smtClean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" name="Rectangle 1027"/>
          <p:cNvSpPr txBox="1">
            <a:spLocks noChangeArrowheads="1"/>
          </p:cNvSpPr>
          <p:nvPr/>
        </p:nvSpPr>
        <p:spPr>
          <a:xfrm>
            <a:off x="1524000" y="990600"/>
            <a:ext cx="7620000" cy="51054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600" b="1" smtClean="0">
                <a:solidFill>
                  <a:srgbClr val="000066"/>
                </a:solidFill>
                <a:latin typeface="Calibri" pitchFamily="34" charset="0"/>
              </a:rPr>
              <a:t>Evian (Danone Waters)</a:t>
            </a: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 – Imported from France. Mineral water. Still only.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Number 1 bottled water brand in the UK.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Marketed as pure, natural mineral water from the French Alps. Feminine, sophisticated, stylish, posh image. ‘Live Young’ / Detox / Inner Cleansing / Purity.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‘Renew’ campaign in January &amp; ‘Evian roller skating’ babies (TV &amp; youtube).</a:t>
            </a:r>
          </a:p>
          <a:p>
            <a:pPr>
              <a:lnSpc>
                <a:spcPct val="80000"/>
              </a:lnSpc>
            </a:pPr>
            <a:r>
              <a:rPr lang="en-GB" sz="1600" b="1" smtClean="0">
                <a:solidFill>
                  <a:srgbClr val="000066"/>
                </a:solidFill>
                <a:latin typeface="Calibri" pitchFamily="34" charset="0"/>
              </a:rPr>
              <a:t>Highland Spring (Highland Spring)</a:t>
            </a: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 – Spring water from Scotland. Still &amp; sparkling plus Kids’ range.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No 2 bottled water brand &amp; No 1 packaged sparkling water brand in the UK.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Traditional image. All about Provenance/Source and Environment.</a:t>
            </a:r>
          </a:p>
          <a:p>
            <a:pPr>
              <a:lnSpc>
                <a:spcPct val="80000"/>
              </a:lnSpc>
            </a:pPr>
            <a:r>
              <a:rPr lang="en-GB" sz="1600" b="1" smtClean="0">
                <a:solidFill>
                  <a:srgbClr val="000066"/>
                </a:solidFill>
                <a:latin typeface="Calibri" pitchFamily="34" charset="0"/>
              </a:rPr>
              <a:t>Volvic (Danone Waters)</a:t>
            </a: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 – Imported from France. Mineral water. Only still.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The brand includes flavoured and functional waters.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Volcanicity / Water from the Volcano / Hydration.</a:t>
            </a:r>
          </a:p>
          <a:p>
            <a:pPr>
              <a:lnSpc>
                <a:spcPct val="80000"/>
              </a:lnSpc>
            </a:pPr>
            <a:r>
              <a:rPr lang="en-GB" sz="1600" b="1" smtClean="0">
                <a:solidFill>
                  <a:srgbClr val="000066"/>
                </a:solidFill>
                <a:latin typeface="Calibri" pitchFamily="34" charset="0"/>
              </a:rPr>
              <a:t>Buxton (Nestle Waters UK)</a:t>
            </a: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 - From Buxton in Derbyshire. Still &amp; sparkling.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The No 1 English Mineral Water.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‘Drop of pure Britain’ – purity.</a:t>
            </a:r>
          </a:p>
          <a:p>
            <a:pPr>
              <a:lnSpc>
                <a:spcPct val="80000"/>
              </a:lnSpc>
            </a:pPr>
            <a:r>
              <a:rPr lang="en-GB" sz="1600" b="1" smtClean="0">
                <a:solidFill>
                  <a:srgbClr val="000066"/>
                </a:solidFill>
                <a:latin typeface="Calibri" pitchFamily="34" charset="0"/>
              </a:rPr>
              <a:t>Nestle Pure Life (Nestle Waters UK)</a:t>
            </a: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 – Spring water from Derbyshire. Still only.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Launched in 2008 in the UK. Global No 1 bottled water brand.</a:t>
            </a:r>
          </a:p>
          <a:p>
            <a:pPr>
              <a:lnSpc>
                <a:spcPct val="80000"/>
              </a:lnSpc>
            </a:pPr>
            <a:r>
              <a:rPr lang="en-GB" sz="1600" b="1" smtClean="0">
                <a:solidFill>
                  <a:srgbClr val="000066"/>
                </a:solidFill>
                <a:latin typeface="Calibri" pitchFamily="34" charset="0"/>
              </a:rPr>
              <a:t>Vittel (Nestle Waters UK)</a:t>
            </a: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 – Imported from France. Mineral water.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‘ReVittelise’ - The brand for ‘young, active urbanites’. </a:t>
            </a:r>
          </a:p>
          <a:p>
            <a:pPr>
              <a:lnSpc>
                <a:spcPct val="80000"/>
              </a:lnSpc>
            </a:pPr>
            <a:r>
              <a:rPr lang="en-GB" sz="1600" b="1" smtClean="0">
                <a:solidFill>
                  <a:srgbClr val="000066"/>
                </a:solidFill>
                <a:latin typeface="Calibri" pitchFamily="34" charset="0"/>
              </a:rPr>
              <a:t>Drench (Britvic)</a:t>
            </a: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 –  Spring water from Yorkshire. Still only.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Launched in 2006 but seeing big growth after its successful 2008 ad campaign featuring Thunderbird puppet Brains.</a:t>
            </a:r>
          </a:p>
          <a:p>
            <a:pPr lvl="1">
              <a:lnSpc>
                <a:spcPct val="80000"/>
              </a:lnSpc>
            </a:pPr>
            <a:r>
              <a:rPr lang="en-GB" sz="1600" smtClean="0">
                <a:solidFill>
                  <a:srgbClr val="000066"/>
                </a:solidFill>
                <a:latin typeface="Calibri" pitchFamily="34" charset="0"/>
              </a:rPr>
              <a:t>Youthful, cool image.</a:t>
            </a:r>
          </a:p>
        </p:txBody>
      </p:sp>
      <p:pic>
        <p:nvPicPr>
          <p:cNvPr id="4" name="Picture 1028" descr="evian_logo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066800"/>
            <a:ext cx="1320800" cy="87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29" descr="vitte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876800"/>
            <a:ext cx="1262063" cy="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30" descr="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3505200"/>
            <a:ext cx="1008063" cy="88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31" descr="Quins9766sponsor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905000"/>
            <a:ext cx="1547813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32" descr="Volvic_Logo-lores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819400"/>
            <a:ext cx="1241425" cy="74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3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343400"/>
            <a:ext cx="990600" cy="65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034" descr="http://www.britvic.com/Cms/Images/Brands/Logos/67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4F4F4"/>
              </a:clrFrom>
              <a:clrTo>
                <a:srgbClr val="F4F4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5486400"/>
            <a:ext cx="2209800" cy="69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37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507412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tx2"/>
                </a:solidFill>
              </a:rPr>
              <a:t>Brecon  Carreg : a brand capitalizing on its provenance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79388" y="1412875"/>
            <a:ext cx="8785225" cy="1465263"/>
          </a:xfrm>
        </p:spPr>
        <p:txBody>
          <a:bodyPr/>
          <a:lstStyle/>
          <a:p>
            <a:r>
              <a:rPr lang="en-US" sz="2000" dirty="0" smtClean="0"/>
              <a:t>USP of the brand: Welsh provenance – the iconic Welsh mineral water.</a:t>
            </a:r>
          </a:p>
          <a:p>
            <a:r>
              <a:rPr lang="en-US" sz="2000" b="1" i="1" dirty="0" smtClean="0"/>
              <a:t>Great Welsh water from the Brecon Beacons</a:t>
            </a:r>
            <a:r>
              <a:rPr lang="en-US" sz="2000" dirty="0" smtClean="0"/>
              <a:t>.</a:t>
            </a:r>
          </a:p>
        </p:txBody>
      </p:sp>
      <p:pic>
        <p:nvPicPr>
          <p:cNvPr id="8196" name="Picture 2" descr="C:\Users\toth\Documents\IMAGE CD\ADVERTISING\Waterfall\BC Waterfall Landscape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0825" y="2111375"/>
            <a:ext cx="8148638" cy="417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182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 bwMode="auto">
          <a:xfrm>
            <a:off x="0" y="0"/>
            <a:ext cx="9144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en-GB" sz="4400" b="1" kern="0" dirty="0">
                <a:solidFill>
                  <a:schemeClr val="tx2"/>
                </a:solidFill>
                <a:latin typeface="Calibri" pitchFamily="34" charset="0"/>
                <a:ea typeface="+mj-ea"/>
                <a:cs typeface="+mj-cs"/>
              </a:rPr>
              <a:t>Our Key </a:t>
            </a:r>
            <a:r>
              <a:rPr lang="en-GB" sz="4400" b="1" kern="0" dirty="0" smtClean="0">
                <a:solidFill>
                  <a:schemeClr val="tx2"/>
                </a:solidFill>
                <a:latin typeface="Calibri" pitchFamily="34" charset="0"/>
                <a:ea typeface="+mj-ea"/>
                <a:cs typeface="+mj-cs"/>
              </a:rPr>
              <a:t>National Customers</a:t>
            </a: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219" name="Picture 4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020" y="1880068"/>
            <a:ext cx="15367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6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105" y="832318"/>
            <a:ext cx="1676400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8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025" y="1054100"/>
            <a:ext cx="1747838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9"/>
          <p:cNvPicPr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344" y="1794343"/>
            <a:ext cx="1524000" cy="47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11"/>
          <p:cNvPicPr>
            <a:picLocks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" y="4310063"/>
            <a:ext cx="13843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12"/>
          <p:cNvPicPr>
            <a:picLocks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25" y="1177925"/>
            <a:ext cx="1282700" cy="92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16" descr="C:\Documents and Settings\thomas\My Documents\My Pictures\greggs_logo.gi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5" y="3857625"/>
            <a:ext cx="1752600" cy="45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17" descr="C:\Documents and Settings\bullock\My Documents\Accounts\Cash &amp; Carry\batleys logo June 0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75" y="3618707"/>
            <a:ext cx="169545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7" name="Picture 19" descr="C:\Documents and Settings\bullock\My Documents\Accounts\Cash &amp; Carry\Bookers\booker logo impactful June 06.gi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1054100"/>
            <a:ext cx="219075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1" name="Picture 18" descr="P&amp;H - Palmer &amp; Harvey McLane Ltd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520" y="2609850"/>
            <a:ext cx="833438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2" name="Picture 31" descr="C:\Documents and Settings\User\My Documents\Accounts\Multiple Grocers\Co-op\co-oplogo June 06.gi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008" y="2457450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3" name="Picture 32" descr="C:\Documents and Settings\User\My Documents\Accounts\Wholesalers\Bestway &amp; Batleys\logo.gi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07" b="-308"/>
          <a:stretch>
            <a:fillRect/>
          </a:stretch>
        </p:blipFill>
        <p:spPr bwMode="auto">
          <a:xfrm>
            <a:off x="304800" y="228600"/>
            <a:ext cx="8255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7" name="Picture 37" descr="Morrisons - Wales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779" y="1942306"/>
            <a:ext cx="2590800" cy="41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8" name="Picture 41" descr=" - Student Union Shops and Bars Nationwide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426" y="4558155"/>
            <a:ext cx="1643063" cy="61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0" name="Picture 45" descr="Dhamecha Group logo">
            <a:hlinkClick r:id="rId17" tooltip="Home"/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75" y="0"/>
            <a:ext cx="857250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1" name="Picture 10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46" b="-2"/>
          <a:stretch>
            <a:fillRect/>
          </a:stretch>
        </p:blipFill>
        <p:spPr bwMode="auto">
          <a:xfrm>
            <a:off x="2144178" y="2578100"/>
            <a:ext cx="857250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2" name="Picture 40"/>
          <p:cNvPicPr>
            <a:picLocks noChangeArrowheads="1"/>
          </p:cNvPicPr>
          <p:nvPr/>
        </p:nvPicPr>
        <p:blipFill>
          <a:blip r:embed="rId2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537" y="2717006"/>
            <a:ext cx="857250" cy="92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4" name="Picture 28" descr="C:\Users\gallagher\Documents\lidl.gi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56" y="2419350"/>
            <a:ext cx="9334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46" name="Picture 30" descr="C:\Users\gallagher\Documents\wilkinson.gi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553" y="3813093"/>
            <a:ext cx="2524125" cy="7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MAKRO LOGO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3849" y="3813093"/>
            <a:ext cx="1827312" cy="541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9513" y="5204705"/>
            <a:ext cx="8821612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dirty="0" smtClean="0">
                <a:solidFill>
                  <a:srgbClr val="002060"/>
                </a:solidFill>
              </a:rPr>
              <a:t>Brecon </a:t>
            </a:r>
            <a:r>
              <a:rPr lang="en-GB" dirty="0" err="1" smtClean="0">
                <a:solidFill>
                  <a:srgbClr val="002060"/>
                </a:solidFill>
              </a:rPr>
              <a:t>Carreg</a:t>
            </a:r>
            <a:r>
              <a:rPr lang="en-GB" dirty="0" smtClean="0">
                <a:solidFill>
                  <a:srgbClr val="002060"/>
                </a:solidFill>
              </a:rPr>
              <a:t>  is performing well within the UK- all growth in last 3 years driven from</a:t>
            </a:r>
          </a:p>
          <a:p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smtClean="0">
                <a:solidFill>
                  <a:srgbClr val="002060"/>
                </a:solidFill>
              </a:rPr>
              <a:t>     English distribution.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b="1" u="sng" dirty="0" smtClean="0">
                <a:solidFill>
                  <a:srgbClr val="002060"/>
                </a:solidFill>
              </a:rPr>
              <a:t>English business has 65% of all  Brecon sales and expected to increase in 2013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Brecon </a:t>
            </a:r>
            <a:r>
              <a:rPr lang="en-GB" dirty="0" err="1" smtClean="0">
                <a:solidFill>
                  <a:srgbClr val="002060"/>
                </a:solidFill>
              </a:rPr>
              <a:t>Carreg</a:t>
            </a:r>
            <a:r>
              <a:rPr lang="en-GB" dirty="0" smtClean="0">
                <a:solidFill>
                  <a:srgbClr val="002060"/>
                </a:solidFill>
              </a:rPr>
              <a:t> is a national brand!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57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4900" b="1" dirty="0" smtClean="0">
                <a:solidFill>
                  <a:schemeClr val="tx2"/>
                </a:solidFill>
                <a:latin typeface="Calibri" pitchFamily="34" charset="0"/>
              </a:rPr>
              <a:t>Our Key Customers </a:t>
            </a:r>
            <a:br>
              <a:rPr lang="en-GB" sz="4900" b="1" dirty="0" smtClean="0">
                <a:solidFill>
                  <a:schemeClr val="tx2"/>
                </a:solidFill>
                <a:latin typeface="Calibri" pitchFamily="34" charset="0"/>
              </a:rPr>
            </a:br>
            <a:r>
              <a:rPr lang="en-GB" sz="4000" b="1" dirty="0" smtClean="0">
                <a:solidFill>
                  <a:schemeClr val="tx2"/>
                </a:solidFill>
                <a:latin typeface="Calibri" pitchFamily="34" charset="0"/>
              </a:rPr>
              <a:t>Partnership brands &amp; Private Label business</a:t>
            </a:r>
            <a:endParaRPr lang="en-GB" dirty="0" smtClean="0">
              <a:solidFill>
                <a:schemeClr val="tx2"/>
              </a:solidFill>
            </a:endParaRPr>
          </a:p>
        </p:txBody>
      </p:sp>
      <p:pic>
        <p:nvPicPr>
          <p:cNvPr id="11273" name="Picture 16" descr="C:\Documents and Settings\thomas\My Documents\My Pictures\greggs_logo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1714488"/>
            <a:ext cx="2774640" cy="716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2" name="Picture 32" descr="C:\Documents and Settings\User\My Documents\Accounts\Wholesalers\Bestway &amp; Batleys\logo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357290" y="3929066"/>
            <a:ext cx="1528874" cy="1528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87" name="Picture 3" descr="C:\Temp\notesFCBCEE\WilkinsonsLogoRetai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43372" y="4000504"/>
            <a:ext cx="3238500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42910" y="2786058"/>
            <a:ext cx="2287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Boots Brecon Carreg </a:t>
            </a:r>
          </a:p>
          <a:p>
            <a:r>
              <a:rPr lang="en-GB" dirty="0" smtClean="0"/>
              <a:t>Natural Mineral Water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429124" y="2714620"/>
            <a:ext cx="29888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Greggs Natural </a:t>
            </a:r>
            <a:r>
              <a:rPr lang="en-GB" dirty="0"/>
              <a:t>Mineral Water</a:t>
            </a:r>
          </a:p>
        </p:txBody>
      </p:sp>
      <p:sp>
        <p:nvSpPr>
          <p:cNvPr id="30" name="Rectangle 29"/>
          <p:cNvSpPr/>
          <p:nvPr/>
        </p:nvSpPr>
        <p:spPr>
          <a:xfrm>
            <a:off x="4143372" y="5286388"/>
            <a:ext cx="34713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Wilko Mountain Falls  Spring Water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28662" y="5572140"/>
            <a:ext cx="2286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Best-in  </a:t>
            </a:r>
            <a:r>
              <a:rPr lang="en-GB" dirty="0"/>
              <a:t>Brecon Carreg </a:t>
            </a:r>
          </a:p>
          <a:p>
            <a:r>
              <a:rPr lang="en-GB" dirty="0"/>
              <a:t>Natural Mineral Water</a:t>
            </a:r>
          </a:p>
        </p:txBody>
      </p:sp>
      <p:pic>
        <p:nvPicPr>
          <p:cNvPr id="67588" name="Picture 4" descr="C:\Temp\notesFCBCEE\imagesboot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034" y="1357298"/>
            <a:ext cx="2524831" cy="150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83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0"/>
            <a:ext cx="9118600" cy="107154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 smtClean="0">
                <a:solidFill>
                  <a:schemeClr val="tx2"/>
                </a:solidFill>
              </a:rPr>
              <a:t>Supporting and investing in Welsh charities, local communities, sports and radio campaigns in Wales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225" y="1377950"/>
            <a:ext cx="8821738" cy="499745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800" b="1" dirty="0" smtClean="0"/>
              <a:t>Ty </a:t>
            </a:r>
            <a:r>
              <a:rPr lang="en-GB" sz="1800" b="1" dirty="0" err="1" smtClean="0"/>
              <a:t>Hafan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Childrens</a:t>
            </a:r>
            <a:r>
              <a:rPr lang="en-GB" sz="1800" b="1" dirty="0" smtClean="0"/>
              <a:t>’ Hospice </a:t>
            </a:r>
            <a:r>
              <a:rPr lang="en-GB" sz="1800" dirty="0" smtClean="0"/>
              <a:t>(Cardiff) - sporting and other events.</a:t>
            </a:r>
          </a:p>
          <a:p>
            <a:pPr lvl="1">
              <a:defRPr/>
            </a:pPr>
            <a:r>
              <a:rPr lang="en-GB" sz="1800" dirty="0" err="1" smtClean="0"/>
              <a:t>Eg</a:t>
            </a:r>
            <a:r>
              <a:rPr lang="en-GB" sz="1800" dirty="0" smtClean="0"/>
              <a:t> Midnight Sleep Walk , 04 May</a:t>
            </a:r>
          </a:p>
          <a:p>
            <a:pPr>
              <a:defRPr/>
            </a:pPr>
            <a:r>
              <a:rPr lang="en-GB" sz="1800" b="1" dirty="0" smtClean="0"/>
              <a:t>British Heart Foundation </a:t>
            </a:r>
            <a:r>
              <a:rPr lang="en-GB" sz="1800" dirty="0" smtClean="0"/>
              <a:t>- Welsh sporting and other events.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dirty="0" smtClean="0"/>
              <a:t>CSR Proactive – supporting </a:t>
            </a:r>
            <a:r>
              <a:rPr lang="en-GB" sz="1800" b="1" dirty="0" smtClean="0"/>
              <a:t>local events.</a:t>
            </a:r>
          </a:p>
          <a:p>
            <a:pPr lvl="1">
              <a:defRPr/>
            </a:pPr>
            <a:r>
              <a:rPr lang="en-GB" sz="1400" dirty="0" smtClean="0"/>
              <a:t>Trap Fun Run, May 2012</a:t>
            </a:r>
          </a:p>
          <a:p>
            <a:pPr lvl="1">
              <a:defRPr/>
            </a:pPr>
            <a:r>
              <a:rPr lang="en-GB" sz="1400" dirty="0" smtClean="0"/>
              <a:t>Events at local schools (torch relay, sports days)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Welsh Athletics </a:t>
            </a:r>
            <a:r>
              <a:rPr lang="en-GB" sz="1800" dirty="0" smtClean="0"/>
              <a:t>(Cardiff) 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Cardiff Half Marathon </a:t>
            </a:r>
            <a:r>
              <a:rPr lang="en-GB" sz="1800" dirty="0" smtClean="0"/>
              <a:t>(October 2012)</a:t>
            </a:r>
          </a:p>
          <a:p>
            <a:pPr marL="800100" lvl="4" indent="-342900">
              <a:buFont typeface="Arial" pitchFamily="34" charset="0"/>
              <a:buChar char="•"/>
              <a:defRPr/>
            </a:pPr>
            <a:r>
              <a:rPr lang="en-GB" sz="1800" dirty="0" smtClean="0"/>
              <a:t>Brecon </a:t>
            </a:r>
            <a:r>
              <a:rPr lang="en-GB" sz="1800" dirty="0" err="1" smtClean="0"/>
              <a:t>Carreg</a:t>
            </a:r>
            <a:r>
              <a:rPr lang="en-GB" sz="1800" dirty="0" smtClean="0"/>
              <a:t> is the official water supplier 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Cardiff City </a:t>
            </a:r>
            <a:r>
              <a:rPr lang="en-GB" sz="1800" b="1" dirty="0" err="1" smtClean="0"/>
              <a:t>Fooball</a:t>
            </a:r>
            <a:r>
              <a:rPr lang="en-GB" sz="1800" b="1" dirty="0" smtClean="0"/>
              <a:t> Club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Eisteddfod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Brecon Beacons Food Festivals &amp; Events 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Capital FM radio/sampling campaign </a:t>
            </a:r>
            <a:r>
              <a:rPr lang="en-GB" sz="1800" dirty="0" smtClean="0"/>
              <a:t>in June/July 2012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endParaRPr lang="en-GB" sz="1600" b="1" dirty="0" smtClean="0"/>
          </a:p>
          <a:p>
            <a:pPr marL="342900" lvl="3" indent="-342900">
              <a:buFont typeface="Arial" pitchFamily="34" charset="0"/>
              <a:buChar char="•"/>
              <a:defRPr/>
            </a:pPr>
            <a:endParaRPr lang="en-GB" sz="1600" b="1" dirty="0" smtClean="0"/>
          </a:p>
          <a:p>
            <a:pPr>
              <a:defRPr/>
            </a:pPr>
            <a:endParaRPr lang="fr-FR" sz="2600" dirty="0" smtClean="0"/>
          </a:p>
          <a:p>
            <a:pPr lvl="1">
              <a:defRPr/>
            </a:pPr>
            <a:endParaRPr lang="en-GB" sz="2500" dirty="0" smtClean="0"/>
          </a:p>
          <a:p>
            <a:pPr>
              <a:defRPr/>
            </a:pPr>
            <a:endParaRPr lang="fr-FR" sz="29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457200" lvl="1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4" name="Picture 2" descr="C:\Users\toth\Pictures\Alfie\Trap Fun Run ma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"/>
          <a:stretch>
            <a:fillRect/>
          </a:stretch>
        </p:blipFill>
        <p:spPr bwMode="auto">
          <a:xfrm>
            <a:off x="2339975" y="5526088"/>
            <a:ext cx="3482975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C:\Temp\notesFCBCEE\SupportingMSW_butt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163" y="1390650"/>
            <a:ext cx="1331912" cy="99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toth\Pictures\Party In The Par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4772025"/>
            <a:ext cx="1965325" cy="48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hildren at Eisteddfod Yr Urdd Image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238" y="4167188"/>
            <a:ext cx="2173287" cy="1052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175" y="2776538"/>
            <a:ext cx="942975" cy="113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3263900"/>
            <a:ext cx="1843087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2" descr="WAlogo_colour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238" y="2693988"/>
            <a:ext cx="1104900" cy="128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5526088"/>
            <a:ext cx="176212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 descr="C:\Temp\notesFCBCEE\BC 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113" y="5508625"/>
            <a:ext cx="1771650" cy="1265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461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79388" y="76200"/>
            <a:ext cx="8329612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b="1" dirty="0" smtClean="0">
                <a:solidFill>
                  <a:schemeClr val="tx2"/>
                </a:solidFill>
              </a:rPr>
              <a:t>Brecon Carreg wins two medals at 2012/2013 True Taste Awards: </a:t>
            </a:r>
            <a:br>
              <a:rPr lang="en-GB" sz="3600" b="1" dirty="0" smtClean="0">
                <a:solidFill>
                  <a:schemeClr val="tx2"/>
                </a:solidFill>
              </a:rPr>
            </a:br>
            <a:r>
              <a:rPr lang="en-GB" sz="3600" b="1" dirty="0" smtClean="0">
                <a:solidFill>
                  <a:schemeClr val="tx2"/>
                </a:solidFill>
              </a:rPr>
              <a:t>Gold for Still &amp; Silver for Sparkling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-17463" y="2457450"/>
            <a:ext cx="9107488" cy="3816350"/>
          </a:xfrm>
        </p:spPr>
        <p:txBody>
          <a:bodyPr/>
          <a:lstStyle/>
          <a:p>
            <a:endParaRPr lang="en-GB" sz="1800" dirty="0" smtClean="0"/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The </a:t>
            </a:r>
            <a:r>
              <a:rPr lang="en-GB" sz="1800" b="1" dirty="0" smtClean="0"/>
              <a:t>'</a:t>
            </a:r>
            <a:r>
              <a:rPr lang="en-GB" sz="1800" b="1" i="1" dirty="0" smtClean="0"/>
              <a:t>Wales the True Taste Food and Drink Awards</a:t>
            </a:r>
            <a:r>
              <a:rPr lang="en-GB" sz="1800" dirty="0" smtClean="0"/>
              <a:t>' – a prestigious competition run by the Welsh Assembly Government - recognised by trade and consumers alike.</a:t>
            </a:r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The awards are popularly seen as the Oscars of the Welsh food and drinks industry.</a:t>
            </a:r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Winners were selected by an independent jury from more than 800 entrants.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1925" y="1484313"/>
            <a:ext cx="8748713" cy="13239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latin typeface="Arial" pitchFamily="34" charset="0"/>
              </a:rPr>
              <a:t>Brecon Carreg was awarded </a:t>
            </a:r>
            <a:r>
              <a:rPr lang="en-GB" sz="2000" b="1" dirty="0">
                <a:latin typeface="Arial" pitchFamily="34" charset="0"/>
              </a:rPr>
              <a:t>Gold</a:t>
            </a:r>
            <a:r>
              <a:rPr lang="en-GB" sz="2000" dirty="0">
                <a:latin typeface="Arial" pitchFamily="34" charset="0"/>
              </a:rPr>
              <a:t> </a:t>
            </a:r>
            <a:r>
              <a:rPr lang="en-GB" sz="2000" b="1" dirty="0">
                <a:latin typeface="Arial" pitchFamily="34" charset="0"/>
              </a:rPr>
              <a:t>Medal for its Still Water</a:t>
            </a:r>
            <a:r>
              <a:rPr lang="en-GB" sz="2000" dirty="0">
                <a:latin typeface="Arial" pitchFamily="34" charset="0"/>
              </a:rPr>
              <a:t> and</a:t>
            </a:r>
            <a:r>
              <a:rPr lang="en-GB" sz="2000" b="1" dirty="0">
                <a:latin typeface="Arial" pitchFamily="34" charset="0"/>
              </a:rPr>
              <a:t> Silver Medal for our Sparkling</a:t>
            </a:r>
            <a:r>
              <a:rPr lang="en-GB" sz="2000" dirty="0">
                <a:latin typeface="Arial" pitchFamily="34" charset="0"/>
              </a:rPr>
              <a:t> variant in the non-alcoholic drinks category on 25</a:t>
            </a:r>
            <a:r>
              <a:rPr lang="en-GB" sz="2000" baseline="30000" dirty="0">
                <a:latin typeface="Arial" pitchFamily="34" charset="0"/>
              </a:rPr>
              <a:t>th</a:t>
            </a:r>
            <a:r>
              <a:rPr lang="en-GB" sz="2000" dirty="0">
                <a:latin typeface="Arial" pitchFamily="34" charset="0"/>
              </a:rPr>
              <a:t> October 2012 at the '</a:t>
            </a:r>
            <a:r>
              <a:rPr lang="en-GB" sz="2000" b="1" i="1" dirty="0">
                <a:latin typeface="Arial" pitchFamily="34" charset="0"/>
              </a:rPr>
              <a:t>Wales the True Taste Food and Drink Awards’ </a:t>
            </a:r>
            <a:r>
              <a:rPr lang="en-GB" sz="2000" dirty="0">
                <a:latin typeface="Arial" pitchFamily="34" charset="0"/>
              </a:rPr>
              <a:t>– a great recognition of the excellent quality of our product. </a:t>
            </a:r>
          </a:p>
        </p:txBody>
      </p:sp>
      <p:sp>
        <p:nvSpPr>
          <p:cNvPr id="10245" name="TextBox 3"/>
          <p:cNvSpPr txBox="1">
            <a:spLocks noChangeArrowheads="1"/>
          </p:cNvSpPr>
          <p:nvPr/>
        </p:nvSpPr>
        <p:spPr bwMode="auto">
          <a:xfrm>
            <a:off x="2339975" y="6596063"/>
            <a:ext cx="18415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sz="1100"/>
          </a:p>
        </p:txBody>
      </p:sp>
      <p:pic>
        <p:nvPicPr>
          <p:cNvPr id="10246" name="Picture 2" descr="C:\Temp\notesFCBCEE\GOLD - STICKER 2012-20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3" y="4122738"/>
            <a:ext cx="2052637" cy="205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3" descr="C:\Temp\notesFCBCEE\TT 26mm Stickers_SIL#9C39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725" y="4068763"/>
            <a:ext cx="2160588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toth\Documents\Awards\True Taste\IMG_5192.JPG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8"/>
          <a:stretch/>
        </p:blipFill>
        <p:spPr bwMode="auto">
          <a:xfrm>
            <a:off x="3096121" y="4077072"/>
            <a:ext cx="2880320" cy="2499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63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188913"/>
            <a:ext cx="7427913" cy="9223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 smtClean="0">
                <a:solidFill>
                  <a:schemeClr val="tx2"/>
                </a:solidFill>
              </a:rPr>
              <a:t>Gold medal for Brecon Carreg at the 2012 BBI competiton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388" y="2205038"/>
            <a:ext cx="6796087" cy="53736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GB" sz="2000" dirty="0" smtClean="0"/>
              <a:t>Competition judged by a panel of experts during an anonymous, independent blind tasting.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sz="2000" dirty="0" smtClean="0"/>
              <a:t>Gold medal is awarded for the outstanding product in each class.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sz="2000" dirty="0" smtClean="0"/>
              <a:t>BBI:</a:t>
            </a:r>
          </a:p>
          <a:p>
            <a:pPr lvl="1" indent="-342900">
              <a:buFont typeface="Arial" pitchFamily="34" charset="0"/>
              <a:buChar char="•"/>
              <a:defRPr/>
            </a:pPr>
            <a:r>
              <a:rPr lang="en-GB" sz="1800" dirty="0" smtClean="0"/>
              <a:t>Is a prestigious industry organisation bringing together the UK’s top companies which are concerned with </a:t>
            </a:r>
            <a:r>
              <a:rPr lang="en-GB" sz="1800" dirty="0"/>
              <a:t>bottling, canning and packaging of </a:t>
            </a:r>
            <a:r>
              <a:rPr lang="en-GB" sz="1800" dirty="0" smtClean="0"/>
              <a:t>beverages. </a:t>
            </a:r>
          </a:p>
          <a:p>
            <a:pPr lvl="1" indent="-342900">
              <a:buFont typeface="Arial" pitchFamily="34" charset="0"/>
              <a:buChar char="•"/>
              <a:defRPr/>
            </a:pPr>
            <a:r>
              <a:rPr lang="en-GB" sz="1800" dirty="0" smtClean="0"/>
              <a:t>Runs an annual competition where products are judged on quality according to category with 185 entries in 2012.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b="1" dirty="0" smtClean="0"/>
              <a:t>Brecon Carreg’s Gold medal is an important endorsement of its excellent product quality by industry peers and an independent judging panel.</a:t>
            </a:r>
          </a:p>
          <a:p>
            <a:pPr>
              <a:buFont typeface="Wingdings" pitchFamily="2" charset="2"/>
              <a:buChar char="Ø"/>
              <a:defRPr/>
            </a:pPr>
            <a:endParaRPr lang="en-GB" sz="2200" dirty="0"/>
          </a:p>
          <a:p>
            <a:pPr lvl="1">
              <a:buFont typeface="Arial" pitchFamily="34" charset="0"/>
              <a:buChar char="–"/>
              <a:defRPr/>
            </a:pPr>
            <a:endParaRPr lang="en-GB" sz="24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sz="2400" b="1" dirty="0" smtClean="0"/>
          </a:p>
        </p:txBody>
      </p:sp>
      <p:pic>
        <p:nvPicPr>
          <p:cNvPr id="11268" name="Picture 2" descr="C:\Users\toth\Documents\CBM\2012 CBM\bbi gol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113" y="1844675"/>
            <a:ext cx="2325687" cy="2325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2" descr="C:\Users\toth\Documents\Awards\BBI\BBI pics 2012\20121101_1808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" b="12"/>
          <a:stretch>
            <a:fillRect/>
          </a:stretch>
        </p:blipFill>
        <p:spPr bwMode="auto">
          <a:xfrm>
            <a:off x="6692900" y="4005263"/>
            <a:ext cx="2355850" cy="229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87338" y="1314450"/>
            <a:ext cx="8496300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Brecon Carreg won Gold medal at the 2012 British Bottlers’ Institute (BBI) competition in the Natural Mineral Water – Still category.</a:t>
            </a:r>
          </a:p>
        </p:txBody>
      </p:sp>
    </p:spTree>
    <p:extLst>
      <p:ext uri="{BB962C8B-B14F-4D97-AF65-F5344CB8AC3E}">
        <p14:creationId xmlns:p14="http://schemas.microsoft.com/office/powerpoint/2010/main" val="55051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11560" y="2420888"/>
            <a:ext cx="8206680" cy="1470025"/>
          </a:xfrm>
        </p:spPr>
        <p:txBody>
          <a:bodyPr>
            <a:noAutofit/>
          </a:bodyPr>
          <a:lstStyle/>
          <a:p>
            <a:r>
              <a:rPr lang="en-US" b="1" dirty="0" smtClean="0">
                <a:solidFill>
                  <a:schemeClr val="tx2"/>
                </a:solidFill>
              </a:rPr>
              <a:t>Brecon Mineral Water: </a:t>
            </a:r>
            <a:br>
              <a:rPr lang="en-US" b="1" dirty="0" smtClean="0">
                <a:solidFill>
                  <a:schemeClr val="tx2"/>
                </a:solidFill>
              </a:rPr>
            </a:br>
            <a:r>
              <a:rPr lang="en-US" b="1" dirty="0" smtClean="0">
                <a:solidFill>
                  <a:schemeClr val="tx2"/>
                </a:solidFill>
              </a:rPr>
              <a:t>an environmentally responsible company</a:t>
            </a:r>
            <a:endParaRPr lang="en-US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01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860432" cy="114300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tx2"/>
                </a:solidFill>
              </a:rPr>
              <a:t>Brecon Mineral Water is a socially responsible company which strives to minimise its environmental impact</a:t>
            </a:r>
            <a:endParaRPr lang="en-GB" sz="28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95" y="102200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 smtClean="0">
                <a:solidFill>
                  <a:srgbClr val="00B050"/>
                </a:solidFill>
              </a:rPr>
              <a:t>Bringing you </a:t>
            </a:r>
            <a:r>
              <a:rPr lang="en-GB" sz="1800" b="1" dirty="0">
                <a:solidFill>
                  <a:srgbClr val="00B050"/>
                </a:solidFill>
              </a:rPr>
              <a:t>n</a:t>
            </a:r>
            <a:r>
              <a:rPr lang="en-GB" sz="1800" b="1" dirty="0" smtClean="0">
                <a:solidFill>
                  <a:srgbClr val="00B050"/>
                </a:solidFill>
              </a:rPr>
              <a:t>ature’s </a:t>
            </a:r>
            <a:r>
              <a:rPr lang="en-GB" sz="1800" b="1" dirty="0">
                <a:solidFill>
                  <a:srgbClr val="00B050"/>
                </a:solidFill>
              </a:rPr>
              <a:t>b</a:t>
            </a:r>
            <a:r>
              <a:rPr lang="en-GB" sz="1800" b="1" dirty="0" smtClean="0">
                <a:solidFill>
                  <a:srgbClr val="00B050"/>
                </a:solidFill>
              </a:rPr>
              <a:t>est</a:t>
            </a:r>
          </a:p>
          <a:p>
            <a:pPr>
              <a:buSzPct val="100000"/>
              <a:buFont typeface="Times" charset="0"/>
              <a:buChar char="•"/>
            </a:pPr>
            <a:r>
              <a:rPr lang="en-US" sz="1400" dirty="0" smtClean="0">
                <a:ea typeface="ＭＳ Ｐゴシック" pitchFamily="34" charset="-128"/>
              </a:rPr>
              <a:t>100% natural and pure mineral water.</a:t>
            </a:r>
          </a:p>
          <a:p>
            <a:pPr>
              <a:buSzPct val="100000"/>
              <a:buFont typeface="Times" charset="0"/>
              <a:buChar char="•"/>
            </a:pPr>
            <a:r>
              <a:rPr lang="en-US" sz="1400" dirty="0" smtClean="0">
                <a:ea typeface="ＭＳ Ｐゴシック" pitchFamily="34" charset="-128"/>
              </a:rPr>
              <a:t>An important part of a healthy life regime.</a:t>
            </a:r>
          </a:p>
          <a:p>
            <a:pPr>
              <a:buSzPct val="100000"/>
              <a:buFont typeface="Times" charset="0"/>
              <a:buChar char="•"/>
            </a:pPr>
            <a:r>
              <a:rPr lang="en-US" sz="1400" dirty="0" smtClean="0">
                <a:ea typeface="ＭＳ Ｐゴシック" pitchFamily="34" charset="-128"/>
              </a:rPr>
              <a:t>High </a:t>
            </a:r>
            <a:r>
              <a:rPr lang="en-US" sz="1400" dirty="0">
                <a:ea typeface="ＭＳ Ｐゴシック" pitchFamily="34" charset="-128"/>
              </a:rPr>
              <a:t>standards of water resource </a:t>
            </a:r>
            <a:r>
              <a:rPr lang="en-US" sz="1400" dirty="0" smtClean="0">
                <a:ea typeface="ＭＳ Ｐゴシック" pitchFamily="34" charset="-128"/>
              </a:rPr>
              <a:t>protection</a:t>
            </a:r>
            <a:r>
              <a:rPr lang="en-US" sz="1400" dirty="0">
                <a:ea typeface="ＭＳ Ｐゴシック" pitchFamily="34" charset="-128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 smtClean="0">
                <a:solidFill>
                  <a:srgbClr val="00B050"/>
                </a:solidFill>
              </a:rPr>
              <a:t>Reducing  </a:t>
            </a:r>
            <a:r>
              <a:rPr lang="en-GB" sz="1800" b="1" dirty="0">
                <a:solidFill>
                  <a:srgbClr val="00B050"/>
                </a:solidFill>
              </a:rPr>
              <a:t>footprint through:</a:t>
            </a:r>
          </a:p>
          <a:p>
            <a:pPr>
              <a:buSzPct val="120000"/>
            </a:pPr>
            <a:r>
              <a:rPr lang="en-US" sz="1400" dirty="0">
                <a:ea typeface="ＭＳ Ｐゴシック" pitchFamily="34" charset="-128"/>
              </a:rPr>
              <a:t>Continuous light-weighting </a:t>
            </a:r>
            <a:r>
              <a:rPr lang="en-US" sz="1400" dirty="0" smtClean="0">
                <a:ea typeface="ＭＳ Ｐゴシック" pitchFamily="34" charset="-128"/>
              </a:rPr>
              <a:t>program. </a:t>
            </a:r>
            <a:endParaRPr lang="en-US" sz="1400" dirty="0">
              <a:ea typeface="ＭＳ Ｐゴシック" pitchFamily="34" charset="-128"/>
            </a:endParaRPr>
          </a:p>
          <a:p>
            <a:pPr>
              <a:buSzPct val="120000"/>
            </a:pPr>
            <a:r>
              <a:rPr lang="en-US" sz="1400" dirty="0" smtClean="0">
                <a:ea typeface="ＭＳ Ｐゴシック" pitchFamily="34" charset="-128"/>
              </a:rPr>
              <a:t>Program to reduce energy consumption.</a:t>
            </a:r>
            <a:endParaRPr lang="en-US" sz="1400" dirty="0">
              <a:ea typeface="ＭＳ Ｐゴシック" pitchFamily="34" charset="-128"/>
            </a:endParaRPr>
          </a:p>
          <a:p>
            <a:pPr>
              <a:buSzPct val="120000"/>
            </a:pPr>
            <a:r>
              <a:rPr lang="en-US" sz="1400" dirty="0" smtClean="0">
                <a:ea typeface="ＭＳ Ｐゴシック" pitchFamily="34" charset="-128"/>
              </a:rPr>
              <a:t>Reducing </a:t>
            </a:r>
            <a:r>
              <a:rPr lang="en-US" sz="1400" dirty="0">
                <a:ea typeface="ＭＳ Ｐゴシック" pitchFamily="34" charset="-128"/>
              </a:rPr>
              <a:t>carbon </a:t>
            </a:r>
            <a:r>
              <a:rPr lang="en-US" sz="1400" dirty="0" smtClean="0">
                <a:ea typeface="ＭＳ Ｐゴシック" pitchFamily="34" charset="-128"/>
              </a:rPr>
              <a:t>emissions.</a:t>
            </a:r>
          </a:p>
          <a:p>
            <a:pPr>
              <a:buSzPct val="120000"/>
            </a:pPr>
            <a:r>
              <a:rPr lang="en-US" sz="1400" dirty="0" smtClean="0">
                <a:ea typeface="ＭＳ Ｐゴシック" pitchFamily="34" charset="-128"/>
              </a:rPr>
              <a:t>Responsible sourcing.</a:t>
            </a:r>
            <a:endParaRPr lang="en-US" sz="1400" dirty="0">
              <a:ea typeface="ＭＳ Ｐゴシック" pitchFamily="34" charset="-128"/>
            </a:endParaRPr>
          </a:p>
          <a:p>
            <a:pPr marL="0" indent="0">
              <a:lnSpc>
                <a:spcPct val="150000"/>
              </a:lnSpc>
              <a:buSzPct val="100000"/>
              <a:buNone/>
            </a:pPr>
            <a:r>
              <a:rPr lang="en-US" sz="1800" b="1" dirty="0" smtClean="0">
                <a:solidFill>
                  <a:srgbClr val="00B050"/>
                </a:solidFill>
                <a:ea typeface="ＭＳ Ｐゴシック" pitchFamily="34" charset="-128"/>
              </a:rPr>
              <a:t>People</a:t>
            </a:r>
            <a:r>
              <a:rPr lang="en-US" sz="1800" dirty="0" smtClean="0">
                <a:solidFill>
                  <a:srgbClr val="00B050"/>
                </a:solidFill>
                <a:ea typeface="ＭＳ Ｐゴシック" pitchFamily="34" charset="-128"/>
              </a:rPr>
              <a:t>: </a:t>
            </a:r>
          </a:p>
          <a:p>
            <a:pPr>
              <a:buSzPct val="100000"/>
            </a:pPr>
            <a:r>
              <a:rPr lang="en-US" sz="1400" dirty="0" smtClean="0">
                <a:ea typeface="ＭＳ Ｐゴシック" pitchFamily="34" charset="-128"/>
              </a:rPr>
              <a:t>A socially  responsible company.</a:t>
            </a:r>
          </a:p>
          <a:p>
            <a:pPr>
              <a:buSzPct val="100000"/>
            </a:pPr>
            <a:r>
              <a:rPr lang="en-US" sz="1400" dirty="0" smtClean="0">
                <a:ea typeface="ＭＳ Ｐゴシック" pitchFamily="34" charset="-128"/>
              </a:rPr>
              <a:t>Values its people.</a:t>
            </a:r>
            <a:endParaRPr lang="en-GB" sz="14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sz="1800" dirty="0" smtClean="0"/>
          </a:p>
        </p:txBody>
      </p:sp>
      <p:pic>
        <p:nvPicPr>
          <p:cNvPr id="5" name="Picture 10" descr="CSR Roadmap-02.jpg                                             00482EC7Macintosh HD                   7C2681F2: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133" b="98786" l="4091" r="100000">
                        <a14:backgroundMark x1="88227" y1="16383" x2="88227" y2="16383"/>
                        <a14:backgroundMark x1="27682" y1="26335" x2="27682" y2="26335"/>
                        <a14:backgroundMark x1="59136" y1="38956" x2="59136" y2="38956"/>
                        <a14:backgroundMark x1="20773" y1="26517" x2="20773" y2="26517"/>
                        <a14:backgroundMark x1="41227" y1="19175" x2="41227" y2="19175"/>
                        <a14:backgroundMark x1="66227" y1="17476" x2="66227" y2="174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-11951" y="844416"/>
            <a:ext cx="9148097" cy="6013584"/>
          </a:xfrm>
          <a:prstGeom prst="rect">
            <a:avLst/>
          </a:prstGeom>
          <a:noFill/>
        </p:spPr>
      </p:pic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5525322" y="5042118"/>
            <a:ext cx="358663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fr-FR" b="1" dirty="0" smtClean="0">
                <a:solidFill>
                  <a:schemeClr val="bg1"/>
                </a:solidFill>
              </a:rPr>
              <a:t>Brecon Mineral Water’s vision </a:t>
            </a:r>
            <a:r>
              <a:rPr lang="fr-FR" b="1" dirty="0">
                <a:solidFill>
                  <a:schemeClr val="bg1"/>
                </a:solidFill>
              </a:rPr>
              <a:t>as </a:t>
            </a:r>
            <a:r>
              <a:rPr lang="fr-FR" b="1" dirty="0" smtClean="0">
                <a:solidFill>
                  <a:schemeClr val="bg1"/>
                </a:solidFill>
              </a:rPr>
              <a:t> a sustainable company:</a:t>
            </a:r>
            <a:endParaRPr lang="fr-FR" sz="1600" b="1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fr-FR" sz="1600" b="1" dirty="0" smtClean="0">
                <a:solidFill>
                  <a:schemeClr val="bg1"/>
                </a:solidFill>
              </a:rPr>
              <a:t>Bringing you </a:t>
            </a:r>
            <a:r>
              <a:rPr lang="fr-FR" sz="1600" b="1" dirty="0">
                <a:solidFill>
                  <a:schemeClr val="bg1"/>
                </a:solidFill>
              </a:rPr>
              <a:t>n</a:t>
            </a:r>
            <a:r>
              <a:rPr lang="fr-FR" sz="1600" b="1" dirty="0" smtClean="0">
                <a:solidFill>
                  <a:schemeClr val="bg1"/>
                </a:solidFill>
              </a:rPr>
              <a:t>ature’s best.</a:t>
            </a:r>
            <a:endParaRPr lang="fr-FR" sz="1600" b="1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fr-FR" sz="1600" b="1" dirty="0" smtClean="0">
                <a:solidFill>
                  <a:schemeClr val="bg1"/>
                </a:solidFill>
              </a:rPr>
              <a:t>Reducing our footprint.</a:t>
            </a:r>
            <a:endParaRPr lang="fr-FR" sz="1600" b="1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fr-FR" sz="1600" b="1" dirty="0" smtClean="0">
                <a:solidFill>
                  <a:schemeClr val="bg1"/>
                </a:solidFill>
              </a:rPr>
              <a:t>People first – a socially responsible company.</a:t>
            </a:r>
            <a:endParaRPr lang="fr-FR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14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UK Bottled Water Market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5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3175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 smtClean="0">
                <a:solidFill>
                  <a:schemeClr val="tx2"/>
                </a:solidFill>
              </a:rPr>
              <a:t>Total UK bottled water performance vs Brecon Carreg to date Dec 2012</a:t>
            </a:r>
            <a:endParaRPr lang="en-GB" b="1" dirty="0">
              <a:solidFill>
                <a:schemeClr val="tx2"/>
              </a:solidFill>
            </a:endParaRPr>
          </a:p>
        </p:txBody>
      </p:sp>
      <p:graphicFrame>
        <p:nvGraphicFramePr>
          <p:cNvPr id="3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6724731"/>
              </p:ext>
            </p:extLst>
          </p:nvPr>
        </p:nvGraphicFramePr>
        <p:xfrm>
          <a:off x="660400" y="1319213"/>
          <a:ext cx="7974013" cy="31670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221" name="TextBox 4"/>
          <p:cNvSpPr txBox="1">
            <a:spLocks noChangeArrowheads="1"/>
          </p:cNvSpPr>
          <p:nvPr/>
        </p:nvSpPr>
        <p:spPr bwMode="auto">
          <a:xfrm>
            <a:off x="2555776" y="2593460"/>
            <a:ext cx="845103" cy="369332"/>
          </a:xfrm>
          <a:prstGeom prst="rect">
            <a:avLst/>
          </a:prstGeom>
          <a:solidFill>
            <a:srgbClr val="ECECFA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dirty="0" smtClean="0"/>
              <a:t>+4.5%</a:t>
            </a:r>
            <a:endParaRPr lang="en-GB" dirty="0"/>
          </a:p>
        </p:txBody>
      </p:sp>
      <p:sp>
        <p:nvSpPr>
          <p:cNvPr id="9222" name="TextBox 6"/>
          <p:cNvSpPr txBox="1">
            <a:spLocks noChangeArrowheads="1"/>
          </p:cNvSpPr>
          <p:nvPr/>
        </p:nvSpPr>
        <p:spPr bwMode="auto">
          <a:xfrm>
            <a:off x="5292080" y="1457890"/>
            <a:ext cx="956224" cy="369332"/>
          </a:xfrm>
          <a:prstGeom prst="rect">
            <a:avLst/>
          </a:prstGeom>
          <a:solidFill>
            <a:srgbClr val="ECECFA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dirty="0" smtClean="0"/>
              <a:t>+11.9%</a:t>
            </a:r>
            <a:endParaRPr lang="en-GB" dirty="0"/>
          </a:p>
        </p:txBody>
      </p:sp>
      <p:sp>
        <p:nvSpPr>
          <p:cNvPr id="9223" name="TextBox 7"/>
          <p:cNvSpPr txBox="1">
            <a:spLocks noChangeArrowheads="1"/>
          </p:cNvSpPr>
          <p:nvPr/>
        </p:nvSpPr>
        <p:spPr bwMode="auto">
          <a:xfrm>
            <a:off x="506413" y="4522788"/>
            <a:ext cx="8137525" cy="147732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marL="2857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Brecon </a:t>
            </a:r>
            <a:r>
              <a:rPr lang="en-GB" dirty="0" err="1">
                <a:solidFill>
                  <a:srgbClr val="002060"/>
                </a:solidFill>
              </a:rPr>
              <a:t>Carreg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smtClean="0">
                <a:solidFill>
                  <a:srgbClr val="002060"/>
                </a:solidFill>
              </a:rPr>
              <a:t>is outperforming </a:t>
            </a:r>
            <a:r>
              <a:rPr lang="en-GB" dirty="0">
                <a:solidFill>
                  <a:srgbClr val="002060"/>
                </a:solidFill>
              </a:rPr>
              <a:t>the market significantly.</a:t>
            </a:r>
          </a:p>
          <a:p>
            <a:pPr eaLnBrk="1" hangingPunct="1">
              <a:buFont typeface="Arial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Brecon </a:t>
            </a:r>
            <a:r>
              <a:rPr lang="en-GB" dirty="0" err="1" smtClean="0">
                <a:solidFill>
                  <a:srgbClr val="002060"/>
                </a:solidFill>
              </a:rPr>
              <a:t>Carreg</a:t>
            </a:r>
            <a:r>
              <a:rPr lang="en-GB" dirty="0" smtClean="0">
                <a:solidFill>
                  <a:srgbClr val="002060"/>
                </a:solidFill>
              </a:rPr>
              <a:t> growth being driven by retail sales in England predominantly from Sainsbury’s, Waitrose and </a:t>
            </a:r>
            <a:r>
              <a:rPr lang="en-GB" dirty="0" err="1" smtClean="0">
                <a:solidFill>
                  <a:srgbClr val="002060"/>
                </a:solidFill>
              </a:rPr>
              <a:t>Ocado</a:t>
            </a:r>
            <a:endParaRPr lang="en-GB" dirty="0">
              <a:solidFill>
                <a:srgbClr val="002060"/>
              </a:solidFill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002060"/>
                </a:solidFill>
              </a:rPr>
              <a:t>UK </a:t>
            </a:r>
            <a:r>
              <a:rPr lang="en-US" dirty="0">
                <a:solidFill>
                  <a:srgbClr val="002060"/>
                </a:solidFill>
              </a:rPr>
              <a:t>brands are driving the market growth, imported brands have been losing share since 2005 (32.3% in 2005 v 25.9% in 2011)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9" name="TextBox 3"/>
          <p:cNvSpPr txBox="1">
            <a:spLocks noChangeArrowheads="1"/>
          </p:cNvSpPr>
          <p:nvPr/>
        </p:nvSpPr>
        <p:spPr bwMode="auto">
          <a:xfrm>
            <a:off x="-63079" y="6447830"/>
            <a:ext cx="797401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1000" dirty="0" smtClean="0">
                <a:latin typeface="+mn-lt"/>
              </a:rPr>
              <a:t>Source: 	UK water market growth = Nielsen December 2012 from The Grocer 15</a:t>
            </a:r>
            <a:r>
              <a:rPr lang="en-GB" sz="1000" baseline="30000" dirty="0" smtClean="0">
                <a:latin typeface="+mn-lt"/>
              </a:rPr>
              <a:t>th</a:t>
            </a:r>
            <a:r>
              <a:rPr lang="en-GB" sz="1000" dirty="0" smtClean="0">
                <a:latin typeface="+mn-lt"/>
              </a:rPr>
              <a:t> Dec</a:t>
            </a:r>
          </a:p>
          <a:p>
            <a:pPr eaLnBrk="1" hangingPunct="1">
              <a:defRPr/>
            </a:pPr>
            <a:r>
              <a:rPr lang="en-GB" sz="1000" dirty="0">
                <a:latin typeface="+mn-lt"/>
              </a:rPr>
              <a:t>	</a:t>
            </a:r>
            <a:r>
              <a:rPr lang="en-GB" sz="1000" dirty="0" smtClean="0">
                <a:latin typeface="+mn-lt"/>
              </a:rPr>
              <a:t>Brecon </a:t>
            </a:r>
            <a:r>
              <a:rPr lang="en-GB" sz="1000" dirty="0" err="1" smtClean="0">
                <a:latin typeface="+mn-lt"/>
              </a:rPr>
              <a:t>Carreg</a:t>
            </a:r>
            <a:r>
              <a:rPr lang="en-GB" sz="1000" dirty="0" smtClean="0">
                <a:latin typeface="+mn-lt"/>
              </a:rPr>
              <a:t> growth = Brecon Mineral Water Internal data</a:t>
            </a:r>
          </a:p>
        </p:txBody>
      </p:sp>
    </p:spTree>
    <p:extLst>
      <p:ext uri="{BB962C8B-B14F-4D97-AF65-F5344CB8AC3E}">
        <p14:creationId xmlns:p14="http://schemas.microsoft.com/office/powerpoint/2010/main" val="50560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825" y="3175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 smtClean="0">
                <a:solidFill>
                  <a:schemeClr val="tx2"/>
                </a:solidFill>
              </a:rPr>
              <a:t>Consumers increasingly prefer buying local brands 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1750" y="1206500"/>
            <a:ext cx="8928100" cy="4995863"/>
          </a:xfrm>
        </p:spPr>
        <p:txBody>
          <a:bodyPr/>
          <a:lstStyle/>
          <a:p>
            <a:r>
              <a:rPr lang="en-GB" sz="2000" b="1" smtClean="0"/>
              <a:t>Economic climate driving interest in local: 52% of shoppers claimed to purchase local products in order to support local producers.*</a:t>
            </a:r>
            <a:endParaRPr lang="en-GB" sz="2000" smtClean="0"/>
          </a:p>
          <a:p>
            <a:endParaRPr lang="en-GB" sz="2000" smtClean="0"/>
          </a:p>
          <a:p>
            <a:r>
              <a:rPr lang="en-GB" sz="2000" smtClean="0"/>
              <a:t>The </a:t>
            </a:r>
            <a:r>
              <a:rPr lang="en-GB" sz="2000" b="1" smtClean="0"/>
              <a:t>trend for British and locally sourced products continues to grow.</a:t>
            </a:r>
            <a:r>
              <a:rPr lang="en-GB" sz="2000" smtClean="0"/>
              <a:t>**</a:t>
            </a:r>
          </a:p>
          <a:p>
            <a:endParaRPr lang="en-GB" sz="2000" smtClean="0"/>
          </a:p>
          <a:p>
            <a:endParaRPr lang="en-GB" sz="2000" smtClean="0"/>
          </a:p>
          <a:p>
            <a:endParaRPr lang="en-GB" sz="2000" smtClean="0"/>
          </a:p>
          <a:p>
            <a:pPr marL="342900" lvl="1" indent="-342900">
              <a:buFont typeface="Arial" pitchFamily="34" charset="0"/>
              <a:buChar char="•"/>
            </a:pPr>
            <a:endParaRPr lang="en-GB" sz="2000" b="1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2000" b="1" smtClean="0"/>
              <a:t>43% of shoppers buying locally produced foods</a:t>
            </a:r>
            <a:r>
              <a:rPr lang="en-GB" sz="2000" smtClean="0"/>
              <a:t> (39% in September last year)</a:t>
            </a:r>
            <a:br>
              <a:rPr lang="en-GB" sz="2000" smtClean="0"/>
            </a:br>
            <a:endParaRPr lang="en-GB" sz="2000" smtClean="0"/>
          </a:p>
        </p:txBody>
      </p:sp>
      <p:sp>
        <p:nvSpPr>
          <p:cNvPr id="4" name="TextBox 3"/>
          <p:cNvSpPr txBox="1"/>
          <p:nvPr/>
        </p:nvSpPr>
        <p:spPr>
          <a:xfrm>
            <a:off x="-71438" y="6237288"/>
            <a:ext cx="42497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dirty="0">
                <a:solidFill>
                  <a:schemeClr val="bg1">
                    <a:lumMod val="50000"/>
                  </a:schemeClr>
                </a:solidFill>
                <a:latin typeface="Arial" charset="0"/>
                <a:cs typeface="Arial" charset="0"/>
              </a:rPr>
              <a:t>*December 2011, source: IGD Shopper Trends 2011</a:t>
            </a:r>
          </a:p>
          <a:p>
            <a:pPr>
              <a:defRPr/>
            </a:pPr>
            <a:r>
              <a:rPr lang="en-GB" sz="1400" dirty="0">
                <a:solidFill>
                  <a:schemeClr val="bg1">
                    <a:lumMod val="50000"/>
                  </a:schemeClr>
                </a:solidFill>
                <a:latin typeface="Arial" charset="0"/>
                <a:cs typeface="Arial" charset="0"/>
              </a:rPr>
              <a:t>**Source: IGD ShopperVista, fieldwork September 2011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87900" y="2708275"/>
            <a:ext cx="3671888" cy="10477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000" b="1" dirty="0">
                <a:latin typeface="Arial" charset="0"/>
                <a:cs typeface="Arial" charset="0"/>
              </a:rPr>
              <a:t>42%</a:t>
            </a:r>
          </a:p>
          <a:p>
            <a:pPr algn="ctr">
              <a:defRPr/>
            </a:pPr>
            <a:r>
              <a:rPr lang="en-GB" sz="1400" dirty="0">
                <a:latin typeface="Arial" charset="0"/>
                <a:cs typeface="Arial" charset="0"/>
              </a:rPr>
              <a:t>of shoppers claim they are prepare to pay extra for locally produced food (increase from 38% since LY)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4525" y="2708275"/>
            <a:ext cx="3673475" cy="12620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000" b="1" dirty="0">
                <a:latin typeface="Arial" charset="0"/>
                <a:cs typeface="Arial" charset="0"/>
              </a:rPr>
              <a:t>48%</a:t>
            </a:r>
          </a:p>
          <a:p>
            <a:pPr algn="ctr">
              <a:defRPr/>
            </a:pPr>
            <a:r>
              <a:rPr lang="en-GB" sz="1400" dirty="0">
                <a:latin typeface="Arial" charset="0"/>
                <a:cs typeface="Arial" charset="0"/>
              </a:rPr>
              <a:t>of shoppers claimed that ‘Supporting local/British producers’ is the most important ethical ctiteria when it comes to choosing grocery products</a:t>
            </a:r>
          </a:p>
        </p:txBody>
      </p:sp>
      <p:pic>
        <p:nvPicPr>
          <p:cNvPr id="133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4508500"/>
            <a:ext cx="7091363" cy="172878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 descr="25%"/>
          <p:cNvSpPr txBox="1">
            <a:spLocks noChangeArrowheads="1"/>
          </p:cNvSpPr>
          <p:nvPr/>
        </p:nvSpPr>
        <p:spPr>
          <a:xfrm>
            <a:off x="0" y="194035"/>
            <a:ext cx="9144000" cy="72008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UK </a:t>
            </a:r>
            <a:r>
              <a:rPr lang="fr-FR" sz="3200" b="1" dirty="0" err="1" smtClean="0">
                <a:solidFill>
                  <a:schemeClr val="tx2"/>
                </a:solidFill>
                <a:latin typeface="Calibri" pitchFamily="34" charset="0"/>
              </a:rPr>
              <a:t>bottled</a:t>
            </a:r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 water </a:t>
            </a:r>
            <a:r>
              <a:rPr lang="fr-FR" sz="3200" b="1" dirty="0" err="1" smtClean="0">
                <a:solidFill>
                  <a:schemeClr val="tx2"/>
                </a:solidFill>
                <a:latin typeface="Calibri" pitchFamily="34" charset="0"/>
              </a:rPr>
              <a:t>market</a:t>
            </a:r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 has been </a:t>
            </a:r>
            <a:r>
              <a:rPr lang="fr-FR" sz="3200" b="1" dirty="0" err="1" smtClean="0">
                <a:solidFill>
                  <a:schemeClr val="tx2"/>
                </a:solidFill>
                <a:latin typeface="Calibri" pitchFamily="34" charset="0"/>
              </a:rPr>
              <a:t>growing</a:t>
            </a:r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 </a:t>
            </a:r>
            <a:r>
              <a:rPr lang="fr-FR" sz="3200" b="1" dirty="0" err="1" smtClean="0">
                <a:solidFill>
                  <a:schemeClr val="tx2"/>
                </a:solidFill>
                <a:latin typeface="Calibri" pitchFamily="34" charset="0"/>
              </a:rPr>
              <a:t>steadily</a:t>
            </a:r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 in the last </a:t>
            </a:r>
            <a:r>
              <a:rPr lang="fr-FR" sz="3200" b="1" dirty="0" err="1" smtClean="0">
                <a:solidFill>
                  <a:schemeClr val="tx2"/>
                </a:solidFill>
                <a:latin typeface="Calibri" pitchFamily="34" charset="0"/>
              </a:rPr>
              <a:t>decade</a:t>
            </a:r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, </a:t>
            </a:r>
            <a:r>
              <a:rPr lang="fr-FR" sz="3200" b="1" dirty="0" err="1" smtClean="0">
                <a:solidFill>
                  <a:schemeClr val="tx2"/>
                </a:solidFill>
                <a:latin typeface="Calibri" pitchFamily="34" charset="0"/>
              </a:rPr>
              <a:t>dominated</a:t>
            </a:r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 by </a:t>
            </a:r>
            <a:r>
              <a:rPr lang="fr-FR" sz="3200" b="1" dirty="0" err="1" smtClean="0">
                <a:solidFill>
                  <a:schemeClr val="tx2"/>
                </a:solidFill>
                <a:latin typeface="Calibri" pitchFamily="34" charset="0"/>
              </a:rPr>
              <a:t>Still</a:t>
            </a:r>
            <a:r>
              <a:rPr lang="fr-FR" sz="3200" b="1" dirty="0" smtClean="0">
                <a:solidFill>
                  <a:schemeClr val="tx2"/>
                </a:solidFill>
                <a:latin typeface="Calibri" pitchFamily="34" charset="0"/>
              </a:rPr>
              <a:t> water</a:t>
            </a:r>
          </a:p>
        </p:txBody>
      </p:sp>
      <p:graphicFrame>
        <p:nvGraphicFramePr>
          <p:cNvPr id="3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427745"/>
              </p:ext>
            </p:extLst>
          </p:nvPr>
        </p:nvGraphicFramePr>
        <p:xfrm>
          <a:off x="199100" y="2230861"/>
          <a:ext cx="8752333" cy="43642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1603096" y="3392022"/>
            <a:ext cx="7223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400" b="1" dirty="0">
                <a:solidFill>
                  <a:srgbClr val="FF0000"/>
                </a:solidFill>
                <a:latin typeface="Calibri" pitchFamily="34" charset="0"/>
              </a:rPr>
              <a:t>+15.6%</a:t>
            </a:r>
            <a:endParaRPr lang="fr-FR" sz="14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326753" y="2569728"/>
            <a:ext cx="7620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400" b="1" dirty="0">
                <a:solidFill>
                  <a:srgbClr val="FF0000"/>
                </a:solidFill>
                <a:latin typeface="Calibri" pitchFamily="34" charset="0"/>
              </a:rPr>
              <a:t>+17.1%</a:t>
            </a:r>
            <a:endParaRPr lang="fr-FR" dirty="0"/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5143500" y="2152274"/>
            <a:ext cx="6858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400" b="1" dirty="0">
                <a:solidFill>
                  <a:srgbClr val="FF0000"/>
                </a:solidFill>
                <a:latin typeface="Calibri" pitchFamily="34" charset="0"/>
              </a:rPr>
              <a:t>+7.9</a:t>
            </a:r>
            <a:r>
              <a:rPr lang="en-GB" sz="1400" b="1" dirty="0" smtClean="0">
                <a:solidFill>
                  <a:srgbClr val="FF0000"/>
                </a:solidFill>
                <a:latin typeface="Calibri" pitchFamily="34" charset="0"/>
              </a:rPr>
              <a:t>%</a:t>
            </a:r>
            <a:endParaRPr lang="fr-FR" dirty="0"/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5726845" y="2230221"/>
            <a:ext cx="685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400" b="1" dirty="0">
                <a:solidFill>
                  <a:srgbClr val="FF0000"/>
                </a:solidFill>
                <a:latin typeface="Calibri" pitchFamily="34" charset="0"/>
              </a:rPr>
              <a:t>-3.8%</a:t>
            </a:r>
            <a:endParaRPr lang="fr-FR" dirty="0"/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6404932" y="2306162"/>
            <a:ext cx="6096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400" b="1" dirty="0">
                <a:solidFill>
                  <a:srgbClr val="FF0000"/>
                </a:solidFill>
                <a:latin typeface="Calibri" pitchFamily="34" charset="0"/>
              </a:rPr>
              <a:t>-4.5</a:t>
            </a:r>
            <a:r>
              <a:rPr lang="en-GB" sz="1400" b="1" dirty="0" smtClean="0">
                <a:solidFill>
                  <a:srgbClr val="FF0000"/>
                </a:solidFill>
                <a:latin typeface="Calibri" pitchFamily="34" charset="0"/>
              </a:rPr>
              <a:t>%</a:t>
            </a:r>
            <a:endParaRPr lang="fr-FR" dirty="0"/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7014532" y="2315784"/>
            <a:ext cx="7016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400" b="1" dirty="0">
                <a:solidFill>
                  <a:srgbClr val="FF0000"/>
                </a:solidFill>
                <a:latin typeface="Calibri" pitchFamily="34" charset="0"/>
              </a:rPr>
              <a:t>+4.7</a:t>
            </a:r>
            <a:r>
              <a:rPr lang="en-GB" sz="1400" b="1" dirty="0" smtClean="0">
                <a:solidFill>
                  <a:srgbClr val="FF0000"/>
                </a:solidFill>
                <a:latin typeface="Calibri" pitchFamily="34" charset="0"/>
              </a:rPr>
              <a:t>%</a:t>
            </a:r>
            <a:endParaRPr lang="fr-FR" dirty="0"/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0" y="2011786"/>
            <a:ext cx="5486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fr-FR" sz="1600" dirty="0">
                <a:solidFill>
                  <a:srgbClr val="000000"/>
                </a:solidFill>
                <a:latin typeface="Calibri" pitchFamily="34" charset="0"/>
              </a:rPr>
              <a:t>Million litres </a:t>
            </a:r>
            <a:r>
              <a:rPr lang="fr-FR" sz="1600" dirty="0" smtClean="0">
                <a:solidFill>
                  <a:srgbClr val="000000"/>
                </a:solidFill>
                <a:latin typeface="Calibri" pitchFamily="34" charset="0"/>
              </a:rPr>
              <a:t>(packaged </a:t>
            </a:r>
            <a:r>
              <a:rPr lang="fr-FR" sz="1600" dirty="0">
                <a:solidFill>
                  <a:srgbClr val="000000"/>
                </a:solidFill>
                <a:latin typeface="Calibri" pitchFamily="34" charset="0"/>
              </a:rPr>
              <a:t>water ≤ 10 litres)</a:t>
            </a:r>
          </a:p>
        </p:txBody>
      </p:sp>
      <p:sp>
        <p:nvSpPr>
          <p:cNvPr id="11" name="Text Box 11"/>
          <p:cNvSpPr txBox="1">
            <a:spLocks noChangeArrowheads="1"/>
          </p:cNvSpPr>
          <p:nvPr/>
        </p:nvSpPr>
        <p:spPr bwMode="auto">
          <a:xfrm rot="16200000">
            <a:off x="7089348" y="4132309"/>
            <a:ext cx="374967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400" dirty="0">
                <a:solidFill>
                  <a:schemeClr val="bg1">
                    <a:lumMod val="75000"/>
                  </a:schemeClr>
                </a:solidFill>
                <a:latin typeface="Calibri" pitchFamily="34" charset="0"/>
              </a:rPr>
              <a:t>Source: Zenith International, </a:t>
            </a:r>
            <a:r>
              <a:rPr lang="en-GB" sz="1400" dirty="0" smtClean="0">
                <a:solidFill>
                  <a:schemeClr val="bg1">
                    <a:lumMod val="75000"/>
                  </a:schemeClr>
                </a:solidFill>
                <a:latin typeface="Calibri" pitchFamily="34" charset="0"/>
              </a:rPr>
              <a:t>November  2011</a:t>
            </a:r>
            <a:endParaRPr lang="fr-FR" sz="1400" dirty="0">
              <a:solidFill>
                <a:schemeClr val="bg1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494581" y="1851100"/>
            <a:ext cx="1470787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600" dirty="0">
                <a:solidFill>
                  <a:srgbClr val="FF0000"/>
                </a:solidFill>
                <a:latin typeface="Calibri" pitchFamily="34" charset="0"/>
              </a:rPr>
              <a:t>Back to growth</a:t>
            </a:r>
          </a:p>
        </p:txBody>
      </p:sp>
      <p:sp>
        <p:nvSpPr>
          <p:cNvPr id="13" name="Rectangle 17"/>
          <p:cNvSpPr>
            <a:spLocks noChangeArrowheads="1"/>
          </p:cNvSpPr>
          <p:nvPr/>
        </p:nvSpPr>
        <p:spPr bwMode="auto">
          <a:xfrm>
            <a:off x="7647011" y="2264513"/>
            <a:ext cx="636713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1400" b="1" dirty="0" smtClean="0">
                <a:solidFill>
                  <a:srgbClr val="FF0000"/>
                </a:solidFill>
                <a:latin typeface="Calibri" pitchFamily="34" charset="0"/>
              </a:rPr>
              <a:t>+2.4%</a:t>
            </a:r>
            <a:endParaRPr lang="fr-FR" sz="14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4" name="Text Box 18"/>
          <p:cNvSpPr txBox="1">
            <a:spLocks noChangeArrowheads="1"/>
          </p:cNvSpPr>
          <p:nvPr/>
        </p:nvSpPr>
        <p:spPr bwMode="auto">
          <a:xfrm>
            <a:off x="6482910" y="3392022"/>
            <a:ext cx="430887" cy="1030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Calibri" pitchFamily="34" charset="0"/>
              </a:rPr>
              <a:t>RECESSION</a:t>
            </a:r>
            <a:endParaRPr lang="fr-FR" sz="16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58231" y="6480973"/>
            <a:ext cx="338336" cy="15538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 flipV="1">
            <a:off x="2026568" y="6474892"/>
            <a:ext cx="295945" cy="156129"/>
          </a:xfrm>
          <a:prstGeom prst="rect">
            <a:avLst/>
          </a:prstGeom>
          <a:solidFill>
            <a:srgbClr val="82F42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173664" y="6373999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Still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282877" y="6346164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Sparkling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-26166" y="1127133"/>
            <a:ext cx="9144000" cy="861774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1600" dirty="0"/>
              <a:t>U</a:t>
            </a:r>
            <a:r>
              <a:rPr lang="en-GB" sz="1600" dirty="0" smtClean="0"/>
              <a:t>K bottled water market (on &amp; off-trade) doubled in the last 10 years.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/>
              <a:t>The growth of the packaged water market was mainly driven by Still water (84% share).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/>
              <a:t>Sparkling share stabilised at 16%. </a:t>
            </a:r>
            <a:endParaRPr lang="en-GB" sz="1400" dirty="0"/>
          </a:p>
        </p:txBody>
      </p:sp>
      <p:sp>
        <p:nvSpPr>
          <p:cNvPr id="20" name="TextBox 19"/>
          <p:cNvSpPr txBox="1"/>
          <p:nvPr/>
        </p:nvSpPr>
        <p:spPr>
          <a:xfrm rot="20496547">
            <a:off x="840809" y="2951329"/>
            <a:ext cx="26674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rgbClr val="FF0000"/>
                </a:solidFill>
              </a:rPr>
              <a:t>Change in consumer attitudes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21" name="Text Box 18"/>
          <p:cNvSpPr txBox="1">
            <a:spLocks noChangeArrowheads="1"/>
          </p:cNvSpPr>
          <p:nvPr/>
        </p:nvSpPr>
        <p:spPr bwMode="auto">
          <a:xfrm>
            <a:off x="5259175" y="2825858"/>
            <a:ext cx="430887" cy="275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square">
            <a:spAutoFit/>
          </a:bodyPr>
          <a:lstStyle/>
          <a:p>
            <a:r>
              <a:rPr lang="en-GB" sz="1600" b="1" dirty="0" smtClean="0">
                <a:solidFill>
                  <a:schemeClr val="bg1"/>
                </a:solidFill>
                <a:latin typeface="Calibri" pitchFamily="34" charset="0"/>
              </a:rPr>
              <a:t>EXCEPTIONAL SUMMER</a:t>
            </a:r>
            <a:endParaRPr lang="fr-FR" sz="16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 flipV="1">
            <a:off x="1130361" y="2917744"/>
            <a:ext cx="2130519" cy="72064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6653801" y="2132190"/>
            <a:ext cx="1423135" cy="1960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17"/>
          <p:cNvSpPr>
            <a:spLocks noChangeArrowheads="1"/>
          </p:cNvSpPr>
          <p:nvPr/>
        </p:nvSpPr>
        <p:spPr bwMode="auto">
          <a:xfrm>
            <a:off x="8220392" y="2261951"/>
            <a:ext cx="636713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1400" b="1" dirty="0" smtClean="0">
                <a:solidFill>
                  <a:srgbClr val="FF0000"/>
                </a:solidFill>
                <a:latin typeface="Calibri" pitchFamily="34" charset="0"/>
              </a:rPr>
              <a:t>+0.5%</a:t>
            </a:r>
            <a:endParaRPr lang="fr-FR" sz="1400" b="1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24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 bwMode="auto">
          <a:xfrm>
            <a:off x="0" y="0"/>
            <a:ext cx="9144000" cy="1417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/>
            <a:r>
              <a:rPr lang="en-GB" sz="3600" b="1">
                <a:solidFill>
                  <a:schemeClr val="tx2"/>
                </a:solidFill>
                <a:latin typeface="Calibri" pitchFamily="34" charset="0"/>
              </a:rPr>
              <a:t>UK Bottled water market forecast, 2011-16</a:t>
            </a:r>
            <a:br>
              <a:rPr lang="en-GB" sz="3600" b="1">
                <a:solidFill>
                  <a:schemeClr val="tx2"/>
                </a:solidFill>
                <a:latin typeface="Calibri" pitchFamily="34" charset="0"/>
              </a:rPr>
            </a:br>
            <a:r>
              <a:rPr lang="en-GB" sz="2800" b="1">
                <a:solidFill>
                  <a:schemeClr val="tx2"/>
                </a:solidFill>
                <a:latin typeface="Calibri" pitchFamily="34" charset="0"/>
              </a:rPr>
              <a:t>The UK bottled water market is expected to grow steadily, adding +300million litres by 2016 – mainly driven by plain packaged water and small formats sizes.</a:t>
            </a:r>
            <a:endParaRPr lang="en-GB" sz="2800">
              <a:solidFill>
                <a:schemeClr val="tx2"/>
              </a:solidFill>
              <a:latin typeface="Calibri" pitchFamily="34" charset="0"/>
            </a:endParaRPr>
          </a:p>
        </p:txBody>
      </p:sp>
      <p:pic>
        <p:nvPicPr>
          <p:cNvPr id="3" name="Content Placeholder 4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600200"/>
            <a:ext cx="857885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Straight Arrow Connector 3"/>
          <p:cNvCxnSpPr/>
          <p:nvPr/>
        </p:nvCxnSpPr>
        <p:spPr>
          <a:xfrm flipV="1">
            <a:off x="2195513" y="3644900"/>
            <a:ext cx="504825" cy="4318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3419475" y="3240088"/>
            <a:ext cx="576263" cy="4048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4633913" y="2863850"/>
            <a:ext cx="566737" cy="37623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867400" y="2543175"/>
            <a:ext cx="511175" cy="29527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092950" y="2133600"/>
            <a:ext cx="503238" cy="32861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17"/>
          <p:cNvSpPr txBox="1">
            <a:spLocks noChangeArrowheads="1"/>
          </p:cNvSpPr>
          <p:nvPr/>
        </p:nvSpPr>
        <p:spPr bwMode="auto">
          <a:xfrm>
            <a:off x="5481638" y="2222500"/>
            <a:ext cx="641350" cy="3698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>
                <a:solidFill>
                  <a:srgbClr val="FF0000"/>
                </a:solidFill>
              </a:rPr>
              <a:t>2.5%</a:t>
            </a:r>
          </a:p>
        </p:txBody>
      </p:sp>
      <p:sp>
        <p:nvSpPr>
          <p:cNvPr id="10" name="TextBox 18"/>
          <p:cNvSpPr txBox="1">
            <a:spLocks noChangeArrowheads="1"/>
          </p:cNvSpPr>
          <p:nvPr/>
        </p:nvSpPr>
        <p:spPr bwMode="auto">
          <a:xfrm>
            <a:off x="6772275" y="1865313"/>
            <a:ext cx="641350" cy="3698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>
                <a:solidFill>
                  <a:srgbClr val="FF0000"/>
                </a:solidFill>
              </a:rPr>
              <a:t>2.7%</a:t>
            </a: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4252913" y="2654300"/>
            <a:ext cx="641350" cy="3698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>
                <a:solidFill>
                  <a:srgbClr val="FF0000"/>
                </a:solidFill>
              </a:rPr>
              <a:t>2.7%</a:t>
            </a:r>
          </a:p>
        </p:txBody>
      </p:sp>
      <p:sp>
        <p:nvSpPr>
          <p:cNvPr id="12" name="TextBox 20"/>
          <p:cNvSpPr txBox="1">
            <a:spLocks noChangeArrowheads="1"/>
          </p:cNvSpPr>
          <p:nvPr/>
        </p:nvSpPr>
        <p:spPr bwMode="auto">
          <a:xfrm>
            <a:off x="3067050" y="3035300"/>
            <a:ext cx="641350" cy="3698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>
                <a:solidFill>
                  <a:srgbClr val="FF0000"/>
                </a:solidFill>
              </a:rPr>
              <a:t>2.7%</a:t>
            </a:r>
          </a:p>
        </p:txBody>
      </p:sp>
      <p:sp>
        <p:nvSpPr>
          <p:cNvPr id="13" name="TextBox 21"/>
          <p:cNvSpPr txBox="1">
            <a:spLocks noChangeArrowheads="1"/>
          </p:cNvSpPr>
          <p:nvPr/>
        </p:nvSpPr>
        <p:spPr bwMode="auto">
          <a:xfrm>
            <a:off x="1803400" y="3440113"/>
            <a:ext cx="641350" cy="3698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>
                <a:solidFill>
                  <a:srgbClr val="FF0000"/>
                </a:solidFill>
              </a:rPr>
              <a:t>3.1%</a:t>
            </a: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44450" y="6521450"/>
            <a:ext cx="54641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sz="1400">
                <a:solidFill>
                  <a:srgbClr val="7F7F7F"/>
                </a:solidFill>
              </a:rPr>
              <a:t>Source: Zenith, Annual report,  March 2012</a:t>
            </a:r>
          </a:p>
        </p:txBody>
      </p:sp>
    </p:spTree>
    <p:extLst>
      <p:ext uri="{BB962C8B-B14F-4D97-AF65-F5344CB8AC3E}">
        <p14:creationId xmlns:p14="http://schemas.microsoft.com/office/powerpoint/2010/main" val="3172634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Key Market Trends &amp; BMW Strategy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5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-194427" y="260648"/>
            <a:ext cx="91440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tx2"/>
                </a:solidFill>
              </a:rPr>
              <a:t>Market Trends </a:t>
            </a:r>
            <a:r>
              <a:rPr lang="en-GB" b="1" dirty="0" smtClean="0">
                <a:solidFill>
                  <a:schemeClr val="accent1"/>
                </a:solidFill>
              </a:rPr>
              <a:t/>
            </a:r>
            <a:br>
              <a:rPr lang="en-GB" b="1" dirty="0" smtClean="0">
                <a:solidFill>
                  <a:schemeClr val="accent1"/>
                </a:solidFill>
              </a:rPr>
            </a:br>
            <a:endParaRPr lang="en-GB" sz="40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67160" y="1268759"/>
            <a:ext cx="8481304" cy="544658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3800" smtClean="0"/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19560" y="1421159"/>
            <a:ext cx="8481304" cy="544658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380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1442" y="1121717"/>
            <a:ext cx="9062557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US" sz="2200" b="1" dirty="0"/>
              <a:t>Buying </a:t>
            </a:r>
            <a:r>
              <a:rPr lang="en-US" sz="2200" b="1" dirty="0" smtClean="0"/>
              <a:t>British/local</a:t>
            </a:r>
            <a:r>
              <a:rPr lang="en-US" sz="2200" dirty="0"/>
              <a:t>: British consumers increasingly prefer to buy </a:t>
            </a:r>
            <a:r>
              <a:rPr lang="en-US" sz="2200" dirty="0" smtClean="0"/>
              <a:t>British and/or local </a:t>
            </a:r>
            <a:r>
              <a:rPr lang="en-US" sz="2200" dirty="0"/>
              <a:t>brands and reduce food miles.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fr-FR" sz="2200" b="1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fr-FR" sz="2200" b="1" dirty="0" smtClean="0"/>
              <a:t>UK </a:t>
            </a:r>
            <a:r>
              <a:rPr lang="fr-FR" sz="2200" b="1" dirty="0"/>
              <a:t>brands vs </a:t>
            </a:r>
            <a:r>
              <a:rPr lang="fr-FR" sz="2200" b="1" dirty="0" err="1"/>
              <a:t>Imported</a:t>
            </a:r>
            <a:r>
              <a:rPr lang="fr-FR" sz="2200" b="1" dirty="0"/>
              <a:t> </a:t>
            </a:r>
            <a:r>
              <a:rPr lang="fr-FR" sz="2200" b="1" dirty="0" smtClean="0"/>
              <a:t>brands (</a:t>
            </a:r>
            <a:r>
              <a:rPr lang="fr-FR" sz="2200" b="1" dirty="0" err="1" smtClean="0"/>
              <a:t>bottled</a:t>
            </a:r>
            <a:r>
              <a:rPr lang="fr-FR" sz="2200" b="1" dirty="0" smtClean="0"/>
              <a:t> water): </a:t>
            </a:r>
            <a:r>
              <a:rPr lang="fr-FR" sz="2200" dirty="0"/>
              <a:t>UK brands are driving the market growth, imported brands have been losing share since 2005 </a:t>
            </a:r>
            <a:r>
              <a:rPr lang="en-US" sz="2200" dirty="0"/>
              <a:t>(32.3% in 2005 v 25.9% in 2011</a:t>
            </a:r>
            <a:r>
              <a:rPr lang="en-US" sz="2200" dirty="0" smtClean="0"/>
              <a:t>).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en-US" sz="2200" dirty="0" smtClean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b="1" dirty="0" smtClean="0"/>
              <a:t>Provenance</a:t>
            </a:r>
            <a:r>
              <a:rPr lang="en-GB" sz="2200" dirty="0" smtClean="0"/>
              <a:t> and confidence in trusted suppliers are now clearly important </a:t>
            </a:r>
            <a:r>
              <a:rPr lang="en-GB" sz="2200" dirty="0"/>
              <a:t>to consumers</a:t>
            </a:r>
            <a:r>
              <a:rPr lang="en-GB" sz="2200" dirty="0" smtClean="0"/>
              <a:t>.</a:t>
            </a:r>
          </a:p>
          <a:p>
            <a:pPr marL="285750" lvl="1" indent="-342900">
              <a:buFont typeface="Arial" pitchFamily="34" charset="0"/>
              <a:buChar char="•"/>
            </a:pPr>
            <a:endParaRPr lang="en-GB" sz="2200" dirty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dirty="0"/>
              <a:t>Extensive media focus on UK’s serious obesity problem (Europe’s fattest women with men not far behind) – opportunity for bottled waters to push </a:t>
            </a:r>
            <a:r>
              <a:rPr lang="en-GB" sz="2200" b="1" dirty="0"/>
              <a:t>health &amp; hydration </a:t>
            </a:r>
            <a:r>
              <a:rPr lang="en-GB" sz="2200" dirty="0"/>
              <a:t>messages. </a:t>
            </a:r>
            <a:endParaRPr lang="en-GB" sz="2200" dirty="0" smtClean="0"/>
          </a:p>
          <a:p>
            <a:pPr marL="285750" lvl="1" indent="-342900">
              <a:buFont typeface="Arial" pitchFamily="34" charset="0"/>
              <a:buChar char="•"/>
            </a:pPr>
            <a:endParaRPr lang="en-GB" sz="2200" dirty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b="1" dirty="0" smtClean="0"/>
              <a:t>Discounters </a:t>
            </a:r>
            <a:r>
              <a:rPr lang="en-GB" sz="2200" dirty="0" smtClean="0"/>
              <a:t>(</a:t>
            </a:r>
            <a:r>
              <a:rPr lang="en-GB" sz="2200" dirty="0" err="1" smtClean="0"/>
              <a:t>Aldi</a:t>
            </a:r>
            <a:r>
              <a:rPr lang="en-GB" sz="2200" dirty="0" smtClean="0"/>
              <a:t>/</a:t>
            </a:r>
            <a:r>
              <a:rPr lang="en-GB" sz="2200" dirty="0" err="1" smtClean="0"/>
              <a:t>Lidl</a:t>
            </a:r>
            <a:r>
              <a:rPr lang="en-GB" sz="2200" dirty="0" smtClean="0"/>
              <a:t>) are growing their shares in the market.</a:t>
            </a:r>
            <a:endParaRPr lang="en-GB" sz="2200" dirty="0"/>
          </a:p>
          <a:p>
            <a:pPr marL="285750" lvl="1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285750" lvl="1" indent="-342900">
              <a:buFont typeface="Arial" pitchFamily="34" charset="0"/>
              <a:buChar char="•"/>
            </a:pPr>
            <a:endParaRPr lang="en-GB" sz="2000" dirty="0"/>
          </a:p>
          <a:p>
            <a:pPr marL="742950" lvl="2" indent="-342900">
              <a:buFont typeface="Arial" pitchFamily="34" charset="0"/>
              <a:buChar char="•"/>
            </a:pPr>
            <a:endParaRPr lang="fr-FR" sz="2400" b="1" dirty="0"/>
          </a:p>
        </p:txBody>
      </p:sp>
    </p:spTree>
    <p:extLst>
      <p:ext uri="{BB962C8B-B14F-4D97-AF65-F5344CB8AC3E}">
        <p14:creationId xmlns:p14="http://schemas.microsoft.com/office/powerpoint/2010/main" val="406774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116632"/>
            <a:ext cx="91440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tx2"/>
                </a:solidFill>
              </a:rPr>
              <a:t>Market Trends</a:t>
            </a:r>
            <a:r>
              <a:rPr lang="en-GB" b="1" dirty="0" smtClean="0">
                <a:solidFill>
                  <a:schemeClr val="accent1"/>
                </a:solidFill>
              </a:rPr>
              <a:t/>
            </a:r>
            <a:br>
              <a:rPr lang="en-GB" b="1" dirty="0" smtClean="0">
                <a:solidFill>
                  <a:schemeClr val="accent1"/>
                </a:solidFill>
              </a:rPr>
            </a:br>
            <a:endParaRPr lang="en-GB" sz="40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67160" y="1268759"/>
            <a:ext cx="8481304" cy="544658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380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6559" y="742960"/>
            <a:ext cx="8969937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1" indent="-342900">
              <a:buFont typeface="Arial" pitchFamily="34" charset="0"/>
              <a:buChar char="•"/>
            </a:pPr>
            <a:endParaRPr lang="en-GB" sz="20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2200" dirty="0" smtClean="0"/>
              <a:t>At retail </a:t>
            </a:r>
            <a:r>
              <a:rPr lang="en-GB" sz="2200" b="1" dirty="0" smtClean="0"/>
              <a:t>promotions matter more than ever:</a:t>
            </a:r>
          </a:p>
          <a:p>
            <a:pPr marL="742950" lvl="2" indent="-342900">
              <a:buFont typeface="Arial" pitchFamily="34" charset="0"/>
              <a:buChar char="•"/>
            </a:pPr>
            <a:r>
              <a:rPr lang="en-GB" sz="2000" dirty="0"/>
              <a:t>consumers are seeking </a:t>
            </a:r>
            <a:r>
              <a:rPr lang="en-GB" sz="2000" dirty="0" smtClean="0"/>
              <a:t>value </a:t>
            </a:r>
            <a:r>
              <a:rPr lang="en-GB" sz="2000" dirty="0"/>
              <a:t>for money even at the expense of brand loyalty</a:t>
            </a:r>
            <a:r>
              <a:rPr lang="en-GB" sz="2000" dirty="0" smtClean="0"/>
              <a:t>.</a:t>
            </a:r>
          </a:p>
          <a:p>
            <a:pPr marL="742950" lvl="2" indent="-342900">
              <a:buFont typeface="Arial" pitchFamily="34" charset="0"/>
              <a:buChar char="•"/>
            </a:pPr>
            <a:r>
              <a:rPr lang="en-GB" sz="2000" dirty="0"/>
              <a:t>in bottled water, </a:t>
            </a:r>
            <a:r>
              <a:rPr lang="en-GB" sz="2000" b="1" dirty="0"/>
              <a:t>heavy discounting, half price, BOGOFs</a:t>
            </a:r>
            <a:r>
              <a:rPr lang="en-GB" sz="2000" dirty="0"/>
              <a:t> etc are being increasingly seen and can result in significant volume uplifts at the expense of margin. </a:t>
            </a:r>
            <a:endParaRPr lang="en-GB" sz="2000" dirty="0" smtClean="0"/>
          </a:p>
          <a:p>
            <a:pPr marL="742950" lvl="2" indent="-342900">
              <a:buFont typeface="Arial" pitchFamily="34" charset="0"/>
              <a:buChar char="•"/>
            </a:pPr>
            <a:endParaRPr lang="en-GB" sz="2000" dirty="0"/>
          </a:p>
          <a:p>
            <a:pPr marL="742950" lvl="2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742950" lvl="2" indent="-342900">
              <a:buFont typeface="Arial" pitchFamily="34" charset="0"/>
              <a:buChar char="•"/>
            </a:pPr>
            <a:endParaRPr lang="en-GB" sz="2000" dirty="0"/>
          </a:p>
          <a:p>
            <a:pPr marL="742950" lvl="2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742950" lvl="2" indent="-342900">
              <a:buFont typeface="Arial" pitchFamily="34" charset="0"/>
              <a:buChar char="•"/>
            </a:pPr>
            <a:endParaRPr lang="en-GB" sz="2200" dirty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b="1" dirty="0" smtClean="0"/>
              <a:t>Ethical – CSR </a:t>
            </a:r>
            <a:r>
              <a:rPr lang="en-GB" sz="2200" dirty="0" smtClean="0"/>
              <a:t>remains a prominent theme for all stakeholders with distributors increasingly requiring suppliers to demonstrate high standards. </a:t>
            </a:r>
          </a:p>
          <a:p>
            <a:pPr marL="285750" lvl="1" indent="-342900">
              <a:buFont typeface="Arial" pitchFamily="34" charset="0"/>
              <a:buChar char="•"/>
            </a:pPr>
            <a:endParaRPr lang="en-GB" sz="2200" b="1" dirty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b="1" dirty="0" smtClean="0"/>
              <a:t>Lightweighting – </a:t>
            </a:r>
            <a:r>
              <a:rPr lang="en-GB" sz="2200" dirty="0" smtClean="0"/>
              <a:t>top of the agenda for many companies, offering the best potential </a:t>
            </a:r>
            <a:r>
              <a:rPr lang="en-GB" sz="2200" dirty="0"/>
              <a:t>for reducing raw materials, processing, distribution and energy costs.</a:t>
            </a:r>
            <a:endParaRPr lang="fr-FR" sz="2200" b="1" dirty="0"/>
          </a:p>
        </p:txBody>
      </p:sp>
      <p:pic>
        <p:nvPicPr>
          <p:cNvPr id="5" name="Picture 4" descr="C:\Temp\notesFCBCEE\supermarket_203x150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81"/>
          <a:stretch/>
        </p:blipFill>
        <p:spPr bwMode="auto">
          <a:xfrm>
            <a:off x="2149163" y="2492896"/>
            <a:ext cx="2378017" cy="155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789" y="2530773"/>
            <a:ext cx="2378017" cy="580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C:\Users\toth\Documents\MAN MEETING\2012\2012 June 13\Images\Retail\Image0631.jpg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8"/>
          <a:stretch/>
        </p:blipFill>
        <p:spPr bwMode="auto">
          <a:xfrm>
            <a:off x="5134788" y="3268687"/>
            <a:ext cx="2378017" cy="705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99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83568" y="11663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tx2"/>
                </a:solidFill>
              </a:rPr>
              <a:t>Key Market trends/drivers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1196752"/>
            <a:ext cx="8964488" cy="158417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b="1" smtClean="0"/>
              <a:t>UK brands vs Imported brands: </a:t>
            </a:r>
          </a:p>
          <a:p>
            <a:r>
              <a:rPr lang="en-GB" sz="2000" smtClean="0"/>
              <a:t>Imported waters dramatically lost share since 2005 (20% loss of share: 32.3% in 2005 vs 25.9% in 2011) as consumers preferred to buy local and reduce food miles.  </a:t>
            </a:r>
          </a:p>
          <a:p>
            <a:endParaRPr lang="en-GB" sz="2000" dirty="0" smtClean="0"/>
          </a:p>
        </p:txBody>
      </p:sp>
      <p:graphicFrame>
        <p:nvGraphicFramePr>
          <p:cNvPr id="4" name="Char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26956656"/>
              </p:ext>
            </p:extLst>
          </p:nvPr>
        </p:nvGraphicFramePr>
        <p:xfrm>
          <a:off x="323528" y="2780928"/>
          <a:ext cx="8669561" cy="37089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9117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 txBox="1">
            <a:spLocks/>
          </p:cNvSpPr>
          <p:nvPr/>
        </p:nvSpPr>
        <p:spPr bwMode="auto">
          <a:xfrm>
            <a:off x="495300" y="274638"/>
            <a:ext cx="83978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/>
            <a:r>
              <a:rPr lang="fr-FR" sz="4400" b="1" dirty="0" err="1">
                <a:solidFill>
                  <a:schemeClr val="tx2"/>
                </a:solidFill>
                <a:latin typeface="Calibri" pitchFamily="34" charset="0"/>
              </a:rPr>
              <a:t>Strategy</a:t>
            </a:r>
            <a:endParaRPr lang="en-GB" sz="44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3" name="Espace réservé du contenu 2"/>
          <p:cNvSpPr txBox="1">
            <a:spLocks/>
          </p:cNvSpPr>
          <p:nvPr/>
        </p:nvSpPr>
        <p:spPr>
          <a:xfrm>
            <a:off x="323528" y="1417639"/>
            <a:ext cx="8569647" cy="4614862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-457200" eaLnBrk="1" hangingPunct="1">
              <a:buFont typeface="Arial" pitchFamily="34" charset="0"/>
              <a:buChar char="•"/>
              <a:defRPr/>
            </a:pPr>
            <a:r>
              <a:rPr lang="en-US" sz="2800" dirty="0" smtClean="0">
                <a:solidFill>
                  <a:srgbClr val="002060"/>
                </a:solidFill>
              </a:rPr>
              <a:t>Develop a sustainable profitable growth strategy, driven by branded business development in our heartland </a:t>
            </a:r>
          </a:p>
          <a:p>
            <a:pPr lvl="1">
              <a:buFont typeface="Wingdings" pitchFamily="2" charset="2"/>
              <a:buChar char="ü"/>
              <a:defRPr/>
            </a:pPr>
            <a:r>
              <a:rPr lang="en-US" sz="2000" dirty="0" smtClean="0">
                <a:solidFill>
                  <a:srgbClr val="002060"/>
                </a:solidFill>
              </a:rPr>
              <a:t>with a strengthened brand positioning and visibility to drive loyalty in Wales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US" sz="2000" dirty="0" smtClean="0">
                <a:solidFill>
                  <a:srgbClr val="002060"/>
                </a:solidFill>
              </a:rPr>
              <a:t>with a dynamic innovation plan that meets consumer trends (convenience, communication and CSR…)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GB" sz="2200" dirty="0" smtClean="0">
                <a:solidFill>
                  <a:srgbClr val="002060"/>
                </a:solidFill>
              </a:rPr>
              <a:t>Defend </a:t>
            </a:r>
            <a:r>
              <a:rPr lang="en-GB" sz="2200" dirty="0">
                <a:solidFill>
                  <a:srgbClr val="002060"/>
                </a:solidFill>
              </a:rPr>
              <a:t>our position </a:t>
            </a:r>
            <a:r>
              <a:rPr lang="en-GB" sz="2200" dirty="0" smtClean="0">
                <a:solidFill>
                  <a:srgbClr val="002060"/>
                </a:solidFill>
              </a:rPr>
              <a:t>in the supermarket channel in </a:t>
            </a:r>
            <a:r>
              <a:rPr lang="en-GB" sz="2200" dirty="0">
                <a:solidFill>
                  <a:srgbClr val="002060"/>
                </a:solidFill>
              </a:rPr>
              <a:t>Wales </a:t>
            </a:r>
            <a:r>
              <a:rPr lang="en-GB" sz="2200" dirty="0" smtClean="0">
                <a:solidFill>
                  <a:srgbClr val="002060"/>
                </a:solidFill>
              </a:rPr>
              <a:t>and look to  maximise our visibility in all impulse areas</a:t>
            </a:r>
          </a:p>
          <a:p>
            <a:pPr lvl="2" eaLnBrk="1" hangingPunct="1">
              <a:buFont typeface="Wingdings" pitchFamily="2" charset="2"/>
              <a:buChar char="ü"/>
              <a:defRPr/>
            </a:pPr>
            <a:r>
              <a:rPr lang="en-GB" sz="1800" dirty="0" smtClean="0">
                <a:solidFill>
                  <a:srgbClr val="002060"/>
                </a:solidFill>
              </a:rPr>
              <a:t>Front of store and secondary </a:t>
            </a:r>
            <a:r>
              <a:rPr lang="en-GB" sz="1800" dirty="0" err="1" smtClean="0">
                <a:solidFill>
                  <a:srgbClr val="002060"/>
                </a:solidFill>
              </a:rPr>
              <a:t>sitings</a:t>
            </a:r>
            <a:r>
              <a:rPr lang="en-GB" sz="1800" dirty="0" smtClean="0">
                <a:solidFill>
                  <a:srgbClr val="002060"/>
                </a:solidFill>
              </a:rPr>
              <a:t> on the shop floor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GB" sz="2200" dirty="0" smtClean="0">
                <a:solidFill>
                  <a:srgbClr val="002060"/>
                </a:solidFill>
              </a:rPr>
              <a:t>Maintain </a:t>
            </a:r>
            <a:r>
              <a:rPr lang="en-GB" sz="2200" dirty="0">
                <a:solidFill>
                  <a:srgbClr val="002060"/>
                </a:solidFill>
              </a:rPr>
              <a:t>volume </a:t>
            </a:r>
            <a:r>
              <a:rPr lang="en-GB" sz="2200" dirty="0" smtClean="0">
                <a:solidFill>
                  <a:srgbClr val="002060"/>
                </a:solidFill>
              </a:rPr>
              <a:t>in the </a:t>
            </a:r>
            <a:r>
              <a:rPr lang="en-GB" sz="2200" dirty="0">
                <a:solidFill>
                  <a:srgbClr val="002060"/>
                </a:solidFill>
              </a:rPr>
              <a:t>declining </a:t>
            </a:r>
            <a:r>
              <a:rPr lang="en-GB" sz="2200" dirty="0" smtClean="0">
                <a:solidFill>
                  <a:srgbClr val="002060"/>
                </a:solidFill>
              </a:rPr>
              <a:t>wholesale channel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GB" sz="2200" dirty="0" smtClean="0">
                <a:solidFill>
                  <a:srgbClr val="002060"/>
                </a:solidFill>
              </a:rPr>
              <a:t>Particular focus on market driver - 500ml multi-packs </a:t>
            </a:r>
            <a:endParaRPr lang="en-GB" sz="2200" dirty="0">
              <a:solidFill>
                <a:srgbClr val="002060"/>
              </a:solidFill>
            </a:endParaRPr>
          </a:p>
          <a:p>
            <a:pPr marL="457200" lvl="1" indent="0" eaLnBrk="1" hangingPunct="1">
              <a:buNone/>
              <a:defRPr/>
            </a:pPr>
            <a:endParaRPr lang="en-US" sz="3200" dirty="0" smtClean="0">
              <a:solidFill>
                <a:srgbClr val="002060"/>
              </a:solidFill>
            </a:endParaRPr>
          </a:p>
          <a:p>
            <a:pPr marL="114300" indent="-457200" eaLnBrk="1" hangingPunct="1">
              <a:buFont typeface="Arial" pitchFamily="34" charset="0"/>
              <a:buChar char="•"/>
              <a:defRPr/>
            </a:pPr>
            <a:r>
              <a:rPr lang="en-US" sz="2800" dirty="0" smtClean="0">
                <a:solidFill>
                  <a:srgbClr val="002060"/>
                </a:solidFill>
              </a:rPr>
              <a:t>Private label activity is non core but used as a fixed costs absorber.</a:t>
            </a:r>
          </a:p>
          <a:p>
            <a:pPr eaLnBrk="1" hangingPunct="1">
              <a:defRPr/>
            </a:pPr>
            <a:endParaRPr lang="en-US" sz="36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en-US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9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68313" y="36513"/>
            <a:ext cx="8229600" cy="1143000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Brecon </a:t>
            </a:r>
            <a:r>
              <a:rPr lang="en-GB" sz="4400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Carreg</a:t>
            </a:r>
            <a:r>
              <a:rPr lang="en-GB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Strategy in </a:t>
            </a:r>
            <a:r>
              <a:rPr lang="en-GB" sz="44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2013</a:t>
            </a:r>
            <a:endParaRPr lang="fr-FR" sz="44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152400" y="1071563"/>
            <a:ext cx="8839200" cy="5024437"/>
          </a:xfrm>
          <a:prstGeom prst="rect">
            <a:avLst/>
          </a:prstGeom>
        </p:spPr>
        <p:txBody>
          <a:bodyPr/>
          <a:lstStyle/>
          <a:p>
            <a:pPr fontAlgn="auto">
              <a:spcBef>
                <a:spcPts val="525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fr-FR" sz="2400" b="1" dirty="0" smtClean="0">
                <a:solidFill>
                  <a:srgbClr val="002060"/>
                </a:solidFill>
              </a:rPr>
              <a:t>A </a:t>
            </a:r>
            <a:r>
              <a:rPr lang="fr-FR" sz="2400" b="1" dirty="0" err="1" smtClean="0">
                <a:solidFill>
                  <a:srgbClr val="002060"/>
                </a:solidFill>
              </a:rPr>
              <a:t>Two</a:t>
            </a:r>
            <a:r>
              <a:rPr lang="fr-FR" sz="2400" b="1" dirty="0" smtClean="0">
                <a:solidFill>
                  <a:srgbClr val="002060"/>
                </a:solidFill>
              </a:rPr>
              <a:t> </a:t>
            </a:r>
            <a:r>
              <a:rPr lang="fr-FR" sz="2400" b="1" dirty="0" err="1" smtClean="0">
                <a:solidFill>
                  <a:srgbClr val="002060"/>
                </a:solidFill>
                <a:latin typeface="+mn-lt"/>
                <a:cs typeface="+mn-cs"/>
              </a:rPr>
              <a:t>pronged</a:t>
            </a:r>
            <a:r>
              <a:rPr lang="fr-FR" sz="2400" b="1" dirty="0" smtClean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400" b="1" dirty="0" err="1">
                <a:solidFill>
                  <a:srgbClr val="002060"/>
                </a:solidFill>
                <a:latin typeface="+mn-lt"/>
                <a:cs typeface="+mn-cs"/>
              </a:rPr>
              <a:t>strategy</a:t>
            </a:r>
            <a:endParaRPr lang="fr-FR" sz="2400" b="1" dirty="0">
              <a:solidFill>
                <a:srgbClr val="002060"/>
              </a:solidFill>
              <a:latin typeface="+mn-lt"/>
              <a:cs typeface="+mn-cs"/>
            </a:endParaRPr>
          </a:p>
          <a:p>
            <a:pPr fontAlgn="auto">
              <a:spcBef>
                <a:spcPts val="525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fr-FR" sz="2400" b="1" dirty="0">
              <a:solidFill>
                <a:srgbClr val="002060"/>
              </a:solidFill>
              <a:latin typeface="+mn-lt"/>
              <a:cs typeface="+mn-cs"/>
            </a:endParaRPr>
          </a:p>
          <a:p>
            <a:pPr marL="341313" indent="-341313" fontAlgn="auto">
              <a:spcBef>
                <a:spcPts val="525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fr-FR" sz="2400" dirty="0" err="1">
                <a:solidFill>
                  <a:srgbClr val="002060"/>
                </a:solidFill>
                <a:latin typeface="+mn-lt"/>
                <a:cs typeface="+mn-cs"/>
              </a:rPr>
              <a:t>Strengthen</a:t>
            </a:r>
            <a:r>
              <a:rPr lang="fr-FR" sz="2400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400" dirty="0" err="1">
                <a:solidFill>
                  <a:srgbClr val="002060"/>
                </a:solidFill>
                <a:latin typeface="+mn-lt"/>
                <a:cs typeface="+mn-cs"/>
              </a:rPr>
              <a:t>our</a:t>
            </a:r>
            <a:r>
              <a:rPr lang="fr-FR" sz="2400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position as </a:t>
            </a:r>
            <a:r>
              <a:rPr lang="fr-FR" sz="2400" dirty="0" err="1">
                <a:solidFill>
                  <a:srgbClr val="002060"/>
                </a:solidFill>
                <a:latin typeface="+mn-lt"/>
                <a:cs typeface="+mn-cs"/>
              </a:rPr>
              <a:t>undisputed</a:t>
            </a:r>
            <a:r>
              <a:rPr lang="fr-FR" sz="2400" dirty="0">
                <a:solidFill>
                  <a:srgbClr val="002060"/>
                </a:solidFill>
                <a:latin typeface="+mn-lt"/>
                <a:cs typeface="+mn-cs"/>
              </a:rPr>
              <a:t> leadership in </a:t>
            </a:r>
            <a:r>
              <a:rPr lang="fr-FR" sz="2400" dirty="0" err="1">
                <a:solidFill>
                  <a:srgbClr val="002060"/>
                </a:solidFill>
                <a:latin typeface="+mn-lt"/>
                <a:cs typeface="+mn-cs"/>
              </a:rPr>
              <a:t>our</a:t>
            </a:r>
            <a:r>
              <a:rPr lang="fr-FR" sz="2400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400" dirty="0" err="1">
                <a:solidFill>
                  <a:srgbClr val="002060"/>
                </a:solidFill>
                <a:latin typeface="+mn-lt"/>
                <a:cs typeface="+mn-cs"/>
              </a:rPr>
              <a:t>heartland</a:t>
            </a:r>
            <a:r>
              <a:rPr lang="fr-FR" sz="2400" dirty="0">
                <a:solidFill>
                  <a:srgbClr val="002060"/>
                </a:solidFill>
                <a:latin typeface="+mn-lt"/>
                <a:cs typeface="+mn-cs"/>
              </a:rPr>
              <a:t>, 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Wales.</a:t>
            </a:r>
          </a:p>
          <a:p>
            <a:pPr marL="341313" indent="-341313" fontAlgn="auto">
              <a:spcBef>
                <a:spcPts val="525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To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grow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sales and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become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a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key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player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in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targeted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key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metropolitan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areas </a:t>
            </a:r>
            <a:r>
              <a:rPr lang="fr-FR" sz="2400" dirty="0" err="1" smtClean="0">
                <a:solidFill>
                  <a:srgbClr val="002060"/>
                </a:solidFill>
                <a:latin typeface="+mn-lt"/>
                <a:cs typeface="+mn-cs"/>
              </a:rPr>
              <a:t>within</a:t>
            </a:r>
            <a:r>
              <a:rPr lang="fr-FR" sz="2400" dirty="0" smtClean="0">
                <a:solidFill>
                  <a:srgbClr val="002060"/>
                </a:solidFill>
                <a:latin typeface="+mn-lt"/>
                <a:cs typeface="+mn-cs"/>
              </a:rPr>
              <a:t> 75 miles of Wales (Birmingham, Liverpool, Manchester, Bristol, Cheltenham, Gloucester)</a:t>
            </a:r>
          </a:p>
          <a:p>
            <a:pPr marL="741363" lvl="1" indent="-341313" fontAlgn="auto">
              <a:spcBef>
                <a:spcPts val="525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fr-FR" sz="2000" dirty="0" smtClean="0">
                <a:solidFill>
                  <a:srgbClr val="002060"/>
                </a:solidFill>
                <a:latin typeface="+mn-lt"/>
                <a:cs typeface="+mn-cs"/>
              </a:rPr>
              <a:t>To </a:t>
            </a:r>
            <a:r>
              <a:rPr lang="fr-FR" sz="2000" dirty="0" err="1">
                <a:solidFill>
                  <a:srgbClr val="002060"/>
                </a:solidFill>
                <a:latin typeface="+mn-lt"/>
                <a:cs typeface="+mn-cs"/>
              </a:rPr>
              <a:t>grow</a:t>
            </a: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000" dirty="0" err="1" smtClean="0">
                <a:solidFill>
                  <a:srgbClr val="002060"/>
                </a:solidFill>
                <a:latin typeface="+mn-lt"/>
                <a:cs typeface="+mn-cs"/>
              </a:rPr>
              <a:t>our</a:t>
            </a:r>
            <a:r>
              <a:rPr lang="fr-FR" sz="2000" dirty="0" smtClean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000" dirty="0" err="1" smtClean="0">
                <a:solidFill>
                  <a:srgbClr val="002060"/>
                </a:solidFill>
                <a:latin typeface="+mn-lt"/>
                <a:cs typeface="+mn-cs"/>
              </a:rPr>
              <a:t>weighted</a:t>
            </a:r>
            <a:r>
              <a:rPr lang="fr-FR" sz="2000" dirty="0" smtClean="0">
                <a:solidFill>
                  <a:srgbClr val="002060"/>
                </a:solidFill>
                <a:latin typeface="+mn-lt"/>
                <a:cs typeface="+mn-cs"/>
              </a:rPr>
              <a:t> distribution.</a:t>
            </a:r>
            <a:endParaRPr lang="fr-FR" sz="2000" dirty="0">
              <a:solidFill>
                <a:srgbClr val="002060"/>
              </a:solidFill>
              <a:latin typeface="+mn-lt"/>
              <a:cs typeface="+mn-cs"/>
            </a:endParaRPr>
          </a:p>
          <a:p>
            <a:pPr marL="741363" lvl="1" indent="-341313" fontAlgn="auto">
              <a:spcBef>
                <a:spcPts val="525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To challenge Buxton and Highland </a:t>
            </a:r>
            <a:r>
              <a:rPr lang="fr-FR" sz="2000" dirty="0" err="1">
                <a:solidFill>
                  <a:srgbClr val="002060"/>
                </a:solidFill>
                <a:latin typeface="+mn-lt"/>
                <a:cs typeface="+mn-cs"/>
              </a:rPr>
              <a:t>Spring</a:t>
            </a: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 on consumer </a:t>
            </a:r>
            <a:r>
              <a:rPr lang="fr-FR" sz="2000" dirty="0" err="1">
                <a:solidFill>
                  <a:srgbClr val="002060"/>
                </a:solidFill>
                <a:latin typeface="+mn-lt"/>
                <a:cs typeface="+mn-cs"/>
              </a:rPr>
              <a:t>offering</a:t>
            </a: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 (value for money, consumer </a:t>
            </a:r>
            <a:r>
              <a:rPr lang="fr-FR" sz="2000" dirty="0" err="1">
                <a:solidFill>
                  <a:srgbClr val="002060"/>
                </a:solidFill>
                <a:latin typeface="+mn-lt"/>
                <a:cs typeface="+mn-cs"/>
              </a:rPr>
              <a:t>choice</a:t>
            </a:r>
            <a:r>
              <a:rPr lang="fr-FR" sz="2000" dirty="0" smtClean="0">
                <a:solidFill>
                  <a:srgbClr val="002060"/>
                </a:solidFill>
                <a:latin typeface="+mn-lt"/>
                <a:cs typeface="+mn-cs"/>
              </a:rPr>
              <a:t>).</a:t>
            </a:r>
            <a:endParaRPr lang="fr-FR" sz="2000" dirty="0">
              <a:solidFill>
                <a:srgbClr val="002060"/>
              </a:solidFill>
              <a:latin typeface="+mn-lt"/>
              <a:cs typeface="+mn-cs"/>
            </a:endParaRPr>
          </a:p>
          <a:p>
            <a:pPr marL="741363" lvl="1" indent="-341313" fontAlgn="auto">
              <a:spcBef>
                <a:spcPts val="525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To </a:t>
            </a:r>
            <a:r>
              <a:rPr lang="fr-FR" sz="2000" dirty="0" err="1">
                <a:solidFill>
                  <a:srgbClr val="002060"/>
                </a:solidFill>
                <a:latin typeface="+mn-lt"/>
                <a:cs typeface="+mn-cs"/>
              </a:rPr>
              <a:t>invest</a:t>
            </a: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 in brand building/communications to </a:t>
            </a:r>
            <a:r>
              <a:rPr lang="fr-FR" sz="2000" dirty="0" err="1">
                <a:solidFill>
                  <a:srgbClr val="002060"/>
                </a:solidFill>
                <a:latin typeface="+mn-lt"/>
                <a:cs typeface="+mn-cs"/>
              </a:rPr>
              <a:t>increase</a:t>
            </a: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fr-FR" sz="2000" dirty="0" err="1">
                <a:solidFill>
                  <a:srgbClr val="002060"/>
                </a:solidFill>
                <a:latin typeface="+mn-lt"/>
                <a:cs typeface="+mn-cs"/>
              </a:rPr>
              <a:t>awareness</a:t>
            </a:r>
            <a:r>
              <a:rPr lang="fr-FR" sz="2000" dirty="0">
                <a:solidFill>
                  <a:srgbClr val="002060"/>
                </a:solidFill>
                <a:latin typeface="+mn-lt"/>
                <a:cs typeface="+mn-cs"/>
              </a:rPr>
              <a:t>, recognition, consumer </a:t>
            </a:r>
            <a:r>
              <a:rPr lang="fr-FR" sz="2000" dirty="0" err="1" smtClean="0">
                <a:solidFill>
                  <a:srgbClr val="002060"/>
                </a:solidFill>
                <a:latin typeface="+mn-lt"/>
                <a:cs typeface="+mn-cs"/>
              </a:rPr>
              <a:t>demand</a:t>
            </a:r>
            <a:r>
              <a:rPr lang="fr-FR" sz="2000" dirty="0">
                <a:solidFill>
                  <a:srgbClr val="002060"/>
                </a:solidFill>
              </a:rPr>
              <a:t>.</a:t>
            </a:r>
            <a:endParaRPr lang="fr-FR" sz="2000" dirty="0">
              <a:solidFill>
                <a:srgbClr val="002060"/>
              </a:solidFill>
              <a:latin typeface="+mn-lt"/>
              <a:cs typeface="+mn-cs"/>
            </a:endParaRPr>
          </a:p>
          <a:p>
            <a:pPr marL="341313" indent="-341313" fontAlgn="auto">
              <a:spcBef>
                <a:spcPts val="525"/>
              </a:spcBef>
              <a:spcAft>
                <a:spcPts val="0"/>
              </a:spcAft>
              <a:defRPr/>
            </a:pPr>
            <a:endParaRPr lang="fr-FR" sz="2400" dirty="0">
              <a:solidFill>
                <a:srgbClr val="002060"/>
              </a:solidFill>
              <a:latin typeface="+mn-lt"/>
              <a:cs typeface="+mn-cs"/>
            </a:endParaRPr>
          </a:p>
          <a:p>
            <a:pPr marL="341313" indent="-341313" fontAlgn="auto">
              <a:spcBef>
                <a:spcPts val="525"/>
              </a:spcBef>
              <a:spcAft>
                <a:spcPts val="0"/>
              </a:spcAft>
              <a:defRPr/>
            </a:pPr>
            <a:endParaRPr lang="fr-FR" sz="24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6019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Summary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71612"/>
            <a:ext cx="8229600" cy="479917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Brecon </a:t>
            </a:r>
            <a:r>
              <a:rPr lang="en-GB" sz="2800" dirty="0" err="1" smtClean="0"/>
              <a:t>Carreg</a:t>
            </a:r>
            <a:r>
              <a:rPr lang="en-GB" sz="2800" dirty="0" smtClean="0"/>
              <a:t> &amp; Accreditations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Green /ethical information</a:t>
            </a:r>
          </a:p>
          <a:p>
            <a:endParaRPr lang="en-GB" sz="2800" dirty="0" smtClean="0"/>
          </a:p>
          <a:p>
            <a:r>
              <a:rPr lang="en-GB" sz="2800" dirty="0" smtClean="0"/>
              <a:t>Water market overview and BMW performance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Key market trends &amp; BMW Strategy</a:t>
            </a:r>
          </a:p>
        </p:txBody>
      </p:sp>
    </p:spTree>
    <p:extLst>
      <p:ext uri="{BB962C8B-B14F-4D97-AF65-F5344CB8AC3E}">
        <p14:creationId xmlns:p14="http://schemas.microsoft.com/office/powerpoint/2010/main" val="30939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b="1" dirty="0" smtClean="0">
                <a:solidFill>
                  <a:schemeClr val="tx2"/>
                </a:solidFill>
              </a:rPr>
              <a:t>Q&amp;A</a:t>
            </a:r>
            <a:endParaRPr lang="en-GB" sz="80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697295"/>
          </a:xfrm>
        </p:spPr>
        <p:txBody>
          <a:bodyPr/>
          <a:lstStyle/>
          <a:p>
            <a:r>
              <a:rPr lang="en-GB" dirty="0" smtClean="0"/>
              <a:t>Any questions???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28753</TotalTime>
  <Words>1915</Words>
  <Application>Microsoft Office PowerPoint</Application>
  <PresentationFormat>On-screen Show (4:3)</PresentationFormat>
  <Paragraphs>284</Paragraphs>
  <Slides>28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1_Custom Design</vt:lpstr>
      <vt:lpstr>2_Custom Design</vt:lpstr>
      <vt:lpstr>Photo Editor Photo</vt:lpstr>
      <vt:lpstr>Package</vt:lpstr>
      <vt:lpstr>  Brecon Carreg Mineral  Water </vt:lpstr>
      <vt:lpstr>Agenda</vt:lpstr>
      <vt:lpstr>Our history  – from cottage industry to regional player</vt:lpstr>
      <vt:lpstr>BRECON CARREG provides a full range to meet consumer needs for every occasion</vt:lpstr>
      <vt:lpstr>PowerPoint Presentation</vt:lpstr>
      <vt:lpstr>PowerPoint Presentation</vt:lpstr>
      <vt:lpstr>PowerPoint Presentation</vt:lpstr>
      <vt:lpstr>Brecon  Carreg : a brand capitalizing on its provenance</vt:lpstr>
      <vt:lpstr>PowerPoint Presentation</vt:lpstr>
      <vt:lpstr>Our Key Customers  Partnership brands &amp; Private Label business</vt:lpstr>
      <vt:lpstr>PowerPoint Presentation</vt:lpstr>
      <vt:lpstr>Brecon Carreg wins two medals at 2012/2013 True Taste Awards:  Gold for Still &amp; Silver for Sparkling</vt:lpstr>
      <vt:lpstr>Gold medal for Brecon Carreg at the 2012 BBI competiton</vt:lpstr>
      <vt:lpstr>Brecon Mineral Water:  an environmentally responsible company</vt:lpstr>
      <vt:lpstr>Brecon Mineral Water is a socially responsible company which strives to minimise its environmental impact</vt:lpstr>
      <vt:lpstr>UK Bottled Water Market</vt:lpstr>
      <vt:lpstr>Total UK bottled water performance vs Brecon Carreg to date Dec 2012</vt:lpstr>
      <vt:lpstr>Consumers increasingly prefer buying local brands </vt:lpstr>
      <vt:lpstr>PowerPoint Presentation</vt:lpstr>
      <vt:lpstr>PowerPoint Presentation</vt:lpstr>
      <vt:lpstr>Key Market Trends &amp; BMW Strategy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Q&amp;A</vt:lpstr>
    </vt:vector>
  </TitlesOfParts>
  <Company>Spadel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Franck Lecomte</dc:creator>
  <cp:lastModifiedBy>Steve Griffiths</cp:lastModifiedBy>
  <cp:revision>435</cp:revision>
  <dcterms:created xsi:type="dcterms:W3CDTF">2011-01-17T10:04:39Z</dcterms:created>
  <dcterms:modified xsi:type="dcterms:W3CDTF">2013-03-19T12:54:33Z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10410301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D5.0.2</vt:lpwstr>
  </property>
</Properties>
</file>