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65DDB2C-E8BB-2248-90E1-523DFDF8FF9F}">
          <p14:sldIdLst>
            <p14:sldId id="256"/>
            <p14:sldId id="257"/>
            <p14:sldId id="258"/>
            <p14:sldId id="259"/>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48"/>
    <p:restoredTop sz="94663"/>
  </p:normalViewPr>
  <p:slideViewPr>
    <p:cSldViewPr snapToGrid="0" snapToObjects="1">
      <p:cViewPr varScale="1">
        <p:scale>
          <a:sx n="117" d="100"/>
          <a:sy n="117" d="100"/>
        </p:scale>
        <p:origin x="6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43F2BA-ACD5-3841-BA3B-7F2B88D4D573}" type="datetimeFigureOut">
              <a:rPr lang="en-GB" smtClean="0"/>
              <a:t>17/10/2019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96DB1-506E-7D47-A41B-26C566912F66}" type="slidenum">
              <a:rPr lang="en-GB" smtClean="0"/>
              <a:t>‹#›</a:t>
            </a:fld>
            <a:endParaRPr lang="en-GB"/>
          </a:p>
        </p:txBody>
      </p:sp>
    </p:spTree>
    <p:extLst>
      <p:ext uri="{BB962C8B-B14F-4D97-AF65-F5344CB8AC3E}">
        <p14:creationId xmlns:p14="http://schemas.microsoft.com/office/powerpoint/2010/main" val="2007878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 now have a view of the balance of your products or services. But products and services need customers, and you need to think about your customers or clients a very systematic way.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4F96DB1-506E-7D47-A41B-26C566912F66}" type="slidenum">
              <a:rPr lang="en-GB" smtClean="0"/>
              <a:t>1</a:t>
            </a:fld>
            <a:endParaRPr lang="en-GB"/>
          </a:p>
        </p:txBody>
      </p:sp>
    </p:spTree>
    <p:extLst>
      <p:ext uri="{BB962C8B-B14F-4D97-AF65-F5344CB8AC3E}">
        <p14:creationId xmlns:p14="http://schemas.microsoft.com/office/powerpoint/2010/main" val="3459293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Consider the potential market for your products and services which is far wider than your existing customer base. Think about how the market is divided up and by combining the information in the various sections below (e.g. 25 - 30 year old, females, buying locally each month, wanting high price fashion goods, responding to TV and media) decide which segment or segments could be most important and profitable for you: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4F96DB1-506E-7D47-A41B-26C566912F66}" type="slidenum">
              <a:rPr lang="en-GB" smtClean="0"/>
              <a:t>3</a:t>
            </a:fld>
            <a:endParaRPr lang="en-GB"/>
          </a:p>
        </p:txBody>
      </p:sp>
    </p:spTree>
    <p:extLst>
      <p:ext uri="{BB962C8B-B14F-4D97-AF65-F5344CB8AC3E}">
        <p14:creationId xmlns:p14="http://schemas.microsoft.com/office/powerpoint/2010/main" val="3155975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 you are an estate agent or financial advisor you will be partially relying on your relationships with other businesses like banks, insurance companies and law firms to make sure the customer receives value and you add value to your own business.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4F96DB1-506E-7D47-A41B-26C566912F66}" type="slidenum">
              <a:rPr lang="en-GB" smtClean="0"/>
              <a:t>4</a:t>
            </a:fld>
            <a:endParaRPr lang="en-GB"/>
          </a:p>
        </p:txBody>
      </p:sp>
    </p:spTree>
    <p:extLst>
      <p:ext uri="{BB962C8B-B14F-4D97-AF65-F5344CB8AC3E}">
        <p14:creationId xmlns:p14="http://schemas.microsoft.com/office/powerpoint/2010/main" val="259234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chemeClr val="tx1"/>
                </a:solidFill>
                <a:effectLst/>
                <a:latin typeface="Frutiger"/>
              </a:rPr>
              <a:t>Never forget that value is first of all in the eyes of the customer, and loyalty lasts only as long as that is what they see. </a:t>
            </a:r>
            <a:endParaRPr kumimoji="0" lang="en-US" altLang="en-US" sz="28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4F96DB1-506E-7D47-A41B-26C566912F66}" type="slidenum">
              <a:rPr lang="en-GB" smtClean="0"/>
              <a:t>5</a:t>
            </a:fld>
            <a:endParaRPr lang="en-GB"/>
          </a:p>
        </p:txBody>
      </p:sp>
    </p:spTree>
    <p:extLst>
      <p:ext uri="{BB962C8B-B14F-4D97-AF65-F5344CB8AC3E}">
        <p14:creationId xmlns:p14="http://schemas.microsoft.com/office/powerpoint/2010/main" val="4122062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206E1-05C0-A940-B838-F60A8D6274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25530D9-1B9A-614C-86D7-1A718AFED9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289E638-AC48-7544-BB47-048593470F13}"/>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5" name="Footer Placeholder 4">
            <a:extLst>
              <a:ext uri="{FF2B5EF4-FFF2-40B4-BE49-F238E27FC236}">
                <a16:creationId xmlns:a16="http://schemas.microsoft.com/office/drawing/2014/main" id="{AFA83087-5464-2244-B0EE-F538C1E32D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7737DB-8228-0B47-B2BD-CC7F93E1656D}"/>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4060095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D63F3-584F-5641-9BFE-12503D352D5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7C7E02E-333C-B643-AE56-07172DD0EA9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66EE72-DBD1-8E4A-BF2B-EFA30213BAB7}"/>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5" name="Footer Placeholder 4">
            <a:extLst>
              <a:ext uri="{FF2B5EF4-FFF2-40B4-BE49-F238E27FC236}">
                <a16:creationId xmlns:a16="http://schemas.microsoft.com/office/drawing/2014/main" id="{F0BB5067-B793-BD48-A025-D850EDBA87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B50DA-B186-514D-A836-E1DD668C3605}"/>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3434108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7CD6F-9FB2-5B4F-A739-270F1EA72E4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BCE300E-7867-744C-AE23-DAF31C26B0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5DB551D-1D45-2A4C-8924-C735BF33ACB1}"/>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5" name="Footer Placeholder 4">
            <a:extLst>
              <a:ext uri="{FF2B5EF4-FFF2-40B4-BE49-F238E27FC236}">
                <a16:creationId xmlns:a16="http://schemas.microsoft.com/office/drawing/2014/main" id="{F3EFB6E4-F717-7C47-A8DA-2565DA2E76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3DD043-A695-8741-ABD0-7DF658E14761}"/>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2532726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E4162-7325-FE44-9460-149F9536CE3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370595-F24E-7442-8BA3-42EA96E469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F30BD75-F530-C446-BB40-965CEA29B33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A9697B5-0718-9D4E-BCA0-944A28244780}"/>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6" name="Footer Placeholder 5">
            <a:extLst>
              <a:ext uri="{FF2B5EF4-FFF2-40B4-BE49-F238E27FC236}">
                <a16:creationId xmlns:a16="http://schemas.microsoft.com/office/drawing/2014/main" id="{62190A74-7FCE-C54E-84F5-EE692C2174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9BCEBC-8BB7-C247-A0E5-E31278A2A144}"/>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1302090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C88C3-9A7F-2C47-ABF4-69D6750B5F4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6884BF5-CC1D-9043-8E98-8E660C5CEF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7FD267-DDA7-0145-8DF4-6EF8A8919A2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93315C2-236E-604A-A689-AF501B2774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91115B3-B3D3-6B47-9E3C-DEEB72168B9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9D1B322-9853-904D-A68D-13E2F5362029}"/>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8" name="Footer Placeholder 7">
            <a:extLst>
              <a:ext uri="{FF2B5EF4-FFF2-40B4-BE49-F238E27FC236}">
                <a16:creationId xmlns:a16="http://schemas.microsoft.com/office/drawing/2014/main" id="{226DFDAC-63EB-BD49-A75E-9EFFE4C6BF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0F2772-BBDA-D44E-A2BC-5F3B5E1B1443}"/>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7830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05D05-972F-5A4A-B6E7-5868E8342C6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3E42823-AF6D-3343-B649-9F0F07E34FC7}"/>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4" name="Footer Placeholder 3">
            <a:extLst>
              <a:ext uri="{FF2B5EF4-FFF2-40B4-BE49-F238E27FC236}">
                <a16:creationId xmlns:a16="http://schemas.microsoft.com/office/drawing/2014/main" id="{69CD8358-2435-614F-9785-BC507E7C95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C1C648-0DBE-C849-A193-6FB800AE362D}"/>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2627488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7FC847-D348-414A-9BC5-C204018A463A}"/>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3" name="Footer Placeholder 2">
            <a:extLst>
              <a:ext uri="{FF2B5EF4-FFF2-40B4-BE49-F238E27FC236}">
                <a16:creationId xmlns:a16="http://schemas.microsoft.com/office/drawing/2014/main" id="{035F85D9-BE83-724F-8E84-05BC36DD85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7600BF-B769-664C-8FEC-28BA79A9C747}"/>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2388024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2A125-2D3D-DE4D-91AD-001E8AF801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7F6B67A-EDEF-C043-84F3-F525BB3851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3F9CAE2-45D2-F14B-9A89-64CC474BE4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4D25CF-AEA7-B84D-A9A3-651C2ABC37DC}"/>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6" name="Footer Placeholder 5">
            <a:extLst>
              <a:ext uri="{FF2B5EF4-FFF2-40B4-BE49-F238E27FC236}">
                <a16:creationId xmlns:a16="http://schemas.microsoft.com/office/drawing/2014/main" id="{3D49CA33-300B-6445-96E0-F981BCBFD0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BB9238-6077-C049-942D-AB5898C82452}"/>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502348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4A776-AF91-734F-B4C2-C743F336C7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A439E38-0639-D143-BA6A-DC80573884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DD7879-2403-384B-B5C5-B39CC409D4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90AE656-8FCB-F949-BA27-A2E63B7D17F4}"/>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6" name="Footer Placeholder 5">
            <a:extLst>
              <a:ext uri="{FF2B5EF4-FFF2-40B4-BE49-F238E27FC236}">
                <a16:creationId xmlns:a16="http://schemas.microsoft.com/office/drawing/2014/main" id="{68517E72-9D8D-6E4B-8732-690F0625A1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D69FCB-865A-C14E-9B5A-56DF3AB76D66}"/>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3098949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1091F-4261-EA43-BE20-CFCB11B4F71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DF6014A-9DE5-7E4B-BFDD-479C636F4B6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7A92278-5986-C843-8C9E-17767EB942B3}"/>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5" name="Footer Placeholder 4">
            <a:extLst>
              <a:ext uri="{FF2B5EF4-FFF2-40B4-BE49-F238E27FC236}">
                <a16:creationId xmlns:a16="http://schemas.microsoft.com/office/drawing/2014/main" id="{43F5757F-624E-9446-BE58-DD546BB963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CA7881-58F0-A54F-9078-BD0D46C5A0BB}"/>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1583842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2D74CD-5366-A240-BDFE-86B403FE7F4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7A96E4A-AF85-7943-A49F-2D7098354AF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CCD8D05-CDB3-CF4E-8946-F06A57F5541B}"/>
              </a:ext>
            </a:extLst>
          </p:cNvPr>
          <p:cNvSpPr>
            <a:spLocks noGrp="1"/>
          </p:cNvSpPr>
          <p:nvPr>
            <p:ph type="dt" sz="half" idx="10"/>
          </p:nvPr>
        </p:nvSpPr>
        <p:spPr/>
        <p:txBody>
          <a:bodyPr/>
          <a:lstStyle/>
          <a:p>
            <a:fld id="{2F35C56D-B8D7-4A45-BC3A-17EDBAC94A14}" type="datetimeFigureOut">
              <a:rPr lang="en-GB" smtClean="0"/>
              <a:t>17/10/2019</a:t>
            </a:fld>
            <a:endParaRPr lang="en-GB"/>
          </a:p>
        </p:txBody>
      </p:sp>
      <p:sp>
        <p:nvSpPr>
          <p:cNvPr id="5" name="Footer Placeholder 4">
            <a:extLst>
              <a:ext uri="{FF2B5EF4-FFF2-40B4-BE49-F238E27FC236}">
                <a16:creationId xmlns:a16="http://schemas.microsoft.com/office/drawing/2014/main" id="{375A98A1-B83D-FE40-BDC1-A439D5663E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A0EC8A-665D-E74F-944D-9795007DBA05}"/>
              </a:ext>
            </a:extLst>
          </p:cNvPr>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2571861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alpha val="5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077CAD-E5FE-6441-997F-B5E5F501EE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D7241D1-2B08-104A-A7FD-C3C5F064D5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7C6553-00F1-8547-A6AC-FED451BB6A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35C56D-B8D7-4A45-BC3A-17EDBAC94A14}" type="datetimeFigureOut">
              <a:rPr lang="en-GB" smtClean="0"/>
              <a:t>17/10/2019</a:t>
            </a:fld>
            <a:endParaRPr lang="en-GB"/>
          </a:p>
        </p:txBody>
      </p:sp>
      <p:sp>
        <p:nvSpPr>
          <p:cNvPr id="5" name="Footer Placeholder 4">
            <a:extLst>
              <a:ext uri="{FF2B5EF4-FFF2-40B4-BE49-F238E27FC236}">
                <a16:creationId xmlns:a16="http://schemas.microsoft.com/office/drawing/2014/main" id="{0F4E673C-670B-674C-8854-9582623209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A8A74B-D605-194E-8120-3899D4D251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ED534C-843E-5543-A917-68A0C9D22CD3}" type="slidenum">
              <a:rPr lang="en-GB" smtClean="0"/>
              <a:t>‹#›</a:t>
            </a:fld>
            <a:endParaRPr lang="en-GB"/>
          </a:p>
        </p:txBody>
      </p:sp>
    </p:spTree>
    <p:extLst>
      <p:ext uri="{BB962C8B-B14F-4D97-AF65-F5344CB8AC3E}">
        <p14:creationId xmlns:p14="http://schemas.microsoft.com/office/powerpoint/2010/main" val="231909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4706-8507-5945-9A87-F8FA6AC399A3}"/>
              </a:ext>
            </a:extLst>
          </p:cNvPr>
          <p:cNvSpPr>
            <a:spLocks noGrp="1"/>
          </p:cNvSpPr>
          <p:nvPr>
            <p:ph type="ctrTitle"/>
          </p:nvPr>
        </p:nvSpPr>
        <p:spPr>
          <a:xfrm>
            <a:off x="1404258" y="2062162"/>
            <a:ext cx="9144000" cy="2387600"/>
          </a:xfrm>
        </p:spPr>
        <p:txBody>
          <a:bodyPr>
            <a:normAutofit fontScale="90000"/>
          </a:bodyPr>
          <a:lstStyle/>
          <a:p>
            <a:r>
              <a:rPr lang="en-GB" b="1" dirty="0"/>
              <a:t>WHERE ARE OUR CUSTOMERS?</a:t>
            </a:r>
            <a:br>
              <a:rPr lang="en-GB" b="1" dirty="0"/>
            </a:br>
            <a:r>
              <a:rPr lang="en-GB" b="1" dirty="0"/>
              <a:t>WHAT ARE YOUR PRODUCTS AND SERVICES? </a:t>
            </a:r>
            <a:br>
              <a:rPr lang="en-GB" dirty="0">
                <a:effectLst/>
              </a:rPr>
            </a:br>
            <a:endParaRPr lang="en-GB" dirty="0"/>
          </a:p>
        </p:txBody>
      </p:sp>
      <p:sp>
        <p:nvSpPr>
          <p:cNvPr id="3" name="Subtitle 2">
            <a:extLst>
              <a:ext uri="{FF2B5EF4-FFF2-40B4-BE49-F238E27FC236}">
                <a16:creationId xmlns:a16="http://schemas.microsoft.com/office/drawing/2014/main" id="{FE81B51D-2E74-1A4E-80A2-323AA8EF33CD}"/>
              </a:ext>
            </a:extLst>
          </p:cNvPr>
          <p:cNvSpPr>
            <a:spLocks noGrp="1"/>
          </p:cNvSpPr>
          <p:nvPr>
            <p:ph type="subTitle" idx="1"/>
          </p:nvPr>
        </p:nvSpPr>
        <p:spPr>
          <a:xfrm>
            <a:off x="1524000" y="4309609"/>
            <a:ext cx="9144000" cy="1655762"/>
          </a:xfrm>
        </p:spPr>
        <p:txBody>
          <a:bodyPr/>
          <a:lstStyle/>
          <a:p>
            <a:r>
              <a:rPr lang="en-GB">
                <a:effectLst/>
              </a:rPr>
              <a:t>BMSK6004</a:t>
            </a:r>
            <a:endParaRPr lang="en-GB" dirty="0">
              <a:effectLst/>
            </a:endParaRPr>
          </a:p>
        </p:txBody>
      </p:sp>
      <p:sp>
        <p:nvSpPr>
          <p:cNvPr id="4" name="TextBox 3">
            <a:extLst>
              <a:ext uri="{FF2B5EF4-FFF2-40B4-BE49-F238E27FC236}">
                <a16:creationId xmlns:a16="http://schemas.microsoft.com/office/drawing/2014/main" id="{62A919B0-D973-664A-80AF-7AC27DEFC0BD}"/>
              </a:ext>
            </a:extLst>
          </p:cNvPr>
          <p:cNvSpPr txBox="1"/>
          <p:nvPr/>
        </p:nvSpPr>
        <p:spPr>
          <a:xfrm>
            <a:off x="7945394" y="6420210"/>
            <a:ext cx="6919784" cy="276999"/>
          </a:xfrm>
          <a:prstGeom prst="rect">
            <a:avLst/>
          </a:prstGeom>
          <a:noFill/>
        </p:spPr>
        <p:txBody>
          <a:bodyPr wrap="square" rtlCol="0">
            <a:spAutoFit/>
          </a:bodyPr>
          <a:lstStyle/>
          <a:p>
            <a:r>
              <a:rPr lang="en-GB" sz="1200" dirty="0"/>
              <a:t>Wales Management Council and University of Glamorgan 2005</a:t>
            </a:r>
            <a:endParaRPr lang="en-GB" sz="1200" dirty="0">
              <a:effectLst/>
            </a:endParaRPr>
          </a:p>
        </p:txBody>
      </p:sp>
    </p:spTree>
    <p:extLst>
      <p:ext uri="{BB962C8B-B14F-4D97-AF65-F5344CB8AC3E}">
        <p14:creationId xmlns:p14="http://schemas.microsoft.com/office/powerpoint/2010/main" val="3914124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9F3C-6563-DF45-90B9-2E36E4F58FE2}"/>
              </a:ext>
            </a:extLst>
          </p:cNvPr>
          <p:cNvSpPr>
            <a:spLocks noGrp="1"/>
          </p:cNvSpPr>
          <p:nvPr>
            <p:ph type="title"/>
          </p:nvPr>
        </p:nvSpPr>
        <p:spPr/>
        <p:txBody>
          <a:bodyPr/>
          <a:lstStyle/>
          <a:p>
            <a:r>
              <a:rPr lang="en-GB" dirty="0"/>
              <a:t>Where are are our customers?</a:t>
            </a:r>
          </a:p>
        </p:txBody>
      </p:sp>
      <p:sp>
        <p:nvSpPr>
          <p:cNvPr id="3" name="Text Placeholder 2">
            <a:extLst>
              <a:ext uri="{FF2B5EF4-FFF2-40B4-BE49-F238E27FC236}">
                <a16:creationId xmlns:a16="http://schemas.microsoft.com/office/drawing/2014/main" id="{E3297733-266A-5F48-BB22-67920B8CEABE}"/>
              </a:ext>
            </a:extLst>
          </p:cNvPr>
          <p:cNvSpPr>
            <a:spLocks noGrp="1"/>
          </p:cNvSpPr>
          <p:nvPr>
            <p:ph type="body" idx="1"/>
          </p:nvPr>
        </p:nvSpPr>
        <p:spPr>
          <a:xfrm>
            <a:off x="814386" y="1685926"/>
            <a:ext cx="10537825" cy="823912"/>
          </a:xfrm>
        </p:spPr>
        <p:txBody>
          <a:bodyPr/>
          <a:lstStyle/>
          <a:p>
            <a:r>
              <a:rPr lang="en-GB" dirty="0"/>
              <a:t>Start with where you are today. </a:t>
            </a:r>
            <a:endParaRPr lang="en-GB" dirty="0">
              <a:effectLst/>
            </a:endParaRPr>
          </a:p>
          <a:p>
            <a:endParaRPr lang="en-GB" dirty="0"/>
          </a:p>
        </p:txBody>
      </p:sp>
      <p:sp>
        <p:nvSpPr>
          <p:cNvPr id="4" name="Content Placeholder 3">
            <a:extLst>
              <a:ext uri="{FF2B5EF4-FFF2-40B4-BE49-F238E27FC236}">
                <a16:creationId xmlns:a16="http://schemas.microsoft.com/office/drawing/2014/main" id="{CD9ABF4C-1C36-8044-A049-4D3E0D144A1C}"/>
              </a:ext>
            </a:extLst>
          </p:cNvPr>
          <p:cNvSpPr>
            <a:spLocks noGrp="1"/>
          </p:cNvSpPr>
          <p:nvPr>
            <p:ph sz="half" idx="2"/>
          </p:nvPr>
        </p:nvSpPr>
        <p:spPr/>
        <p:txBody>
          <a:bodyPr>
            <a:normAutofit fontScale="77500" lnSpcReduction="20000"/>
          </a:bodyPr>
          <a:lstStyle/>
          <a:p>
            <a:r>
              <a:rPr lang="en-GB" dirty="0"/>
              <a:t>How many customers do you have? </a:t>
            </a:r>
          </a:p>
          <a:p>
            <a:r>
              <a:rPr lang="en-GB" dirty="0"/>
              <a:t>Which are the most important in terms of sales? </a:t>
            </a:r>
          </a:p>
          <a:p>
            <a:r>
              <a:rPr lang="en-GB" dirty="0"/>
              <a:t>What proportion of your business comes from your top ten customers? </a:t>
            </a:r>
          </a:p>
          <a:p>
            <a:r>
              <a:rPr lang="en-GB" dirty="0"/>
              <a:t>Does the 80/20 rule apply to you - 80% of your business from 20% of your customers? </a:t>
            </a:r>
          </a:p>
          <a:p>
            <a:r>
              <a:rPr lang="en-GB" dirty="0"/>
              <a:t>Do you spend the majority of your time supporting your best customers? </a:t>
            </a:r>
          </a:p>
          <a:p>
            <a:endParaRPr lang="en-GB" dirty="0"/>
          </a:p>
        </p:txBody>
      </p:sp>
      <p:sp>
        <p:nvSpPr>
          <p:cNvPr id="6" name="Content Placeholder 5">
            <a:extLst>
              <a:ext uri="{FF2B5EF4-FFF2-40B4-BE49-F238E27FC236}">
                <a16:creationId xmlns:a16="http://schemas.microsoft.com/office/drawing/2014/main" id="{947E9D87-ED6F-724E-B2B9-AEC5266406C3}"/>
              </a:ext>
            </a:extLst>
          </p:cNvPr>
          <p:cNvSpPr>
            <a:spLocks noGrp="1"/>
          </p:cNvSpPr>
          <p:nvPr>
            <p:ph sz="quarter" idx="4"/>
          </p:nvPr>
        </p:nvSpPr>
        <p:spPr/>
        <p:txBody>
          <a:bodyPr>
            <a:normAutofit fontScale="77500" lnSpcReduction="20000"/>
          </a:bodyPr>
          <a:lstStyle/>
          <a:p>
            <a:r>
              <a:rPr lang="en-GB" dirty="0"/>
              <a:t>Where are your customers geographically? </a:t>
            </a:r>
          </a:p>
          <a:p>
            <a:r>
              <a:rPr lang="en-GB" dirty="0"/>
              <a:t>Have you got the right mix of products or services for those customers with the greatest buying power? </a:t>
            </a:r>
          </a:p>
          <a:p>
            <a:r>
              <a:rPr lang="en-GB" dirty="0"/>
              <a:t>What do you like most about your customers? </a:t>
            </a:r>
          </a:p>
          <a:p>
            <a:r>
              <a:rPr lang="en-GB" dirty="0"/>
              <a:t>What do your customers like most about you? </a:t>
            </a:r>
          </a:p>
          <a:p>
            <a:r>
              <a:rPr lang="en-GB" dirty="0"/>
              <a:t>What do you each dislike about each other?</a:t>
            </a:r>
            <a:br>
              <a:rPr lang="en-GB" dirty="0"/>
            </a:br>
            <a:r>
              <a:rPr lang="en-GB" dirty="0"/>
              <a:t>Now think about the customers you would like to develop or attract in future. </a:t>
            </a:r>
          </a:p>
        </p:txBody>
      </p:sp>
    </p:spTree>
    <p:extLst>
      <p:ext uri="{BB962C8B-B14F-4D97-AF65-F5344CB8AC3E}">
        <p14:creationId xmlns:p14="http://schemas.microsoft.com/office/powerpoint/2010/main" val="210031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7E342-1BB6-A745-B481-F4CBE106B6EC}"/>
              </a:ext>
            </a:extLst>
          </p:cNvPr>
          <p:cNvSpPr>
            <a:spLocks noGrp="1"/>
          </p:cNvSpPr>
          <p:nvPr>
            <p:ph type="title"/>
          </p:nvPr>
        </p:nvSpPr>
        <p:spPr/>
        <p:txBody>
          <a:bodyPr/>
          <a:lstStyle/>
          <a:p>
            <a:r>
              <a:rPr lang="en-GB" dirty="0"/>
              <a:t>Your products and services</a:t>
            </a:r>
          </a:p>
        </p:txBody>
      </p:sp>
      <p:sp>
        <p:nvSpPr>
          <p:cNvPr id="3" name="Text Placeholder 2">
            <a:extLst>
              <a:ext uri="{FF2B5EF4-FFF2-40B4-BE49-F238E27FC236}">
                <a16:creationId xmlns:a16="http://schemas.microsoft.com/office/drawing/2014/main" id="{C50C2F59-657C-4546-BEFE-1F599F84B94A}"/>
              </a:ext>
            </a:extLst>
          </p:cNvPr>
          <p:cNvSpPr>
            <a:spLocks noGrp="1"/>
          </p:cNvSpPr>
          <p:nvPr>
            <p:ph type="body" idx="1"/>
          </p:nvPr>
        </p:nvSpPr>
        <p:spPr>
          <a:xfrm>
            <a:off x="836158" y="1685926"/>
            <a:ext cx="10515600" cy="823912"/>
          </a:xfrm>
        </p:spPr>
        <p:txBody>
          <a:bodyPr/>
          <a:lstStyle/>
          <a:p>
            <a:r>
              <a:rPr lang="en-GB" dirty="0"/>
              <a:t>Consider the potential market for you product &amp; services</a:t>
            </a:r>
          </a:p>
        </p:txBody>
      </p:sp>
      <p:graphicFrame>
        <p:nvGraphicFramePr>
          <p:cNvPr id="7" name="Content Placeholder 6">
            <a:extLst>
              <a:ext uri="{FF2B5EF4-FFF2-40B4-BE49-F238E27FC236}">
                <a16:creationId xmlns:a16="http://schemas.microsoft.com/office/drawing/2014/main" id="{5BB1DA5F-A66D-DD4E-8AA8-6A9A63F26E9D}"/>
              </a:ext>
            </a:extLst>
          </p:cNvPr>
          <p:cNvGraphicFramePr>
            <a:graphicFrameLocks noGrp="1"/>
          </p:cNvGraphicFramePr>
          <p:nvPr>
            <p:ph sz="quarter" idx="4"/>
            <p:extLst>
              <p:ext uri="{D42A27DB-BD31-4B8C-83A1-F6EECF244321}">
                <p14:modId xmlns:p14="http://schemas.microsoft.com/office/powerpoint/2010/main" val="3569000791"/>
              </p:ext>
            </p:extLst>
          </p:nvPr>
        </p:nvGraphicFramePr>
        <p:xfrm>
          <a:off x="836613" y="2505075"/>
          <a:ext cx="10518775" cy="3779520"/>
        </p:xfrm>
        <a:graphic>
          <a:graphicData uri="http://schemas.openxmlformats.org/drawingml/2006/table">
            <a:tbl>
              <a:tblPr firstRow="1" bandRow="1">
                <a:tableStyleId>{22838BEF-8BB2-4498-84A7-C5851F593DF1}</a:tableStyleId>
              </a:tblPr>
              <a:tblGrid>
                <a:gridCol w="2103755">
                  <a:extLst>
                    <a:ext uri="{9D8B030D-6E8A-4147-A177-3AD203B41FA5}">
                      <a16:colId xmlns:a16="http://schemas.microsoft.com/office/drawing/2014/main" val="2769184179"/>
                    </a:ext>
                  </a:extLst>
                </a:gridCol>
                <a:gridCol w="2103755">
                  <a:extLst>
                    <a:ext uri="{9D8B030D-6E8A-4147-A177-3AD203B41FA5}">
                      <a16:colId xmlns:a16="http://schemas.microsoft.com/office/drawing/2014/main" val="3018903224"/>
                    </a:ext>
                  </a:extLst>
                </a:gridCol>
                <a:gridCol w="2103755">
                  <a:extLst>
                    <a:ext uri="{9D8B030D-6E8A-4147-A177-3AD203B41FA5}">
                      <a16:colId xmlns:a16="http://schemas.microsoft.com/office/drawing/2014/main" val="629207935"/>
                    </a:ext>
                  </a:extLst>
                </a:gridCol>
                <a:gridCol w="2103755">
                  <a:extLst>
                    <a:ext uri="{9D8B030D-6E8A-4147-A177-3AD203B41FA5}">
                      <a16:colId xmlns:a16="http://schemas.microsoft.com/office/drawing/2014/main" val="2445359967"/>
                    </a:ext>
                  </a:extLst>
                </a:gridCol>
                <a:gridCol w="2103755">
                  <a:extLst>
                    <a:ext uri="{9D8B030D-6E8A-4147-A177-3AD203B41FA5}">
                      <a16:colId xmlns:a16="http://schemas.microsoft.com/office/drawing/2014/main" val="752420251"/>
                    </a:ext>
                  </a:extLst>
                </a:gridCol>
              </a:tblGrid>
              <a:tr h="1080861">
                <a:tc>
                  <a:txBody>
                    <a:bodyPr/>
                    <a:lstStyle/>
                    <a:p>
                      <a:pPr algn="ct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Age </a:t>
                      </a:r>
                      <a:endParaRPr lang="en-GB" sz="2000" b="1" dirty="0">
                        <a:effectLst/>
                      </a:endParaRPr>
                    </a:p>
                    <a:p>
                      <a:pPr algn="ctr"/>
                      <a:endParaRPr lang="en-GB" sz="2400" dirty="0"/>
                    </a:p>
                  </a:txBody>
                  <a:tcPr/>
                </a:tc>
                <a:tc>
                  <a:txBody>
                    <a:bodyPr/>
                    <a:lstStyle/>
                    <a:p>
                      <a:pPr algn="ct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Gender </a:t>
                      </a:r>
                      <a:endParaRPr lang="en-GB" sz="2000" dirty="0">
                        <a:effectLst/>
                      </a:endParaRPr>
                    </a:p>
                    <a:p>
                      <a:pPr algn="ctr"/>
                      <a:endParaRPr lang="en-GB" sz="2000" dirty="0"/>
                    </a:p>
                  </a:txBody>
                  <a:tcPr/>
                </a:tc>
                <a:tc>
                  <a:txBody>
                    <a:bodyPr/>
                    <a:lstStyle/>
                    <a:p>
                      <a:pPr algn="ct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Location </a:t>
                      </a:r>
                      <a:endParaRPr lang="en-GB" sz="2000" dirty="0">
                        <a:effectLst/>
                      </a:endParaRPr>
                    </a:p>
                    <a:p>
                      <a:pPr algn="ctr"/>
                      <a:endParaRPr lang="en-GB" sz="2000" dirty="0"/>
                    </a:p>
                  </a:txBody>
                  <a:tcPr/>
                </a:tc>
                <a:tc>
                  <a:txBody>
                    <a:bodyPr/>
                    <a:lstStyle/>
                    <a:p>
                      <a:pPr algn="ct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Buying power </a:t>
                      </a:r>
                      <a:endParaRPr lang="en-GB" sz="2000" dirty="0">
                        <a:effectLst/>
                      </a:endParaRPr>
                    </a:p>
                    <a:p>
                      <a:pPr algn="ctr"/>
                      <a:endParaRPr lang="en-GB" sz="2000" dirty="0"/>
                    </a:p>
                  </a:txBody>
                  <a:tcPr/>
                </a:tc>
                <a:tc>
                  <a:txBody>
                    <a:bodyPr/>
                    <a:lstStyle/>
                    <a:p>
                      <a:pPr algn="ct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Price perception </a:t>
                      </a:r>
                      <a:endParaRPr lang="en-GB" sz="2000" dirty="0">
                        <a:effectLst/>
                      </a:endParaRPr>
                    </a:p>
                    <a:p>
                      <a:pPr algn="ctr"/>
                      <a:endParaRPr lang="en-GB" sz="2000" dirty="0"/>
                    </a:p>
                  </a:txBody>
                  <a:tcPr/>
                </a:tc>
                <a:extLst>
                  <a:ext uri="{0D108BD9-81ED-4DB2-BD59-A6C34878D82A}">
                    <a16:rowId xmlns:a16="http://schemas.microsoft.com/office/drawing/2014/main" val="4261222483"/>
                  </a:ext>
                </a:extLst>
              </a:tr>
              <a:tr h="108086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b="1" kern="1200" dirty="0">
                        <a:solidFill>
                          <a:schemeClr val="dk1"/>
                        </a:solidFill>
                        <a:effectLst/>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Lifestyle </a:t>
                      </a:r>
                      <a:endParaRPr lang="en-GB" sz="2000" b="1" dirty="0">
                        <a:effectLst/>
                      </a:endParaRPr>
                    </a:p>
                    <a:p>
                      <a:pPr algn="ctr"/>
                      <a:endParaRPr lang="en-GB" sz="20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Needs </a:t>
                      </a:r>
                      <a:endParaRPr lang="en-GB" sz="2400" b="1" dirty="0">
                        <a:effectLst/>
                      </a:endParaRPr>
                    </a:p>
                    <a:p>
                      <a:pPr algn="ctr"/>
                      <a:endParaRPr lang="en-GB" sz="2400" b="1"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1" kern="1200" dirty="0">
                        <a:solidFill>
                          <a:schemeClr val="dk1"/>
                        </a:solidFill>
                        <a:effectLst/>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One-off or repeated purchase </a:t>
                      </a:r>
                      <a:endParaRPr lang="en-GB" sz="2400" b="1" dirty="0">
                        <a:effectLst/>
                      </a:endParaRPr>
                    </a:p>
                    <a:p>
                      <a:pPr algn="ctr"/>
                      <a:endParaRPr lang="en-GB" sz="2400" b="1" dirty="0"/>
                    </a:p>
                  </a:txBody>
                  <a:tcPr/>
                </a:tc>
                <a:tc>
                  <a:txBody>
                    <a:bodyPr/>
                    <a:lstStyle/>
                    <a:p>
                      <a:pPr algn="ct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Where they buy </a:t>
                      </a:r>
                      <a:endParaRPr lang="en-GB" sz="2400" b="1" dirty="0">
                        <a:effectLst/>
                      </a:endParaRPr>
                    </a:p>
                    <a:p>
                      <a:pPr algn="ctr"/>
                      <a:endParaRPr lang="en-GB" sz="2400" dirty="0"/>
                    </a:p>
                  </a:txBody>
                  <a:tcPr/>
                </a:tc>
                <a:tc>
                  <a:txBody>
                    <a:bodyPr/>
                    <a:lstStyle/>
                    <a:p>
                      <a:pPr algn="ct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When they buy </a:t>
                      </a:r>
                      <a:endParaRPr lang="en-GB" sz="2400" dirty="0">
                        <a:effectLst/>
                      </a:endParaRPr>
                    </a:p>
                    <a:p>
                      <a:pPr algn="ctr"/>
                      <a:endParaRPr lang="en-GB" sz="2400" dirty="0"/>
                    </a:p>
                  </a:txBody>
                  <a:tcPr/>
                </a:tc>
                <a:extLst>
                  <a:ext uri="{0D108BD9-81ED-4DB2-BD59-A6C34878D82A}">
                    <a16:rowId xmlns:a16="http://schemas.microsoft.com/office/drawing/2014/main" val="2565941322"/>
                  </a:ext>
                </a:extLst>
              </a:tr>
              <a:tr h="1080861">
                <a:tc>
                  <a:txBody>
                    <a:bodyPr/>
                    <a:lstStyle/>
                    <a:p>
                      <a:pPr algn="ctr"/>
                      <a:endParaRPr lang="en-GB" sz="20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How often </a:t>
                      </a:r>
                      <a:endParaRPr lang="en-GB" sz="2000" b="1" dirty="0">
                        <a:effectLst/>
                      </a:endParaRPr>
                    </a:p>
                    <a:p>
                      <a:pPr algn="ctr"/>
                      <a:endParaRPr lang="en-GB" sz="20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Average spend when they buy </a:t>
                      </a:r>
                      <a:endParaRPr lang="en-GB" sz="2400" b="1" dirty="0">
                        <a:effectLst/>
                      </a:endParaRPr>
                    </a:p>
                    <a:p>
                      <a:pPr algn="ctr"/>
                      <a:endParaRPr lang="en-GB" sz="24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Who makes the buying decision </a:t>
                      </a:r>
                      <a:endParaRPr lang="en-GB" sz="2400" b="1" dirty="0">
                        <a:effectLst/>
                      </a:endParaRPr>
                    </a:p>
                    <a:p>
                      <a:pPr algn="ctr"/>
                      <a:endParaRPr lang="en-GB" sz="24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Communication routes </a:t>
                      </a:r>
                      <a:endParaRPr lang="en-GB" sz="2400" b="1" dirty="0">
                        <a:effectLst/>
                      </a:endParaRPr>
                    </a:p>
                    <a:p>
                      <a:pPr algn="ctr"/>
                      <a:endParaRPr lang="en-GB" sz="24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Loyalty level </a:t>
                      </a:r>
                      <a:endParaRPr lang="en-GB" sz="2400" b="1" dirty="0">
                        <a:effectLst/>
                      </a:endParaRPr>
                    </a:p>
                    <a:p>
                      <a:pPr algn="ctr"/>
                      <a:endParaRPr lang="en-GB" sz="2400" b="1" dirty="0"/>
                    </a:p>
                  </a:txBody>
                  <a:tcPr/>
                </a:tc>
                <a:extLst>
                  <a:ext uri="{0D108BD9-81ED-4DB2-BD59-A6C34878D82A}">
                    <a16:rowId xmlns:a16="http://schemas.microsoft.com/office/drawing/2014/main" val="2638308163"/>
                  </a:ext>
                </a:extLst>
              </a:tr>
            </a:tbl>
          </a:graphicData>
        </a:graphic>
      </p:graphicFrame>
    </p:spTree>
    <p:extLst>
      <p:ext uri="{BB962C8B-B14F-4D97-AF65-F5344CB8AC3E}">
        <p14:creationId xmlns:p14="http://schemas.microsoft.com/office/powerpoint/2010/main" val="3754132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E67F3-A0CA-274F-A2EB-A629A97C38C2}"/>
              </a:ext>
            </a:extLst>
          </p:cNvPr>
          <p:cNvSpPr>
            <a:spLocks noGrp="1"/>
          </p:cNvSpPr>
          <p:nvPr>
            <p:ph type="title"/>
          </p:nvPr>
        </p:nvSpPr>
        <p:spPr/>
        <p:txBody>
          <a:bodyPr>
            <a:normAutofit fontScale="90000"/>
          </a:bodyPr>
          <a:lstStyle/>
          <a:p>
            <a:br>
              <a:rPr lang="en-GB" sz="2400" dirty="0"/>
            </a:br>
            <a:r>
              <a:rPr lang="en-GB" dirty="0"/>
              <a:t>Adding value for the customer and your organisation</a:t>
            </a:r>
          </a:p>
        </p:txBody>
      </p:sp>
      <p:sp>
        <p:nvSpPr>
          <p:cNvPr id="3" name="Content Placeholder 2">
            <a:extLst>
              <a:ext uri="{FF2B5EF4-FFF2-40B4-BE49-F238E27FC236}">
                <a16:creationId xmlns:a16="http://schemas.microsoft.com/office/drawing/2014/main" id="{E1B78A91-08EB-C540-A2A5-729802FFC301}"/>
              </a:ext>
            </a:extLst>
          </p:cNvPr>
          <p:cNvSpPr>
            <a:spLocks noGrp="1"/>
          </p:cNvSpPr>
          <p:nvPr>
            <p:ph idx="1"/>
          </p:nvPr>
        </p:nvSpPr>
        <p:spPr>
          <a:xfrm>
            <a:off x="838200" y="2141537"/>
            <a:ext cx="10515600" cy="4351338"/>
          </a:xfrm>
        </p:spPr>
        <p:txBody>
          <a:bodyPr/>
          <a:lstStyle/>
          <a:p>
            <a:r>
              <a:rPr lang="en-GB" sz="2200" dirty="0"/>
              <a:t>Where you are adding value to the customer experience?</a:t>
            </a:r>
          </a:p>
          <a:p>
            <a:r>
              <a:rPr lang="en-GB" sz="2200" dirty="0"/>
              <a:t>Where value might be lost because the business is not adding value?</a:t>
            </a:r>
          </a:p>
          <a:p>
            <a:r>
              <a:rPr lang="en-GB" sz="2200" dirty="0"/>
              <a:t>What are the external value chains that are important to your business?</a:t>
            </a:r>
          </a:p>
          <a:p>
            <a:r>
              <a:rPr lang="en-GB" sz="2200" dirty="0"/>
              <a:t>Devote appropriate effort to managing these critical relationships with people who really matter to you and to your customers. </a:t>
            </a:r>
          </a:p>
          <a:p>
            <a:r>
              <a:rPr lang="en-GB" sz="2200" dirty="0"/>
              <a:t>One of the central tasks of management is to consider where these "external" value chains are critical to the customer experience. </a:t>
            </a:r>
            <a:endParaRPr lang="en-GB" sz="2200" dirty="0">
              <a:effectLst/>
            </a:endParaRPr>
          </a:p>
          <a:p>
            <a:endParaRPr lang="en-GB" sz="2200" dirty="0">
              <a:effectLst/>
            </a:endParaRPr>
          </a:p>
          <a:p>
            <a:br>
              <a:rPr lang="en-GB" sz="2200" dirty="0"/>
            </a:br>
            <a:endParaRPr lang="en-GB" sz="2200" dirty="0">
              <a:effectLst/>
            </a:endParaRPr>
          </a:p>
          <a:p>
            <a:pPr marL="0" indent="0">
              <a:buNone/>
            </a:pPr>
            <a:endParaRPr lang="en-GB" sz="2200" dirty="0">
              <a:effectLst/>
            </a:endParaRPr>
          </a:p>
          <a:p>
            <a:endParaRPr lang="en-GB" dirty="0"/>
          </a:p>
        </p:txBody>
      </p:sp>
    </p:spTree>
    <p:extLst>
      <p:ext uri="{BB962C8B-B14F-4D97-AF65-F5344CB8AC3E}">
        <p14:creationId xmlns:p14="http://schemas.microsoft.com/office/powerpoint/2010/main" val="1008609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3BBD6-E92F-174C-899F-8D7054EC1D2C}"/>
              </a:ext>
            </a:extLst>
          </p:cNvPr>
          <p:cNvSpPr>
            <a:spLocks noGrp="1"/>
          </p:cNvSpPr>
          <p:nvPr>
            <p:ph type="title"/>
          </p:nvPr>
        </p:nvSpPr>
        <p:spPr>
          <a:xfrm>
            <a:off x="838200" y="93277"/>
            <a:ext cx="10515600" cy="1325563"/>
          </a:xfrm>
        </p:spPr>
        <p:txBody>
          <a:bodyPr/>
          <a:lstStyle/>
          <a:p>
            <a:r>
              <a:rPr lang="en-GB" dirty="0"/>
              <a:t>How to add value to a business</a:t>
            </a:r>
          </a:p>
        </p:txBody>
      </p:sp>
      <p:graphicFrame>
        <p:nvGraphicFramePr>
          <p:cNvPr id="5" name="Table 4">
            <a:extLst>
              <a:ext uri="{FF2B5EF4-FFF2-40B4-BE49-F238E27FC236}">
                <a16:creationId xmlns:a16="http://schemas.microsoft.com/office/drawing/2014/main" id="{4EE8692A-989F-4B42-B23D-6C91D030ACEA}"/>
              </a:ext>
            </a:extLst>
          </p:cNvPr>
          <p:cNvGraphicFramePr>
            <a:graphicFrameLocks noGrp="1"/>
          </p:cNvGraphicFramePr>
          <p:nvPr>
            <p:extLst>
              <p:ext uri="{D42A27DB-BD31-4B8C-83A1-F6EECF244321}">
                <p14:modId xmlns:p14="http://schemas.microsoft.com/office/powerpoint/2010/main" val="2494712900"/>
              </p:ext>
            </p:extLst>
          </p:nvPr>
        </p:nvGraphicFramePr>
        <p:xfrm>
          <a:off x="670354" y="1217363"/>
          <a:ext cx="10851292" cy="5547360"/>
        </p:xfrm>
        <a:graphic>
          <a:graphicData uri="http://schemas.openxmlformats.org/drawingml/2006/table">
            <a:tbl>
              <a:tblPr/>
              <a:tblGrid>
                <a:gridCol w="2845648">
                  <a:extLst>
                    <a:ext uri="{9D8B030D-6E8A-4147-A177-3AD203B41FA5}">
                      <a16:colId xmlns:a16="http://schemas.microsoft.com/office/drawing/2014/main" val="53992598"/>
                    </a:ext>
                  </a:extLst>
                </a:gridCol>
                <a:gridCol w="8005644">
                  <a:extLst>
                    <a:ext uri="{9D8B030D-6E8A-4147-A177-3AD203B41FA5}">
                      <a16:colId xmlns:a16="http://schemas.microsoft.com/office/drawing/2014/main" val="3511835315"/>
                    </a:ext>
                  </a:extLst>
                </a:gridCol>
              </a:tblGrid>
              <a:tr h="387216">
                <a:tc>
                  <a:txBody>
                    <a:bodyPr/>
                    <a:lstStyle/>
                    <a:p>
                      <a:r>
                        <a:rPr lang="en-GB" sz="2400" b="1" dirty="0">
                          <a:effectLst/>
                          <a:latin typeface="Frutiger"/>
                        </a:rPr>
                        <a:t>Action </a:t>
                      </a:r>
                      <a:endParaRPr lang="en-GB" sz="2400" dirty="0">
                        <a:effectLst/>
                      </a:endParaRPr>
                    </a:p>
                  </a:txBody>
                  <a:tcPr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r>
                        <a:rPr lang="en-GB" sz="2400" b="1" dirty="0">
                          <a:effectLst/>
                          <a:latin typeface="Frutiger"/>
                        </a:rPr>
                        <a:t>Things to consider </a:t>
                      </a:r>
                      <a:endParaRPr lang="en-GB" sz="2400" dirty="0">
                        <a:effectLst/>
                      </a:endParaRPr>
                    </a:p>
                  </a:txBody>
                  <a:tcPr anchor="ctr">
                    <a:lnL w="6350" cap="flat" cmpd="sng" algn="ctr">
                      <a:solidFill>
                        <a:srgbClr val="000000"/>
                      </a:solidFill>
                      <a:prstDash val="solid"/>
                      <a:round/>
                      <a:headEnd type="none" w="med" len="med"/>
                      <a:tailEnd type="none" w="med" len="med"/>
                    </a:lnL>
                    <a:lnR w="1524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547537206"/>
                  </a:ext>
                </a:extLst>
              </a:tr>
              <a:tr h="696988">
                <a:tc>
                  <a:txBody>
                    <a:bodyPr/>
                    <a:lstStyle/>
                    <a:p>
                      <a:r>
                        <a:rPr lang="en-GB" sz="2400">
                          <a:effectLst/>
                          <a:latin typeface="Frutiger"/>
                        </a:rPr>
                        <a:t>Initial contact </a:t>
                      </a:r>
                      <a:endParaRPr lang="en-GB" sz="2400">
                        <a:effectLst/>
                      </a:endParaRPr>
                    </a:p>
                  </a:txBody>
                  <a:tcPr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buFont typeface="Arial" panose="020B0604020202020204" pitchFamily="34" charset="0"/>
                        <a:buChar char="•"/>
                      </a:pPr>
                      <a:r>
                        <a:rPr lang="en-GB" sz="1600">
                          <a:effectLst/>
                          <a:latin typeface="Frutiger"/>
                        </a:rPr>
                        <a:t>How are telephone, fax, e-mail, mail enquiries dealt with? </a:t>
                      </a:r>
                    </a:p>
                    <a:p>
                      <a:pPr>
                        <a:buFont typeface="Arial" panose="020B0604020202020204" pitchFamily="34" charset="0"/>
                        <a:buChar char="•"/>
                      </a:pPr>
                      <a:r>
                        <a:rPr lang="en-GB" sz="1600">
                          <a:effectLst/>
                          <a:latin typeface="Frutiger"/>
                        </a:rPr>
                        <a:t>What impression does the customer get of your organisation? </a:t>
                      </a:r>
                    </a:p>
                    <a:p>
                      <a:pPr>
                        <a:buFont typeface="Arial" panose="020B0604020202020204" pitchFamily="34" charset="0"/>
                        <a:buChar char="•"/>
                      </a:pPr>
                      <a:r>
                        <a:rPr lang="en-GB" sz="1600">
                          <a:effectLst/>
                          <a:latin typeface="Frutiger"/>
                        </a:rPr>
                        <a:t>How fast and efficiently is any enquiry deal with? </a:t>
                      </a:r>
                    </a:p>
                  </a:txBody>
                  <a:tcPr anchor="ctr">
                    <a:lnL w="6350" cap="flat" cmpd="sng" algn="ctr">
                      <a:solidFill>
                        <a:srgbClr val="000000"/>
                      </a:solidFill>
                      <a:prstDash val="solid"/>
                      <a:round/>
                      <a:headEnd type="none" w="med" len="med"/>
                      <a:tailEnd type="none" w="med" len="med"/>
                    </a:lnL>
                    <a:lnR w="1524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252383192"/>
                  </a:ext>
                </a:extLst>
              </a:tr>
              <a:tr h="903503">
                <a:tc>
                  <a:txBody>
                    <a:bodyPr/>
                    <a:lstStyle/>
                    <a:p>
                      <a:r>
                        <a:rPr lang="en-GB" sz="2400">
                          <a:effectLst/>
                          <a:latin typeface="Frutiger"/>
                        </a:rPr>
                        <a:t>Negotiation </a:t>
                      </a:r>
                      <a:endParaRPr lang="en-GB" sz="2400">
                        <a:effectLst/>
                      </a:endParaRPr>
                    </a:p>
                  </a:txBody>
                  <a:tcPr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buFont typeface="Arial" panose="020B0604020202020204" pitchFamily="34" charset="0"/>
                        <a:buChar char="•"/>
                      </a:pPr>
                      <a:r>
                        <a:rPr lang="en-GB" sz="1600">
                          <a:effectLst/>
                          <a:latin typeface="Frutiger"/>
                        </a:rPr>
                        <a:t>How do you make sure you understand what the customer really wants? </a:t>
                      </a:r>
                    </a:p>
                    <a:p>
                      <a:pPr>
                        <a:buFont typeface="Arial" panose="020B0604020202020204" pitchFamily="34" charset="0"/>
                        <a:buChar char="•"/>
                      </a:pPr>
                      <a:r>
                        <a:rPr lang="en-GB" sz="1600">
                          <a:effectLst/>
                          <a:latin typeface="Frutiger"/>
                        </a:rPr>
                        <a:t>How do you handle price negotiations? </a:t>
                      </a:r>
                    </a:p>
                    <a:p>
                      <a:pPr>
                        <a:buFont typeface="Arial" panose="020B0604020202020204" pitchFamily="34" charset="0"/>
                        <a:buChar char="•"/>
                      </a:pPr>
                      <a:r>
                        <a:rPr lang="en-GB" sz="1600">
                          <a:effectLst/>
                          <a:latin typeface="Frutiger"/>
                        </a:rPr>
                        <a:t>Are you flexible enough to meet their </a:t>
                      </a:r>
                    </a:p>
                    <a:p>
                      <a:pPr>
                        <a:buFont typeface="Arial" panose="020B0604020202020204" pitchFamily="34" charset="0"/>
                        <a:buChar char="•"/>
                      </a:pPr>
                      <a:r>
                        <a:rPr lang="en-GB" sz="1600">
                          <a:effectLst/>
                          <a:latin typeface="Frutiger"/>
                        </a:rPr>
                        <a:t>delivery requirements? </a:t>
                      </a:r>
                    </a:p>
                  </a:txBody>
                  <a:tcPr anchor="ctr">
                    <a:lnL w="6350" cap="flat" cmpd="sng" algn="ctr">
                      <a:solidFill>
                        <a:srgbClr val="000000"/>
                      </a:solidFill>
                      <a:prstDash val="solid"/>
                      <a:round/>
                      <a:headEnd type="none" w="med" len="med"/>
                      <a:tailEnd type="none" w="med" len="med"/>
                    </a:lnL>
                    <a:lnR w="1524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42504832"/>
                  </a:ext>
                </a:extLst>
              </a:tr>
              <a:tr h="696988">
                <a:tc>
                  <a:txBody>
                    <a:bodyPr/>
                    <a:lstStyle/>
                    <a:p>
                      <a:r>
                        <a:rPr lang="en-GB" sz="2400">
                          <a:effectLst/>
                          <a:latin typeface="Frutiger"/>
                        </a:rPr>
                        <a:t>Supply and delivery </a:t>
                      </a:r>
                      <a:endParaRPr lang="en-GB" sz="2400">
                        <a:effectLst/>
                      </a:endParaRPr>
                    </a:p>
                  </a:txBody>
                  <a:tcPr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buFont typeface="Arial" panose="020B0604020202020204" pitchFamily="34" charset="0"/>
                        <a:buChar char="•"/>
                      </a:pPr>
                      <a:r>
                        <a:rPr lang="en-GB" sz="1600">
                          <a:effectLst/>
                          <a:latin typeface="Frutiger"/>
                        </a:rPr>
                        <a:t>Do you supply or deliver when and where you said you would? </a:t>
                      </a:r>
                    </a:p>
                    <a:p>
                      <a:pPr>
                        <a:buFont typeface="Arial" panose="020B0604020202020204" pitchFamily="34" charset="0"/>
                        <a:buChar char="•"/>
                      </a:pPr>
                      <a:r>
                        <a:rPr lang="en-GB" sz="1600">
                          <a:effectLst/>
                          <a:latin typeface="Frutiger"/>
                        </a:rPr>
                        <a:t>Do your drivers or logistics company maintain the image of your company? </a:t>
                      </a:r>
                    </a:p>
                    <a:p>
                      <a:pPr>
                        <a:buFont typeface="Arial" panose="020B0604020202020204" pitchFamily="34" charset="0"/>
                        <a:buChar char="•"/>
                      </a:pPr>
                      <a:r>
                        <a:rPr lang="en-GB" sz="1600">
                          <a:effectLst/>
                          <a:latin typeface="Frutiger"/>
                        </a:rPr>
                        <a:t>How do you know if the customer is satisfied? </a:t>
                      </a:r>
                    </a:p>
                  </a:txBody>
                  <a:tcPr anchor="ctr">
                    <a:lnL w="6350" cap="flat" cmpd="sng" algn="ctr">
                      <a:solidFill>
                        <a:srgbClr val="000000"/>
                      </a:solidFill>
                      <a:prstDash val="solid"/>
                      <a:round/>
                      <a:headEnd type="none" w="med" len="med"/>
                      <a:tailEnd type="none" w="med" len="med"/>
                    </a:lnL>
                    <a:lnR w="1524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994577453"/>
                  </a:ext>
                </a:extLst>
              </a:tr>
              <a:tr h="1110018">
                <a:tc>
                  <a:txBody>
                    <a:bodyPr/>
                    <a:lstStyle/>
                    <a:p>
                      <a:r>
                        <a:rPr lang="en-GB" sz="2400">
                          <a:effectLst/>
                          <a:latin typeface="Frutiger"/>
                        </a:rPr>
                        <a:t>Complaints </a:t>
                      </a:r>
                      <a:endParaRPr lang="en-GB" sz="2400">
                        <a:effectLst/>
                      </a:endParaRPr>
                    </a:p>
                  </a:txBody>
                  <a:tcPr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buFont typeface="Arial" panose="020B0604020202020204" pitchFamily="34" charset="0"/>
                        <a:buChar char="•"/>
                      </a:pPr>
                      <a:r>
                        <a:rPr lang="en-GB" sz="1600">
                          <a:effectLst/>
                          <a:latin typeface="Frutiger"/>
                        </a:rPr>
                        <a:t>Is the complaints process customer-friendly </a:t>
                      </a:r>
                    </a:p>
                    <a:p>
                      <a:pPr>
                        <a:buFont typeface="Arial" panose="020B0604020202020204" pitchFamily="34" charset="0"/>
                        <a:buChar char="•"/>
                      </a:pPr>
                      <a:r>
                        <a:rPr lang="en-GB" sz="1600">
                          <a:effectLst/>
                          <a:latin typeface="Frutiger"/>
                        </a:rPr>
                        <a:t>Can the people handling the complaint take </a:t>
                      </a:r>
                    </a:p>
                    <a:p>
                      <a:pPr>
                        <a:buFont typeface="Arial" panose="020B0604020202020204" pitchFamily="34" charset="0"/>
                        <a:buChar char="•"/>
                      </a:pPr>
                      <a:r>
                        <a:rPr lang="en-GB" sz="1600">
                          <a:effectLst/>
                          <a:latin typeface="Frutiger"/>
                        </a:rPr>
                        <a:t>immediate action? </a:t>
                      </a:r>
                    </a:p>
                    <a:p>
                      <a:pPr>
                        <a:buFont typeface="Arial" panose="020B0604020202020204" pitchFamily="34" charset="0"/>
                        <a:buChar char="•"/>
                      </a:pPr>
                      <a:r>
                        <a:rPr lang="en-GB" sz="1600">
                          <a:effectLst/>
                          <a:latin typeface="Frutiger"/>
                        </a:rPr>
                        <a:t>Does the customer go away happy - how do </a:t>
                      </a:r>
                    </a:p>
                    <a:p>
                      <a:pPr>
                        <a:buFont typeface="Arial" panose="020B0604020202020204" pitchFamily="34" charset="0"/>
                        <a:buChar char="•"/>
                      </a:pPr>
                      <a:r>
                        <a:rPr lang="en-GB" sz="1600">
                          <a:effectLst/>
                          <a:latin typeface="Frutiger"/>
                        </a:rPr>
                        <a:t>you know? </a:t>
                      </a:r>
                    </a:p>
                  </a:txBody>
                  <a:tcPr anchor="ctr">
                    <a:lnL w="6350" cap="flat" cmpd="sng" algn="ctr">
                      <a:solidFill>
                        <a:srgbClr val="000000"/>
                      </a:solidFill>
                      <a:prstDash val="solid"/>
                      <a:round/>
                      <a:headEnd type="none" w="med" len="med"/>
                      <a:tailEnd type="none" w="med" len="med"/>
                    </a:lnL>
                    <a:lnR w="1524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33526564"/>
                  </a:ext>
                </a:extLst>
              </a:tr>
              <a:tr h="903503">
                <a:tc>
                  <a:txBody>
                    <a:bodyPr/>
                    <a:lstStyle/>
                    <a:p>
                      <a:r>
                        <a:rPr lang="en-GB" sz="2400" dirty="0">
                          <a:effectLst/>
                          <a:latin typeface="Frutiger"/>
                        </a:rPr>
                        <a:t>Relationships </a:t>
                      </a:r>
                      <a:endParaRPr lang="en-GB" sz="2400" dirty="0">
                        <a:effectLst/>
                      </a:endParaRPr>
                    </a:p>
                  </a:txBody>
                  <a:tcPr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buFont typeface="Arial" panose="020B0604020202020204" pitchFamily="34" charset="0"/>
                        <a:buChar char="•"/>
                      </a:pPr>
                      <a:r>
                        <a:rPr lang="en-GB" sz="1600" dirty="0">
                          <a:effectLst/>
                          <a:latin typeface="Frutiger"/>
                        </a:rPr>
                        <a:t>What is your customers' view of other people in your “value chain”? </a:t>
                      </a:r>
                    </a:p>
                    <a:p>
                      <a:pPr>
                        <a:buFont typeface="Arial" panose="020B0604020202020204" pitchFamily="34" charset="0"/>
                        <a:buChar char="•"/>
                      </a:pPr>
                      <a:r>
                        <a:rPr lang="en-GB" sz="1600" dirty="0">
                          <a:effectLst/>
                          <a:latin typeface="Frutiger"/>
                        </a:rPr>
                        <a:t>How do you know? </a:t>
                      </a:r>
                    </a:p>
                    <a:p>
                      <a:pPr>
                        <a:buFont typeface="Arial" panose="020B0604020202020204" pitchFamily="34" charset="0"/>
                        <a:buChar char="•"/>
                      </a:pPr>
                      <a:r>
                        <a:rPr lang="en-GB" sz="1600" dirty="0">
                          <a:effectLst/>
                          <a:latin typeface="Frutiger"/>
                        </a:rPr>
                        <a:t>How are you going to help those on whom you </a:t>
                      </a:r>
                    </a:p>
                    <a:p>
                      <a:pPr>
                        <a:buFont typeface="Arial" panose="020B0604020202020204" pitchFamily="34" charset="0"/>
                        <a:buChar char="•"/>
                      </a:pPr>
                      <a:r>
                        <a:rPr lang="en-GB" sz="1600" dirty="0">
                          <a:effectLst/>
                          <a:latin typeface="Frutiger"/>
                        </a:rPr>
                        <a:t>depend add value to the customers who depend on you? </a:t>
                      </a:r>
                    </a:p>
                  </a:txBody>
                  <a:tcPr anchor="ctr">
                    <a:lnL w="6350" cap="flat" cmpd="sng" algn="ctr">
                      <a:solidFill>
                        <a:srgbClr val="000000"/>
                      </a:solidFill>
                      <a:prstDash val="solid"/>
                      <a:round/>
                      <a:headEnd type="none" w="med" len="med"/>
                      <a:tailEnd type="none" w="med" len="med"/>
                    </a:lnL>
                    <a:lnR w="1524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139639477"/>
                  </a:ext>
                </a:extLst>
              </a:tr>
            </a:tbl>
          </a:graphicData>
        </a:graphic>
      </p:graphicFrame>
    </p:spTree>
    <p:extLst>
      <p:ext uri="{BB962C8B-B14F-4D97-AF65-F5344CB8AC3E}">
        <p14:creationId xmlns:p14="http://schemas.microsoft.com/office/powerpoint/2010/main" val="30873463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648</Words>
  <Application>Microsoft Macintosh PowerPoint</Application>
  <PresentationFormat>Widescreen</PresentationFormat>
  <Paragraphs>90</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Frutiger</vt:lpstr>
      <vt:lpstr>Office Theme</vt:lpstr>
      <vt:lpstr>WHERE ARE OUR CUSTOMERS? WHAT ARE YOUR PRODUCTS AND SERVICES?  </vt:lpstr>
      <vt:lpstr>Where are are our customers?</vt:lpstr>
      <vt:lpstr>Your products and services</vt:lpstr>
      <vt:lpstr> Adding value for the customer and your organisation</vt:lpstr>
      <vt:lpstr>How to add value to a business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WHERE ARE OUR CUSTOMERS?  </dc:title>
  <dc:creator>Andrew Maund</dc:creator>
  <cp:lastModifiedBy>Andrew Maund</cp:lastModifiedBy>
  <cp:revision>9</cp:revision>
  <dcterms:created xsi:type="dcterms:W3CDTF">2019-10-16T14:20:45Z</dcterms:created>
  <dcterms:modified xsi:type="dcterms:W3CDTF">2019-10-17T10:40:33Z</dcterms:modified>
</cp:coreProperties>
</file>