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7" r:id="rId1"/>
  </p:sldMasterIdLst>
  <p:notesMasterIdLst>
    <p:notesMasterId r:id="rId49"/>
  </p:notesMasterIdLst>
  <p:sldIdLst>
    <p:sldId id="256" r:id="rId2"/>
    <p:sldId id="257" r:id="rId3"/>
    <p:sldId id="258" r:id="rId4"/>
    <p:sldId id="259" r:id="rId5"/>
    <p:sldId id="260" r:id="rId6"/>
    <p:sldId id="870" r:id="rId7"/>
    <p:sldId id="284" r:id="rId8"/>
    <p:sldId id="871" r:id="rId9"/>
    <p:sldId id="872" r:id="rId10"/>
    <p:sldId id="869" r:id="rId11"/>
    <p:sldId id="792" r:id="rId12"/>
    <p:sldId id="793" r:id="rId13"/>
    <p:sldId id="867" r:id="rId14"/>
    <p:sldId id="873" r:id="rId15"/>
    <p:sldId id="818" r:id="rId16"/>
    <p:sldId id="808" r:id="rId17"/>
    <p:sldId id="874" r:id="rId18"/>
    <p:sldId id="810" r:id="rId19"/>
    <p:sldId id="811" r:id="rId20"/>
    <p:sldId id="825" r:id="rId21"/>
    <p:sldId id="843" r:id="rId22"/>
    <p:sldId id="875" r:id="rId23"/>
    <p:sldId id="847" r:id="rId24"/>
    <p:sldId id="848" r:id="rId25"/>
    <p:sldId id="849" r:id="rId26"/>
    <p:sldId id="850" r:id="rId27"/>
    <p:sldId id="851" r:id="rId28"/>
    <p:sldId id="852" r:id="rId29"/>
    <p:sldId id="876" r:id="rId30"/>
    <p:sldId id="877" r:id="rId31"/>
    <p:sldId id="878" r:id="rId32"/>
    <p:sldId id="879" r:id="rId33"/>
    <p:sldId id="880" r:id="rId34"/>
    <p:sldId id="882" r:id="rId35"/>
    <p:sldId id="881" r:id="rId36"/>
    <p:sldId id="858" r:id="rId37"/>
    <p:sldId id="859" r:id="rId38"/>
    <p:sldId id="279" r:id="rId39"/>
    <p:sldId id="860" r:id="rId40"/>
    <p:sldId id="883" r:id="rId41"/>
    <p:sldId id="863" r:id="rId42"/>
    <p:sldId id="864" r:id="rId43"/>
    <p:sldId id="865" r:id="rId44"/>
    <p:sldId id="884" r:id="rId45"/>
    <p:sldId id="866" r:id="rId46"/>
    <p:sldId id="885" r:id="rId47"/>
    <p:sldId id="886"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25129C-2A60-46E6-B88C-6FBF9F1CDFF2}" v="1" dt="2026-01-15T14:53:28.9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3" d="2"/>
        <a:sy n="3" d="2"/>
      </p:scale>
      <p:origin x="-6" y="-18"/>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Bailey" userId="51c5983109732cc4" providerId="LiveId" clId="{960032B0-1027-483F-A75E-3CEA0747A8EE}"/>
    <pc:docChg chg="undo custSel modSld">
      <pc:chgData name="Sophie Bailey" userId="51c5983109732cc4" providerId="LiveId" clId="{960032B0-1027-483F-A75E-3CEA0747A8EE}" dt="2026-01-15T14:53:40.536" v="3" actId="26606"/>
      <pc:docMkLst>
        <pc:docMk/>
      </pc:docMkLst>
      <pc:sldChg chg="addSp delSp modSp mod setBg">
        <pc:chgData name="Sophie Bailey" userId="51c5983109732cc4" providerId="LiveId" clId="{960032B0-1027-483F-A75E-3CEA0747A8EE}" dt="2026-01-15T14:53:40.536" v="3" actId="26606"/>
        <pc:sldMkLst>
          <pc:docMk/>
          <pc:sldMk cId="2085568581" sldId="260"/>
        </pc:sldMkLst>
        <pc:spChg chg="mod">
          <ac:chgData name="Sophie Bailey" userId="51c5983109732cc4" providerId="LiveId" clId="{960032B0-1027-483F-A75E-3CEA0747A8EE}" dt="2026-01-15T14:53:40.536" v="3" actId="26606"/>
          <ac:spMkLst>
            <pc:docMk/>
            <pc:sldMk cId="2085568581" sldId="260"/>
            <ac:spMk id="2" creationId="{252CACF2-7790-664B-0618-AE56A1AB5928}"/>
          </ac:spMkLst>
        </pc:spChg>
        <pc:spChg chg="del">
          <ac:chgData name="Sophie Bailey" userId="51c5983109732cc4" providerId="LiveId" clId="{960032B0-1027-483F-A75E-3CEA0747A8EE}" dt="2026-01-15T14:53:28.959" v="0"/>
          <ac:spMkLst>
            <pc:docMk/>
            <pc:sldMk cId="2085568581" sldId="260"/>
            <ac:spMk id="3" creationId="{706D318F-E5CD-F588-488D-44CBD9FFB719}"/>
          </ac:spMkLst>
        </pc:spChg>
        <pc:spChg chg="add">
          <ac:chgData name="Sophie Bailey" userId="51c5983109732cc4" providerId="LiveId" clId="{960032B0-1027-483F-A75E-3CEA0747A8EE}" dt="2026-01-15T14:53:40.536" v="3" actId="26606"/>
          <ac:spMkLst>
            <pc:docMk/>
            <pc:sldMk cId="2085568581" sldId="260"/>
            <ac:spMk id="9" creationId="{39BCDA89-681F-74D7-178F-5E3A877EE0CC}"/>
          </ac:spMkLst>
        </pc:spChg>
        <pc:spChg chg="add del">
          <ac:chgData name="Sophie Bailey" userId="51c5983109732cc4" providerId="LiveId" clId="{960032B0-1027-483F-A75E-3CEA0747A8EE}" dt="2026-01-15T14:53:40.518" v="2" actId="26606"/>
          <ac:spMkLst>
            <pc:docMk/>
            <pc:sldMk cId="2085568581" sldId="260"/>
            <ac:spMk id="10" creationId="{84C75E2B-CACA-478C-B26B-182AF87A18E3}"/>
          </ac:spMkLst>
        </pc:spChg>
        <pc:spChg chg="add del">
          <ac:chgData name="Sophie Bailey" userId="51c5983109732cc4" providerId="LiveId" clId="{960032B0-1027-483F-A75E-3CEA0747A8EE}" dt="2026-01-15T14:53:40.518" v="2" actId="26606"/>
          <ac:spMkLst>
            <pc:docMk/>
            <pc:sldMk cId="2085568581" sldId="260"/>
            <ac:spMk id="18" creationId="{593D0D1F-C0CE-416A-883C-BF1E03F63B4B}"/>
          </ac:spMkLst>
        </pc:spChg>
        <pc:spChg chg="add del">
          <ac:chgData name="Sophie Bailey" userId="51c5983109732cc4" providerId="LiveId" clId="{960032B0-1027-483F-A75E-3CEA0747A8EE}" dt="2026-01-15T14:53:40.518" v="2" actId="26606"/>
          <ac:spMkLst>
            <pc:docMk/>
            <pc:sldMk cId="2085568581" sldId="260"/>
            <ac:spMk id="20" creationId="{94BB6862-3393-46CC-9A80-E400B3206A09}"/>
          </ac:spMkLst>
        </pc:spChg>
        <pc:spChg chg="add">
          <ac:chgData name="Sophie Bailey" userId="51c5983109732cc4" providerId="LiveId" clId="{960032B0-1027-483F-A75E-3CEA0747A8EE}" dt="2026-01-15T14:53:40.536" v="3" actId="26606"/>
          <ac:spMkLst>
            <pc:docMk/>
            <pc:sldMk cId="2085568581" sldId="260"/>
            <ac:spMk id="30" creationId="{1C2A4B30-77D7-4FFB-8B53-A88BD68CABD2}"/>
          </ac:spMkLst>
        </pc:spChg>
        <pc:spChg chg="add">
          <ac:chgData name="Sophie Bailey" userId="51c5983109732cc4" providerId="LiveId" clId="{960032B0-1027-483F-A75E-3CEA0747A8EE}" dt="2026-01-15T14:53:40.536" v="3" actId="26606"/>
          <ac:spMkLst>
            <pc:docMk/>
            <pc:sldMk cId="2085568581" sldId="260"/>
            <ac:spMk id="32" creationId="{01E4D783-AD45-49E7-B6C7-BBACB8290688}"/>
          </ac:spMkLst>
        </pc:spChg>
        <pc:grpChg chg="add del">
          <ac:chgData name="Sophie Bailey" userId="51c5983109732cc4" providerId="LiveId" clId="{960032B0-1027-483F-A75E-3CEA0747A8EE}" dt="2026-01-15T14:53:40.518" v="2" actId="26606"/>
          <ac:grpSpMkLst>
            <pc:docMk/>
            <pc:sldMk cId="2085568581" sldId="260"/>
            <ac:grpSpMk id="22" creationId="{ECD36A4A-123D-46E3-8A64-13B8B3F019BD}"/>
          </ac:grpSpMkLst>
        </pc:grpChg>
        <pc:picChg chg="add mod">
          <ac:chgData name="Sophie Bailey" userId="51c5983109732cc4" providerId="LiveId" clId="{960032B0-1027-483F-A75E-3CEA0747A8EE}" dt="2026-01-15T14:53:40.536" v="3" actId="26606"/>
          <ac:picMkLst>
            <pc:docMk/>
            <pc:sldMk cId="2085568581" sldId="260"/>
            <ac:picMk id="5" creationId="{48943536-E3C3-101B-E798-17AFB18750C9}"/>
          </ac:picMkLst>
        </pc:picChg>
        <pc:picChg chg="add del">
          <ac:chgData name="Sophie Bailey" userId="51c5983109732cc4" providerId="LiveId" clId="{960032B0-1027-483F-A75E-3CEA0747A8EE}" dt="2026-01-15T14:53:40.518" v="2" actId="26606"/>
          <ac:picMkLst>
            <pc:docMk/>
            <pc:sldMk cId="2085568581" sldId="260"/>
            <ac:picMk id="12" creationId="{50FF2874-547C-4D14-9E18-28B19002FB8C}"/>
          </ac:picMkLst>
        </pc:picChg>
        <pc:picChg chg="add del">
          <ac:chgData name="Sophie Bailey" userId="51c5983109732cc4" providerId="LiveId" clId="{960032B0-1027-483F-A75E-3CEA0747A8EE}" dt="2026-01-15T14:53:40.518" v="2" actId="26606"/>
          <ac:picMkLst>
            <pc:docMk/>
            <pc:sldMk cId="2085568581" sldId="260"/>
            <ac:picMk id="26" creationId="{55EC7096-D0A6-471D-AE28-B68D70388E32}"/>
          </ac:picMkLst>
        </pc:picChg>
        <pc:cxnChg chg="add del">
          <ac:chgData name="Sophie Bailey" userId="51c5983109732cc4" providerId="LiveId" clId="{960032B0-1027-483F-A75E-3CEA0747A8EE}" dt="2026-01-15T14:53:40.518" v="2" actId="26606"/>
          <ac:cxnSpMkLst>
            <pc:docMk/>
            <pc:sldMk cId="2085568581" sldId="260"/>
            <ac:cxnSpMk id="14" creationId="{36CF827D-A163-47F7-BD87-34EB4FA7D696}"/>
          </ac:cxnSpMkLst>
        </pc:cxnChg>
        <pc:cxnChg chg="add del">
          <ac:chgData name="Sophie Bailey" userId="51c5983109732cc4" providerId="LiveId" clId="{960032B0-1027-483F-A75E-3CEA0747A8EE}" dt="2026-01-15T14:53:40.518" v="2" actId="26606"/>
          <ac:cxnSpMkLst>
            <pc:docMk/>
            <pc:sldMk cId="2085568581" sldId="260"/>
            <ac:cxnSpMk id="16" creationId="{D299D9A9-1DA8-433D-A9BC-FB48D93D4217}"/>
          </ac:cxnSpMkLst>
        </pc:cxnChg>
        <pc:cxnChg chg="add">
          <ac:chgData name="Sophie Bailey" userId="51c5983109732cc4" providerId="LiveId" clId="{960032B0-1027-483F-A75E-3CEA0747A8EE}" dt="2026-01-15T14:53:40.536" v="3" actId="26606"/>
          <ac:cxnSpMkLst>
            <pc:docMk/>
            <pc:sldMk cId="2085568581" sldId="260"/>
            <ac:cxnSpMk id="31" creationId="{373AAE2E-5D6B-4952-A4BB-546C49F8DE4B}"/>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C2848E-8C84-42C1-BFBC-18101C533B64}" type="doc">
      <dgm:prSet loTypeId="urn:microsoft.com/office/officeart/2005/8/layout/hProcess9" loCatId="process" qsTypeId="urn:microsoft.com/office/officeart/2005/8/quickstyle/simple1" qsCatId="simple" csTypeId="urn:microsoft.com/office/officeart/2005/8/colors/accent1_2" csCatId="accent1" phldr="1"/>
      <dgm:spPr/>
    </dgm:pt>
    <dgm:pt modelId="{F069D27F-7052-4C3B-AB28-5C520376E605}">
      <dgm:prSet phldrT="[Text]"/>
      <dgm:spPr/>
      <dgm:t>
        <a:bodyPr/>
        <a:lstStyle/>
        <a:p>
          <a:r>
            <a:rPr lang="en-GB" dirty="0"/>
            <a:t>Critical</a:t>
          </a:r>
        </a:p>
      </dgm:t>
    </dgm:pt>
    <dgm:pt modelId="{F17C26A3-C4C5-4A03-8C4E-7CBA2D36F8BB}" type="parTrans" cxnId="{5B881666-5214-4A0B-908D-06205FBFB451}">
      <dgm:prSet/>
      <dgm:spPr/>
      <dgm:t>
        <a:bodyPr/>
        <a:lstStyle/>
        <a:p>
          <a:endParaRPr lang="en-GB"/>
        </a:p>
      </dgm:t>
    </dgm:pt>
    <dgm:pt modelId="{30DE5BD0-C4E4-4AD4-B683-CF8ACB176073}" type="sibTrans" cxnId="{5B881666-5214-4A0B-908D-06205FBFB451}">
      <dgm:prSet/>
      <dgm:spPr/>
      <dgm:t>
        <a:bodyPr/>
        <a:lstStyle/>
        <a:p>
          <a:endParaRPr lang="en-GB"/>
        </a:p>
      </dgm:t>
    </dgm:pt>
    <dgm:pt modelId="{9A057064-D90A-43BB-8914-5ABB33D5E15B}">
      <dgm:prSet phldrT="[Text]"/>
      <dgm:spPr/>
      <dgm:t>
        <a:bodyPr/>
        <a:lstStyle/>
        <a:p>
          <a:r>
            <a:rPr lang="en-GB" dirty="0"/>
            <a:t>Creative</a:t>
          </a:r>
        </a:p>
      </dgm:t>
    </dgm:pt>
    <dgm:pt modelId="{7ABA4590-8176-4D18-8105-100DC932F73A}" type="parTrans" cxnId="{1804A81C-01AC-477B-9100-9E6033E8E89C}">
      <dgm:prSet/>
      <dgm:spPr/>
      <dgm:t>
        <a:bodyPr/>
        <a:lstStyle/>
        <a:p>
          <a:endParaRPr lang="en-GB"/>
        </a:p>
      </dgm:t>
    </dgm:pt>
    <dgm:pt modelId="{DD20012E-E81A-4F76-8425-F0A72DB007E6}" type="sibTrans" cxnId="{1804A81C-01AC-477B-9100-9E6033E8E89C}">
      <dgm:prSet/>
      <dgm:spPr/>
      <dgm:t>
        <a:bodyPr/>
        <a:lstStyle/>
        <a:p>
          <a:endParaRPr lang="en-GB"/>
        </a:p>
      </dgm:t>
    </dgm:pt>
    <dgm:pt modelId="{9385DD1F-92B7-4C53-9AF6-356A12BF9809}">
      <dgm:prSet phldrT="[Text]"/>
      <dgm:spPr/>
      <dgm:t>
        <a:bodyPr/>
        <a:lstStyle/>
        <a:p>
          <a:r>
            <a:rPr lang="en-GB" dirty="0"/>
            <a:t>Strategic </a:t>
          </a:r>
        </a:p>
      </dgm:t>
    </dgm:pt>
    <dgm:pt modelId="{18A2CAF5-42EA-4CA1-853B-C438E2082428}" type="parTrans" cxnId="{73088577-9087-415B-9EE0-89E5C66C33BB}">
      <dgm:prSet/>
      <dgm:spPr/>
      <dgm:t>
        <a:bodyPr/>
        <a:lstStyle/>
        <a:p>
          <a:endParaRPr lang="en-GB"/>
        </a:p>
      </dgm:t>
    </dgm:pt>
    <dgm:pt modelId="{0F9A6182-99E0-435A-A23D-D71FA1E17D1C}" type="sibTrans" cxnId="{73088577-9087-415B-9EE0-89E5C66C33BB}">
      <dgm:prSet/>
      <dgm:spPr/>
      <dgm:t>
        <a:bodyPr/>
        <a:lstStyle/>
        <a:p>
          <a:endParaRPr lang="en-GB"/>
        </a:p>
      </dgm:t>
    </dgm:pt>
    <dgm:pt modelId="{51F11E0E-F1F6-4537-9319-254941DBBBFF}">
      <dgm:prSet phldrT="[Text]"/>
      <dgm:spPr/>
      <dgm:t>
        <a:bodyPr/>
        <a:lstStyle/>
        <a:p>
          <a:r>
            <a:rPr lang="en-GB" dirty="0"/>
            <a:t>ACTION!</a:t>
          </a:r>
        </a:p>
      </dgm:t>
    </dgm:pt>
    <dgm:pt modelId="{B71995A6-2A5D-4F9F-B51C-0DB969AF1723}" type="parTrans" cxnId="{E88F8194-1709-4361-9850-67944C6BABD5}">
      <dgm:prSet/>
      <dgm:spPr/>
      <dgm:t>
        <a:bodyPr/>
        <a:lstStyle/>
        <a:p>
          <a:endParaRPr lang="en-GB"/>
        </a:p>
      </dgm:t>
    </dgm:pt>
    <dgm:pt modelId="{21B5060F-61D5-405E-AAFD-31D08ED138E5}" type="sibTrans" cxnId="{E88F8194-1709-4361-9850-67944C6BABD5}">
      <dgm:prSet/>
      <dgm:spPr/>
      <dgm:t>
        <a:bodyPr/>
        <a:lstStyle/>
        <a:p>
          <a:endParaRPr lang="en-GB"/>
        </a:p>
      </dgm:t>
    </dgm:pt>
    <dgm:pt modelId="{55976FF4-4880-4067-BDFB-80BC7FDF0898}" type="pres">
      <dgm:prSet presAssocID="{8AC2848E-8C84-42C1-BFBC-18101C533B64}" presName="CompostProcess" presStyleCnt="0">
        <dgm:presLayoutVars>
          <dgm:dir/>
          <dgm:resizeHandles val="exact"/>
        </dgm:presLayoutVars>
      </dgm:prSet>
      <dgm:spPr/>
    </dgm:pt>
    <dgm:pt modelId="{4F985140-44EF-4A18-B6B8-5EED2F95348E}" type="pres">
      <dgm:prSet presAssocID="{8AC2848E-8C84-42C1-BFBC-18101C533B64}" presName="arrow" presStyleLbl="bgShp" presStyleIdx="0" presStyleCnt="1"/>
      <dgm:spPr/>
    </dgm:pt>
    <dgm:pt modelId="{100AC7D0-D365-4D07-90BD-12D9023D4C47}" type="pres">
      <dgm:prSet presAssocID="{8AC2848E-8C84-42C1-BFBC-18101C533B64}" presName="linearProcess" presStyleCnt="0"/>
      <dgm:spPr/>
    </dgm:pt>
    <dgm:pt modelId="{BFA8A75E-A093-4F9A-A546-860169CA5726}" type="pres">
      <dgm:prSet presAssocID="{F069D27F-7052-4C3B-AB28-5C520376E605}" presName="textNode" presStyleLbl="node1" presStyleIdx="0" presStyleCnt="4">
        <dgm:presLayoutVars>
          <dgm:bulletEnabled val="1"/>
        </dgm:presLayoutVars>
      </dgm:prSet>
      <dgm:spPr/>
    </dgm:pt>
    <dgm:pt modelId="{B7352B3D-7FEB-4B11-ADC9-D6860212E517}" type="pres">
      <dgm:prSet presAssocID="{30DE5BD0-C4E4-4AD4-B683-CF8ACB176073}" presName="sibTrans" presStyleCnt="0"/>
      <dgm:spPr/>
    </dgm:pt>
    <dgm:pt modelId="{2D754798-A088-4FC2-B999-F33158E7052F}" type="pres">
      <dgm:prSet presAssocID="{9A057064-D90A-43BB-8914-5ABB33D5E15B}" presName="textNode" presStyleLbl="node1" presStyleIdx="1" presStyleCnt="4">
        <dgm:presLayoutVars>
          <dgm:bulletEnabled val="1"/>
        </dgm:presLayoutVars>
      </dgm:prSet>
      <dgm:spPr/>
    </dgm:pt>
    <dgm:pt modelId="{0780CACC-04AE-4829-9189-D8C0A48572EE}" type="pres">
      <dgm:prSet presAssocID="{DD20012E-E81A-4F76-8425-F0A72DB007E6}" presName="sibTrans" presStyleCnt="0"/>
      <dgm:spPr/>
    </dgm:pt>
    <dgm:pt modelId="{F8F389C6-D392-43D9-9CDF-1576A6033F84}" type="pres">
      <dgm:prSet presAssocID="{9385DD1F-92B7-4C53-9AF6-356A12BF9809}" presName="textNode" presStyleLbl="node1" presStyleIdx="2" presStyleCnt="4" custLinFactNeighborX="58192">
        <dgm:presLayoutVars>
          <dgm:bulletEnabled val="1"/>
        </dgm:presLayoutVars>
      </dgm:prSet>
      <dgm:spPr/>
    </dgm:pt>
    <dgm:pt modelId="{11B38374-2536-41BC-A92D-7FDB328CF894}" type="pres">
      <dgm:prSet presAssocID="{0F9A6182-99E0-435A-A23D-D71FA1E17D1C}" presName="sibTrans" presStyleCnt="0"/>
      <dgm:spPr/>
    </dgm:pt>
    <dgm:pt modelId="{5AB7C087-3C4B-4AED-89EE-2CD0B2BABB30}" type="pres">
      <dgm:prSet presAssocID="{51F11E0E-F1F6-4537-9319-254941DBBBFF}" presName="textNode" presStyleLbl="node1" presStyleIdx="3" presStyleCnt="4">
        <dgm:presLayoutVars>
          <dgm:bulletEnabled val="1"/>
        </dgm:presLayoutVars>
      </dgm:prSet>
      <dgm:spPr/>
    </dgm:pt>
  </dgm:ptLst>
  <dgm:cxnLst>
    <dgm:cxn modelId="{B025AA00-E78D-4CEC-A91C-2500C4EB3DA8}" type="presOf" srcId="{51F11E0E-F1F6-4537-9319-254941DBBBFF}" destId="{5AB7C087-3C4B-4AED-89EE-2CD0B2BABB30}" srcOrd="0" destOrd="0" presId="urn:microsoft.com/office/officeart/2005/8/layout/hProcess9"/>
    <dgm:cxn modelId="{A334FE1A-DF5E-4EC2-B789-27976B0E0796}" type="presOf" srcId="{9A057064-D90A-43BB-8914-5ABB33D5E15B}" destId="{2D754798-A088-4FC2-B999-F33158E7052F}" srcOrd="0" destOrd="0" presId="urn:microsoft.com/office/officeart/2005/8/layout/hProcess9"/>
    <dgm:cxn modelId="{1804A81C-01AC-477B-9100-9E6033E8E89C}" srcId="{8AC2848E-8C84-42C1-BFBC-18101C533B64}" destId="{9A057064-D90A-43BB-8914-5ABB33D5E15B}" srcOrd="1" destOrd="0" parTransId="{7ABA4590-8176-4D18-8105-100DC932F73A}" sibTransId="{DD20012E-E81A-4F76-8425-F0A72DB007E6}"/>
    <dgm:cxn modelId="{B9B5F71C-86FC-4C89-8480-1AD577B01097}" type="presOf" srcId="{9385DD1F-92B7-4C53-9AF6-356A12BF9809}" destId="{F8F389C6-D392-43D9-9CDF-1576A6033F84}" srcOrd="0" destOrd="0" presId="urn:microsoft.com/office/officeart/2005/8/layout/hProcess9"/>
    <dgm:cxn modelId="{5B881666-5214-4A0B-908D-06205FBFB451}" srcId="{8AC2848E-8C84-42C1-BFBC-18101C533B64}" destId="{F069D27F-7052-4C3B-AB28-5C520376E605}" srcOrd="0" destOrd="0" parTransId="{F17C26A3-C4C5-4A03-8C4E-7CBA2D36F8BB}" sibTransId="{30DE5BD0-C4E4-4AD4-B683-CF8ACB176073}"/>
    <dgm:cxn modelId="{73088577-9087-415B-9EE0-89E5C66C33BB}" srcId="{8AC2848E-8C84-42C1-BFBC-18101C533B64}" destId="{9385DD1F-92B7-4C53-9AF6-356A12BF9809}" srcOrd="2" destOrd="0" parTransId="{18A2CAF5-42EA-4CA1-853B-C438E2082428}" sibTransId="{0F9A6182-99E0-435A-A23D-D71FA1E17D1C}"/>
    <dgm:cxn modelId="{789DDE7D-A928-4A56-9319-9C61F185FD45}" type="presOf" srcId="{8AC2848E-8C84-42C1-BFBC-18101C533B64}" destId="{55976FF4-4880-4067-BDFB-80BC7FDF0898}" srcOrd="0" destOrd="0" presId="urn:microsoft.com/office/officeart/2005/8/layout/hProcess9"/>
    <dgm:cxn modelId="{0BB9CE90-FC63-4E28-8380-64DC1A66D35F}" type="presOf" srcId="{F069D27F-7052-4C3B-AB28-5C520376E605}" destId="{BFA8A75E-A093-4F9A-A546-860169CA5726}" srcOrd="0" destOrd="0" presId="urn:microsoft.com/office/officeart/2005/8/layout/hProcess9"/>
    <dgm:cxn modelId="{E88F8194-1709-4361-9850-67944C6BABD5}" srcId="{8AC2848E-8C84-42C1-BFBC-18101C533B64}" destId="{51F11E0E-F1F6-4537-9319-254941DBBBFF}" srcOrd="3" destOrd="0" parTransId="{B71995A6-2A5D-4F9F-B51C-0DB969AF1723}" sibTransId="{21B5060F-61D5-405E-AAFD-31D08ED138E5}"/>
    <dgm:cxn modelId="{0241711B-CA75-4DCC-BD49-6A2BCF6CF0E2}" type="presParOf" srcId="{55976FF4-4880-4067-BDFB-80BC7FDF0898}" destId="{4F985140-44EF-4A18-B6B8-5EED2F95348E}" srcOrd="0" destOrd="0" presId="urn:microsoft.com/office/officeart/2005/8/layout/hProcess9"/>
    <dgm:cxn modelId="{3923BBA9-3C18-4522-815B-7CEED9B6CD12}" type="presParOf" srcId="{55976FF4-4880-4067-BDFB-80BC7FDF0898}" destId="{100AC7D0-D365-4D07-90BD-12D9023D4C47}" srcOrd="1" destOrd="0" presId="urn:microsoft.com/office/officeart/2005/8/layout/hProcess9"/>
    <dgm:cxn modelId="{4F6BBCC8-8E6A-4048-818D-8A6463A770DB}" type="presParOf" srcId="{100AC7D0-D365-4D07-90BD-12D9023D4C47}" destId="{BFA8A75E-A093-4F9A-A546-860169CA5726}" srcOrd="0" destOrd="0" presId="urn:microsoft.com/office/officeart/2005/8/layout/hProcess9"/>
    <dgm:cxn modelId="{45B635EF-8EA3-4B0D-A94C-44C3E851FE26}" type="presParOf" srcId="{100AC7D0-D365-4D07-90BD-12D9023D4C47}" destId="{B7352B3D-7FEB-4B11-ADC9-D6860212E517}" srcOrd="1" destOrd="0" presId="urn:microsoft.com/office/officeart/2005/8/layout/hProcess9"/>
    <dgm:cxn modelId="{953552E3-B624-44F3-8AE9-BBB7678244A4}" type="presParOf" srcId="{100AC7D0-D365-4D07-90BD-12D9023D4C47}" destId="{2D754798-A088-4FC2-B999-F33158E7052F}" srcOrd="2" destOrd="0" presId="urn:microsoft.com/office/officeart/2005/8/layout/hProcess9"/>
    <dgm:cxn modelId="{F6C24D49-608D-438E-A780-7DF561D00D1E}" type="presParOf" srcId="{100AC7D0-D365-4D07-90BD-12D9023D4C47}" destId="{0780CACC-04AE-4829-9189-D8C0A48572EE}" srcOrd="3" destOrd="0" presId="urn:microsoft.com/office/officeart/2005/8/layout/hProcess9"/>
    <dgm:cxn modelId="{7A44D531-9CC7-4C04-8C3F-40F68A4BFEF8}" type="presParOf" srcId="{100AC7D0-D365-4D07-90BD-12D9023D4C47}" destId="{F8F389C6-D392-43D9-9CDF-1576A6033F84}" srcOrd="4" destOrd="0" presId="urn:microsoft.com/office/officeart/2005/8/layout/hProcess9"/>
    <dgm:cxn modelId="{752A922B-EF3E-4760-BCD4-C2608089E10F}" type="presParOf" srcId="{100AC7D0-D365-4D07-90BD-12D9023D4C47}" destId="{11B38374-2536-41BC-A92D-7FDB328CF894}" srcOrd="5" destOrd="0" presId="urn:microsoft.com/office/officeart/2005/8/layout/hProcess9"/>
    <dgm:cxn modelId="{53D4AD65-B77E-463D-8713-DA4A4513BDC7}" type="presParOf" srcId="{100AC7D0-D365-4D07-90BD-12D9023D4C47}" destId="{5AB7C087-3C4B-4AED-89EE-2CD0B2BABB30}"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985140-44EF-4A18-B6B8-5EED2F95348E}">
      <dsp:nvSpPr>
        <dsp:cNvPr id="0" name=""/>
        <dsp:cNvSpPr/>
      </dsp:nvSpPr>
      <dsp:spPr>
        <a:xfrm>
          <a:off x="550699" y="0"/>
          <a:ext cx="6241262" cy="2003106"/>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A8A75E-A093-4F9A-A546-860169CA5726}">
      <dsp:nvSpPr>
        <dsp:cNvPr id="0" name=""/>
        <dsp:cNvSpPr/>
      </dsp:nvSpPr>
      <dsp:spPr>
        <a:xfrm>
          <a:off x="896" y="600931"/>
          <a:ext cx="1688399" cy="8012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Critical</a:t>
          </a:r>
        </a:p>
      </dsp:txBody>
      <dsp:txXfrm>
        <a:off x="40009" y="640044"/>
        <a:ext cx="1610173" cy="723016"/>
      </dsp:txXfrm>
    </dsp:sp>
    <dsp:sp modelId="{2D754798-A088-4FC2-B999-F33158E7052F}">
      <dsp:nvSpPr>
        <dsp:cNvPr id="0" name=""/>
        <dsp:cNvSpPr/>
      </dsp:nvSpPr>
      <dsp:spPr>
        <a:xfrm>
          <a:off x="1885052" y="600931"/>
          <a:ext cx="1688399" cy="8012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Creative</a:t>
          </a:r>
        </a:p>
      </dsp:txBody>
      <dsp:txXfrm>
        <a:off x="1924165" y="640044"/>
        <a:ext cx="1610173" cy="723016"/>
      </dsp:txXfrm>
    </dsp:sp>
    <dsp:sp modelId="{F8F389C6-D392-43D9-9CDF-1576A6033F84}">
      <dsp:nvSpPr>
        <dsp:cNvPr id="0" name=""/>
        <dsp:cNvSpPr/>
      </dsp:nvSpPr>
      <dsp:spPr>
        <a:xfrm>
          <a:off x="3883123" y="600931"/>
          <a:ext cx="1688399" cy="8012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Strategic </a:t>
          </a:r>
        </a:p>
      </dsp:txBody>
      <dsp:txXfrm>
        <a:off x="3922236" y="640044"/>
        <a:ext cx="1610173" cy="723016"/>
      </dsp:txXfrm>
    </dsp:sp>
    <dsp:sp modelId="{5AB7C087-3C4B-4AED-89EE-2CD0B2BABB30}">
      <dsp:nvSpPr>
        <dsp:cNvPr id="0" name=""/>
        <dsp:cNvSpPr/>
      </dsp:nvSpPr>
      <dsp:spPr>
        <a:xfrm>
          <a:off x="5653365" y="600931"/>
          <a:ext cx="1688399" cy="8012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ACTION!</a:t>
          </a:r>
        </a:p>
      </dsp:txBody>
      <dsp:txXfrm>
        <a:off x="5692478" y="640044"/>
        <a:ext cx="1610173" cy="72301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A315F-DC27-4FD0-ADC9-16F4F13A2F70}" type="datetimeFigureOut">
              <a:rPr lang="en-GB" smtClean="0"/>
              <a:t>15/01/2026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F37A6A-B7EA-42FF-9038-EC4BACB27D30}" type="slidenum">
              <a:rPr lang="en-GB" smtClean="0"/>
              <a:t>‹#›</a:t>
            </a:fld>
            <a:endParaRPr lang="en-GB"/>
          </a:p>
        </p:txBody>
      </p:sp>
    </p:spTree>
    <p:extLst>
      <p:ext uri="{BB962C8B-B14F-4D97-AF65-F5344CB8AC3E}">
        <p14:creationId xmlns:p14="http://schemas.microsoft.com/office/powerpoint/2010/main" val="116496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vimeo.com/34263514"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6</a:t>
            </a:fld>
            <a:endParaRPr lang="en-GB"/>
          </a:p>
        </p:txBody>
      </p:sp>
      <p:sp>
        <p:nvSpPr>
          <p:cNvPr id="9" name="Rectangle 8"/>
          <p:cNvSpPr/>
          <p:nvPr/>
        </p:nvSpPr>
        <p:spPr>
          <a:xfrm>
            <a:off x="318304" y="4591070"/>
            <a:ext cx="6161067" cy="4524315"/>
          </a:xfrm>
          <a:prstGeom prst="rect">
            <a:avLst/>
          </a:prstGeom>
        </p:spPr>
        <p:txBody>
          <a:bodyPr wrap="square">
            <a:spAutoFit/>
          </a:bodyPr>
          <a:lstStyle/>
          <a:p>
            <a:r>
              <a:rPr lang="en-GB" dirty="0"/>
              <a:t>Entrepreneurship is not something special that a few people are born with. Entrepreneurship is a way of thinking that can be nurtured.</a:t>
            </a:r>
          </a:p>
          <a:p>
            <a:endParaRPr lang="en-GB" dirty="0"/>
          </a:p>
          <a:p>
            <a:r>
              <a:rPr lang="en-GB" dirty="0"/>
              <a:t>The ACRO model was introduced to focus on the attitudes, skills and behaviours needed to enable young people to meet the needs of business in the 21st century.</a:t>
            </a:r>
          </a:p>
          <a:p>
            <a:endParaRPr lang="en-GB" dirty="0"/>
          </a:p>
          <a:p>
            <a:r>
              <a:rPr lang="en-GB" dirty="0"/>
              <a:t>Initial research conducted by the Welsh Government identified the characteristics commonly displayed by entrepreneurs. This considered the everyday business tasks and underlying skills and attitudes of the entrepreneur.</a:t>
            </a:r>
          </a:p>
          <a:p>
            <a:endParaRPr lang="en-GB" dirty="0"/>
          </a:p>
          <a:p>
            <a:r>
              <a:rPr lang="en-GB" dirty="0"/>
              <a:t>The model breaks the characteristics down into four key dimensions and is summed up by the acronym ACRO – this covers all the important aspects of entrepreneurial behaviour</a:t>
            </a:r>
          </a:p>
        </p:txBody>
      </p:sp>
      <p:sp>
        <p:nvSpPr>
          <p:cNvPr id="3" name="Notes Placeholder 2">
            <a:extLst>
              <a:ext uri="{FF2B5EF4-FFF2-40B4-BE49-F238E27FC236}">
                <a16:creationId xmlns:a16="http://schemas.microsoft.com/office/drawing/2014/main" id="{50E1A6B3-F92C-8EAA-7788-AC8353E287D5}"/>
              </a:ext>
            </a:extLst>
          </p:cNvPr>
          <p:cNvSpPr>
            <a:spLocks noGrp="1"/>
          </p:cNvSpPr>
          <p:nvPr>
            <p:ph type="body" idx="1"/>
          </p:nvPr>
        </p:nvSpPr>
        <p:spPr/>
        <p:txBody>
          <a:bodyPr/>
          <a:lstStyle/>
          <a:p>
            <a:r>
              <a:rPr lang="en-GB" dirty="0"/>
              <a:t>https://businesswales.gov.wales/bigideas/understanding-entrepreneurship-acro-model</a:t>
            </a:r>
          </a:p>
        </p:txBody>
      </p:sp>
    </p:spTree>
    <p:extLst>
      <p:ext uri="{BB962C8B-B14F-4D97-AF65-F5344CB8AC3E}">
        <p14:creationId xmlns:p14="http://schemas.microsoft.com/office/powerpoint/2010/main" val="3440073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7</a:t>
            </a:fld>
            <a:endParaRPr lang="en-GB"/>
          </a:p>
        </p:txBody>
      </p:sp>
      <p:sp>
        <p:nvSpPr>
          <p:cNvPr id="9" name="Rectangle 8"/>
          <p:cNvSpPr/>
          <p:nvPr/>
        </p:nvSpPr>
        <p:spPr>
          <a:xfrm>
            <a:off x="318304" y="4591070"/>
            <a:ext cx="6161067" cy="4524315"/>
          </a:xfrm>
          <a:prstGeom prst="rect">
            <a:avLst/>
          </a:prstGeom>
        </p:spPr>
        <p:txBody>
          <a:bodyPr wrap="square">
            <a:spAutoFit/>
          </a:bodyPr>
          <a:lstStyle/>
          <a:p>
            <a:r>
              <a:rPr lang="en-GB" dirty="0"/>
              <a:t>Entrepreneurship is not something special that a few people are born with. Entrepreneurship is a way of thinking that can be nurtured.</a:t>
            </a:r>
          </a:p>
          <a:p>
            <a:endParaRPr lang="en-GB" dirty="0"/>
          </a:p>
          <a:p>
            <a:r>
              <a:rPr lang="en-GB" dirty="0"/>
              <a:t>The ACRO model was introduced to focus on the attitudes, skills and behaviours needed to enable young people to meet the needs of business in the 21st century.</a:t>
            </a:r>
          </a:p>
          <a:p>
            <a:endParaRPr lang="en-GB" dirty="0"/>
          </a:p>
          <a:p>
            <a:r>
              <a:rPr lang="en-GB" dirty="0"/>
              <a:t>Initial research conducted by the Welsh Government identified the characteristics commonly displayed by entrepreneurs. This considered the everyday business tasks and underlying skills and attitudes of the entrepreneur.</a:t>
            </a:r>
          </a:p>
          <a:p>
            <a:endParaRPr lang="en-GB" dirty="0"/>
          </a:p>
          <a:p>
            <a:r>
              <a:rPr lang="en-GB" dirty="0"/>
              <a:t>The model breaks the characteristics down into four key dimensions and is summed up by the acronym ACRO – this covers all the important aspects of entrepreneurial behaviour</a:t>
            </a:r>
          </a:p>
        </p:txBody>
      </p:sp>
      <p:sp>
        <p:nvSpPr>
          <p:cNvPr id="3" name="Notes Placeholder 2">
            <a:extLst>
              <a:ext uri="{FF2B5EF4-FFF2-40B4-BE49-F238E27FC236}">
                <a16:creationId xmlns:a16="http://schemas.microsoft.com/office/drawing/2014/main" id="{8AE5FEBF-ED22-E7DD-D834-9F7DDCF3E0F5}"/>
              </a:ext>
            </a:extLst>
          </p:cNvPr>
          <p:cNvSpPr>
            <a:spLocks noGrp="1"/>
          </p:cNvSpPr>
          <p:nvPr>
            <p:ph type="body" idx="1"/>
          </p:nvPr>
        </p:nvSpPr>
        <p:spPr/>
        <p:txBody>
          <a:bodyPr/>
          <a:lstStyle/>
          <a:p>
            <a:r>
              <a:rPr lang="en-GB" dirty="0"/>
              <a:t>https://businesswales.gov.wales/bigideas/understanding-entrepreneurship-acro-model</a:t>
            </a:r>
          </a:p>
        </p:txBody>
      </p:sp>
    </p:spTree>
    <p:extLst>
      <p:ext uri="{BB962C8B-B14F-4D97-AF65-F5344CB8AC3E}">
        <p14:creationId xmlns:p14="http://schemas.microsoft.com/office/powerpoint/2010/main" val="3279824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Example vid first few minutes only then discuss</a:t>
            </a:r>
          </a:p>
          <a:p>
            <a:endParaRPr lang="en-GB" dirty="0"/>
          </a:p>
          <a:p>
            <a:r>
              <a:rPr lang="en-GB" dirty="0"/>
              <a:t>Chef vid extra info</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9156DA5-A958-46FF-A3AC-E7605BFC72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4846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Example vid first few minutes only then discuss</a:t>
            </a:r>
          </a:p>
          <a:p>
            <a:endParaRPr lang="en-GB" dirty="0"/>
          </a:p>
          <a:p>
            <a:r>
              <a:rPr lang="en-GB" dirty="0"/>
              <a:t>Chef vid extra info</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9156DA5-A958-46FF-A3AC-E7605BFC72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513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Explain then ask for examples</a:t>
            </a:r>
          </a:p>
          <a:p>
            <a:endParaRPr lang="en-GB" dirty="0"/>
          </a:p>
          <a:p>
            <a:r>
              <a:rPr lang="en-GB" dirty="0"/>
              <a:t>Brexit</a:t>
            </a:r>
          </a:p>
          <a:p>
            <a:r>
              <a:rPr lang="en-GB" dirty="0"/>
              <a:t>Future</a:t>
            </a:r>
            <a:r>
              <a:rPr lang="en-GB" baseline="0" dirty="0"/>
              <a:t> Generations of Wales Act</a:t>
            </a:r>
          </a:p>
          <a:p>
            <a:r>
              <a:rPr lang="en-GB" baseline="0" dirty="0"/>
              <a:t>Global Warming</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9156DA5-A958-46FF-A3AC-E7605BFC72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8045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8FA302D-4239-4AA5-AE86-3C33A4CB7B9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0516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18</a:t>
            </a:fld>
            <a:endParaRPr lang="en-GB"/>
          </a:p>
        </p:txBody>
      </p:sp>
    </p:spTree>
    <p:extLst>
      <p:ext uri="{BB962C8B-B14F-4D97-AF65-F5344CB8AC3E}">
        <p14:creationId xmlns:p14="http://schemas.microsoft.com/office/powerpoint/2010/main" val="1606978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8FA302D-4239-4AA5-AE86-3C33A4CB7B9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4341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http://vimeo.com/34263514</a:t>
            </a:r>
            <a:endParaRPr lang="en-GB" dirty="0"/>
          </a:p>
          <a:p>
            <a:endParaRPr lang="en-GB" dirty="0"/>
          </a:p>
        </p:txBody>
      </p:sp>
      <p:sp>
        <p:nvSpPr>
          <p:cNvPr id="4" name="Slide Number Placeholder 3"/>
          <p:cNvSpPr>
            <a:spLocks noGrp="1"/>
          </p:cNvSpPr>
          <p:nvPr>
            <p:ph type="sldNum" sz="quarter" idx="5"/>
          </p:nvPr>
        </p:nvSpPr>
        <p:spPr/>
        <p:txBody>
          <a:bodyPr/>
          <a:lstStyle/>
          <a:p>
            <a:fld id="{E0AA635F-5D69-4C82-A763-94209F14CDD2}" type="slidenum">
              <a:rPr lang="en-GB" smtClean="0"/>
              <a:t>20</a:t>
            </a:fld>
            <a:endParaRPr lang="en-GB"/>
          </a:p>
        </p:txBody>
      </p:sp>
    </p:spTree>
    <p:extLst>
      <p:ext uri="{BB962C8B-B14F-4D97-AF65-F5344CB8AC3E}">
        <p14:creationId xmlns:p14="http://schemas.microsoft.com/office/powerpoint/2010/main" val="1874607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21</a:t>
            </a:fld>
            <a:endParaRPr lang="en-GB"/>
          </a:p>
        </p:txBody>
      </p:sp>
    </p:spTree>
    <p:extLst>
      <p:ext uri="{BB962C8B-B14F-4D97-AF65-F5344CB8AC3E}">
        <p14:creationId xmlns:p14="http://schemas.microsoft.com/office/powerpoint/2010/main" val="40996534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23</a:t>
            </a:fld>
            <a:endParaRPr lang="en-GB"/>
          </a:p>
        </p:txBody>
      </p:sp>
    </p:spTree>
    <p:extLst>
      <p:ext uri="{BB962C8B-B14F-4D97-AF65-F5344CB8AC3E}">
        <p14:creationId xmlns:p14="http://schemas.microsoft.com/office/powerpoint/2010/main" val="40956665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24</a:t>
            </a:fld>
            <a:endParaRPr lang="en-GB"/>
          </a:p>
        </p:txBody>
      </p:sp>
    </p:spTree>
    <p:extLst>
      <p:ext uri="{BB962C8B-B14F-4D97-AF65-F5344CB8AC3E}">
        <p14:creationId xmlns:p14="http://schemas.microsoft.com/office/powerpoint/2010/main" val="3268957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25</a:t>
            </a:fld>
            <a:endParaRPr lang="en-GB"/>
          </a:p>
        </p:txBody>
      </p:sp>
    </p:spTree>
    <p:extLst>
      <p:ext uri="{BB962C8B-B14F-4D97-AF65-F5344CB8AC3E}">
        <p14:creationId xmlns:p14="http://schemas.microsoft.com/office/powerpoint/2010/main" val="10183466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26</a:t>
            </a:fld>
            <a:endParaRPr lang="en-GB"/>
          </a:p>
        </p:txBody>
      </p:sp>
    </p:spTree>
    <p:extLst>
      <p:ext uri="{BB962C8B-B14F-4D97-AF65-F5344CB8AC3E}">
        <p14:creationId xmlns:p14="http://schemas.microsoft.com/office/powerpoint/2010/main" val="38902553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How do you put a giraffe into your refrigerator? </a:t>
            </a:r>
            <a:endParaRPr lang="en-GB" dirty="0"/>
          </a:p>
          <a:p>
            <a:r>
              <a:rPr lang="en-GB" dirty="0"/>
              <a:t>The correct answer to question number 1 is: Open the refrigerator, put in the giraffe, and close the door. This question tests whether you tend to do simple things in an overly complicated way. </a:t>
            </a:r>
          </a:p>
          <a:p>
            <a:r>
              <a:rPr lang="en-GB" b="1" dirty="0"/>
              <a:t>2. How do you put an elephant into your refrigerator? </a:t>
            </a:r>
            <a:endParaRPr lang="en-GB" dirty="0"/>
          </a:p>
          <a:p>
            <a:r>
              <a:rPr lang="en-GB" dirty="0"/>
              <a:t>Did you say, Open the refrigerator, put in the elephant, and close the refrigerator? Wrong answer. Correct answer: Open the refrigerator, take out the giraffe, put in the elephant and close the door. This tests your ability to think through the repercussions of your previous actions. </a:t>
            </a:r>
          </a:p>
          <a:p>
            <a:r>
              <a:rPr lang="en-GB" b="1" dirty="0"/>
              <a:t>3. The Lion King is hosting an animal conference. All the animals attend - except one. Which animal does not attend? </a:t>
            </a:r>
            <a:endParaRPr lang="en-GB" dirty="0"/>
          </a:p>
          <a:p>
            <a:r>
              <a:rPr lang="en-GB" dirty="0"/>
              <a:t>Correct Answer: The elephant. The elephant is in the refrigerator. You just put him in there. This tests your memory. Okay, even if you did not answer the first three questions correctly, you still have one more chance to show your true abilities. </a:t>
            </a:r>
          </a:p>
          <a:p>
            <a:r>
              <a:rPr lang="en-GB" b="1" dirty="0"/>
              <a:t>4. There is a river you must cross but it is used by crocodiles, and you do not have a boat. How do you manage it? </a:t>
            </a:r>
            <a:endParaRPr lang="en-GB" dirty="0"/>
          </a:p>
          <a:p>
            <a:r>
              <a:rPr lang="en-GB" dirty="0"/>
              <a:t>Correct Answer: You jump into the river and swim across. Have you not been listening? All the crocodiles are attending the animal conference. This tests whether you learn quickly from your mistakes. </a:t>
            </a:r>
          </a:p>
          <a:p>
            <a:r>
              <a:rPr lang="en-GB" dirty="0"/>
              <a:t>According to Anderson 90% professionals got it wrong </a:t>
            </a:r>
          </a:p>
        </p:txBody>
      </p:sp>
      <p:sp>
        <p:nvSpPr>
          <p:cNvPr id="4" name="Slide Number Placeholder 3"/>
          <p:cNvSpPr>
            <a:spLocks noGrp="1"/>
          </p:cNvSpPr>
          <p:nvPr>
            <p:ph type="sldNum" sz="quarter" idx="10"/>
          </p:nvPr>
        </p:nvSpPr>
        <p:spPr/>
        <p:txBody>
          <a:bodyPr/>
          <a:lstStyle/>
          <a:p>
            <a:fld id="{78C7AB5C-FDE6-47A2-A355-3D4439D42223}" type="slidenum">
              <a:rPr lang="en-GB" smtClean="0"/>
              <a:t>27</a:t>
            </a:fld>
            <a:endParaRPr lang="en-GB"/>
          </a:p>
        </p:txBody>
      </p:sp>
    </p:spTree>
    <p:extLst>
      <p:ext uri="{BB962C8B-B14F-4D97-AF65-F5344CB8AC3E}">
        <p14:creationId xmlns:p14="http://schemas.microsoft.com/office/powerpoint/2010/main" val="21424352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28</a:t>
            </a:fld>
            <a:endParaRPr lang="en-GB"/>
          </a:p>
        </p:txBody>
      </p:sp>
    </p:spTree>
    <p:extLst>
      <p:ext uri="{BB962C8B-B14F-4D97-AF65-F5344CB8AC3E}">
        <p14:creationId xmlns:p14="http://schemas.microsoft.com/office/powerpoint/2010/main" val="28577831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36</a:t>
            </a:fld>
            <a:endParaRPr lang="en-GB"/>
          </a:p>
        </p:txBody>
      </p:sp>
    </p:spTree>
    <p:extLst>
      <p:ext uri="{BB962C8B-B14F-4D97-AF65-F5344CB8AC3E}">
        <p14:creationId xmlns:p14="http://schemas.microsoft.com/office/powerpoint/2010/main" val="21790101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0541C10-F808-4553-B29B-A4E213B4B2A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0326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38</a:t>
            </a:fld>
            <a:endParaRPr lang="en-GB"/>
          </a:p>
        </p:txBody>
      </p:sp>
    </p:spTree>
    <p:extLst>
      <p:ext uri="{BB962C8B-B14F-4D97-AF65-F5344CB8AC3E}">
        <p14:creationId xmlns:p14="http://schemas.microsoft.com/office/powerpoint/2010/main" val="6415793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0541C10-F808-4553-B29B-A4E213B4B2A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19353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Lateral Thinking is a set of processes that provides a deliberate, systematic way of thinking creatively that results in innovative thinking in a repeatable manner. While critical thinking is primarily concerned with judging the true value of statements and seeking errors. Lateral thinking is more concerned with the "movement value" of statements and ideas. A person uses lateral thinking to move from one known idea to creating new ideas</a:t>
            </a:r>
          </a:p>
        </p:txBody>
      </p:sp>
      <p:sp>
        <p:nvSpPr>
          <p:cNvPr id="4" name="Slide Number Placeholder 3"/>
          <p:cNvSpPr>
            <a:spLocks noGrp="1"/>
          </p:cNvSpPr>
          <p:nvPr>
            <p:ph type="sldNum" sz="quarter" idx="10"/>
          </p:nvPr>
        </p:nvSpPr>
        <p:spPr/>
        <p:txBody>
          <a:bodyPr/>
          <a:lstStyle/>
          <a:p>
            <a:fld id="{40541C10-F808-4553-B29B-A4E213B4B2A4}" type="slidenum">
              <a:rPr lang="en-GB" smtClean="0"/>
              <a:t>41</a:t>
            </a:fld>
            <a:endParaRPr lang="en-GB"/>
          </a:p>
        </p:txBody>
      </p:sp>
    </p:spTree>
    <p:extLst>
      <p:ext uri="{BB962C8B-B14F-4D97-AF65-F5344CB8AC3E}">
        <p14:creationId xmlns:p14="http://schemas.microsoft.com/office/powerpoint/2010/main" val="37306667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Idea-generating tools</a:t>
            </a:r>
            <a:r>
              <a:rPr lang="en-GB" dirty="0"/>
              <a:t> which break free your current thinking patterns from their usual pathways.</a:t>
            </a:r>
          </a:p>
          <a:p>
            <a:r>
              <a:rPr lang="en-GB" b="1" dirty="0"/>
              <a:t>Focus tools</a:t>
            </a:r>
            <a:r>
              <a:rPr lang="en-GB" dirty="0"/>
              <a:t> that open your mind to new possibilities in the search for new ideas.</a:t>
            </a:r>
          </a:p>
          <a:p>
            <a:r>
              <a:rPr lang="en-GB" b="1" dirty="0"/>
              <a:t>Harvest tools</a:t>
            </a:r>
            <a:r>
              <a:rPr lang="en-GB" dirty="0"/>
              <a:t> that help maximize value is received from the idea generating output</a:t>
            </a:r>
          </a:p>
          <a:p>
            <a:r>
              <a:rPr lang="en-GB" b="1" dirty="0"/>
              <a:t>Treatment tools</a:t>
            </a:r>
            <a:r>
              <a:rPr lang="en-GB" dirty="0"/>
              <a:t> that ground the creativity process by making the wild ideas and make them fit the real world constraints, resources, and support.</a:t>
            </a:r>
          </a:p>
          <a:p>
            <a:endParaRPr lang="en-GB" dirty="0"/>
          </a:p>
        </p:txBody>
      </p:sp>
      <p:sp>
        <p:nvSpPr>
          <p:cNvPr id="4" name="Slide Number Placeholder 3"/>
          <p:cNvSpPr>
            <a:spLocks noGrp="1"/>
          </p:cNvSpPr>
          <p:nvPr>
            <p:ph type="sldNum" sz="quarter" idx="10"/>
          </p:nvPr>
        </p:nvSpPr>
        <p:spPr/>
        <p:txBody>
          <a:bodyPr/>
          <a:lstStyle/>
          <a:p>
            <a:fld id="{40541C10-F808-4553-B29B-A4E213B4B2A4}" type="slidenum">
              <a:rPr lang="en-GB" smtClean="0"/>
              <a:t>42</a:t>
            </a:fld>
            <a:endParaRPr lang="en-GB"/>
          </a:p>
        </p:txBody>
      </p:sp>
    </p:spTree>
    <p:extLst>
      <p:ext uri="{BB962C8B-B14F-4D97-AF65-F5344CB8AC3E}">
        <p14:creationId xmlns:p14="http://schemas.microsoft.com/office/powerpoint/2010/main" val="14874630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43</a:t>
            </a:fld>
            <a:endParaRPr lang="en-GB"/>
          </a:p>
        </p:txBody>
      </p:sp>
    </p:spTree>
    <p:extLst>
      <p:ext uri="{BB962C8B-B14F-4D97-AF65-F5344CB8AC3E}">
        <p14:creationId xmlns:p14="http://schemas.microsoft.com/office/powerpoint/2010/main" val="1931154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https://matthewemay.com/wp-content/uploads/2017/06/WtBG-introCh1.pdf</a:t>
            </a:r>
          </a:p>
          <a:p>
            <a:endParaRPr lang="en-GB" dirty="0"/>
          </a:p>
          <a:p>
            <a:r>
              <a:rPr lang="en-GB" dirty="0"/>
              <a:t>https://www.inc.com/matthew-e-may/7-thinking-traps-simple-problem-solving.html#</a:t>
            </a:r>
          </a:p>
        </p:txBody>
      </p:sp>
      <p:sp>
        <p:nvSpPr>
          <p:cNvPr id="4" name="Slide Number Placeholder 3"/>
          <p:cNvSpPr>
            <a:spLocks noGrp="1"/>
          </p:cNvSpPr>
          <p:nvPr>
            <p:ph type="sldNum" sz="quarter" idx="5"/>
          </p:nvPr>
        </p:nvSpPr>
        <p:spPr/>
        <p:txBody>
          <a:bodyPr/>
          <a:lstStyle/>
          <a:p>
            <a:fld id="{E0AA635F-5D69-4C82-A763-94209F14CDD2}" type="slidenum">
              <a:rPr lang="en-GB" smtClean="0"/>
              <a:t>44</a:t>
            </a:fld>
            <a:endParaRPr lang="en-GB"/>
          </a:p>
        </p:txBody>
      </p:sp>
    </p:spTree>
    <p:extLst>
      <p:ext uri="{BB962C8B-B14F-4D97-AF65-F5344CB8AC3E}">
        <p14:creationId xmlns:p14="http://schemas.microsoft.com/office/powerpoint/2010/main" val="31838459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https://matthewemay.com/wp-content/uploads/2017/06/WtBG-introCh1.pdf</a:t>
            </a:r>
          </a:p>
          <a:p>
            <a:endParaRPr lang="en-GB" dirty="0"/>
          </a:p>
          <a:p>
            <a:r>
              <a:rPr lang="en-GB" dirty="0"/>
              <a:t>https://www.inc.com/matthew-e-may/7-thinking-traps-simple-problem-solving.html#</a:t>
            </a:r>
          </a:p>
        </p:txBody>
      </p:sp>
      <p:sp>
        <p:nvSpPr>
          <p:cNvPr id="4" name="Slide Number Placeholder 3"/>
          <p:cNvSpPr>
            <a:spLocks noGrp="1"/>
          </p:cNvSpPr>
          <p:nvPr>
            <p:ph type="sldNum" sz="quarter" idx="5"/>
          </p:nvPr>
        </p:nvSpPr>
        <p:spPr/>
        <p:txBody>
          <a:bodyPr/>
          <a:lstStyle/>
          <a:p>
            <a:fld id="{E0AA635F-5D69-4C82-A763-94209F14CDD2}" type="slidenum">
              <a:rPr lang="en-GB" smtClean="0"/>
              <a:t>45</a:t>
            </a:fld>
            <a:endParaRPr lang="en-GB"/>
          </a:p>
        </p:txBody>
      </p:sp>
    </p:spTree>
    <p:extLst>
      <p:ext uri="{BB962C8B-B14F-4D97-AF65-F5344CB8AC3E}">
        <p14:creationId xmlns:p14="http://schemas.microsoft.com/office/powerpoint/2010/main" val="2451290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1/15/2026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148CC95F-0247-41B6-91CF-DC97C76A7088}"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490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72204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1/15/2026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823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1/15/2026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6766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1/15/2026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3938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1/15/2026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42071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1/15/2026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30662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1/15/2026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7121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80C50CD-E178-4744-9B35-B2F624D6C5E9}" type="datetimeFigureOut">
              <a:rPr lang="en-US" smtClean="0"/>
              <a:t>1/15/2026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6058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6434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287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80C50CD-E178-4744-9B35-B2F624D6C5E9}" type="datetimeFigureOut">
              <a:rPr lang="en-US" smtClean="0"/>
              <a:pPr/>
              <a:t>1/15/2026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48CC95F-0247-41B6-91CF-DC97C76A7088}"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6982350"/>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23" r:id="rId6"/>
    <p:sldLayoutId id="2147483824" r:id="rId7"/>
    <p:sldLayoutId id="2147483825" r:id="rId8"/>
    <p:sldLayoutId id="2147483826" r:id="rId9"/>
    <p:sldLayoutId id="2147483827" r:id="rId10"/>
    <p:sldLayoutId id="214748382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LZXfxSTEYHw"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hyperlink" Target="https://youtu.be/0EEdxZdzdFs?t=1m35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0.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vimeo.com/34263514"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ideo" Target="https://player.vimeo.com/video/34263514?h=fa91f7ed17&amp;app_id=122963" TargetMode="External"/><Relationship Id="rId4" Type="http://schemas.openxmlformats.org/officeDocument/2006/relationships/image" Target="../media/image11.jpeg"/></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3.sv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3.xml"/><Relationship Id="rId7"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video" Target="https://www.youtube.com/embed/heNcTJG1hYY?feature=oembed" TargetMode="External"/><Relationship Id="rId6" Type="http://schemas.openxmlformats.org/officeDocument/2006/relationships/image" Target="../media/image15.jpeg"/><Relationship Id="rId5" Type="http://schemas.openxmlformats.org/officeDocument/2006/relationships/hyperlink" Target="https://youtu.be/heNcTJG1hYY" TargetMode="External"/><Relationship Id="rId4" Type="http://schemas.openxmlformats.org/officeDocument/2006/relationships/image" Target="../media/image1.jpg"/></Relationships>
</file>

<file path=ppt/slides/_rels/slide26.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7.xml"/><Relationship Id="rId1" Type="http://schemas.openxmlformats.org/officeDocument/2006/relationships/video" Target="https://www.youtube.com/embed/UZ8vF8HRWE4?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yUIiluJrWKg?feature=oembed"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043A9-429C-B532-79B2-BB27E15D4E15}"/>
              </a:ext>
            </a:extLst>
          </p:cNvPr>
          <p:cNvSpPr>
            <a:spLocks noGrp="1"/>
          </p:cNvSpPr>
          <p:nvPr>
            <p:ph type="ctrTitle"/>
          </p:nvPr>
        </p:nvSpPr>
        <p:spPr>
          <a:xfrm>
            <a:off x="7324846" y="978407"/>
            <a:ext cx="4358503" cy="3137941"/>
          </a:xfrm>
        </p:spPr>
        <p:txBody>
          <a:bodyPr anchor="t">
            <a:normAutofit/>
          </a:bodyPr>
          <a:lstStyle/>
          <a:p>
            <a:pPr>
              <a:lnSpc>
                <a:spcPct val="90000"/>
              </a:lnSpc>
            </a:pPr>
            <a:r>
              <a:rPr lang="en-GB" sz="3800" dirty="0" err="1"/>
              <a:t>Addysg</a:t>
            </a:r>
            <a:r>
              <a:rPr lang="en-GB" sz="3800" dirty="0"/>
              <a:t> </a:t>
            </a:r>
            <a:r>
              <a:rPr lang="en-GB" sz="3800" dirty="0" err="1"/>
              <a:t>Entrepreneuraidd</a:t>
            </a:r>
            <a:r>
              <a:rPr lang="en-GB" sz="3800" dirty="0"/>
              <a:t>​</a:t>
            </a:r>
            <a:br>
              <a:rPr lang="en-GB" sz="3800" dirty="0"/>
            </a:br>
            <a:r>
              <a:rPr lang="en-GB" sz="3800" dirty="0"/>
              <a:t>Entrepreneurial Education</a:t>
            </a:r>
          </a:p>
        </p:txBody>
      </p:sp>
      <p:sp>
        <p:nvSpPr>
          <p:cNvPr id="3" name="Subtitle 2">
            <a:extLst>
              <a:ext uri="{FF2B5EF4-FFF2-40B4-BE49-F238E27FC236}">
                <a16:creationId xmlns:a16="http://schemas.microsoft.com/office/drawing/2014/main" id="{275B9C4A-53AB-D330-1C68-33718B73F4AA}"/>
              </a:ext>
            </a:extLst>
          </p:cNvPr>
          <p:cNvSpPr>
            <a:spLocks noGrp="1"/>
          </p:cNvSpPr>
          <p:nvPr>
            <p:ph type="subTitle" idx="1"/>
          </p:nvPr>
        </p:nvSpPr>
        <p:spPr>
          <a:xfrm>
            <a:off x="7324344" y="4469641"/>
            <a:ext cx="4358503" cy="1376976"/>
          </a:xfrm>
        </p:spPr>
        <p:txBody>
          <a:bodyPr anchor="b">
            <a:normAutofit/>
          </a:bodyPr>
          <a:lstStyle/>
          <a:p>
            <a:r>
              <a:rPr lang="en-US" dirty="0"/>
              <a:t>SESSION 2</a:t>
            </a:r>
            <a:endParaRPr lang="en-GB" dirty="0"/>
          </a:p>
        </p:txBody>
      </p:sp>
    </p:spTree>
    <p:extLst>
      <p:ext uri="{BB962C8B-B14F-4D97-AF65-F5344CB8AC3E}">
        <p14:creationId xmlns:p14="http://schemas.microsoft.com/office/powerpoint/2010/main" val="1061946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CF30B1-58A9-41C9-CF85-2EF8D74427DC}"/>
              </a:ext>
            </a:extLst>
          </p:cNvPr>
          <p:cNvSpPr>
            <a:spLocks noGrp="1"/>
          </p:cNvSpPr>
          <p:nvPr>
            <p:ph type="title"/>
          </p:nvPr>
        </p:nvSpPr>
        <p:spPr/>
        <p:txBody>
          <a:bodyPr/>
          <a:lstStyle/>
          <a:p>
            <a:r>
              <a:rPr lang="en-US" dirty="0" err="1"/>
              <a:t>I’ch</a:t>
            </a:r>
            <a:r>
              <a:rPr lang="en-US" dirty="0"/>
              <a:t> </a:t>
            </a:r>
            <a:r>
              <a:rPr lang="en-US" dirty="0" err="1"/>
              <a:t>atgoffa</a:t>
            </a:r>
            <a:r>
              <a:rPr lang="en-US" dirty="0"/>
              <a:t>                     Recap</a:t>
            </a:r>
            <a:endParaRPr lang="en-GB" dirty="0"/>
          </a:p>
        </p:txBody>
      </p:sp>
      <p:sp>
        <p:nvSpPr>
          <p:cNvPr id="5" name="Content Placeholder 4">
            <a:extLst>
              <a:ext uri="{FF2B5EF4-FFF2-40B4-BE49-F238E27FC236}">
                <a16:creationId xmlns:a16="http://schemas.microsoft.com/office/drawing/2014/main" id="{70573335-667E-C5E7-5CD7-3F38C2F2720F}"/>
              </a:ext>
            </a:extLst>
          </p:cNvPr>
          <p:cNvSpPr>
            <a:spLocks noGrp="1"/>
          </p:cNvSpPr>
          <p:nvPr>
            <p:ph sz="half" idx="1"/>
          </p:nvPr>
        </p:nvSpPr>
        <p:spPr/>
        <p:txBody>
          <a:bodyPr/>
          <a:lstStyle/>
          <a:p>
            <a:r>
              <a:rPr lang="cy-GB" dirty="0"/>
              <a:t>Beth ydyn ni wedi'i drafod hyd yn hyn?</a:t>
            </a:r>
            <a:endParaRPr lang="en-US" dirty="0"/>
          </a:p>
          <a:p>
            <a:r>
              <a:rPr lang="cy-GB" dirty="0"/>
              <a:t>Oes gennych chi unrhyw gwestiynau?</a:t>
            </a:r>
            <a:endParaRPr lang="en-US" dirty="0"/>
          </a:p>
          <a:p>
            <a:endParaRPr lang="en-GB" dirty="0"/>
          </a:p>
        </p:txBody>
      </p:sp>
      <p:sp>
        <p:nvSpPr>
          <p:cNvPr id="6" name="Content Placeholder 5">
            <a:extLst>
              <a:ext uri="{FF2B5EF4-FFF2-40B4-BE49-F238E27FC236}">
                <a16:creationId xmlns:a16="http://schemas.microsoft.com/office/drawing/2014/main" id="{0C3E1EE0-CD1B-2053-88D4-339E5DF45138}"/>
              </a:ext>
            </a:extLst>
          </p:cNvPr>
          <p:cNvSpPr>
            <a:spLocks noGrp="1"/>
          </p:cNvSpPr>
          <p:nvPr>
            <p:ph sz="half" idx="2"/>
          </p:nvPr>
        </p:nvSpPr>
        <p:spPr/>
        <p:txBody>
          <a:bodyPr/>
          <a:lstStyle/>
          <a:p>
            <a:r>
              <a:rPr lang="en-US" dirty="0"/>
              <a:t>What have we covered so far ? </a:t>
            </a:r>
          </a:p>
          <a:p>
            <a:r>
              <a:rPr lang="en-US" dirty="0"/>
              <a:t>Do you have any questions ? </a:t>
            </a:r>
            <a:endParaRPr lang="en-GB" dirty="0"/>
          </a:p>
        </p:txBody>
      </p:sp>
    </p:spTree>
    <p:extLst>
      <p:ext uri="{BB962C8B-B14F-4D97-AF65-F5344CB8AC3E}">
        <p14:creationId xmlns:p14="http://schemas.microsoft.com/office/powerpoint/2010/main" val="791309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730C2-D000-2F6D-66E5-5EB1FDB29956}"/>
              </a:ext>
            </a:extLst>
          </p:cNvPr>
          <p:cNvSpPr>
            <a:spLocks noGrp="1"/>
          </p:cNvSpPr>
          <p:nvPr>
            <p:ph type="title"/>
          </p:nvPr>
        </p:nvSpPr>
        <p:spPr/>
        <p:txBody>
          <a:bodyPr/>
          <a:lstStyle/>
          <a:p>
            <a:r>
              <a:rPr lang="cy-GB" dirty="0"/>
              <a:t>Amcanion</a:t>
            </a:r>
            <a:r>
              <a:rPr lang="en-GB" dirty="0"/>
              <a:t>                         Objectives </a:t>
            </a:r>
          </a:p>
        </p:txBody>
      </p:sp>
      <p:sp>
        <p:nvSpPr>
          <p:cNvPr id="3" name="Content Placeholder 2">
            <a:extLst>
              <a:ext uri="{FF2B5EF4-FFF2-40B4-BE49-F238E27FC236}">
                <a16:creationId xmlns:a16="http://schemas.microsoft.com/office/drawing/2014/main" id="{2EC54008-B528-DCF4-9306-A4086AEF5F16}"/>
              </a:ext>
            </a:extLst>
          </p:cNvPr>
          <p:cNvSpPr>
            <a:spLocks noGrp="1"/>
          </p:cNvSpPr>
          <p:nvPr>
            <p:ph sz="half" idx="1"/>
          </p:nvPr>
        </p:nvSpPr>
        <p:spPr/>
        <p:txBody>
          <a:bodyPr>
            <a:normAutofit fontScale="92500"/>
          </a:bodyPr>
          <a:lstStyle/>
          <a:p>
            <a:pPr fontAlgn="base"/>
            <a:r>
              <a:rPr lang="cy-GB" dirty="0"/>
              <a:t>Erbyn diwedd y sesiwn hon byddwch yn gallu:</a:t>
            </a:r>
            <a:r>
              <a:rPr lang="en-US" dirty="0"/>
              <a:t>​</a:t>
            </a:r>
          </a:p>
          <a:p>
            <a:pPr fontAlgn="base"/>
            <a:r>
              <a:rPr lang="cy-GB" dirty="0"/>
              <a:t>​</a:t>
            </a:r>
          </a:p>
          <a:p>
            <a:pPr fontAlgn="base"/>
            <a:r>
              <a:rPr lang="cy-GB" dirty="0"/>
              <a:t>Trafod y modelau allweddol a ddefnyddir mewn addysg entrepreneuraidd.</a:t>
            </a:r>
            <a:r>
              <a:rPr lang="en-US" dirty="0"/>
              <a:t>​</a:t>
            </a:r>
          </a:p>
          <a:p>
            <a:pPr fontAlgn="base"/>
            <a:r>
              <a:rPr lang="cy-GB" dirty="0"/>
              <a:t>​</a:t>
            </a:r>
          </a:p>
          <a:p>
            <a:pPr fontAlgn="base"/>
            <a:r>
              <a:rPr lang="cy-GB" dirty="0"/>
              <a:t>Adnabod y sgiliau allweddol a ddatblygwyd mewn addysg entrepreneuraidd</a:t>
            </a:r>
            <a:r>
              <a:rPr lang="en-GB" dirty="0"/>
              <a:t>.</a:t>
            </a:r>
            <a:endParaRPr lang="en-US" dirty="0"/>
          </a:p>
          <a:p>
            <a:endParaRPr lang="en-GB" dirty="0"/>
          </a:p>
        </p:txBody>
      </p:sp>
      <p:sp>
        <p:nvSpPr>
          <p:cNvPr id="4" name="Content Placeholder 3">
            <a:extLst>
              <a:ext uri="{FF2B5EF4-FFF2-40B4-BE49-F238E27FC236}">
                <a16:creationId xmlns:a16="http://schemas.microsoft.com/office/drawing/2014/main" id="{9515F420-CED9-58F1-F7FB-F51C5D59233E}"/>
              </a:ext>
            </a:extLst>
          </p:cNvPr>
          <p:cNvSpPr>
            <a:spLocks noGrp="1"/>
          </p:cNvSpPr>
          <p:nvPr>
            <p:ph sz="half" idx="2"/>
          </p:nvPr>
        </p:nvSpPr>
        <p:spPr/>
        <p:txBody>
          <a:bodyPr>
            <a:normAutofit fontScale="92500"/>
          </a:bodyPr>
          <a:lstStyle/>
          <a:p>
            <a:r>
              <a:rPr lang="en-US" dirty="0"/>
              <a:t>By the end of this session, you will be able to: </a:t>
            </a:r>
          </a:p>
          <a:p>
            <a:r>
              <a:rPr lang="en-US" dirty="0"/>
              <a:t>Discuss the key models used in entrepreneurial education</a:t>
            </a:r>
          </a:p>
          <a:p>
            <a:r>
              <a:rPr lang="en-US" dirty="0"/>
              <a:t>Identify the key skills developed in entrepreneurial education. </a:t>
            </a:r>
            <a:endParaRPr lang="en-GB" dirty="0"/>
          </a:p>
        </p:txBody>
      </p:sp>
    </p:spTree>
    <p:extLst>
      <p:ext uri="{BB962C8B-B14F-4D97-AF65-F5344CB8AC3E}">
        <p14:creationId xmlns:p14="http://schemas.microsoft.com/office/powerpoint/2010/main" val="3139050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44153-B461-4568-E461-7B0AFB08F554}"/>
              </a:ext>
            </a:extLst>
          </p:cNvPr>
          <p:cNvSpPr>
            <a:spLocks noGrp="1"/>
          </p:cNvSpPr>
          <p:nvPr>
            <p:ph type="title"/>
          </p:nvPr>
        </p:nvSpPr>
        <p:spPr/>
        <p:txBody>
          <a:bodyPr/>
          <a:lstStyle/>
          <a:p>
            <a:r>
              <a:rPr lang="en-US" dirty="0"/>
              <a:t>What do you know about </a:t>
            </a:r>
            <a:br>
              <a:rPr lang="en-US" dirty="0"/>
            </a:br>
            <a:r>
              <a:rPr lang="en-GB" dirty="0"/>
              <a:t>Entrepreneurship and education</a:t>
            </a:r>
          </a:p>
        </p:txBody>
      </p:sp>
      <p:sp>
        <p:nvSpPr>
          <p:cNvPr id="3" name="Content Placeholder 2">
            <a:extLst>
              <a:ext uri="{FF2B5EF4-FFF2-40B4-BE49-F238E27FC236}">
                <a16:creationId xmlns:a16="http://schemas.microsoft.com/office/drawing/2014/main" id="{1F84325D-4441-A652-564F-7468792FB1AD}"/>
              </a:ext>
            </a:extLst>
          </p:cNvPr>
          <p:cNvSpPr>
            <a:spLocks noGrp="1"/>
          </p:cNvSpPr>
          <p:nvPr>
            <p:ph idx="1"/>
          </p:nvPr>
        </p:nvSpPr>
        <p:spPr/>
        <p:txBody>
          <a:bodyPr/>
          <a:lstStyle/>
          <a:p>
            <a:pPr fontAlgn="base"/>
            <a:r>
              <a:rPr lang="en-GB" dirty="0"/>
              <a:t>“Entrepreneurship and education are two such extraordinary opportunities that need to be leveraged and interconnected if we are to develop the human capital required for building the societies of the future… Only by creating an environment where entrepreneurship can prosper and where entrepreneurs can try new ideas and empower others can we ensure that the world’s issues will not go unaddressed”</a:t>
            </a:r>
            <a:r>
              <a:rPr lang="en-US" dirty="0"/>
              <a:t>​</a:t>
            </a:r>
          </a:p>
          <a:p>
            <a:pPr marL="0" indent="0" fontAlgn="base">
              <a:buNone/>
            </a:pPr>
            <a:endParaRPr lang="en-GB" dirty="0"/>
          </a:p>
          <a:p>
            <a:pPr fontAlgn="base"/>
            <a:r>
              <a:rPr lang="en-GB" dirty="0"/>
              <a:t>(Klaus Schwab, Founder and Chief Executive, The Kaufman Foundation)</a:t>
            </a:r>
            <a:r>
              <a:rPr lang="en-US" dirty="0"/>
              <a:t>​</a:t>
            </a:r>
          </a:p>
          <a:p>
            <a:endParaRPr lang="en-GB" dirty="0"/>
          </a:p>
        </p:txBody>
      </p:sp>
    </p:spTree>
    <p:extLst>
      <p:ext uri="{BB962C8B-B14F-4D97-AF65-F5344CB8AC3E}">
        <p14:creationId xmlns:p14="http://schemas.microsoft.com/office/powerpoint/2010/main" val="2027819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C2A4B30-77D7-4FFB-8B53-A88BD68CA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2CACF2-7790-664B-0618-AE56A1AB5928}"/>
              </a:ext>
            </a:extLst>
          </p:cNvPr>
          <p:cNvSpPr>
            <a:spLocks noGrp="1"/>
          </p:cNvSpPr>
          <p:nvPr>
            <p:ph type="title"/>
          </p:nvPr>
        </p:nvSpPr>
        <p:spPr>
          <a:xfrm>
            <a:off x="1451580" y="804519"/>
            <a:ext cx="4325112" cy="1049235"/>
          </a:xfrm>
        </p:spPr>
        <p:txBody>
          <a:bodyPr>
            <a:normAutofit/>
          </a:bodyPr>
          <a:lstStyle/>
          <a:p>
            <a:r>
              <a:rPr lang="en-US" sz="2800"/>
              <a:t>Activity</a:t>
            </a:r>
            <a:endParaRPr lang="en-GB" sz="2800"/>
          </a:p>
        </p:txBody>
      </p:sp>
      <p:cxnSp>
        <p:nvCxnSpPr>
          <p:cNvPr id="31" name="Straight Connector 30">
            <a:extLst>
              <a:ext uri="{FF2B5EF4-FFF2-40B4-BE49-F238E27FC236}">
                <a16:creationId xmlns:a16="http://schemas.microsoft.com/office/drawing/2014/main" id="{373AAE2E-5D6B-4952-A4BB-546C49F8DE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432511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2" name="Rectangle 31">
            <a:extLst>
              <a:ext uri="{FF2B5EF4-FFF2-40B4-BE49-F238E27FC236}">
                <a16:creationId xmlns:a16="http://schemas.microsoft.com/office/drawing/2014/main" id="{01E4D783-AD45-49E7-B6C7-BBACB8290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 name="Content Placeholder 8">
            <a:extLst>
              <a:ext uri="{FF2B5EF4-FFF2-40B4-BE49-F238E27FC236}">
                <a16:creationId xmlns:a16="http://schemas.microsoft.com/office/drawing/2014/main" id="{39BCDA89-681F-74D7-178F-5E3A877EE0CC}"/>
              </a:ext>
            </a:extLst>
          </p:cNvPr>
          <p:cNvSpPr>
            <a:spLocks noGrp="1"/>
          </p:cNvSpPr>
          <p:nvPr>
            <p:ph idx="1"/>
          </p:nvPr>
        </p:nvSpPr>
        <p:spPr>
          <a:xfrm>
            <a:off x="1451579" y="2015732"/>
            <a:ext cx="4325113" cy="4074172"/>
          </a:xfrm>
        </p:spPr>
        <p:txBody>
          <a:bodyPr>
            <a:normAutofit/>
          </a:bodyPr>
          <a:lstStyle/>
          <a:p>
            <a:endParaRPr lang="en-US"/>
          </a:p>
        </p:txBody>
      </p:sp>
      <p:pic>
        <p:nvPicPr>
          <p:cNvPr id="5" name="Content Placeholder 4">
            <a:extLst>
              <a:ext uri="{FF2B5EF4-FFF2-40B4-BE49-F238E27FC236}">
                <a16:creationId xmlns:a16="http://schemas.microsoft.com/office/drawing/2014/main" id="{48943536-E3C3-101B-E798-17AFB18750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7733" y="1128652"/>
            <a:ext cx="4637119" cy="4637119"/>
          </a:xfrm>
          <a:prstGeom prst="rect">
            <a:avLst/>
          </a:prstGeom>
        </p:spPr>
      </p:pic>
    </p:spTree>
    <p:extLst>
      <p:ext uri="{BB962C8B-B14F-4D97-AF65-F5344CB8AC3E}">
        <p14:creationId xmlns:p14="http://schemas.microsoft.com/office/powerpoint/2010/main" val="2085568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 Model ACRO           The ACRO Model</a:t>
            </a:r>
          </a:p>
        </p:txBody>
      </p:sp>
      <p:sp>
        <p:nvSpPr>
          <p:cNvPr id="4" name="Content Placeholder 3"/>
          <p:cNvSpPr txBox="1">
            <a:spLocks noGrp="1"/>
          </p:cNvSpPr>
          <p:nvPr>
            <p:ph idx="1"/>
          </p:nvPr>
        </p:nvSpPr>
        <p:spPr>
          <a:xfrm>
            <a:off x="329611" y="2783753"/>
            <a:ext cx="2535596" cy="2142125"/>
          </a:xfrm>
          <a:prstGeom prst="rect">
            <a:avLst/>
          </a:prstGeom>
          <a:noFill/>
        </p:spPr>
        <p:txBody>
          <a:bodyPr wrap="square" rtlCol="0">
            <a:spAutoFit/>
          </a:bodyPr>
          <a:lstStyle/>
          <a:p>
            <a:pPr marL="0" lvl="0" indent="0" fontAlgn="base">
              <a:spcBef>
                <a:spcPct val="0"/>
              </a:spcBef>
              <a:spcAft>
                <a:spcPct val="0"/>
              </a:spcAft>
              <a:buNone/>
            </a:pPr>
            <a:r>
              <a:rPr lang="en-US" sz="2800" b="1" dirty="0">
                <a:solidFill>
                  <a:srgbClr val="FF0000"/>
                </a:solidFill>
                <a:ea typeface="Times New Roman" pitchFamily="18" charset="0"/>
                <a:cs typeface="Arial" pitchFamily="34" charset="0"/>
              </a:rPr>
              <a:t>AGWEDD</a:t>
            </a:r>
          </a:p>
          <a:p>
            <a:pPr marL="0" lvl="0" indent="0" fontAlgn="base">
              <a:spcBef>
                <a:spcPct val="0"/>
              </a:spcBef>
              <a:spcAft>
                <a:spcPct val="0"/>
              </a:spcAft>
              <a:buNone/>
            </a:pPr>
            <a:r>
              <a:rPr lang="cy-GB" b="1" dirty="0">
                <a:solidFill>
                  <a:schemeClr val="tx1"/>
                </a:solidFill>
                <a:ea typeface="Times New Roman" pitchFamily="18" charset="0"/>
                <a:cs typeface="Arial" pitchFamily="34" charset="0"/>
              </a:rPr>
              <a:t>Hunan wybodaeth, cred a hyder</a:t>
            </a:r>
          </a:p>
          <a:p>
            <a:pPr marL="0" lvl="0" indent="0" fontAlgn="base">
              <a:spcBef>
                <a:spcPct val="0"/>
              </a:spcBef>
              <a:spcAft>
                <a:spcPct val="0"/>
              </a:spcAft>
              <a:buNone/>
            </a:pPr>
            <a:r>
              <a:rPr lang="cy-GB" b="1" dirty="0">
                <a:solidFill>
                  <a:schemeClr val="tx1"/>
                </a:solidFill>
                <a:ea typeface="Times New Roman" pitchFamily="18" charset="0"/>
                <a:cs typeface="Arial" pitchFamily="34" charset="0"/>
              </a:rPr>
              <a:t>Cymhelliad</a:t>
            </a:r>
          </a:p>
          <a:p>
            <a:pPr marL="0" lvl="0" indent="0" fontAlgn="base">
              <a:spcBef>
                <a:spcPct val="0"/>
              </a:spcBef>
              <a:spcAft>
                <a:spcPct val="0"/>
              </a:spcAft>
              <a:buNone/>
            </a:pPr>
            <a:r>
              <a:rPr lang="cy-GB" b="1" dirty="0">
                <a:solidFill>
                  <a:schemeClr val="tx1"/>
                </a:solidFill>
                <a:ea typeface="Times New Roman" pitchFamily="18" charset="0"/>
                <a:cs typeface="Arial" pitchFamily="34" charset="0"/>
              </a:rPr>
              <a:t>Dyhead</a:t>
            </a:r>
          </a:p>
          <a:p>
            <a:pPr marL="0" lvl="0" indent="0" fontAlgn="base">
              <a:spcBef>
                <a:spcPct val="0"/>
              </a:spcBef>
              <a:spcAft>
                <a:spcPct val="0"/>
              </a:spcAft>
              <a:buNone/>
            </a:pPr>
            <a:r>
              <a:rPr lang="cy-GB" b="1" dirty="0">
                <a:solidFill>
                  <a:schemeClr val="tx1"/>
                </a:solidFill>
                <a:ea typeface="Times New Roman" pitchFamily="18" charset="0"/>
                <a:cs typeface="Arial" pitchFamily="34" charset="0"/>
              </a:rPr>
              <a:t>Penderfyniad</a:t>
            </a:r>
          </a:p>
          <a:p>
            <a:pPr marL="0" lvl="0" indent="0" fontAlgn="base">
              <a:spcBef>
                <a:spcPct val="0"/>
              </a:spcBef>
              <a:spcAft>
                <a:spcPct val="0"/>
              </a:spcAft>
              <a:buNone/>
            </a:pPr>
            <a:r>
              <a:rPr lang="cy-GB" b="1" dirty="0" err="1">
                <a:solidFill>
                  <a:schemeClr val="tx1"/>
                </a:solidFill>
                <a:ea typeface="Times New Roman" pitchFamily="18" charset="0"/>
                <a:cs typeface="Arial" pitchFamily="34" charset="0"/>
              </a:rPr>
              <a:t>Cystadleurwydd</a:t>
            </a:r>
            <a:endParaRPr lang="cy-GB" sz="2000" dirty="0">
              <a:solidFill>
                <a:schemeClr val="tx1"/>
              </a:solidFill>
            </a:endParaRPr>
          </a:p>
        </p:txBody>
      </p:sp>
      <p:sp>
        <p:nvSpPr>
          <p:cNvPr id="5" name="TextBox 4"/>
          <p:cNvSpPr txBox="1"/>
          <p:nvPr/>
        </p:nvSpPr>
        <p:spPr>
          <a:xfrm>
            <a:off x="2865207" y="2701517"/>
            <a:ext cx="3024336" cy="2062103"/>
          </a:xfrm>
          <a:prstGeom prst="rect">
            <a:avLst/>
          </a:prstGeom>
          <a:noFill/>
        </p:spPr>
        <p:txBody>
          <a:bodyPr wrap="square" rtlCol="0">
            <a:spAutoFit/>
          </a:bodyPr>
          <a:lstStyle/>
          <a:p>
            <a:r>
              <a:rPr lang="en-GB" sz="2800" b="1" dirty="0">
                <a:solidFill>
                  <a:srgbClr val="FF0000"/>
                </a:solidFill>
              </a:rPr>
              <a:t>CREADIGRWYDD</a:t>
            </a:r>
          </a:p>
          <a:p>
            <a:r>
              <a:rPr lang="cy-GB" sz="2000" b="1" dirty="0"/>
              <a:t>Datrys Problemau</a:t>
            </a:r>
          </a:p>
          <a:p>
            <a:r>
              <a:rPr lang="cy-GB" sz="2000" b="1" dirty="0"/>
              <a:t>Meddwl ochrol / cynhyrchu syniadau</a:t>
            </a:r>
          </a:p>
          <a:p>
            <a:r>
              <a:rPr lang="cy-GB" sz="2000" b="1" dirty="0"/>
              <a:t>Canfod a chreu cyfleoedd</a:t>
            </a:r>
          </a:p>
          <a:p>
            <a:r>
              <a:rPr lang="cy-GB" sz="2000" b="1" dirty="0" err="1"/>
              <a:t>Arloesedd</a:t>
            </a:r>
            <a:endParaRPr lang="cy-GB" sz="2000" dirty="0"/>
          </a:p>
        </p:txBody>
      </p:sp>
      <p:sp>
        <p:nvSpPr>
          <p:cNvPr id="6" name="TextBox 5"/>
          <p:cNvSpPr txBox="1"/>
          <p:nvPr/>
        </p:nvSpPr>
        <p:spPr>
          <a:xfrm>
            <a:off x="5829645" y="2669876"/>
            <a:ext cx="3240360" cy="2369880"/>
          </a:xfrm>
          <a:prstGeom prst="rect">
            <a:avLst/>
          </a:prstGeom>
          <a:noFill/>
        </p:spPr>
        <p:txBody>
          <a:bodyPr wrap="square" rtlCol="0">
            <a:spAutoFit/>
          </a:bodyPr>
          <a:lstStyle/>
          <a:p>
            <a:r>
              <a:rPr lang="en-GB" sz="2800" b="1" dirty="0">
                <a:solidFill>
                  <a:srgbClr val="FF0000"/>
                </a:solidFill>
              </a:rPr>
              <a:t>PERTHNASOEDD</a:t>
            </a:r>
          </a:p>
          <a:p>
            <a:r>
              <a:rPr lang="cy-GB" sz="2000" b="1" dirty="0"/>
              <a:t>Gweithio gydag eraill</a:t>
            </a:r>
          </a:p>
          <a:p>
            <a:r>
              <a:rPr lang="cy-GB" sz="2000" b="1" dirty="0"/>
              <a:t>Rheoli sefyllfaoedd anodd</a:t>
            </a:r>
          </a:p>
          <a:p>
            <a:r>
              <a:rPr lang="cy-GB" sz="2000" b="1" dirty="0"/>
              <a:t>Negodi, perswadio a dylanwadu</a:t>
            </a:r>
          </a:p>
          <a:p>
            <a:r>
              <a:rPr lang="cy-GB" sz="2000" b="1" dirty="0"/>
              <a:t>Cyflwyniad</a:t>
            </a:r>
          </a:p>
          <a:p>
            <a:r>
              <a:rPr lang="cy-GB" sz="2000" b="1" dirty="0"/>
              <a:t>Cyfathrebu</a:t>
            </a:r>
            <a:endParaRPr lang="cy-GB" sz="2000" dirty="0"/>
          </a:p>
        </p:txBody>
      </p:sp>
      <p:sp>
        <p:nvSpPr>
          <p:cNvPr id="7" name="Rectangle 6"/>
          <p:cNvSpPr/>
          <p:nvPr/>
        </p:nvSpPr>
        <p:spPr>
          <a:xfrm>
            <a:off x="8853981" y="2669876"/>
            <a:ext cx="3443709" cy="2677656"/>
          </a:xfrm>
          <a:prstGeom prst="rect">
            <a:avLst/>
          </a:prstGeom>
        </p:spPr>
        <p:txBody>
          <a:bodyPr wrap="square">
            <a:spAutoFit/>
          </a:bodyPr>
          <a:lstStyle/>
          <a:p>
            <a:r>
              <a:rPr lang="en-GB" sz="2800" b="1" dirty="0">
                <a:solidFill>
                  <a:srgbClr val="FF0000"/>
                </a:solidFill>
              </a:rPr>
              <a:t>TEFNU</a:t>
            </a:r>
          </a:p>
          <a:p>
            <a:r>
              <a:rPr lang="cy-GB" sz="2000" b="1" dirty="0"/>
              <a:t>Cynllunio</a:t>
            </a:r>
          </a:p>
          <a:p>
            <a:r>
              <a:rPr lang="cy-GB" sz="2000" b="1" dirty="0"/>
              <a:t>Rheoli adnoddau</a:t>
            </a:r>
          </a:p>
          <a:p>
            <a:r>
              <a:rPr lang="cy-GB" sz="2000" b="1" dirty="0"/>
              <a:t>Gwneud penderfyniadau</a:t>
            </a:r>
          </a:p>
          <a:p>
            <a:r>
              <a:rPr lang="cy-GB" sz="2000" b="1" dirty="0"/>
              <a:t>Ymchwilio a deall yr amgylchedd</a:t>
            </a:r>
          </a:p>
          <a:p>
            <a:r>
              <a:rPr lang="cy-GB" sz="2000" b="1" dirty="0"/>
              <a:t>Rheoli risg</a:t>
            </a:r>
          </a:p>
          <a:p>
            <a:r>
              <a:rPr lang="cy-GB" sz="2000" b="1" dirty="0"/>
              <a:t>Gosod gweledigaeth a nodau</a:t>
            </a:r>
            <a:endParaRPr lang="cy-GB" sz="2000" dirty="0"/>
          </a:p>
        </p:txBody>
      </p:sp>
      <p:sp>
        <p:nvSpPr>
          <p:cNvPr id="3" name="TextBox 2">
            <a:extLst>
              <a:ext uri="{FF2B5EF4-FFF2-40B4-BE49-F238E27FC236}">
                <a16:creationId xmlns:a16="http://schemas.microsoft.com/office/drawing/2014/main" id="{9B59F801-0D78-AB2C-E1C5-7E607C589D8C}"/>
              </a:ext>
            </a:extLst>
          </p:cNvPr>
          <p:cNvSpPr txBox="1"/>
          <p:nvPr/>
        </p:nvSpPr>
        <p:spPr>
          <a:xfrm>
            <a:off x="9161755" y="5575177"/>
            <a:ext cx="2450237" cy="369332"/>
          </a:xfrm>
          <a:prstGeom prst="rect">
            <a:avLst/>
          </a:prstGeom>
          <a:noFill/>
        </p:spPr>
        <p:txBody>
          <a:bodyPr wrap="square" rtlCol="0">
            <a:spAutoFit/>
          </a:bodyPr>
          <a:lstStyle/>
          <a:p>
            <a:r>
              <a:rPr lang="en-GB" dirty="0"/>
              <a:t>(Big Ideas Wales, N.D.)</a:t>
            </a:r>
          </a:p>
        </p:txBody>
      </p:sp>
    </p:spTree>
    <p:extLst>
      <p:ext uri="{BB962C8B-B14F-4D97-AF65-F5344CB8AC3E}">
        <p14:creationId xmlns:p14="http://schemas.microsoft.com/office/powerpoint/2010/main" val="3816373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ACRO Model</a:t>
            </a:r>
          </a:p>
        </p:txBody>
      </p:sp>
      <p:sp>
        <p:nvSpPr>
          <p:cNvPr id="4" name="Content Placeholder 3"/>
          <p:cNvSpPr txBox="1">
            <a:spLocks noGrp="1"/>
          </p:cNvSpPr>
          <p:nvPr>
            <p:ph idx="1"/>
          </p:nvPr>
        </p:nvSpPr>
        <p:spPr>
          <a:xfrm>
            <a:off x="392362" y="2496312"/>
            <a:ext cx="2535596" cy="2419124"/>
          </a:xfrm>
          <a:prstGeom prst="rect">
            <a:avLst/>
          </a:prstGeom>
          <a:noFill/>
        </p:spPr>
        <p:txBody>
          <a:bodyPr wrap="square" rtlCol="0">
            <a:spAutoFit/>
          </a:bodyPr>
          <a:lstStyle/>
          <a:p>
            <a:pPr marL="0" lvl="0" indent="0" fontAlgn="base">
              <a:spcBef>
                <a:spcPct val="0"/>
              </a:spcBef>
              <a:spcAft>
                <a:spcPct val="0"/>
              </a:spcAft>
              <a:buNone/>
            </a:pPr>
            <a:r>
              <a:rPr lang="en-US" b="1" dirty="0">
                <a:solidFill>
                  <a:srgbClr val="FF0000"/>
                </a:solidFill>
                <a:latin typeface="Arial" pitchFamily="34" charset="0"/>
                <a:ea typeface="Times New Roman" pitchFamily="18" charset="0"/>
                <a:cs typeface="Arial" pitchFamily="34" charset="0"/>
              </a:rPr>
              <a:t>ATTITUDE</a:t>
            </a:r>
          </a:p>
          <a:p>
            <a:pPr marL="0" lvl="0" indent="0" fontAlgn="base">
              <a:spcBef>
                <a:spcPct val="0"/>
              </a:spcBef>
              <a:spcAft>
                <a:spcPct val="0"/>
              </a:spcAft>
              <a:buNone/>
            </a:pPr>
            <a:r>
              <a:rPr lang="en-US" sz="2000" dirty="0">
                <a:latin typeface="Arial" pitchFamily="34" charset="0"/>
                <a:ea typeface="Times New Roman" pitchFamily="18" charset="0"/>
                <a:cs typeface="Arial" pitchFamily="34" charset="0"/>
              </a:rPr>
              <a:t>Self knowledge, belief and confidence</a:t>
            </a:r>
            <a:endParaRPr lang="en-GB" sz="2000" dirty="0">
              <a:latin typeface="Arial" pitchFamily="34" charset="0"/>
            </a:endParaRPr>
          </a:p>
          <a:p>
            <a:pPr marL="0" lvl="0" indent="0" eaLnBrk="0" fontAlgn="base" hangingPunct="0">
              <a:spcBef>
                <a:spcPct val="0"/>
              </a:spcBef>
              <a:spcAft>
                <a:spcPct val="0"/>
              </a:spcAft>
              <a:buNone/>
            </a:pPr>
            <a:r>
              <a:rPr lang="en-US" sz="2000" dirty="0">
                <a:latin typeface="Arial" pitchFamily="34" charset="0"/>
                <a:ea typeface="Times New Roman" pitchFamily="18" charset="0"/>
                <a:cs typeface="Arial" pitchFamily="34" charset="0"/>
              </a:rPr>
              <a:t>Motivation</a:t>
            </a:r>
            <a:endParaRPr lang="en-GB" sz="2000" dirty="0">
              <a:latin typeface="Arial" pitchFamily="34" charset="0"/>
            </a:endParaRPr>
          </a:p>
          <a:p>
            <a:pPr marL="0" lvl="0" indent="0" eaLnBrk="0" fontAlgn="base" hangingPunct="0">
              <a:spcBef>
                <a:spcPct val="0"/>
              </a:spcBef>
              <a:spcAft>
                <a:spcPct val="0"/>
              </a:spcAft>
              <a:buNone/>
            </a:pPr>
            <a:r>
              <a:rPr lang="en-US" sz="2000" dirty="0">
                <a:latin typeface="Arial" pitchFamily="34" charset="0"/>
                <a:ea typeface="Times New Roman" pitchFamily="18" charset="0"/>
                <a:cs typeface="Arial" pitchFamily="34" charset="0"/>
              </a:rPr>
              <a:t>Aspiration</a:t>
            </a:r>
            <a:endParaRPr lang="en-GB" sz="2000" dirty="0">
              <a:latin typeface="Arial" pitchFamily="34" charset="0"/>
            </a:endParaRPr>
          </a:p>
          <a:p>
            <a:pPr marL="0" lvl="0" indent="0" eaLnBrk="0" fontAlgn="base" hangingPunct="0">
              <a:spcBef>
                <a:spcPct val="0"/>
              </a:spcBef>
              <a:spcAft>
                <a:spcPct val="0"/>
              </a:spcAft>
              <a:buNone/>
            </a:pPr>
            <a:r>
              <a:rPr lang="en-US" sz="2000" dirty="0">
                <a:latin typeface="Arial" pitchFamily="34" charset="0"/>
                <a:ea typeface="Times New Roman" pitchFamily="18" charset="0"/>
                <a:cs typeface="Arial" pitchFamily="34" charset="0"/>
              </a:rPr>
              <a:t>Determination</a:t>
            </a:r>
            <a:endParaRPr lang="en-GB" sz="2000" dirty="0">
              <a:latin typeface="Arial" pitchFamily="34" charset="0"/>
            </a:endParaRPr>
          </a:p>
          <a:p>
            <a:pPr marL="0" lvl="0" indent="0" eaLnBrk="0" fontAlgn="base" hangingPunct="0">
              <a:spcBef>
                <a:spcPct val="0"/>
              </a:spcBef>
              <a:spcAft>
                <a:spcPct val="0"/>
              </a:spcAft>
              <a:buNone/>
            </a:pPr>
            <a:r>
              <a:rPr lang="en-US" sz="2000" dirty="0">
                <a:latin typeface="Arial" pitchFamily="34" charset="0"/>
                <a:ea typeface="Times New Roman" pitchFamily="18" charset="0"/>
                <a:cs typeface="Arial" pitchFamily="34" charset="0"/>
              </a:rPr>
              <a:t>Competitiveness</a:t>
            </a:r>
            <a:endParaRPr lang="en-GB" sz="2000" dirty="0"/>
          </a:p>
        </p:txBody>
      </p:sp>
      <p:sp>
        <p:nvSpPr>
          <p:cNvPr id="5" name="TextBox 4"/>
          <p:cNvSpPr txBox="1"/>
          <p:nvPr/>
        </p:nvSpPr>
        <p:spPr>
          <a:xfrm>
            <a:off x="3121996" y="2496312"/>
            <a:ext cx="3024336" cy="2646878"/>
          </a:xfrm>
          <a:prstGeom prst="rect">
            <a:avLst/>
          </a:prstGeom>
          <a:noFill/>
        </p:spPr>
        <p:txBody>
          <a:bodyPr wrap="square" rtlCol="0">
            <a:spAutoFit/>
          </a:bodyPr>
          <a:lstStyle/>
          <a:p>
            <a:r>
              <a:rPr lang="en-GB" sz="2800" b="1" dirty="0">
                <a:solidFill>
                  <a:srgbClr val="FF0000"/>
                </a:solidFill>
              </a:rPr>
              <a:t>CREATIVITY</a:t>
            </a:r>
          </a:p>
          <a:p>
            <a:r>
              <a:rPr lang="en-GB" sz="2000" dirty="0"/>
              <a:t>Problem solving</a:t>
            </a:r>
          </a:p>
          <a:p>
            <a:r>
              <a:rPr lang="en-GB" sz="2000" dirty="0"/>
              <a:t>Lateral thinking / ideas generation</a:t>
            </a:r>
          </a:p>
          <a:p>
            <a:r>
              <a:rPr lang="en-GB" sz="2000" dirty="0"/>
              <a:t>Spotting and creating opportunities</a:t>
            </a:r>
          </a:p>
          <a:p>
            <a:r>
              <a:rPr lang="en-GB" sz="2000" dirty="0"/>
              <a:t>Innovation</a:t>
            </a:r>
          </a:p>
          <a:p>
            <a:endParaRPr lang="en-GB" dirty="0"/>
          </a:p>
        </p:txBody>
      </p:sp>
      <p:sp>
        <p:nvSpPr>
          <p:cNvPr id="6" name="TextBox 5"/>
          <p:cNvSpPr txBox="1"/>
          <p:nvPr/>
        </p:nvSpPr>
        <p:spPr>
          <a:xfrm>
            <a:off x="5829645" y="2467129"/>
            <a:ext cx="3240360" cy="2646878"/>
          </a:xfrm>
          <a:prstGeom prst="rect">
            <a:avLst/>
          </a:prstGeom>
          <a:noFill/>
        </p:spPr>
        <p:txBody>
          <a:bodyPr wrap="square" rtlCol="0">
            <a:spAutoFit/>
          </a:bodyPr>
          <a:lstStyle/>
          <a:p>
            <a:r>
              <a:rPr lang="en-GB" sz="2800" b="1" dirty="0">
                <a:solidFill>
                  <a:srgbClr val="FF0000"/>
                </a:solidFill>
              </a:rPr>
              <a:t>RELATIONSHIPS</a:t>
            </a:r>
          </a:p>
          <a:p>
            <a:r>
              <a:rPr lang="en-GB" sz="2000" dirty="0"/>
              <a:t>Working with others</a:t>
            </a:r>
          </a:p>
          <a:p>
            <a:r>
              <a:rPr lang="en-GB" sz="2000" dirty="0"/>
              <a:t>Managing difficult situations</a:t>
            </a:r>
          </a:p>
          <a:p>
            <a:r>
              <a:rPr lang="en-GB" sz="2000" dirty="0"/>
              <a:t>Negotiation, persuasion and influence</a:t>
            </a:r>
          </a:p>
          <a:p>
            <a:r>
              <a:rPr lang="en-GB" sz="2000" dirty="0"/>
              <a:t>Presentation</a:t>
            </a:r>
          </a:p>
          <a:p>
            <a:r>
              <a:rPr lang="en-GB" sz="2000" dirty="0"/>
              <a:t>Communication</a:t>
            </a:r>
          </a:p>
          <a:p>
            <a:endParaRPr lang="en-GB" dirty="0"/>
          </a:p>
        </p:txBody>
      </p:sp>
      <p:sp>
        <p:nvSpPr>
          <p:cNvPr id="7" name="Rectangle 6"/>
          <p:cNvSpPr/>
          <p:nvPr/>
        </p:nvSpPr>
        <p:spPr>
          <a:xfrm>
            <a:off x="9070005" y="2436351"/>
            <a:ext cx="3443709" cy="2677656"/>
          </a:xfrm>
          <a:prstGeom prst="rect">
            <a:avLst/>
          </a:prstGeom>
        </p:spPr>
        <p:txBody>
          <a:bodyPr wrap="square">
            <a:spAutoFit/>
          </a:bodyPr>
          <a:lstStyle/>
          <a:p>
            <a:r>
              <a:rPr lang="en-GB" sz="2800" b="1" dirty="0">
                <a:solidFill>
                  <a:srgbClr val="FF0000"/>
                </a:solidFill>
              </a:rPr>
              <a:t>ORGANISATION</a:t>
            </a:r>
          </a:p>
          <a:p>
            <a:r>
              <a:rPr lang="en-GB" sz="2000" dirty="0"/>
              <a:t>Planning</a:t>
            </a:r>
          </a:p>
          <a:p>
            <a:r>
              <a:rPr lang="en-GB" sz="2000" dirty="0"/>
              <a:t>Managing resources</a:t>
            </a:r>
          </a:p>
          <a:p>
            <a:r>
              <a:rPr lang="en-GB" sz="2000" dirty="0"/>
              <a:t>Decision making</a:t>
            </a:r>
          </a:p>
          <a:p>
            <a:r>
              <a:rPr lang="en-GB" sz="2000" dirty="0"/>
              <a:t>Research and understanding the environment</a:t>
            </a:r>
          </a:p>
          <a:p>
            <a:r>
              <a:rPr lang="en-GB" sz="2000" dirty="0"/>
              <a:t>Managing risk</a:t>
            </a:r>
          </a:p>
          <a:p>
            <a:r>
              <a:rPr lang="en-GB" sz="2000" dirty="0"/>
              <a:t>Vision and goal setting</a:t>
            </a:r>
          </a:p>
        </p:txBody>
      </p:sp>
      <p:sp>
        <p:nvSpPr>
          <p:cNvPr id="3" name="TextBox 2">
            <a:extLst>
              <a:ext uri="{FF2B5EF4-FFF2-40B4-BE49-F238E27FC236}">
                <a16:creationId xmlns:a16="http://schemas.microsoft.com/office/drawing/2014/main" id="{3A836F5C-D020-5EF5-B388-B3A13A47A8EE}"/>
              </a:ext>
            </a:extLst>
          </p:cNvPr>
          <p:cNvSpPr txBox="1"/>
          <p:nvPr/>
        </p:nvSpPr>
        <p:spPr>
          <a:xfrm>
            <a:off x="9161755" y="5575177"/>
            <a:ext cx="2450237" cy="369332"/>
          </a:xfrm>
          <a:prstGeom prst="rect">
            <a:avLst/>
          </a:prstGeom>
          <a:noFill/>
        </p:spPr>
        <p:txBody>
          <a:bodyPr wrap="square" rtlCol="0">
            <a:spAutoFit/>
          </a:bodyPr>
          <a:lstStyle/>
          <a:p>
            <a:r>
              <a:rPr lang="en-GB" dirty="0"/>
              <a:t>(Big Ideas Wales, N.D.)</a:t>
            </a:r>
          </a:p>
        </p:txBody>
      </p:sp>
    </p:spTree>
    <p:extLst>
      <p:ext uri="{BB962C8B-B14F-4D97-AF65-F5344CB8AC3E}">
        <p14:creationId xmlns:p14="http://schemas.microsoft.com/office/powerpoint/2010/main" val="1285959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5" name="Straight Connector 1034">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928673A-2F02-0CBF-5A38-F9F843E257A2}"/>
              </a:ext>
            </a:extLst>
          </p:cNvPr>
          <p:cNvSpPr>
            <a:spLocks noGrp="1"/>
          </p:cNvSpPr>
          <p:nvPr>
            <p:ph type="title"/>
          </p:nvPr>
        </p:nvSpPr>
        <p:spPr>
          <a:xfrm>
            <a:off x="1451580" y="804520"/>
            <a:ext cx="3530157" cy="1049235"/>
          </a:xfrm>
        </p:spPr>
        <p:txBody>
          <a:bodyPr>
            <a:normAutofit/>
          </a:bodyPr>
          <a:lstStyle/>
          <a:p>
            <a:r>
              <a:rPr lang="en-US" dirty="0"/>
              <a:t>The grow model </a:t>
            </a:r>
            <a:endParaRPr lang="en-GB" dirty="0"/>
          </a:p>
        </p:txBody>
      </p:sp>
      <p:sp>
        <p:nvSpPr>
          <p:cNvPr id="1037" name="Rectangle 1036">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30" name="Content Placeholder 1029">
            <a:extLst>
              <a:ext uri="{FF2B5EF4-FFF2-40B4-BE49-F238E27FC236}">
                <a16:creationId xmlns:a16="http://schemas.microsoft.com/office/drawing/2014/main" id="{5D8FC0CE-7AAD-5925-83EE-2783F72F3110}"/>
              </a:ext>
            </a:extLst>
          </p:cNvPr>
          <p:cNvSpPr>
            <a:spLocks noGrp="1"/>
          </p:cNvSpPr>
          <p:nvPr>
            <p:ph idx="1"/>
          </p:nvPr>
        </p:nvSpPr>
        <p:spPr>
          <a:xfrm>
            <a:off x="1451581" y="2015732"/>
            <a:ext cx="3526523" cy="3450613"/>
          </a:xfrm>
        </p:spPr>
        <p:txBody>
          <a:bodyPr>
            <a:normAutofit/>
          </a:bodyPr>
          <a:lstStyle/>
          <a:p>
            <a:r>
              <a:rPr lang="en-US" dirty="0"/>
              <a:t>The model was developed in the 1980s by performance coach Sir John Whitmore with the help of Alan Fine and Graham Alexander. </a:t>
            </a:r>
          </a:p>
          <a:p>
            <a:endParaRPr lang="en-US" dirty="0"/>
          </a:p>
          <a:p>
            <a:r>
              <a:rPr lang="en-US" dirty="0"/>
              <a:t>Think of a journey…. </a:t>
            </a:r>
          </a:p>
        </p:txBody>
      </p:sp>
      <p:grpSp>
        <p:nvGrpSpPr>
          <p:cNvPr id="1039" name="Group 1038">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1040" name="Rectangle 1039">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043" name="Rectangle 1042">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CB913E2A-C86B-7A34-02AD-615CCAC0D4E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3926" y="1488454"/>
            <a:ext cx="4821551" cy="3121954"/>
          </a:xfrm>
          <a:prstGeom prst="rect">
            <a:avLst/>
          </a:prstGeom>
          <a:noFill/>
          <a:extLst>
            <a:ext uri="{909E8E84-426E-40DD-AFC4-6F175D3DCCD1}">
              <a14:hiddenFill xmlns:a14="http://schemas.microsoft.com/office/drawing/2010/main">
                <a:solidFill>
                  <a:srgbClr val="FFFFFF"/>
                </a:solidFill>
              </a14:hiddenFill>
            </a:ext>
          </a:extLst>
        </p:spPr>
      </p:pic>
      <p:pic>
        <p:nvPicPr>
          <p:cNvPr id="1045" name="Picture 1044">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47" name="Straight Connector 1046">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407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E6BF34D-6578-C905-FB89-29E7247902FE}"/>
              </a:ext>
            </a:extLst>
          </p:cNvPr>
          <p:cNvSpPr>
            <a:spLocks noGrp="1"/>
          </p:cNvSpPr>
          <p:nvPr>
            <p:ph type="title"/>
          </p:nvPr>
        </p:nvSpPr>
        <p:spPr>
          <a:xfrm>
            <a:off x="7555992" y="707475"/>
            <a:ext cx="3157577" cy="1312001"/>
          </a:xfrm>
        </p:spPr>
        <p:txBody>
          <a:bodyPr anchor="t">
            <a:normAutofit fontScale="90000"/>
          </a:bodyPr>
          <a:lstStyle/>
          <a:p>
            <a:r>
              <a:rPr lang="en-US" sz="2800" dirty="0"/>
              <a:t>The Entrepreneurship Coaching Model </a:t>
            </a:r>
            <a:endParaRPr lang="en-GB" sz="2800" dirty="0"/>
          </a:p>
        </p:txBody>
      </p:sp>
      <p:cxnSp>
        <p:nvCxnSpPr>
          <p:cNvPr id="2061" name="Straight Connector 2060">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63"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050" name="Picture 2">
            <a:extLst>
              <a:ext uri="{FF2B5EF4-FFF2-40B4-BE49-F238E27FC236}">
                <a16:creationId xmlns:a16="http://schemas.microsoft.com/office/drawing/2014/main" id="{4CB16EA7-C66F-3640-2431-A93A330493F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4587" y="1458538"/>
            <a:ext cx="7006089" cy="3940924"/>
          </a:xfrm>
          <a:prstGeom prst="rect">
            <a:avLst/>
          </a:prstGeom>
          <a:noFill/>
          <a:extLst>
            <a:ext uri="{909E8E84-426E-40DD-AFC4-6F175D3DCCD1}">
              <a14:hiddenFill xmlns:a14="http://schemas.microsoft.com/office/drawing/2010/main">
                <a:solidFill>
                  <a:srgbClr val="FFFFFF"/>
                </a:solidFill>
              </a14:hiddenFill>
            </a:ext>
          </a:extLst>
        </p:spPr>
      </p:pic>
      <p:sp>
        <p:nvSpPr>
          <p:cNvPr id="2054" name="Content Placeholder 2053">
            <a:extLst>
              <a:ext uri="{FF2B5EF4-FFF2-40B4-BE49-F238E27FC236}">
                <a16:creationId xmlns:a16="http://schemas.microsoft.com/office/drawing/2014/main" id="{C325D2BB-700E-8D08-474B-811339D13628}"/>
              </a:ext>
            </a:extLst>
          </p:cNvPr>
          <p:cNvSpPr>
            <a:spLocks noGrp="1"/>
          </p:cNvSpPr>
          <p:nvPr>
            <p:ph idx="1"/>
          </p:nvPr>
        </p:nvSpPr>
        <p:spPr>
          <a:xfrm>
            <a:off x="7554138" y="2273608"/>
            <a:ext cx="3159432" cy="3940925"/>
          </a:xfrm>
        </p:spPr>
        <p:txBody>
          <a:bodyPr>
            <a:normAutofit/>
          </a:bodyPr>
          <a:lstStyle/>
          <a:p>
            <a:r>
              <a:rPr lang="en-US" dirty="0"/>
              <a:t>Step one - Understand what you intend to do</a:t>
            </a:r>
          </a:p>
          <a:p>
            <a:r>
              <a:rPr lang="en-US" dirty="0"/>
              <a:t>Step two - SMART Targets</a:t>
            </a:r>
          </a:p>
          <a:p>
            <a:r>
              <a:rPr lang="en-US" dirty="0"/>
              <a:t>Step three - is the business realistic? </a:t>
            </a:r>
          </a:p>
          <a:p>
            <a:r>
              <a:rPr lang="en-US" dirty="0"/>
              <a:t>Step four - Business Plan </a:t>
            </a:r>
          </a:p>
          <a:p>
            <a:r>
              <a:rPr lang="en-US" dirty="0"/>
              <a:t>Step five – Review and Evaluate </a:t>
            </a:r>
          </a:p>
          <a:p>
            <a:endParaRPr lang="en-US" dirty="0"/>
          </a:p>
        </p:txBody>
      </p:sp>
    </p:spTree>
    <p:extLst>
      <p:ext uri="{BB962C8B-B14F-4D97-AF65-F5344CB8AC3E}">
        <p14:creationId xmlns:p14="http://schemas.microsoft.com/office/powerpoint/2010/main" val="3137424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Achosiaeth Ynteu Effaith</a:t>
            </a:r>
          </a:p>
        </p:txBody>
      </p:sp>
      <p:sp>
        <p:nvSpPr>
          <p:cNvPr id="3" name="Content Placeholder 2"/>
          <p:cNvSpPr>
            <a:spLocks noGrp="1"/>
          </p:cNvSpPr>
          <p:nvPr>
            <p:ph idx="1"/>
          </p:nvPr>
        </p:nvSpPr>
        <p:spPr>
          <a:xfrm>
            <a:off x="1069848" y="1808892"/>
            <a:ext cx="4092461" cy="4050792"/>
          </a:xfrm>
        </p:spPr>
        <p:txBody>
          <a:bodyPr>
            <a:normAutofit fontScale="77500" lnSpcReduction="20000"/>
          </a:bodyPr>
          <a:lstStyle/>
          <a:p>
            <a:r>
              <a:rPr lang="cy-GB" dirty="0"/>
              <a:t>Eglurhad: Y Cogydd</a:t>
            </a:r>
          </a:p>
          <a:p>
            <a:endParaRPr lang="cy-GB" dirty="0"/>
          </a:p>
          <a:p>
            <a:r>
              <a:rPr lang="cy-GB" dirty="0"/>
              <a:t>Gan ddefnyddio dull achosiaeth mae'r cleient yn dewis pryd o flaen llaw ac mae'r cogydd yn paratoi'r pryd trwy chwilio am y cynhwysion cywir a dilyn y rysáit.</a:t>
            </a:r>
          </a:p>
          <a:p>
            <a:r>
              <a:rPr lang="cy-GB" dirty="0"/>
              <a:t>Gan ddefnyddio proses effaith mae'r cleient yn gofyn i rywbeth gael ei wneud gyda'r cynhwysion sydd ar gael, mae'r cogydd yn dewis y cynhwysion sy'n caniatáu iddo wneud pryd</a:t>
            </a:r>
          </a:p>
          <a:p>
            <a:endParaRPr lang="cy-GB" dirty="0"/>
          </a:p>
          <a:p>
            <a:r>
              <a:rPr lang="cy-GB" dirty="0"/>
              <a:t>Enghraifft Pa un yw hwn?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15598" y="2045000"/>
            <a:ext cx="6012660" cy="3814684"/>
          </a:xfrm>
          <a:prstGeom prst="rect">
            <a:avLst/>
          </a:prstGeom>
        </p:spPr>
      </p:pic>
    </p:spTree>
    <p:extLst>
      <p:ext uri="{BB962C8B-B14F-4D97-AF65-F5344CB8AC3E}">
        <p14:creationId xmlns:p14="http://schemas.microsoft.com/office/powerpoint/2010/main" val="2904206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Vs Effectuation</a:t>
            </a:r>
          </a:p>
        </p:txBody>
      </p:sp>
      <p:sp>
        <p:nvSpPr>
          <p:cNvPr id="3" name="Content Placeholder 2"/>
          <p:cNvSpPr>
            <a:spLocks noGrp="1"/>
          </p:cNvSpPr>
          <p:nvPr>
            <p:ph idx="1"/>
          </p:nvPr>
        </p:nvSpPr>
        <p:spPr>
          <a:xfrm>
            <a:off x="1069848" y="1808892"/>
            <a:ext cx="4092461" cy="4050792"/>
          </a:xfrm>
        </p:spPr>
        <p:txBody>
          <a:bodyPr>
            <a:normAutofit fontScale="92500" lnSpcReduction="20000"/>
          </a:bodyPr>
          <a:lstStyle/>
          <a:p>
            <a:r>
              <a:rPr lang="en-GB" dirty="0"/>
              <a:t>Explanation: </a:t>
            </a:r>
            <a:r>
              <a:rPr lang="en-GB" dirty="0">
                <a:hlinkClick r:id="rId3"/>
              </a:rPr>
              <a:t>The Chef</a:t>
            </a:r>
            <a:endParaRPr lang="en-GB" dirty="0"/>
          </a:p>
          <a:p>
            <a:pPr lvl="1"/>
            <a:endParaRPr lang="en-GB" dirty="0"/>
          </a:p>
          <a:p>
            <a:pPr marL="274320" lvl="1" indent="0">
              <a:buNone/>
            </a:pPr>
            <a:r>
              <a:rPr lang="en-GB" dirty="0"/>
              <a:t>Using a causation approach the client chooses a dish in advance and the chef prepares the dish by looking for the right ingredients and following the recipe.</a:t>
            </a:r>
          </a:p>
          <a:p>
            <a:pPr marL="274320" lvl="1" indent="0">
              <a:buNone/>
            </a:pPr>
            <a:r>
              <a:rPr lang="en-GB" dirty="0"/>
              <a:t>Using an effectual process the client asks for something to be made with the available ingredients, the chef chooses the ingredients that allow them to make a meal</a:t>
            </a:r>
          </a:p>
          <a:p>
            <a:pPr marL="274320" lvl="1" indent="0">
              <a:buNone/>
            </a:pPr>
            <a:endParaRPr lang="en-GB" dirty="0"/>
          </a:p>
          <a:p>
            <a:pPr marL="274320" lvl="1" indent="0">
              <a:buNone/>
            </a:pPr>
            <a:r>
              <a:rPr lang="en-GB" dirty="0">
                <a:hlinkClick r:id="rId4"/>
              </a:rPr>
              <a:t>Example</a:t>
            </a:r>
            <a:r>
              <a:rPr lang="en-GB" dirty="0"/>
              <a:t> Which is this?</a:t>
            </a: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15598" y="2045000"/>
            <a:ext cx="6012660" cy="3814684"/>
          </a:xfrm>
          <a:prstGeom prst="rect">
            <a:avLst/>
          </a:prstGeom>
        </p:spPr>
      </p:pic>
    </p:spTree>
    <p:extLst>
      <p:ext uri="{BB962C8B-B14F-4D97-AF65-F5344CB8AC3E}">
        <p14:creationId xmlns:p14="http://schemas.microsoft.com/office/powerpoint/2010/main" val="8476599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EC17D08F-2133-44A9-B28C-CB29928FA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CC36881-E309-4C41-8B5B-203AADC1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659301" y="1474969"/>
            <a:ext cx="2823919" cy="1868760"/>
          </a:xfrm>
        </p:spPr>
        <p:txBody>
          <a:bodyPr vert="horz" lIns="91440" tIns="45720" rIns="91440" bIns="0" rtlCol="0" anchor="b">
            <a:normAutofit/>
          </a:bodyPr>
          <a:lstStyle/>
          <a:p>
            <a:br>
              <a:rPr lang="en-US" sz="1700" dirty="0"/>
            </a:br>
            <a:r>
              <a:rPr lang="en-US" sz="1700" dirty="0" err="1"/>
              <a:t>Allwch</a:t>
            </a:r>
            <a:r>
              <a:rPr lang="en-US" sz="1700" dirty="0"/>
              <a:t> chi </a:t>
            </a:r>
            <a:r>
              <a:rPr lang="en-US" sz="1700" dirty="0" err="1"/>
              <a:t>feddwl</a:t>
            </a:r>
            <a:r>
              <a:rPr lang="en-US" sz="1700" dirty="0"/>
              <a:t> am </a:t>
            </a:r>
            <a:r>
              <a:rPr lang="en-US" sz="1700" dirty="0" err="1"/>
              <a:t>unrhyw</a:t>
            </a:r>
            <a:r>
              <a:rPr lang="en-US" sz="1700" dirty="0"/>
              <a:t> </a:t>
            </a:r>
            <a:r>
              <a:rPr lang="en-US" sz="1700" dirty="0" err="1"/>
              <a:t>enghreifftiau</a:t>
            </a:r>
            <a:r>
              <a:rPr lang="en-US" sz="1700" dirty="0"/>
              <a:t> </a:t>
            </a:r>
            <a:r>
              <a:rPr lang="en-US" sz="1700" dirty="0" err="1"/>
              <a:t>cyfredol</a:t>
            </a:r>
            <a:br>
              <a:rPr lang="en-US" sz="1700" dirty="0"/>
            </a:br>
            <a:r>
              <a:rPr lang="en-US" sz="1700" dirty="0"/>
              <a:t>Can you think of any current examples   </a:t>
            </a:r>
          </a:p>
        </p:txBody>
      </p:sp>
      <p:cxnSp>
        <p:nvCxnSpPr>
          <p:cNvPr id="22" name="Straight Connector 21">
            <a:extLst>
              <a:ext uri="{FF2B5EF4-FFF2-40B4-BE49-F238E27FC236}">
                <a16:creationId xmlns:a16="http://schemas.microsoft.com/office/drawing/2014/main" id="{84F2C6A8-7D46-49EA-860B-0F0B02084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AED92372-F778-4E96-9E90-4E63BAF3CA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25" name="Rectangle 24">
              <a:extLst>
                <a:ext uri="{FF2B5EF4-FFF2-40B4-BE49-F238E27FC236}">
                  <a16:creationId xmlns:a16="http://schemas.microsoft.com/office/drawing/2014/main" id="{EB4EC089-8B60-43F4-9BF5-1F0B0E398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C0BAC91-1725-4E5A-92CE-F5A2EB066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Content Placeholder 4"/>
          <p:cNvPicPr>
            <a:picLocks noGrp="1" noChangeAspect="1"/>
          </p:cNvPicPr>
          <p:nvPr>
            <p:ph idx="1"/>
          </p:nvPr>
        </p:nvPicPr>
        <p:blipFill>
          <a:blip r:embed="rId4">
            <a:extLst>
              <a:ext uri="{28A0092B-C50C-407E-A947-70E740481C1C}">
                <a14:useLocalDpi xmlns:a14="http://schemas.microsoft.com/office/drawing/2010/main" val="0"/>
              </a:ext>
            </a:extLst>
          </a:blip>
          <a:srcRect t="89" r="-2" b="3004"/>
          <a:stretch>
            <a:fillRect/>
          </a:stretch>
        </p:blipFill>
        <p:spPr>
          <a:xfrm>
            <a:off x="4618374" y="1116345"/>
            <a:ext cx="6282919" cy="3866172"/>
          </a:xfrm>
          <a:prstGeom prst="rect">
            <a:avLst/>
          </a:prstGeom>
        </p:spPr>
      </p:pic>
      <p:pic>
        <p:nvPicPr>
          <p:cNvPr id="28" name="Picture 27">
            <a:extLst>
              <a:ext uri="{FF2B5EF4-FFF2-40B4-BE49-F238E27FC236}">
                <a16:creationId xmlns:a16="http://schemas.microsoft.com/office/drawing/2014/main" id="{4B61EBEC-D0CA-456C-98A6-EDA1AC9FB0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718A71EB-D327-4458-85FB-26336B2BA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426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065A0-FE5C-EC06-CCF0-56FEFEE7F531}"/>
              </a:ext>
            </a:extLst>
          </p:cNvPr>
          <p:cNvSpPr>
            <a:spLocks noGrp="1"/>
          </p:cNvSpPr>
          <p:nvPr>
            <p:ph type="title"/>
          </p:nvPr>
        </p:nvSpPr>
        <p:spPr>
          <a:xfrm>
            <a:off x="5289754" y="639097"/>
            <a:ext cx="6253317" cy="3686015"/>
          </a:xfrm>
        </p:spPr>
        <p:txBody>
          <a:bodyPr vert="horz" lIns="91440" tIns="45720" rIns="91440" bIns="45720" rtlCol="0" anchor="b">
            <a:normAutofit/>
          </a:bodyPr>
          <a:lstStyle/>
          <a:p>
            <a:r>
              <a:rPr lang="cy-GB" dirty="0"/>
              <a:t>Sgiliau cyflogadwyedd</a:t>
            </a:r>
            <a:br>
              <a:rPr lang="en-US" dirty="0"/>
            </a:br>
            <a:r>
              <a:rPr lang="en-US" dirty="0"/>
              <a:t>Employability skills</a:t>
            </a:r>
          </a:p>
        </p:txBody>
      </p:sp>
      <p:sp>
        <p:nvSpPr>
          <p:cNvPr id="4" name="Text Placeholder 3">
            <a:extLst>
              <a:ext uri="{FF2B5EF4-FFF2-40B4-BE49-F238E27FC236}">
                <a16:creationId xmlns:a16="http://schemas.microsoft.com/office/drawing/2014/main" id="{50A3F1ED-8DD5-7573-E841-0BA374E27648}"/>
              </a:ext>
            </a:extLst>
          </p:cNvPr>
          <p:cNvSpPr>
            <a:spLocks noGrp="1"/>
          </p:cNvSpPr>
          <p:nvPr>
            <p:ph type="body" idx="1"/>
          </p:nvPr>
        </p:nvSpPr>
        <p:spPr>
          <a:xfrm>
            <a:off x="5289753" y="4455621"/>
            <a:ext cx="6269347" cy="1238616"/>
          </a:xfrm>
        </p:spPr>
        <p:txBody>
          <a:bodyPr vert="horz" lIns="91440" tIns="45720" rIns="91440" bIns="45720" rtlCol="0">
            <a:normAutofit/>
          </a:bodyPr>
          <a:lstStyle/>
          <a:p>
            <a:endParaRPr lang="en-US">
              <a:solidFill>
                <a:schemeClr val="tx1">
                  <a:lumMod val="85000"/>
                  <a:lumOff val="15000"/>
                </a:schemeClr>
              </a:solidFill>
            </a:endParaRPr>
          </a:p>
        </p:txBody>
      </p:sp>
      <p:pic>
        <p:nvPicPr>
          <p:cNvPr id="8" name="Graphic 7" descr="Head with Gears">
            <a:extLst>
              <a:ext uri="{FF2B5EF4-FFF2-40B4-BE49-F238E27FC236}">
                <a16:creationId xmlns:a16="http://schemas.microsoft.com/office/drawing/2014/main" id="{C1CA9D3D-0646-7DBC-4FA7-1404D91CAF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999" y="1163529"/>
            <a:ext cx="4001315" cy="4001315"/>
          </a:xfrm>
          <a:prstGeom prst="rect">
            <a:avLst/>
          </a:prstGeom>
        </p:spPr>
      </p:pic>
    </p:spTree>
    <p:extLst>
      <p:ext uri="{BB962C8B-B14F-4D97-AF65-F5344CB8AC3E}">
        <p14:creationId xmlns:p14="http://schemas.microsoft.com/office/powerpoint/2010/main" val="3775687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E0138-C79D-5B4F-CD14-6514D0856EBE}"/>
              </a:ext>
            </a:extLst>
          </p:cNvPr>
          <p:cNvSpPr>
            <a:spLocks noGrp="1"/>
          </p:cNvSpPr>
          <p:nvPr>
            <p:ph type="title"/>
          </p:nvPr>
        </p:nvSpPr>
        <p:spPr/>
        <p:txBody>
          <a:bodyPr/>
          <a:lstStyle/>
          <a:p>
            <a:r>
              <a:rPr lang="en-US" dirty="0"/>
              <a:t>Activity </a:t>
            </a:r>
            <a:endParaRPr lang="en-GB" dirty="0"/>
          </a:p>
        </p:txBody>
      </p:sp>
      <p:sp>
        <p:nvSpPr>
          <p:cNvPr id="3" name="Content Placeholder 2">
            <a:extLst>
              <a:ext uri="{FF2B5EF4-FFF2-40B4-BE49-F238E27FC236}">
                <a16:creationId xmlns:a16="http://schemas.microsoft.com/office/drawing/2014/main" id="{0B3A1AA5-452F-1E3B-62F4-6F3800221189}"/>
              </a:ext>
            </a:extLst>
          </p:cNvPr>
          <p:cNvSpPr>
            <a:spLocks noGrp="1"/>
          </p:cNvSpPr>
          <p:nvPr>
            <p:ph idx="1"/>
          </p:nvPr>
        </p:nvSpPr>
        <p:spPr/>
        <p:txBody>
          <a:bodyPr/>
          <a:lstStyle/>
          <a:p>
            <a:r>
              <a:rPr lang="en-US" dirty="0"/>
              <a:t>In your groups: </a:t>
            </a:r>
          </a:p>
          <a:p>
            <a:endParaRPr lang="en-US" dirty="0"/>
          </a:p>
          <a:p>
            <a:r>
              <a:rPr lang="en-US" dirty="0"/>
              <a:t>List employability skills that are sought after as of today ?</a:t>
            </a:r>
          </a:p>
          <a:p>
            <a:pPr marL="0" indent="0">
              <a:buNone/>
            </a:pPr>
            <a:r>
              <a:rPr lang="en-US" dirty="0"/>
              <a:t>  How can these skills be taught when looking at the models we have covered? </a:t>
            </a:r>
            <a:endParaRPr lang="en-GB" dirty="0"/>
          </a:p>
        </p:txBody>
      </p:sp>
    </p:spTree>
    <p:extLst>
      <p:ext uri="{BB962C8B-B14F-4D97-AF65-F5344CB8AC3E}">
        <p14:creationId xmlns:p14="http://schemas.microsoft.com/office/powerpoint/2010/main" val="1300471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Employability Skills (CBI 2011)</a:t>
            </a:r>
          </a:p>
        </p:txBody>
      </p:sp>
      <p:sp>
        <p:nvSpPr>
          <p:cNvPr id="3" name="Content Placeholder 2"/>
          <p:cNvSpPr>
            <a:spLocks noGrp="1"/>
          </p:cNvSpPr>
          <p:nvPr>
            <p:ph sz="half" idx="1"/>
          </p:nvPr>
        </p:nvSpPr>
        <p:spPr/>
        <p:txBody>
          <a:bodyPr>
            <a:normAutofit fontScale="55000" lnSpcReduction="20000"/>
          </a:bodyPr>
          <a:lstStyle/>
          <a:p>
            <a:r>
              <a:rPr lang="cy-GB" dirty="0"/>
              <a:t>Ymwybyddiaeth busnes a chwsmeriaid</a:t>
            </a:r>
          </a:p>
          <a:p>
            <a:r>
              <a:rPr lang="cy-GB" dirty="0"/>
              <a:t>Datrys Problemau</a:t>
            </a:r>
          </a:p>
          <a:p>
            <a:r>
              <a:rPr lang="cy-GB" dirty="0"/>
              <a:t>Cyfathrebu a llythrennedd</a:t>
            </a:r>
          </a:p>
          <a:p>
            <a:r>
              <a:rPr lang="cy-GB" dirty="0"/>
              <a:t>Cymhwyso rhif</a:t>
            </a:r>
          </a:p>
          <a:p>
            <a:r>
              <a:rPr lang="cy-GB" dirty="0"/>
              <a:t>Defnyddio TG</a:t>
            </a:r>
          </a:p>
          <a:p>
            <a:r>
              <a:rPr lang="cy-GB" dirty="0"/>
              <a:t>Agwedd ‘Medraf’</a:t>
            </a:r>
          </a:p>
          <a:p>
            <a:r>
              <a:rPr lang="cy-GB" dirty="0"/>
              <a:t>Parodrwydd i gymryd rhan a chyfrannu</a:t>
            </a:r>
          </a:p>
          <a:p>
            <a:r>
              <a:rPr lang="cy-GB" dirty="0"/>
              <a:t>Bod yn agored i syniadau newydd</a:t>
            </a:r>
          </a:p>
          <a:p>
            <a:r>
              <a:rPr lang="cy-GB" dirty="0"/>
              <a:t>Cymhelliant i wneud i bethau ddigwydd</a:t>
            </a:r>
          </a:p>
          <a:p>
            <a:r>
              <a:rPr lang="cy-GB" dirty="0"/>
              <a:t>Entrepreneuriaeth.</a:t>
            </a:r>
          </a:p>
          <a:p>
            <a:r>
              <a:rPr lang="cy-GB" dirty="0"/>
              <a:t>Ydy hyn wedi newid?</a:t>
            </a:r>
          </a:p>
        </p:txBody>
      </p:sp>
      <p:sp>
        <p:nvSpPr>
          <p:cNvPr id="6" name="Content Placeholder 5">
            <a:extLst>
              <a:ext uri="{FF2B5EF4-FFF2-40B4-BE49-F238E27FC236}">
                <a16:creationId xmlns:a16="http://schemas.microsoft.com/office/drawing/2014/main" id="{30E67794-E43F-5B3E-F36D-38D4971F8DAC}"/>
              </a:ext>
            </a:extLst>
          </p:cNvPr>
          <p:cNvSpPr>
            <a:spLocks noGrp="1"/>
          </p:cNvSpPr>
          <p:nvPr>
            <p:ph sz="half" idx="2"/>
          </p:nvPr>
        </p:nvSpPr>
        <p:spPr/>
        <p:txBody>
          <a:bodyPr>
            <a:normAutofit fontScale="55000" lnSpcReduction="20000"/>
          </a:bodyPr>
          <a:lstStyle/>
          <a:p>
            <a:r>
              <a:rPr lang="en-GB" dirty="0"/>
              <a:t>Business and customer awareness</a:t>
            </a:r>
          </a:p>
          <a:p>
            <a:r>
              <a:rPr lang="en-GB" dirty="0"/>
              <a:t>Problem solving</a:t>
            </a:r>
          </a:p>
          <a:p>
            <a:r>
              <a:rPr lang="en-GB" dirty="0"/>
              <a:t>Communication and literacy</a:t>
            </a:r>
          </a:p>
          <a:p>
            <a:r>
              <a:rPr lang="en-GB" dirty="0"/>
              <a:t>Application of number</a:t>
            </a:r>
          </a:p>
          <a:p>
            <a:r>
              <a:rPr lang="en-GB" dirty="0"/>
              <a:t>Application of IT</a:t>
            </a:r>
          </a:p>
          <a:p>
            <a:r>
              <a:rPr lang="en-GB" dirty="0"/>
              <a:t>‘Can Do’ approach</a:t>
            </a:r>
          </a:p>
          <a:p>
            <a:r>
              <a:rPr lang="en-GB" dirty="0"/>
              <a:t>Readiness to take part and contribute</a:t>
            </a:r>
          </a:p>
          <a:p>
            <a:r>
              <a:rPr lang="en-GB" dirty="0"/>
              <a:t>Openness to new ideas</a:t>
            </a:r>
          </a:p>
          <a:p>
            <a:r>
              <a:rPr lang="en-GB" dirty="0"/>
              <a:t>Drive to make things happen</a:t>
            </a:r>
          </a:p>
          <a:p>
            <a:r>
              <a:rPr lang="en-GB" dirty="0"/>
              <a:t>Entrepreneurship.</a:t>
            </a:r>
          </a:p>
          <a:p>
            <a:r>
              <a:rPr lang="en-GB" dirty="0"/>
              <a:t>Has this changed?</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3B168-C5FC-DB01-4443-7348CDAA9CB3}"/>
              </a:ext>
            </a:extLst>
          </p:cNvPr>
          <p:cNvSpPr>
            <a:spLocks noGrp="1"/>
          </p:cNvSpPr>
          <p:nvPr>
            <p:ph type="title"/>
          </p:nvPr>
        </p:nvSpPr>
        <p:spPr>
          <a:xfrm>
            <a:off x="5191125" y="0"/>
            <a:ext cx="7108516" cy="3714750"/>
          </a:xfrm>
        </p:spPr>
        <p:txBody>
          <a:bodyPr vert="horz" lIns="91440" tIns="45720" rIns="91440" bIns="45720" rtlCol="0" anchor="b">
            <a:noAutofit/>
          </a:bodyPr>
          <a:lstStyle/>
          <a:p>
            <a:r>
              <a:rPr lang="cy-GB" dirty="0"/>
              <a:t>Felly beth gallwn ni fel addysgwyr ei wneud?</a:t>
            </a:r>
            <a:br>
              <a:rPr lang="cy-GB" dirty="0"/>
            </a:br>
            <a:r>
              <a:rPr lang="en-US" dirty="0"/>
              <a:t>So, what can we as educators do? </a:t>
            </a:r>
          </a:p>
        </p:txBody>
      </p:sp>
      <p:pic>
        <p:nvPicPr>
          <p:cNvPr id="7" name="Graphic 6" descr="Classroom">
            <a:extLst>
              <a:ext uri="{FF2B5EF4-FFF2-40B4-BE49-F238E27FC236}">
                <a16:creationId xmlns:a16="http://schemas.microsoft.com/office/drawing/2014/main" id="{AABD46E1-FC2F-A9F5-998E-77A5E44B65E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3999" y="1163529"/>
            <a:ext cx="4001315" cy="4001315"/>
          </a:xfrm>
          <a:prstGeom prst="rect">
            <a:avLst/>
          </a:prstGeom>
        </p:spPr>
      </p:pic>
    </p:spTree>
    <p:extLst>
      <p:ext uri="{BB962C8B-B14F-4D97-AF65-F5344CB8AC3E}">
        <p14:creationId xmlns:p14="http://schemas.microsoft.com/office/powerpoint/2010/main" val="837295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AA22E-6BE0-0A2C-F61A-EE8229969B57}"/>
              </a:ext>
            </a:extLst>
          </p:cNvPr>
          <p:cNvSpPr>
            <a:spLocks noGrp="1"/>
          </p:cNvSpPr>
          <p:nvPr>
            <p:ph type="title"/>
          </p:nvPr>
        </p:nvSpPr>
        <p:spPr/>
        <p:txBody>
          <a:bodyPr/>
          <a:lstStyle/>
          <a:p>
            <a:r>
              <a:rPr lang="en-US" dirty="0"/>
              <a:t>Activity </a:t>
            </a:r>
            <a:endParaRPr lang="en-GB" dirty="0"/>
          </a:p>
        </p:txBody>
      </p:sp>
      <p:sp>
        <p:nvSpPr>
          <p:cNvPr id="3" name="Content Placeholder 2">
            <a:extLst>
              <a:ext uri="{FF2B5EF4-FFF2-40B4-BE49-F238E27FC236}">
                <a16:creationId xmlns:a16="http://schemas.microsoft.com/office/drawing/2014/main" id="{FBBBD826-1261-0D5A-6CCC-120998E6798C}"/>
              </a:ext>
            </a:extLst>
          </p:cNvPr>
          <p:cNvSpPr>
            <a:spLocks noGrp="1"/>
          </p:cNvSpPr>
          <p:nvPr>
            <p:ph idx="1"/>
          </p:nvPr>
        </p:nvSpPr>
        <p:spPr/>
        <p:txBody>
          <a:bodyPr>
            <a:normAutofit/>
          </a:bodyPr>
          <a:lstStyle/>
          <a:p>
            <a:r>
              <a:rPr lang="en-US" sz="1800" dirty="0"/>
              <a:t>In your groups create a mind map with “Enterprise Educator” at the center with four main branches:</a:t>
            </a:r>
          </a:p>
          <a:p>
            <a:pPr>
              <a:buFontTx/>
              <a:buChar char="-"/>
            </a:pPr>
            <a:r>
              <a:rPr lang="en-US" sz="1800" dirty="0"/>
              <a:t>Entrepreneurial Learning Environments </a:t>
            </a:r>
          </a:p>
          <a:p>
            <a:pPr>
              <a:buFontTx/>
              <a:buChar char="-"/>
            </a:pPr>
            <a:r>
              <a:rPr lang="en-US" sz="1800" dirty="0"/>
              <a:t>Enterprise- Related Learning Outcomes</a:t>
            </a:r>
          </a:p>
          <a:p>
            <a:pPr>
              <a:buFontTx/>
              <a:buChar char="-"/>
            </a:pPr>
            <a:r>
              <a:rPr lang="en-US" sz="1800" dirty="0"/>
              <a:t>Connecting Learning to aspirations/industry</a:t>
            </a:r>
          </a:p>
          <a:p>
            <a:pPr>
              <a:buFontTx/>
              <a:buChar char="-"/>
            </a:pPr>
            <a:r>
              <a:rPr lang="en-US" sz="1800" dirty="0"/>
              <a:t>Enhancing the student experience. </a:t>
            </a:r>
          </a:p>
          <a:p>
            <a:pPr marL="0" indent="0">
              <a:buNone/>
            </a:pPr>
            <a:r>
              <a:rPr lang="en-GB" sz="1800" dirty="0"/>
              <a:t>Under each branch have a thinking about any examples from experiences, what this looks like in practice, behaviours or strategies an educator might use </a:t>
            </a:r>
            <a:r>
              <a:rPr lang="en-US" sz="1800" dirty="0"/>
              <a:t>and opportunities and challenges.</a:t>
            </a:r>
            <a:endParaRPr lang="en-GB" sz="1800" dirty="0"/>
          </a:p>
        </p:txBody>
      </p:sp>
    </p:spTree>
    <p:extLst>
      <p:ext uri="{BB962C8B-B14F-4D97-AF65-F5344CB8AC3E}">
        <p14:creationId xmlns:p14="http://schemas.microsoft.com/office/powerpoint/2010/main" val="1715817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Tasg yr addysgwr menter yw:</a:t>
            </a:r>
            <a:br>
              <a:rPr lang="cy-GB" dirty="0"/>
            </a:br>
            <a:r>
              <a:rPr lang="en-GB" dirty="0"/>
              <a:t>The task of the enterprise educator is to:</a:t>
            </a:r>
          </a:p>
        </p:txBody>
      </p:sp>
      <p:sp>
        <p:nvSpPr>
          <p:cNvPr id="3" name="Content Placeholder 2"/>
          <p:cNvSpPr>
            <a:spLocks noGrp="1"/>
          </p:cNvSpPr>
          <p:nvPr>
            <p:ph sz="half" idx="1"/>
          </p:nvPr>
        </p:nvSpPr>
        <p:spPr/>
        <p:txBody>
          <a:bodyPr>
            <a:normAutofit fontScale="70000" lnSpcReduction="20000"/>
          </a:bodyPr>
          <a:lstStyle/>
          <a:p>
            <a:r>
              <a:rPr lang="cy-GB" dirty="0"/>
              <a:t>Creu amgylcheddau dysgu sy'n annog ymddygiad </a:t>
            </a:r>
            <a:r>
              <a:rPr lang="cy-GB" dirty="0" err="1"/>
              <a:t>entrepreneuraidd</a:t>
            </a:r>
            <a:r>
              <a:rPr lang="cy-GB" dirty="0"/>
              <a:t> ymhlith myfyrwyr a graddedigion;</a:t>
            </a:r>
          </a:p>
          <a:p>
            <a:endParaRPr lang="cy-GB" dirty="0"/>
          </a:p>
          <a:p>
            <a:r>
              <a:rPr lang="cy-GB" dirty="0"/>
              <a:t>Dylunio cwricwla sy'n ymgorffori canlyniadau dysgu sy'n ymwneud â'r agenda menter trwy gynyddu perthnasedd a lleihau haniaethu;</a:t>
            </a:r>
          </a:p>
          <a:p>
            <a:endParaRPr lang="cy-GB" dirty="0"/>
          </a:p>
          <a:p>
            <a:r>
              <a:rPr lang="cy-GB" dirty="0"/>
              <a:t>Galluogi dysgwyr i gysylltu eu dysgu â'u cyd-destun pwnc neu ddiwydiant a'u dyheadau personol;</a:t>
            </a:r>
          </a:p>
          <a:p>
            <a:endParaRPr lang="cy-GB" dirty="0"/>
          </a:p>
          <a:p>
            <a:r>
              <a:rPr lang="cy-GB" dirty="0"/>
              <a:t>Manteisio’n barhaus ar gyfleoedd newydd i wella profiad myfyrwyr.</a:t>
            </a:r>
            <a:endParaRPr lang="cy-GB" dirty="0">
              <a:hlinkClick r:id="rId3"/>
            </a:endParaRPr>
          </a:p>
          <a:p>
            <a:endParaRPr lang="en-GB" dirty="0">
              <a:hlinkClick r:id="" action="ppaction://noaction"/>
            </a:endParaRPr>
          </a:p>
          <a:p>
            <a:endParaRPr lang="en-GB" dirty="0">
              <a:hlinkClick r:id="" action="ppaction://noaction"/>
            </a:endParaRPr>
          </a:p>
          <a:p>
            <a:endParaRPr lang="en-GB" dirty="0">
              <a:hlinkClick r:id="" action="ppaction://noaction"/>
            </a:endParaRPr>
          </a:p>
          <a:p>
            <a:endParaRPr lang="en-GB" dirty="0">
              <a:hlinkClick r:id="" action="ppaction://noaction"/>
            </a:endParaRPr>
          </a:p>
          <a:p>
            <a:endParaRPr lang="en-GB" dirty="0">
              <a:hlinkClick r:id="" action="ppaction://noaction"/>
            </a:endParaRPr>
          </a:p>
          <a:p>
            <a:endParaRPr lang="en-GB" dirty="0">
              <a:hlinkClick r:id="" action="ppaction://noaction"/>
            </a:endParaRPr>
          </a:p>
          <a:p>
            <a:endParaRPr lang="en-GB" dirty="0">
              <a:hlinkClick r:id="" action="ppaction://noaction"/>
            </a:endParaRPr>
          </a:p>
          <a:p>
            <a:endParaRPr lang="en-GB" dirty="0">
              <a:hlinkClick r:id="" action="ppaction://noaction"/>
            </a:endParaRPr>
          </a:p>
        </p:txBody>
      </p:sp>
      <p:sp>
        <p:nvSpPr>
          <p:cNvPr id="8" name="Content Placeholder 7">
            <a:extLst>
              <a:ext uri="{FF2B5EF4-FFF2-40B4-BE49-F238E27FC236}">
                <a16:creationId xmlns:a16="http://schemas.microsoft.com/office/drawing/2014/main" id="{F591B4FC-C6F3-521E-925E-730FE3FB9D7B}"/>
              </a:ext>
            </a:extLst>
          </p:cNvPr>
          <p:cNvSpPr>
            <a:spLocks noGrp="1"/>
          </p:cNvSpPr>
          <p:nvPr>
            <p:ph sz="half" idx="2"/>
          </p:nvPr>
        </p:nvSpPr>
        <p:spPr/>
        <p:txBody>
          <a:bodyPr>
            <a:normAutofit fontScale="70000" lnSpcReduction="20000"/>
          </a:bodyPr>
          <a:lstStyle/>
          <a:p>
            <a:pPr lvl="0"/>
            <a:r>
              <a:rPr lang="en-GB" dirty="0"/>
              <a:t>Create learning environments which encourage entrepreneurial behaviour in students and graduates;</a:t>
            </a:r>
          </a:p>
          <a:p>
            <a:pPr marL="0" indent="0">
              <a:buNone/>
            </a:pPr>
            <a:endParaRPr lang="en-GB" dirty="0"/>
          </a:p>
          <a:p>
            <a:pPr lvl="0"/>
            <a:r>
              <a:rPr lang="en-GB" dirty="0"/>
              <a:t>Design curricula that embed learning outcomes which relate to the enterprise agenda through increasing relevance and decreasing abstraction;</a:t>
            </a:r>
          </a:p>
          <a:p>
            <a:pPr marL="0" indent="0">
              <a:buNone/>
            </a:pPr>
            <a:endParaRPr lang="en-GB" dirty="0"/>
          </a:p>
          <a:p>
            <a:pPr lvl="0"/>
            <a:r>
              <a:rPr lang="en-GB" dirty="0"/>
              <a:t>Enable learners to relate their learning to their subject or industry context and personal aspirations;</a:t>
            </a:r>
          </a:p>
          <a:p>
            <a:pPr marL="0" indent="0">
              <a:buNone/>
            </a:pPr>
            <a:endParaRPr lang="en-GB" dirty="0"/>
          </a:p>
          <a:p>
            <a:pPr lvl="0"/>
            <a:r>
              <a:rPr lang="en-GB" dirty="0"/>
              <a:t>Continuously exploit new opportunities for enhancing the student experience.</a:t>
            </a:r>
          </a:p>
          <a:p>
            <a:endParaRPr lang="en-GB" dirty="0"/>
          </a:p>
        </p:txBody>
      </p:sp>
    </p:spTree>
    <p:extLst>
      <p:ext uri="{BB962C8B-B14F-4D97-AF65-F5344CB8AC3E}">
        <p14:creationId xmlns:p14="http://schemas.microsoft.com/office/powerpoint/2010/main" val="3023285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Tasg yr addysgwr menter yw:</a:t>
            </a:r>
            <a:br>
              <a:rPr lang="cy-GB" dirty="0"/>
            </a:br>
            <a:r>
              <a:rPr lang="en-GB" dirty="0"/>
              <a:t>The task of the enterprise educator is to:</a:t>
            </a:r>
          </a:p>
        </p:txBody>
      </p:sp>
      <p:sp>
        <p:nvSpPr>
          <p:cNvPr id="3" name="Content Placeholder 2"/>
          <p:cNvSpPr>
            <a:spLocks noGrp="1"/>
          </p:cNvSpPr>
          <p:nvPr>
            <p:ph sz="half" idx="1"/>
          </p:nvPr>
        </p:nvSpPr>
        <p:spPr/>
        <p:txBody>
          <a:bodyPr>
            <a:normAutofit fontScale="70000" lnSpcReduction="20000"/>
          </a:bodyPr>
          <a:lstStyle/>
          <a:p>
            <a:r>
              <a:rPr lang="cy-GB" dirty="0"/>
              <a:t>Bod yn arloesol eu hagwedd at addysgu ac yn barod i arbrofi gyda gwahanol addysgeg i sicrhau priodoldeb;</a:t>
            </a:r>
          </a:p>
          <a:p>
            <a:endParaRPr lang="cy-GB" dirty="0"/>
          </a:p>
          <a:p>
            <a:r>
              <a:rPr lang="cy-GB" dirty="0"/>
              <a:t>Bod yn arweinydd sy'n gallu llywio'r amgylchedd dysgu cyfleoedd;</a:t>
            </a:r>
          </a:p>
          <a:p>
            <a:endParaRPr lang="cy-GB" dirty="0"/>
          </a:p>
          <a:p>
            <a:r>
              <a:rPr lang="cy-GB" dirty="0"/>
              <a:t>Ymgysylltu â chymunedau allanol a chymunedau ymarfer i wella'r profiad dysgu</a:t>
            </a:r>
          </a:p>
          <a:p>
            <a:endParaRPr lang="cy-GB" dirty="0"/>
          </a:p>
          <a:p>
            <a:r>
              <a:rPr lang="cy-GB" dirty="0"/>
              <a:t>Ymgysylltu ag entrepreneuriaid a mentrau </a:t>
            </a:r>
            <a:r>
              <a:rPr lang="cy-GB" dirty="0" err="1"/>
              <a:t>entrepreneuraidd</a:t>
            </a:r>
            <a:r>
              <a:rPr lang="cy-GB" dirty="0"/>
              <a:t> i wella cyfleoedd dysgu.</a:t>
            </a:r>
          </a:p>
        </p:txBody>
      </p:sp>
      <p:sp>
        <p:nvSpPr>
          <p:cNvPr id="8" name="Content Placeholder 7">
            <a:extLst>
              <a:ext uri="{FF2B5EF4-FFF2-40B4-BE49-F238E27FC236}">
                <a16:creationId xmlns:a16="http://schemas.microsoft.com/office/drawing/2014/main" id="{5819A188-D8CB-21C7-7FC6-DD1CB1E16DC0}"/>
              </a:ext>
            </a:extLst>
          </p:cNvPr>
          <p:cNvSpPr>
            <a:spLocks noGrp="1"/>
          </p:cNvSpPr>
          <p:nvPr>
            <p:ph sz="half" idx="2"/>
          </p:nvPr>
        </p:nvSpPr>
        <p:spPr/>
        <p:txBody>
          <a:bodyPr>
            <a:normAutofit fontScale="70000" lnSpcReduction="20000"/>
          </a:bodyPr>
          <a:lstStyle/>
          <a:p>
            <a:pPr lvl="0"/>
            <a:r>
              <a:rPr lang="en-GB" dirty="0"/>
              <a:t>Be innovative in their approach to teaching and willing to experiment with different pedagogies to ensure appropriateness; </a:t>
            </a:r>
          </a:p>
          <a:p>
            <a:r>
              <a:rPr lang="en-GB" dirty="0"/>
              <a:t> </a:t>
            </a:r>
          </a:p>
          <a:p>
            <a:pPr lvl="0"/>
            <a:r>
              <a:rPr lang="en-GB" dirty="0"/>
              <a:t>Be a leader who is able to shape the opportunity-learning environment;</a:t>
            </a:r>
          </a:p>
          <a:p>
            <a:r>
              <a:rPr lang="en-GB" dirty="0"/>
              <a:t> </a:t>
            </a:r>
          </a:p>
          <a:p>
            <a:pPr lvl="0"/>
            <a:r>
              <a:rPr lang="en-GB" dirty="0"/>
              <a:t>Engage external communities and communities of practice to enhance the learning experience</a:t>
            </a:r>
          </a:p>
          <a:p>
            <a:r>
              <a:rPr lang="en-GB" dirty="0"/>
              <a:t> </a:t>
            </a:r>
          </a:p>
          <a:p>
            <a:pPr lvl="0"/>
            <a:r>
              <a:rPr lang="en-GB" dirty="0"/>
              <a:t>Engage entrepreneurs and entrepreneurial ventures to enhance learning opportunities.</a:t>
            </a:r>
          </a:p>
          <a:p>
            <a:endParaRPr lang="en-GB" dirty="0"/>
          </a:p>
        </p:txBody>
      </p:sp>
    </p:spTree>
    <p:extLst>
      <p:ext uri="{BB962C8B-B14F-4D97-AF65-F5344CB8AC3E}">
        <p14:creationId xmlns:p14="http://schemas.microsoft.com/office/powerpoint/2010/main" val="1216118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CIL Special Agents of Change">
            <a:hlinkClick r:id="" action="ppaction://media"/>
            <a:extLst>
              <a:ext uri="{FF2B5EF4-FFF2-40B4-BE49-F238E27FC236}">
                <a16:creationId xmlns:a16="http://schemas.microsoft.com/office/drawing/2014/main" id="{BA918B2C-4235-E66E-5BC1-ED7F0491A7D2}"/>
              </a:ext>
            </a:extLst>
          </p:cNvPr>
          <p:cNvPicPr>
            <a:picLocks noRot="1" noChangeAspect="1"/>
          </p:cNvPicPr>
          <p:nvPr>
            <a:videoFile r:link="rId1"/>
          </p:nvPr>
        </p:nvPicPr>
        <p:blipFill>
          <a:blip r:embed="rId4"/>
          <a:stretch>
            <a:fillRect/>
          </a:stretch>
        </p:blipFill>
        <p:spPr>
          <a:xfrm>
            <a:off x="869004" y="216440"/>
            <a:ext cx="10453992" cy="58803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1587" y="2029968"/>
            <a:ext cx="3570782" cy="1472184"/>
          </a:xfrm>
        </p:spPr>
        <p:txBody>
          <a:bodyPr vert="horz" lIns="91440" tIns="45720" rIns="91440" bIns="45720" rtlCol="0" anchor="b">
            <a:normAutofit/>
          </a:bodyPr>
          <a:lstStyle/>
          <a:p>
            <a:r>
              <a:rPr lang="cy-GB" sz="2000" dirty="0"/>
              <a:t>Addysg </a:t>
            </a:r>
            <a:r>
              <a:rPr lang="cy-GB" sz="2000" dirty="0" err="1"/>
              <a:t>Entrepreneuraidd</a:t>
            </a:r>
            <a:br>
              <a:rPr lang="en-US" sz="2000" dirty="0"/>
            </a:br>
            <a:r>
              <a:rPr lang="en-US" sz="2000" dirty="0"/>
              <a:t>Entrepreneurial Education</a:t>
            </a:r>
          </a:p>
        </p:txBody>
      </p:sp>
      <p:sp>
        <p:nvSpPr>
          <p:cNvPr id="3" name="Subtitle 2"/>
          <p:cNvSpPr>
            <a:spLocks noGrp="1"/>
          </p:cNvSpPr>
          <p:nvPr>
            <p:ph type="body" idx="1"/>
          </p:nvPr>
        </p:nvSpPr>
        <p:spPr>
          <a:xfrm>
            <a:off x="6231587" y="4300173"/>
            <a:ext cx="6269347" cy="1238616"/>
          </a:xfrm>
        </p:spPr>
        <p:txBody>
          <a:bodyPr vert="horz" lIns="91440" tIns="45720" rIns="91440" bIns="45720" rtlCol="0">
            <a:normAutofit/>
          </a:bodyPr>
          <a:lstStyle/>
          <a:p>
            <a:r>
              <a:rPr lang="cy-GB" dirty="0">
                <a:solidFill>
                  <a:schemeClr val="tx1">
                    <a:lumMod val="85000"/>
                    <a:lumOff val="15000"/>
                  </a:schemeClr>
                </a:solidFill>
              </a:rPr>
              <a:t>Meddwl Creadigol ac Ochrol</a:t>
            </a:r>
          </a:p>
          <a:p>
            <a:r>
              <a:rPr lang="en-US" dirty="0">
                <a:solidFill>
                  <a:schemeClr val="tx1">
                    <a:lumMod val="85000"/>
                    <a:lumOff val="15000"/>
                  </a:schemeClr>
                </a:solidFill>
              </a:rPr>
              <a:t>Creative and Lateral Thinking</a:t>
            </a:r>
          </a:p>
        </p:txBody>
      </p:sp>
      <p:pic>
        <p:nvPicPr>
          <p:cNvPr id="7" name="Graphic 6" descr="Education">
            <a:extLst>
              <a:ext uri="{FF2B5EF4-FFF2-40B4-BE49-F238E27FC236}">
                <a16:creationId xmlns:a16="http://schemas.microsoft.com/office/drawing/2014/main" id="{12EDE0A5-4ACC-3B03-9353-FD7F8288DDE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3999" y="1163529"/>
            <a:ext cx="4001315" cy="4001315"/>
          </a:xfrm>
          <a:prstGeom prst="rect">
            <a:avLst/>
          </a:prstGeom>
        </p:spPr>
      </p:pic>
    </p:spTree>
    <p:extLst>
      <p:ext uri="{BB962C8B-B14F-4D97-AF65-F5344CB8AC3E}">
        <p14:creationId xmlns:p14="http://schemas.microsoft.com/office/powerpoint/2010/main" val="4269517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267A8-9B58-F0A8-9784-858910844FF7}"/>
              </a:ext>
            </a:extLst>
          </p:cNvPr>
          <p:cNvSpPr>
            <a:spLocks noGrp="1"/>
          </p:cNvSpPr>
          <p:nvPr>
            <p:ph type="title"/>
          </p:nvPr>
        </p:nvSpPr>
        <p:spPr/>
        <p:txBody>
          <a:bodyPr/>
          <a:lstStyle/>
          <a:p>
            <a:r>
              <a:rPr lang="en-US" dirty="0"/>
              <a:t>What is critical thinking ? </a:t>
            </a:r>
            <a:endParaRPr lang="en-GB" dirty="0"/>
          </a:p>
        </p:txBody>
      </p:sp>
      <p:sp>
        <p:nvSpPr>
          <p:cNvPr id="3" name="Content Placeholder 2">
            <a:extLst>
              <a:ext uri="{FF2B5EF4-FFF2-40B4-BE49-F238E27FC236}">
                <a16:creationId xmlns:a16="http://schemas.microsoft.com/office/drawing/2014/main" id="{1CC049C5-4DB3-FB24-CBA4-4D0390D837D3}"/>
              </a:ext>
            </a:extLst>
          </p:cNvPr>
          <p:cNvSpPr>
            <a:spLocks noGrp="1"/>
          </p:cNvSpPr>
          <p:nvPr>
            <p:ph idx="1"/>
          </p:nvPr>
        </p:nvSpPr>
        <p:spPr/>
        <p:txBody>
          <a:bodyPr/>
          <a:lstStyle/>
          <a:p>
            <a:r>
              <a:rPr lang="en-US" dirty="0"/>
              <a:t>Using Padlet</a:t>
            </a:r>
          </a:p>
          <a:p>
            <a:r>
              <a:rPr lang="en-GB" dirty="0"/>
              <a:t>Describe critical thinking</a:t>
            </a:r>
          </a:p>
          <a:p>
            <a:r>
              <a:rPr lang="en-GB" dirty="0"/>
              <a:t>Why is it important </a:t>
            </a:r>
          </a:p>
          <a:p>
            <a:r>
              <a:rPr lang="en-GB" dirty="0"/>
              <a:t>How does it improve Teaching and Learning? </a:t>
            </a:r>
          </a:p>
          <a:p>
            <a:r>
              <a:rPr lang="en-GB" dirty="0"/>
              <a:t>How is it relevant to Entrepreneurship ? </a:t>
            </a:r>
            <a:endParaRPr lang="en-US" dirty="0"/>
          </a:p>
        </p:txBody>
      </p:sp>
    </p:spTree>
    <p:extLst>
      <p:ext uri="{BB962C8B-B14F-4D97-AF65-F5344CB8AC3E}">
        <p14:creationId xmlns:p14="http://schemas.microsoft.com/office/powerpoint/2010/main" val="40024743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7555992" y="707475"/>
            <a:ext cx="3157577" cy="1312001"/>
          </a:xfrm>
        </p:spPr>
        <p:txBody>
          <a:bodyPr vert="horz" lIns="91440" tIns="45720" rIns="91440" bIns="45720" rtlCol="0" anchor="t">
            <a:normAutofit/>
          </a:bodyPr>
          <a:lstStyle/>
          <a:p>
            <a:r>
              <a:rPr lang="en-US" sz="2400" dirty="0"/>
              <a:t>Meddwl </a:t>
            </a:r>
            <a:r>
              <a:rPr lang="en-US" sz="2400" dirty="0" err="1"/>
              <a:t>yn</a:t>
            </a:r>
            <a:r>
              <a:rPr lang="en-US" sz="2400" dirty="0"/>
              <a:t> </a:t>
            </a:r>
            <a:r>
              <a:rPr lang="en-US" sz="2400" dirty="0" err="1"/>
              <a:t>Feirniadol</a:t>
            </a:r>
            <a:br>
              <a:rPr lang="en-US" sz="2400" dirty="0"/>
            </a:br>
            <a:r>
              <a:rPr lang="en-US" sz="2400" dirty="0"/>
              <a:t>Critical Thinking </a:t>
            </a:r>
          </a:p>
        </p:txBody>
      </p:sp>
      <p:cxnSp>
        <p:nvCxnSpPr>
          <p:cNvPr id="14" name="Straight Connector 13">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36348" y="1192602"/>
            <a:ext cx="5761020" cy="4536803"/>
          </a:xfrm>
          <a:prstGeom prst="rect">
            <a:avLst/>
          </a:prstGeom>
        </p:spPr>
      </p:pic>
      <p:sp>
        <p:nvSpPr>
          <p:cNvPr id="5" name="Rectangle 4"/>
          <p:cNvSpPr/>
          <p:nvPr/>
        </p:nvSpPr>
        <p:spPr>
          <a:xfrm>
            <a:off x="7554138" y="2273608"/>
            <a:ext cx="3159432" cy="3940925"/>
          </a:xfrm>
          <a:prstGeom prst="rect">
            <a:avLst/>
          </a:prstGeom>
        </p:spPr>
        <p:txBody>
          <a:bodyPr vert="horz" lIns="91440" tIns="45720" rIns="91440" bIns="45720" rtlCol="0" anchor="t">
            <a:normAutofit lnSpcReduction="10000"/>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b="1" dirty="0"/>
              <a:t>Critical thinking</a:t>
            </a:r>
            <a:r>
              <a:rPr lang="en-US" dirty="0"/>
              <a:t> is the ability to </a:t>
            </a:r>
            <a:r>
              <a:rPr lang="en-US" b="1" dirty="0"/>
              <a:t>think</a:t>
            </a:r>
            <a:r>
              <a:rPr lang="en-US" dirty="0"/>
              <a:t> clearly and rationally about what to do or what to believe. It includes the ability to engage in reflective and independent </a:t>
            </a:r>
            <a:r>
              <a:rPr lang="en-US" b="1" dirty="0"/>
              <a:t>thinking</a:t>
            </a:r>
            <a:r>
              <a:rPr lang="en-US" dirty="0"/>
              <a:t>. Someone with </a:t>
            </a:r>
            <a:r>
              <a:rPr lang="en-US" b="1" dirty="0"/>
              <a:t>critical thinking</a:t>
            </a:r>
            <a:r>
              <a:rPr lang="en-US" dirty="0"/>
              <a:t> skills is able to do the following : understand the logical connections between ideas</a:t>
            </a:r>
          </a:p>
          <a:p>
            <a:pPr indent="-228600" defTabSz="914400">
              <a:lnSpc>
                <a:spcPct val="110000"/>
              </a:lnSpc>
              <a:spcAft>
                <a:spcPts val="600"/>
              </a:spcAft>
              <a:buClr>
                <a:schemeClr val="accent1"/>
              </a:buClr>
              <a:buSzPct val="100000"/>
              <a:buFont typeface="Arial" panose="020B0604020202020204" pitchFamily="34" charset="0"/>
              <a:buChar char="•"/>
            </a:pPr>
            <a:endParaRPr lang="en-US" sz="900" dirty="0"/>
          </a:p>
          <a:p>
            <a:pPr defTabSz="914400">
              <a:lnSpc>
                <a:spcPct val="110000"/>
              </a:lnSpc>
              <a:spcAft>
                <a:spcPts val="600"/>
              </a:spcAft>
              <a:buClr>
                <a:schemeClr val="accent1"/>
              </a:buClr>
              <a:buSzPct val="100000"/>
            </a:pPr>
            <a:endParaRPr lang="en-US" sz="900" dirty="0"/>
          </a:p>
          <a:p>
            <a:pPr indent="-228600" defTabSz="914400">
              <a:lnSpc>
                <a:spcPct val="110000"/>
              </a:lnSpc>
              <a:spcAft>
                <a:spcPts val="600"/>
              </a:spcAft>
              <a:buClr>
                <a:schemeClr val="accent1"/>
              </a:buClr>
              <a:buSzPct val="100000"/>
              <a:buFont typeface="Arial" panose="020B0604020202020204" pitchFamily="34" charset="0"/>
              <a:buChar char="•"/>
            </a:pPr>
            <a:r>
              <a:rPr lang="en-US" sz="900" dirty="0"/>
              <a:t>Lau and Chan (2013) </a:t>
            </a:r>
          </a:p>
        </p:txBody>
      </p:sp>
    </p:spTree>
    <p:extLst>
      <p:ext uri="{BB962C8B-B14F-4D97-AF65-F5344CB8AC3E}">
        <p14:creationId xmlns:p14="http://schemas.microsoft.com/office/powerpoint/2010/main" val="41408803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731A08FC-CFF9-79E7-B56B-A9B34A885380}"/>
              </a:ext>
            </a:extLst>
          </p:cNvPr>
          <p:cNvSpPr>
            <a:spLocks noGrp="1"/>
          </p:cNvSpPr>
          <p:nvPr>
            <p:ph sz="half" idx="1"/>
          </p:nvPr>
        </p:nvSpPr>
        <p:spPr/>
        <p:txBody>
          <a:bodyPr>
            <a:normAutofit fontScale="85000" lnSpcReduction="10000"/>
          </a:bodyPr>
          <a:lstStyle/>
          <a:p>
            <a:r>
              <a:rPr lang="cy-GB" dirty="0"/>
              <a:t>Proses feddyliol bwrpasol, drefnus a ddefnyddiwn i ddeall y byd a gwneud penderfyniadau gwybodus.</a:t>
            </a:r>
          </a:p>
          <a:p>
            <a:endParaRPr lang="cy-GB" dirty="0"/>
          </a:p>
          <a:p>
            <a:r>
              <a:rPr lang="cy-GB" dirty="0"/>
              <a:t>Mae Meddwl yn Feirniadol yn golygu gofyn cwestiynau i ddod o hyd i atebion posibl i wahanol broblemau.</a:t>
            </a:r>
          </a:p>
          <a:p>
            <a:endParaRPr lang="cy-GB" dirty="0"/>
          </a:p>
          <a:p>
            <a:r>
              <a:rPr lang="cy-GB" dirty="0"/>
              <a:t>Sut mae hyn yn berthnasol i entrepreneuriaeth?</a:t>
            </a:r>
          </a:p>
        </p:txBody>
      </p:sp>
      <p:sp>
        <p:nvSpPr>
          <p:cNvPr id="6" name="Content Placeholder 5">
            <a:extLst>
              <a:ext uri="{FF2B5EF4-FFF2-40B4-BE49-F238E27FC236}">
                <a16:creationId xmlns:a16="http://schemas.microsoft.com/office/drawing/2014/main" id="{1B52B13B-8B48-2B00-143A-567D6830DB86}"/>
              </a:ext>
            </a:extLst>
          </p:cNvPr>
          <p:cNvSpPr>
            <a:spLocks noGrp="1"/>
          </p:cNvSpPr>
          <p:nvPr>
            <p:ph sz="half" idx="2"/>
          </p:nvPr>
        </p:nvSpPr>
        <p:spPr/>
        <p:txBody>
          <a:bodyPr>
            <a:normAutofit fontScale="85000" lnSpcReduction="10000"/>
          </a:bodyPr>
          <a:lstStyle/>
          <a:p>
            <a:r>
              <a:rPr lang="en-US" altLang="en-US" dirty="0"/>
              <a:t>A purposeful, organized, mental process that we use to understand the world and make informed decisions. </a:t>
            </a:r>
          </a:p>
          <a:p>
            <a:endParaRPr lang="en-US" altLang="en-US" dirty="0"/>
          </a:p>
          <a:p>
            <a:r>
              <a:rPr lang="en-US" altLang="en-US" dirty="0"/>
              <a:t>Critical Thinking involves asking questions to come up with potential solutions to different problems.</a:t>
            </a:r>
          </a:p>
          <a:p>
            <a:endParaRPr lang="en-US" altLang="en-US" dirty="0"/>
          </a:p>
          <a:p>
            <a:r>
              <a:rPr lang="en-US" altLang="en-US" dirty="0"/>
              <a:t>How does this relate to entrepreneurship? </a:t>
            </a:r>
          </a:p>
          <a:p>
            <a:endParaRPr lang="en-GB" dirty="0"/>
          </a:p>
        </p:txBody>
      </p:sp>
    </p:spTree>
    <p:extLst>
      <p:ext uri="{BB962C8B-B14F-4D97-AF65-F5344CB8AC3E}">
        <p14:creationId xmlns:p14="http://schemas.microsoft.com/office/powerpoint/2010/main" val="77625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0EF77632-1A0C-4B9F-829B-226E68A78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3DCFC27-6BCE-42B6-8372-070EA07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776424" y="4460798"/>
            <a:ext cx="8637073" cy="558063"/>
          </a:xfrm>
        </p:spPr>
        <p:txBody>
          <a:bodyPr vert="horz" lIns="91440" tIns="45720" rIns="91440" bIns="0" rtlCol="0" anchor="b">
            <a:normAutofit/>
          </a:bodyPr>
          <a:lstStyle/>
          <a:p>
            <a:r>
              <a:rPr lang="en-US" sz="3600"/>
              <a:t>Pearson’s Critical Thinking Model</a:t>
            </a:r>
          </a:p>
        </p:txBody>
      </p:sp>
      <p:sp>
        <p:nvSpPr>
          <p:cNvPr id="3" name="Content Placeholder 2"/>
          <p:cNvSpPr>
            <a:spLocks noGrp="1"/>
          </p:cNvSpPr>
          <p:nvPr>
            <p:ph idx="1"/>
          </p:nvPr>
        </p:nvSpPr>
        <p:spPr>
          <a:xfrm>
            <a:off x="1776425" y="5029495"/>
            <a:ext cx="8637072" cy="429072"/>
          </a:xfrm>
        </p:spPr>
        <p:txBody>
          <a:bodyPr vert="horz" lIns="91440" tIns="91440" rIns="91440" bIns="91440" rtlCol="0">
            <a:normAutofit/>
          </a:bodyPr>
          <a:lstStyle/>
          <a:p>
            <a:pPr marL="0" indent="0">
              <a:lnSpc>
                <a:spcPct val="110000"/>
              </a:lnSpc>
              <a:buNone/>
            </a:pPr>
            <a:r>
              <a:rPr lang="en-US" sz="1500" cap="all">
                <a:hlinkClick r:id="rId5"/>
              </a:rPr>
              <a:t>Red</a:t>
            </a:r>
            <a:endParaRPr lang="en-US" sz="1500" cap="all"/>
          </a:p>
        </p:txBody>
      </p:sp>
      <p:pic>
        <p:nvPicPr>
          <p:cNvPr id="5" name="Online Media 4" title="Critical Thinking with the RED Model">
            <a:hlinkClick r:id="" action="ppaction://media"/>
            <a:extLst>
              <a:ext uri="{FF2B5EF4-FFF2-40B4-BE49-F238E27FC236}">
                <a16:creationId xmlns:a16="http://schemas.microsoft.com/office/drawing/2014/main" id="{9C8F64CA-31B5-BF32-2A45-9D058A76F6B2}"/>
              </a:ext>
            </a:extLst>
          </p:cNvPr>
          <p:cNvPicPr>
            <a:picLocks noRot="1" noChangeAspect="1"/>
          </p:cNvPicPr>
          <p:nvPr>
            <a:videoFile r:link="rId1"/>
          </p:nvPr>
        </p:nvPicPr>
        <p:blipFill>
          <a:blip r:embed="rId6"/>
          <a:stretch>
            <a:fillRect/>
          </a:stretch>
        </p:blipFill>
        <p:spPr>
          <a:xfrm>
            <a:off x="1771137" y="1193024"/>
            <a:ext cx="5659399" cy="3197559"/>
          </a:xfrm>
          <a:prstGeom prst="rect">
            <a:avLst/>
          </a:prstGeom>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44453" y="1936915"/>
            <a:ext cx="3031597" cy="1318744"/>
          </a:xfrm>
          <a:prstGeom prst="rect">
            <a:avLst/>
          </a:prstGeom>
        </p:spPr>
      </p:pic>
      <p:cxnSp>
        <p:nvCxnSpPr>
          <p:cNvPr id="22" name="Straight Connector 21">
            <a:extLst>
              <a:ext uri="{FF2B5EF4-FFF2-40B4-BE49-F238E27FC236}">
                <a16:creationId xmlns:a16="http://schemas.microsoft.com/office/drawing/2014/main" id="{96A4B1E0-284C-4A01-8141-A24D2B8EE0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5027185"/>
            <a:ext cx="8643010"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4" name="Picture 23">
            <a:extLst>
              <a:ext uri="{FF2B5EF4-FFF2-40B4-BE49-F238E27FC236}">
                <a16:creationId xmlns:a16="http://schemas.microsoft.com/office/drawing/2014/main" id="{F82046CE-87C5-4670-A404-6AB453F5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A224BAD7-5931-4CA6-BB58-0CBCFCFA65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331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547071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3" name="Content Placeholder 2"/>
          <p:cNvSpPr>
            <a:spLocks noGrp="1"/>
          </p:cNvSpPr>
          <p:nvPr>
            <p:ph idx="1"/>
          </p:nvPr>
        </p:nvSpPr>
        <p:spPr/>
        <p:txBody>
          <a:bodyPr>
            <a:normAutofit fontScale="77500" lnSpcReduction="20000"/>
          </a:bodyPr>
          <a:lstStyle/>
          <a:p>
            <a:endParaRPr lang="en-GB" dirty="0"/>
          </a:p>
          <a:p>
            <a:r>
              <a:rPr lang="en-GB" dirty="0"/>
              <a:t> </a:t>
            </a:r>
            <a:r>
              <a:rPr lang="en-GB" b="1" dirty="0"/>
              <a:t>1. How do you put a giraffe into your refrigerator? </a:t>
            </a:r>
          </a:p>
          <a:p>
            <a:pPr marL="0" indent="0">
              <a:buNone/>
            </a:pPr>
            <a:endParaRPr lang="en-GB" dirty="0"/>
          </a:p>
          <a:p>
            <a:r>
              <a:rPr lang="en-GB" b="1" dirty="0"/>
              <a:t>2. How do you put an elephant into your refrigerator? </a:t>
            </a:r>
          </a:p>
          <a:p>
            <a:pPr marL="0" indent="0">
              <a:buNone/>
            </a:pPr>
            <a:endParaRPr lang="en-GB" dirty="0"/>
          </a:p>
          <a:p>
            <a:r>
              <a:rPr lang="en-GB" b="1" dirty="0"/>
              <a:t>3. The Lion King is hosting an animal conference. All the animals attend - except one. Which animal does not attend? </a:t>
            </a:r>
          </a:p>
          <a:p>
            <a:pPr marL="0" indent="0">
              <a:buNone/>
            </a:pPr>
            <a:endParaRPr lang="en-GB" dirty="0"/>
          </a:p>
          <a:p>
            <a:r>
              <a:rPr lang="en-GB" b="1" dirty="0"/>
              <a:t>4. There is a river you must cross but it is used by crocodiles and you do not have a boat. How do you manage it? </a:t>
            </a:r>
            <a:endParaRPr lang="en-GB" dirty="0"/>
          </a:p>
          <a:p>
            <a:pPr marL="0" indent="0">
              <a:buNone/>
            </a:pPr>
            <a:endParaRPr lang="en-GB" dirty="0"/>
          </a:p>
        </p:txBody>
      </p:sp>
    </p:spTree>
    <p:extLst>
      <p:ext uri="{BB962C8B-B14F-4D97-AF65-F5344CB8AC3E}">
        <p14:creationId xmlns:p14="http://schemas.microsoft.com/office/powerpoint/2010/main" val="689729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Meddwl yn </a:t>
            </a:r>
            <a:r>
              <a:rPr lang="cy-GB" dirty="0" err="1"/>
              <a:t>Entrepreneuraidd</a:t>
            </a:r>
            <a:r>
              <a:rPr lang="cy-GB" dirty="0"/>
              <a:t> </a:t>
            </a:r>
            <a:r>
              <a:rPr lang="en-GB" dirty="0"/>
              <a:t>Entrepreneurial Thinking</a:t>
            </a:r>
          </a:p>
        </p:txBody>
      </p:sp>
      <p:sp>
        <p:nvSpPr>
          <p:cNvPr id="3" name="Content Placeholder 2"/>
          <p:cNvSpPr>
            <a:spLocks noGrp="1"/>
          </p:cNvSpPr>
          <p:nvPr>
            <p:ph sz="half" idx="1"/>
          </p:nvPr>
        </p:nvSpPr>
        <p:spPr>
          <a:xfrm>
            <a:off x="1857375" y="2017343"/>
            <a:ext cx="3629025" cy="2447541"/>
          </a:xfrm>
        </p:spPr>
        <p:txBody>
          <a:bodyPr>
            <a:normAutofit fontScale="70000" lnSpcReduction="20000"/>
          </a:bodyPr>
          <a:lstStyle/>
          <a:p>
            <a:pPr>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y-GB" altLang="en-US" dirty="0"/>
              <a:t>Hanfodol: Beth yw ein cyflwr presennol a pham</a:t>
            </a:r>
          </a:p>
          <a:p>
            <a:pPr>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cy-GB" altLang="en-US" dirty="0"/>
          </a:p>
          <a:p>
            <a:pPr>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y-GB" altLang="en-US" dirty="0"/>
              <a:t>Creadigol: Pa syniadau newydd sydd ar gael</a:t>
            </a:r>
          </a:p>
          <a:p>
            <a:pPr>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cy-GB" altLang="en-US" dirty="0"/>
          </a:p>
          <a:p>
            <a:pPr>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y-GB" altLang="en-US" dirty="0"/>
              <a:t>Strategol: Arwain at Strategaeth, wedyn Cynllun, ac wedyn gweithredu</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endParaRPr lang="en-GB" dirty="0"/>
          </a:p>
        </p:txBody>
      </p:sp>
      <p:sp>
        <p:nvSpPr>
          <p:cNvPr id="9" name="Content Placeholder 8">
            <a:extLst>
              <a:ext uri="{FF2B5EF4-FFF2-40B4-BE49-F238E27FC236}">
                <a16:creationId xmlns:a16="http://schemas.microsoft.com/office/drawing/2014/main" id="{F1E162B1-782B-AA7C-A97D-16EDC36AE6B9}"/>
              </a:ext>
            </a:extLst>
          </p:cNvPr>
          <p:cNvSpPr>
            <a:spLocks noGrp="1"/>
          </p:cNvSpPr>
          <p:nvPr>
            <p:ph sz="half" idx="2"/>
          </p:nvPr>
        </p:nvSpPr>
        <p:spPr/>
        <p:txBody>
          <a:bodyPr>
            <a:normAutofit fontScale="70000" lnSpcReduction="20000"/>
          </a:bodyPr>
          <a:lstStyle/>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Critical: What is our current state and why</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Creative: What new ideas are out there</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Strategic: Leading to a Strategy, then a Plan,  and then implementation</a:t>
            </a:r>
          </a:p>
          <a:p>
            <a:endParaRPr lang="en-GB" dirty="0"/>
          </a:p>
        </p:txBody>
      </p:sp>
      <p:graphicFrame>
        <p:nvGraphicFramePr>
          <p:cNvPr id="4" name="Diagram 3"/>
          <p:cNvGraphicFramePr/>
          <p:nvPr/>
        </p:nvGraphicFramePr>
        <p:xfrm>
          <a:off x="2455149" y="4292154"/>
          <a:ext cx="7342662" cy="2003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8424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C604C-1156-FE09-6D09-93E888CE63F2}"/>
              </a:ext>
            </a:extLst>
          </p:cNvPr>
          <p:cNvSpPr>
            <a:spLocks noGrp="1"/>
          </p:cNvSpPr>
          <p:nvPr>
            <p:ph type="title"/>
          </p:nvPr>
        </p:nvSpPr>
        <p:spPr/>
        <p:txBody>
          <a:bodyPr/>
          <a:lstStyle/>
          <a:p>
            <a:r>
              <a:rPr lang="en-GB" dirty="0"/>
              <a:t>SWOT ANALYSIS </a:t>
            </a:r>
          </a:p>
        </p:txBody>
      </p:sp>
      <p:sp>
        <p:nvSpPr>
          <p:cNvPr id="3" name="Content Placeholder 2">
            <a:extLst>
              <a:ext uri="{FF2B5EF4-FFF2-40B4-BE49-F238E27FC236}">
                <a16:creationId xmlns:a16="http://schemas.microsoft.com/office/drawing/2014/main" id="{F00D2DBD-BB31-4A1F-6431-2E3AF1A08BDC}"/>
              </a:ext>
            </a:extLst>
          </p:cNvPr>
          <p:cNvSpPr>
            <a:spLocks noGrp="1"/>
          </p:cNvSpPr>
          <p:nvPr>
            <p:ph idx="1"/>
          </p:nvPr>
        </p:nvSpPr>
        <p:spPr/>
        <p:txBody>
          <a:bodyPr/>
          <a:lstStyle/>
          <a:p>
            <a:r>
              <a:rPr lang="en-US" dirty="0"/>
              <a:t>What is SWOT? </a:t>
            </a:r>
          </a:p>
          <a:p>
            <a:r>
              <a:rPr lang="en-US" dirty="0"/>
              <a:t>It starts by defining an objective or desired end state and the SWOT analysis can be used to determine if the project or venture objective is obtainable; if not , a new objective should be developed and the SWOT analysis repeated. </a:t>
            </a:r>
            <a:endParaRPr lang="en-GB" dirty="0"/>
          </a:p>
        </p:txBody>
      </p:sp>
    </p:spTree>
    <p:extLst>
      <p:ext uri="{BB962C8B-B14F-4D97-AF65-F5344CB8AC3E}">
        <p14:creationId xmlns:p14="http://schemas.microsoft.com/office/powerpoint/2010/main" val="27926948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9A046-5299-1348-7C0F-2907525C1F13}"/>
              </a:ext>
            </a:extLst>
          </p:cNvPr>
          <p:cNvSpPr>
            <a:spLocks noGrp="1"/>
          </p:cNvSpPr>
          <p:nvPr>
            <p:ph type="title"/>
          </p:nvPr>
        </p:nvSpPr>
        <p:spPr/>
        <p:txBody>
          <a:bodyPr/>
          <a:lstStyle/>
          <a:p>
            <a:br>
              <a:rPr lang="en-GB" dirty="0"/>
            </a:br>
            <a:r>
              <a:rPr lang="en-GB" dirty="0"/>
              <a:t>From an entrepreneurial lens </a:t>
            </a:r>
          </a:p>
        </p:txBody>
      </p:sp>
      <p:sp>
        <p:nvSpPr>
          <p:cNvPr id="5" name="Text Placeholder 4">
            <a:extLst>
              <a:ext uri="{FF2B5EF4-FFF2-40B4-BE49-F238E27FC236}">
                <a16:creationId xmlns:a16="http://schemas.microsoft.com/office/drawing/2014/main" id="{ACFBBAB4-E74D-33B8-D191-A34B6FFDF4B5}"/>
              </a:ext>
            </a:extLst>
          </p:cNvPr>
          <p:cNvSpPr>
            <a:spLocks noGrp="1"/>
          </p:cNvSpPr>
          <p:nvPr>
            <p:ph type="body" idx="1"/>
          </p:nvPr>
        </p:nvSpPr>
        <p:spPr/>
        <p:txBody>
          <a:bodyPr/>
          <a:lstStyle/>
          <a:p>
            <a:r>
              <a:rPr lang="cy-GB" dirty="0"/>
              <a:t>O safbwynt entrepreneuraidd</a:t>
            </a:r>
            <a:endParaRPr lang="en-GB" dirty="0"/>
          </a:p>
        </p:txBody>
      </p:sp>
      <p:sp>
        <p:nvSpPr>
          <p:cNvPr id="6" name="Content Placeholder 5">
            <a:extLst>
              <a:ext uri="{FF2B5EF4-FFF2-40B4-BE49-F238E27FC236}">
                <a16:creationId xmlns:a16="http://schemas.microsoft.com/office/drawing/2014/main" id="{581E5107-83DB-97A9-2BF9-AA95A026B161}"/>
              </a:ext>
            </a:extLst>
          </p:cNvPr>
          <p:cNvSpPr>
            <a:spLocks noGrp="1"/>
          </p:cNvSpPr>
          <p:nvPr>
            <p:ph sz="half" idx="2"/>
          </p:nvPr>
        </p:nvSpPr>
        <p:spPr/>
        <p:txBody>
          <a:bodyPr>
            <a:normAutofit lnSpcReduction="10000"/>
          </a:bodyPr>
          <a:lstStyle/>
          <a:p>
            <a:r>
              <a:rPr lang="cy-GB" dirty="0"/>
              <a:t>Problemau, sefyllfaoedd ac anghenion bywyd go iawn – rhaid dod o hyd i atebion</a:t>
            </a:r>
            <a:r>
              <a:rPr lang="en-GB" dirty="0"/>
              <a:t>​</a:t>
            </a:r>
          </a:p>
          <a:p>
            <a:pPr fontAlgn="base"/>
            <a:r>
              <a:rPr lang="cy-GB" dirty="0"/>
              <a:t>Rhaid ystyried gwahanol safbwyntiau</a:t>
            </a:r>
            <a:r>
              <a:rPr lang="en-US" dirty="0"/>
              <a:t>​</a:t>
            </a:r>
          </a:p>
          <a:p>
            <a:pPr fontAlgn="base"/>
            <a:r>
              <a:rPr lang="cy-GB" dirty="0"/>
              <a:t>Gwrando a chytuno</a:t>
            </a:r>
            <a:r>
              <a:rPr lang="en-US" dirty="0"/>
              <a:t>​</a:t>
            </a:r>
            <a:endParaRPr lang="cy-GB" dirty="0"/>
          </a:p>
          <a:p>
            <a:pPr fontAlgn="base"/>
            <a:r>
              <a:rPr lang="cy-GB" dirty="0"/>
              <a:t>OND SUT???</a:t>
            </a:r>
            <a:endParaRPr lang="en-US" dirty="0"/>
          </a:p>
          <a:p>
            <a:endParaRPr lang="en-GB" dirty="0"/>
          </a:p>
        </p:txBody>
      </p:sp>
      <p:sp>
        <p:nvSpPr>
          <p:cNvPr id="7" name="Text Placeholder 6">
            <a:extLst>
              <a:ext uri="{FF2B5EF4-FFF2-40B4-BE49-F238E27FC236}">
                <a16:creationId xmlns:a16="http://schemas.microsoft.com/office/drawing/2014/main" id="{7A77BE76-92A3-7C66-8B07-AF52CD2B6AC9}"/>
              </a:ext>
            </a:extLst>
          </p:cNvPr>
          <p:cNvSpPr>
            <a:spLocks noGrp="1"/>
          </p:cNvSpPr>
          <p:nvPr>
            <p:ph type="body" sz="quarter" idx="3"/>
          </p:nvPr>
        </p:nvSpPr>
        <p:spPr>
          <a:xfrm>
            <a:off x="6409700" y="1752456"/>
            <a:ext cx="4645152" cy="802237"/>
          </a:xfrm>
        </p:spPr>
        <p:txBody>
          <a:bodyPr/>
          <a:lstStyle/>
          <a:p>
            <a:r>
              <a:rPr lang="en-GB" dirty="0"/>
              <a:t>From an entrepreneurial lens</a:t>
            </a:r>
          </a:p>
        </p:txBody>
      </p:sp>
      <p:sp>
        <p:nvSpPr>
          <p:cNvPr id="4" name="Content Placeholder 3">
            <a:extLst>
              <a:ext uri="{FF2B5EF4-FFF2-40B4-BE49-F238E27FC236}">
                <a16:creationId xmlns:a16="http://schemas.microsoft.com/office/drawing/2014/main" id="{A369BC15-F257-6536-8103-4AAC6D05341A}"/>
              </a:ext>
            </a:extLst>
          </p:cNvPr>
          <p:cNvSpPr>
            <a:spLocks noGrp="1"/>
          </p:cNvSpPr>
          <p:nvPr>
            <p:ph sz="quarter" idx="4"/>
          </p:nvPr>
        </p:nvSpPr>
        <p:spPr/>
        <p:txBody>
          <a:bodyPr>
            <a:normAutofit lnSpcReduction="10000"/>
          </a:bodyPr>
          <a:lstStyle/>
          <a:p>
            <a:pPr fontAlgn="base"/>
            <a:r>
              <a:rPr lang="en-GB" dirty="0"/>
              <a:t>Real life problems, situations and needs – solutions have to be found</a:t>
            </a:r>
            <a:r>
              <a:rPr lang="en-US" dirty="0"/>
              <a:t>​</a:t>
            </a:r>
          </a:p>
          <a:p>
            <a:pPr fontAlgn="base"/>
            <a:r>
              <a:rPr lang="en-GB" dirty="0"/>
              <a:t>Must consider different points of view</a:t>
            </a:r>
            <a:r>
              <a:rPr lang="en-US" dirty="0"/>
              <a:t>​</a:t>
            </a:r>
          </a:p>
          <a:p>
            <a:pPr fontAlgn="base"/>
            <a:r>
              <a:rPr lang="en-GB" dirty="0"/>
              <a:t>Listen and agree</a:t>
            </a:r>
            <a:r>
              <a:rPr lang="en-US" dirty="0"/>
              <a:t>​</a:t>
            </a:r>
          </a:p>
          <a:p>
            <a:pPr fontAlgn="base"/>
            <a:r>
              <a:rPr lang="en-GB" dirty="0"/>
              <a:t>BUT HOW????</a:t>
            </a:r>
            <a:endParaRPr lang="en-US" dirty="0"/>
          </a:p>
          <a:p>
            <a:endParaRPr lang="en-GB" dirty="0"/>
          </a:p>
        </p:txBody>
      </p:sp>
      <p:sp>
        <p:nvSpPr>
          <p:cNvPr id="9" name="TextBox 8">
            <a:extLst>
              <a:ext uri="{FF2B5EF4-FFF2-40B4-BE49-F238E27FC236}">
                <a16:creationId xmlns:a16="http://schemas.microsoft.com/office/drawing/2014/main" id="{C89F7A55-6308-FD6B-FAE8-6687DCD36A0D}"/>
              </a:ext>
            </a:extLst>
          </p:cNvPr>
          <p:cNvSpPr txBox="1"/>
          <p:nvPr/>
        </p:nvSpPr>
        <p:spPr>
          <a:xfrm>
            <a:off x="3051810" y="3248906"/>
            <a:ext cx="6103620" cy="369332"/>
          </a:xfrm>
          <a:prstGeom prst="rect">
            <a:avLst/>
          </a:prstGeom>
          <a:noFill/>
        </p:spPr>
        <p:txBody>
          <a:bodyPr wrap="square">
            <a:spAutoFit/>
          </a:bodyPr>
          <a:lstStyle/>
          <a:p>
            <a:r>
              <a:rPr lang="en-GB" dirty="0"/>
              <a:t> </a:t>
            </a:r>
          </a:p>
        </p:txBody>
      </p:sp>
    </p:spTree>
    <p:extLst>
      <p:ext uri="{BB962C8B-B14F-4D97-AF65-F5344CB8AC3E}">
        <p14:creationId xmlns:p14="http://schemas.microsoft.com/office/powerpoint/2010/main" val="19586511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E6531A-0776-43BA-A852-5FB5C7753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6085" y="533400"/>
            <a:ext cx="9079832"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8C5273F-2B84-46BF-A94F-1A20E13B3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605" y="763203"/>
            <a:ext cx="8622792"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Online Media 2" title="What Is Six Thinking Hats?">
            <a:hlinkClick r:id="" action="ppaction://media"/>
            <a:extLst>
              <a:ext uri="{FF2B5EF4-FFF2-40B4-BE49-F238E27FC236}">
                <a16:creationId xmlns:a16="http://schemas.microsoft.com/office/drawing/2014/main" id="{2686620D-7290-E3DA-D328-373FB1034EB2}"/>
              </a:ext>
            </a:extLst>
          </p:cNvPr>
          <p:cNvPicPr>
            <a:picLocks noRot="1" noChangeAspect="1"/>
          </p:cNvPicPr>
          <p:nvPr>
            <a:videoFile r:link="rId1"/>
          </p:nvPr>
        </p:nvPicPr>
        <p:blipFill>
          <a:blip r:embed="rId3"/>
          <a:stretch>
            <a:fillRect/>
          </a:stretch>
        </p:blipFill>
        <p:spPr>
          <a:xfrm>
            <a:off x="2867279" y="1247835"/>
            <a:ext cx="6457444" cy="3648456"/>
          </a:xfrm>
          <a:prstGeom prst="rect">
            <a:avLst/>
          </a:prstGeom>
        </p:spPr>
      </p:pic>
    </p:spTree>
    <p:extLst>
      <p:ext uri="{BB962C8B-B14F-4D97-AF65-F5344CB8AC3E}">
        <p14:creationId xmlns:p14="http://schemas.microsoft.com/office/powerpoint/2010/main" val="1604701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81" name="Straight Connector 308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378580C-AE8E-3F85-3F5D-31CD42417B54}"/>
              </a:ext>
            </a:extLst>
          </p:cNvPr>
          <p:cNvSpPr>
            <a:spLocks noGrp="1"/>
          </p:cNvSpPr>
          <p:nvPr>
            <p:ph type="title"/>
          </p:nvPr>
        </p:nvSpPr>
        <p:spPr>
          <a:xfrm>
            <a:off x="1451580" y="804520"/>
            <a:ext cx="4176511" cy="1049235"/>
          </a:xfrm>
        </p:spPr>
        <p:txBody>
          <a:bodyPr>
            <a:normAutofit/>
          </a:bodyPr>
          <a:lstStyle/>
          <a:p>
            <a:r>
              <a:rPr lang="en-US" dirty="0"/>
              <a:t>Dr. Edward de Bono</a:t>
            </a:r>
            <a:endParaRPr lang="en-GB" dirty="0"/>
          </a:p>
        </p:txBody>
      </p:sp>
      <p:sp>
        <p:nvSpPr>
          <p:cNvPr id="3083" name="Rectangle 308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ECBA6C25-8D85-F1E4-88D2-325182B57535}"/>
              </a:ext>
            </a:extLst>
          </p:cNvPr>
          <p:cNvSpPr>
            <a:spLocks noGrp="1"/>
          </p:cNvSpPr>
          <p:nvPr>
            <p:ph idx="1"/>
          </p:nvPr>
        </p:nvSpPr>
        <p:spPr>
          <a:xfrm>
            <a:off x="1451581" y="2015732"/>
            <a:ext cx="4172212" cy="3450613"/>
          </a:xfrm>
        </p:spPr>
        <p:txBody>
          <a:bodyPr>
            <a:normAutofit/>
          </a:bodyPr>
          <a:lstStyle/>
          <a:p>
            <a:pPr fontAlgn="base">
              <a:lnSpc>
                <a:spcPct val="110000"/>
              </a:lnSpc>
            </a:pPr>
            <a:r>
              <a:rPr lang="cy-GB" sz="1700"/>
              <a:t>Ystyrir Dr Edward de Bono yn eang yn un o'r arbenigwyr mwyaf blaenllaw ym meysydd creadigrwydd a meddwl ochrol. Dr de Bono oedd y person cyntaf i gynnig bod yr ymennydd dynol yn system hunandrefnu​</a:t>
            </a:r>
          </a:p>
          <a:p>
            <a:pPr fontAlgn="base">
              <a:lnSpc>
                <a:spcPct val="110000"/>
              </a:lnSpc>
            </a:pPr>
            <a:r>
              <a:rPr lang="cy-GB" sz="1700"/>
              <a:t>​</a:t>
            </a:r>
          </a:p>
          <a:p>
            <a:pPr fontAlgn="base">
              <a:lnSpc>
                <a:spcPct val="110000"/>
              </a:lnSpc>
            </a:pPr>
            <a:r>
              <a:rPr lang="cy-GB" sz="1700"/>
              <a:t>Mae ei ddulliau meddwl a'i dechnegau creadigol wedi'u haddysgu a'u defnyddio ledled y byd.</a:t>
            </a:r>
            <a:endParaRPr lang="en-US" sz="1700"/>
          </a:p>
          <a:p>
            <a:pPr>
              <a:lnSpc>
                <a:spcPct val="110000"/>
              </a:lnSpc>
            </a:pPr>
            <a:endParaRPr lang="en-GB" sz="1700"/>
          </a:p>
        </p:txBody>
      </p:sp>
      <p:pic>
        <p:nvPicPr>
          <p:cNvPr id="3074" name="Picture 2">
            <a:extLst>
              <a:ext uri="{FF2B5EF4-FFF2-40B4-BE49-F238E27FC236}">
                <a16:creationId xmlns:a16="http://schemas.microsoft.com/office/drawing/2014/main" id="{AA4A49AD-22F2-FB6C-EE1C-040A0045ED4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11" y="1064979"/>
            <a:ext cx="4960442" cy="4141969"/>
          </a:xfrm>
          <a:prstGeom prst="rect">
            <a:avLst/>
          </a:prstGeom>
          <a:noFill/>
          <a:extLst>
            <a:ext uri="{909E8E84-426E-40DD-AFC4-6F175D3DCCD1}">
              <a14:hiddenFill xmlns:a14="http://schemas.microsoft.com/office/drawing/2010/main">
                <a:solidFill>
                  <a:srgbClr val="FFFFFF"/>
                </a:solidFill>
              </a14:hiddenFill>
            </a:ext>
          </a:extLst>
        </p:spPr>
      </p:pic>
      <p:pic>
        <p:nvPicPr>
          <p:cNvPr id="3085" name="Picture 308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87" name="Straight Connector 308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3312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05" name="Straight Connector 4104">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BCC7EDFE-A3C9-009F-C7EE-8011DDC4F4BE}"/>
              </a:ext>
            </a:extLst>
          </p:cNvPr>
          <p:cNvSpPr>
            <a:spLocks noGrp="1"/>
          </p:cNvSpPr>
          <p:nvPr>
            <p:ph type="title"/>
          </p:nvPr>
        </p:nvSpPr>
        <p:spPr>
          <a:xfrm>
            <a:off x="1451580" y="804520"/>
            <a:ext cx="4176511" cy="1049235"/>
          </a:xfrm>
        </p:spPr>
        <p:txBody>
          <a:bodyPr>
            <a:normAutofit/>
          </a:bodyPr>
          <a:lstStyle/>
          <a:p>
            <a:r>
              <a:rPr lang="en-US" dirty="0"/>
              <a:t>Dr. Edward de Bono</a:t>
            </a:r>
            <a:endParaRPr lang="en-GB" dirty="0"/>
          </a:p>
        </p:txBody>
      </p:sp>
      <p:sp>
        <p:nvSpPr>
          <p:cNvPr id="4107" name="Rectangle 4106">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650265DF-98AD-147A-0FCD-6D5FCE8B2206}"/>
              </a:ext>
            </a:extLst>
          </p:cNvPr>
          <p:cNvSpPr>
            <a:spLocks noGrp="1"/>
          </p:cNvSpPr>
          <p:nvPr>
            <p:ph idx="1"/>
          </p:nvPr>
        </p:nvSpPr>
        <p:spPr>
          <a:xfrm>
            <a:off x="1451581" y="2015732"/>
            <a:ext cx="4172212" cy="3450613"/>
          </a:xfrm>
        </p:spPr>
        <p:txBody>
          <a:bodyPr>
            <a:normAutofit fontScale="85000" lnSpcReduction="10000"/>
          </a:bodyPr>
          <a:lstStyle/>
          <a:p>
            <a:pPr fontAlgn="base"/>
            <a:r>
              <a:rPr lang="en-GB" dirty="0"/>
              <a:t> Dr. Edward de Bono is widely regarded as one of the foremost experts in the fields of creativity and Lateral thinking. Dr. de Bono was the first person to propose that the human brain is a self organising system</a:t>
            </a:r>
            <a:r>
              <a:rPr lang="en-US" dirty="0"/>
              <a:t>​</a:t>
            </a:r>
          </a:p>
          <a:p>
            <a:pPr fontAlgn="base"/>
            <a:r>
              <a:rPr lang="en-GB" dirty="0"/>
              <a:t>​</a:t>
            </a:r>
          </a:p>
          <a:p>
            <a:pPr fontAlgn="base"/>
            <a:r>
              <a:rPr lang="en-GB" dirty="0"/>
              <a:t>His thinking tools and creative techniques have been taught and used throughout the world. </a:t>
            </a:r>
            <a:endParaRPr lang="en-US" dirty="0"/>
          </a:p>
          <a:p>
            <a:endParaRPr lang="en-GB" dirty="0"/>
          </a:p>
        </p:txBody>
      </p:sp>
      <p:pic>
        <p:nvPicPr>
          <p:cNvPr id="4098" name="Picture 2">
            <a:extLst>
              <a:ext uri="{FF2B5EF4-FFF2-40B4-BE49-F238E27FC236}">
                <a16:creationId xmlns:a16="http://schemas.microsoft.com/office/drawing/2014/main" id="{C41E51FC-21B5-75B4-6D7C-956C1BDB99F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11" y="1064979"/>
            <a:ext cx="4960442" cy="4141969"/>
          </a:xfrm>
          <a:prstGeom prst="rect">
            <a:avLst/>
          </a:prstGeom>
          <a:noFill/>
          <a:extLst>
            <a:ext uri="{909E8E84-426E-40DD-AFC4-6F175D3DCCD1}">
              <a14:hiddenFill xmlns:a14="http://schemas.microsoft.com/office/drawing/2010/main">
                <a:solidFill>
                  <a:srgbClr val="FFFFFF"/>
                </a:solidFill>
              </a14:hiddenFill>
            </a:ext>
          </a:extLst>
        </p:spPr>
      </p:pic>
      <p:pic>
        <p:nvPicPr>
          <p:cNvPr id="4109" name="Picture 4108">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11" name="Straight Connector 4110">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68863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91753-006A-2050-DF4A-FA1455FC318C}"/>
              </a:ext>
            </a:extLst>
          </p:cNvPr>
          <p:cNvSpPr>
            <a:spLocks noGrp="1"/>
          </p:cNvSpPr>
          <p:nvPr>
            <p:ph type="title"/>
          </p:nvPr>
        </p:nvSpPr>
        <p:spPr/>
        <p:txBody>
          <a:bodyPr/>
          <a:lstStyle/>
          <a:p>
            <a:r>
              <a:rPr lang="cy-GB" dirty="0"/>
              <a:t>Yn ymarferol</a:t>
            </a:r>
            <a:endParaRPr lang="en-GB" dirty="0"/>
          </a:p>
        </p:txBody>
      </p:sp>
      <p:sp>
        <p:nvSpPr>
          <p:cNvPr id="3" name="Content Placeholder 2">
            <a:extLst>
              <a:ext uri="{FF2B5EF4-FFF2-40B4-BE49-F238E27FC236}">
                <a16:creationId xmlns:a16="http://schemas.microsoft.com/office/drawing/2014/main" id="{7F02A5E9-EA83-E3DE-815F-6B2B9A8BF646}"/>
              </a:ext>
            </a:extLst>
          </p:cNvPr>
          <p:cNvSpPr>
            <a:spLocks noGrp="1"/>
          </p:cNvSpPr>
          <p:nvPr>
            <p:ph idx="1"/>
          </p:nvPr>
        </p:nvSpPr>
        <p:spPr/>
        <p:txBody>
          <a:bodyPr/>
          <a:lstStyle/>
          <a:p>
            <a:pPr fontAlgn="base"/>
            <a:r>
              <a:rPr lang="cy-GB" dirty="0"/>
              <a:t>Er 1993 hyfforddwyd dros 200,000</a:t>
            </a:r>
            <a:r>
              <a:rPr lang="en-US" dirty="0"/>
              <a:t>​</a:t>
            </a:r>
            <a:endParaRPr lang="cy-GB" dirty="0"/>
          </a:p>
          <a:p>
            <a:pPr fontAlgn="base"/>
            <a:r>
              <a:rPr lang="cy-GB" dirty="0"/>
              <a:t>Yn cael ei ddefnyddio gan lawer o'r sefydliadau mwyaf a mwyaf llwyddiannus ledled y byd</a:t>
            </a:r>
            <a:r>
              <a:rPr lang="en-US" dirty="0"/>
              <a:t>​</a:t>
            </a:r>
            <a:endParaRPr lang="cy-GB" dirty="0"/>
          </a:p>
          <a:p>
            <a:pPr fontAlgn="base"/>
            <a:r>
              <a:rPr lang="cy-GB" dirty="0"/>
              <a:t>Yn gweithio'n dda mewn gwahanol ddiwylliannau</a:t>
            </a:r>
            <a:r>
              <a:rPr lang="en-US" dirty="0"/>
              <a:t>​</a:t>
            </a:r>
            <a:endParaRPr lang="cy-GB" dirty="0"/>
          </a:p>
          <a:p>
            <a:pPr fontAlgn="base"/>
            <a:r>
              <a:rPr lang="cy-GB" dirty="0"/>
              <a:t>Yn berthnasol ar bob lefel ac ar draws disgyblaethau</a:t>
            </a:r>
            <a:r>
              <a:rPr lang="en-US" dirty="0"/>
              <a:t>​</a:t>
            </a:r>
          </a:p>
          <a:p>
            <a:pPr marL="0" indent="0">
              <a:buNone/>
            </a:pPr>
            <a:endParaRPr lang="en-GB" dirty="0"/>
          </a:p>
        </p:txBody>
      </p:sp>
    </p:spTree>
    <p:extLst>
      <p:ext uri="{BB962C8B-B14F-4D97-AF65-F5344CB8AC3E}">
        <p14:creationId xmlns:p14="http://schemas.microsoft.com/office/powerpoint/2010/main" val="13558381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0E26A-5A22-06C7-9343-EA807A9CC53D}"/>
              </a:ext>
            </a:extLst>
          </p:cNvPr>
          <p:cNvSpPr>
            <a:spLocks noGrp="1"/>
          </p:cNvSpPr>
          <p:nvPr>
            <p:ph type="title"/>
          </p:nvPr>
        </p:nvSpPr>
        <p:spPr/>
        <p:txBody>
          <a:bodyPr/>
          <a:lstStyle/>
          <a:p>
            <a:r>
              <a:rPr lang="en-US" dirty="0"/>
              <a:t>In practice </a:t>
            </a:r>
            <a:endParaRPr lang="en-GB" dirty="0"/>
          </a:p>
        </p:txBody>
      </p:sp>
      <p:sp>
        <p:nvSpPr>
          <p:cNvPr id="3" name="Content Placeholder 2">
            <a:extLst>
              <a:ext uri="{FF2B5EF4-FFF2-40B4-BE49-F238E27FC236}">
                <a16:creationId xmlns:a16="http://schemas.microsoft.com/office/drawing/2014/main" id="{5085AD1B-2AF6-674A-CB2A-1673E17CE766}"/>
              </a:ext>
            </a:extLst>
          </p:cNvPr>
          <p:cNvSpPr>
            <a:spLocks noGrp="1"/>
          </p:cNvSpPr>
          <p:nvPr>
            <p:ph idx="1"/>
          </p:nvPr>
        </p:nvSpPr>
        <p:spPr/>
        <p:txBody>
          <a:bodyPr/>
          <a:lstStyle/>
          <a:p>
            <a:pPr fontAlgn="base"/>
            <a:r>
              <a:rPr lang="en-US" dirty="0"/>
              <a:t>Since 1993 over 200,000 trained​</a:t>
            </a:r>
          </a:p>
          <a:p>
            <a:pPr fontAlgn="base"/>
            <a:r>
              <a:rPr lang="en-US" dirty="0"/>
              <a:t>In use by many of the largest &amp; most successful organizations worldwide​</a:t>
            </a:r>
          </a:p>
          <a:p>
            <a:pPr fontAlgn="base"/>
            <a:r>
              <a:rPr lang="en-US" dirty="0"/>
              <a:t>Works well in different cultures​</a:t>
            </a:r>
          </a:p>
          <a:p>
            <a:pPr fontAlgn="base"/>
            <a:r>
              <a:rPr lang="en-US" dirty="0"/>
              <a:t>Applies at all levels &amp; across disciplines​</a:t>
            </a:r>
          </a:p>
          <a:p>
            <a:pPr marL="0" indent="0">
              <a:buNone/>
            </a:pPr>
            <a:endParaRPr lang="en-GB" dirty="0"/>
          </a:p>
        </p:txBody>
      </p:sp>
    </p:spTree>
    <p:extLst>
      <p:ext uri="{BB962C8B-B14F-4D97-AF65-F5344CB8AC3E}">
        <p14:creationId xmlns:p14="http://schemas.microsoft.com/office/powerpoint/2010/main" val="21007053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Six thinking hats = creative thinking </a:t>
            </a:r>
          </a:p>
        </p:txBody>
      </p:sp>
      <p:sp>
        <p:nvSpPr>
          <p:cNvPr id="3" name="Content Placeholder 2"/>
          <p:cNvSpPr>
            <a:spLocks noGrp="1"/>
          </p:cNvSpPr>
          <p:nvPr>
            <p:ph sz="half" idx="1"/>
          </p:nvPr>
        </p:nvSpPr>
        <p:spPr/>
        <p:txBody>
          <a:bodyPr>
            <a:normAutofit fontScale="85000" lnSpcReduction="10000"/>
          </a:bodyPr>
          <a:lstStyle/>
          <a:p>
            <a:r>
              <a:rPr lang="cy-GB" dirty="0"/>
              <a:t>Mae chwe het ddychmygol wahanol y gallwch eu gwisgo neu eu tynnu.</a:t>
            </a:r>
          </a:p>
          <a:p>
            <a:r>
              <a:rPr lang="cy-GB" dirty="0"/>
              <a:t>Meddyliwch am yr “hetiau” fel eiconau meddwl.</a:t>
            </a:r>
          </a:p>
          <a:p>
            <a:r>
              <a:rPr lang="cy-GB" dirty="0"/>
              <a:t>Mae lliw pob het yn wahanol ac yn cynrychioli math neu ddull meddwl gwahanol.</a:t>
            </a:r>
          </a:p>
          <a:p>
            <a:r>
              <a:rPr lang="cy-GB" dirty="0"/>
              <a:t>Mae pawb yn gwisgo'r un het (yn gwneud yr un math o feddwl) ar yr un pryd.</a:t>
            </a:r>
          </a:p>
          <a:p>
            <a:r>
              <a:rPr lang="cy-GB" dirty="0"/>
              <a:t>Pan rydyn ni'n newid hetiau - rydyn ni'n newid ein ffordd o feddwl</a:t>
            </a:r>
          </a:p>
        </p:txBody>
      </p:sp>
      <p:sp>
        <p:nvSpPr>
          <p:cNvPr id="7" name="Content Placeholder 6">
            <a:extLst>
              <a:ext uri="{FF2B5EF4-FFF2-40B4-BE49-F238E27FC236}">
                <a16:creationId xmlns:a16="http://schemas.microsoft.com/office/drawing/2014/main" id="{1C788C3C-AA84-05F6-7317-00AD332D3525}"/>
              </a:ext>
            </a:extLst>
          </p:cNvPr>
          <p:cNvSpPr>
            <a:spLocks noGrp="1"/>
          </p:cNvSpPr>
          <p:nvPr>
            <p:ph sz="half" idx="2"/>
          </p:nvPr>
        </p:nvSpPr>
        <p:spPr/>
        <p:txBody>
          <a:bodyPr>
            <a:normAutofit fontScale="85000" lnSpcReduction="10000"/>
          </a:bodyPr>
          <a:lstStyle/>
          <a:p>
            <a:r>
              <a:rPr lang="en-US" altLang="en-US" dirty="0"/>
              <a:t>There are six different imaginary hats that you can put on or take off.</a:t>
            </a:r>
          </a:p>
          <a:p>
            <a:r>
              <a:rPr lang="en-US" altLang="en-US" dirty="0"/>
              <a:t>Think of the “hats” as thinking icons.</a:t>
            </a:r>
          </a:p>
          <a:p>
            <a:r>
              <a:rPr lang="en-US" altLang="en-US" dirty="0"/>
              <a:t>Each hat is a different color and represents a different type or mode of thinking.</a:t>
            </a:r>
          </a:p>
          <a:p>
            <a:r>
              <a:rPr lang="en-US" altLang="en-US" dirty="0"/>
              <a:t>We all wear the same hat (do the same type of thinking) at the same time.</a:t>
            </a:r>
          </a:p>
          <a:p>
            <a:r>
              <a:rPr lang="en-US" altLang="en-US" dirty="0"/>
              <a:t>When we change hats - we change our thinking</a:t>
            </a:r>
            <a:endParaRPr lang="en-GB" dirty="0"/>
          </a:p>
          <a:p>
            <a:endParaRPr lang="en-GB" dirty="0"/>
          </a:p>
        </p:txBody>
      </p:sp>
    </p:spTree>
    <p:extLst>
      <p:ext uri="{BB962C8B-B14F-4D97-AF65-F5344CB8AC3E}">
        <p14:creationId xmlns:p14="http://schemas.microsoft.com/office/powerpoint/2010/main" val="14559138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Rôl yr Hwylusydd     </a:t>
            </a:r>
            <a:r>
              <a:rPr lang="en-GB" dirty="0"/>
              <a:t>Role of the Facilitator  </a:t>
            </a:r>
          </a:p>
        </p:txBody>
      </p:sp>
      <p:sp>
        <p:nvSpPr>
          <p:cNvPr id="3" name="Content Placeholder 2"/>
          <p:cNvSpPr>
            <a:spLocks noGrp="1"/>
          </p:cNvSpPr>
          <p:nvPr>
            <p:ph sz="half" idx="1"/>
          </p:nvPr>
        </p:nvSpPr>
        <p:spPr/>
        <p:txBody>
          <a:bodyPr>
            <a:normAutofit fontScale="62500" lnSpcReduction="20000"/>
          </a:bodyPr>
          <a:lstStyle/>
          <a:p>
            <a:r>
              <a:rPr lang="cy-GB" dirty="0"/>
              <a:t>Diffinio ffocws eich meddwl</a:t>
            </a:r>
          </a:p>
          <a:p>
            <a:endParaRPr lang="cy-GB" dirty="0"/>
          </a:p>
          <a:p>
            <a:r>
              <a:rPr lang="cy-GB" dirty="0"/>
              <a:t>Cynllunio dilyniant ac amseriad y meddwl</a:t>
            </a:r>
          </a:p>
          <a:p>
            <a:endParaRPr lang="cy-GB" dirty="0"/>
          </a:p>
          <a:p>
            <a:r>
              <a:rPr lang="cy-GB" dirty="0"/>
              <a:t>Gofyn am newidiadau yn y meddwl os oes angen</a:t>
            </a:r>
          </a:p>
          <a:p>
            <a:endParaRPr lang="cy-GB" dirty="0"/>
          </a:p>
          <a:p>
            <a:r>
              <a:rPr lang="cy-GB" dirty="0"/>
              <a:t>Ymdrin â cheisiadau gan y grŵp am newidiadau yn y meddwl</a:t>
            </a:r>
          </a:p>
          <a:p>
            <a:endParaRPr lang="cy-GB" dirty="0"/>
          </a:p>
          <a:p>
            <a:r>
              <a:rPr lang="cy-GB" dirty="0"/>
              <a:t>Ffurfio crynodebau cyfnodol neu derfynol o'r meddwl i'w hystyried gan y tîm</a:t>
            </a:r>
          </a:p>
        </p:txBody>
      </p:sp>
      <p:sp>
        <p:nvSpPr>
          <p:cNvPr id="6" name="Content Placeholder 5">
            <a:extLst>
              <a:ext uri="{FF2B5EF4-FFF2-40B4-BE49-F238E27FC236}">
                <a16:creationId xmlns:a16="http://schemas.microsoft.com/office/drawing/2014/main" id="{BE731C7D-11D5-922D-03DD-C7B0C7329DC6}"/>
              </a:ext>
            </a:extLst>
          </p:cNvPr>
          <p:cNvSpPr>
            <a:spLocks noGrp="1"/>
          </p:cNvSpPr>
          <p:nvPr>
            <p:ph sz="half" idx="2"/>
          </p:nvPr>
        </p:nvSpPr>
        <p:spPr/>
        <p:txBody>
          <a:bodyPr>
            <a:normAutofit fontScale="62500" lnSpcReduction="20000"/>
          </a:bodyPr>
          <a:lstStyle/>
          <a:p>
            <a:r>
              <a:rPr lang="en-US" altLang="en-US" dirty="0"/>
              <a:t>Define the focus of your thinking</a:t>
            </a:r>
          </a:p>
          <a:p>
            <a:endParaRPr lang="en-US" altLang="en-US" dirty="0"/>
          </a:p>
          <a:p>
            <a:r>
              <a:rPr lang="en-US" altLang="en-US" dirty="0"/>
              <a:t>Plan the sequence and timing of the thinking</a:t>
            </a:r>
          </a:p>
          <a:p>
            <a:endParaRPr lang="en-US" altLang="en-US" dirty="0"/>
          </a:p>
          <a:p>
            <a:r>
              <a:rPr lang="en-US" altLang="en-US" dirty="0"/>
              <a:t>Ask for changes in the thinking if needed</a:t>
            </a:r>
          </a:p>
          <a:p>
            <a:endParaRPr lang="en-US" altLang="en-US" dirty="0"/>
          </a:p>
          <a:p>
            <a:r>
              <a:rPr lang="en-US" altLang="en-US" dirty="0"/>
              <a:t>Handle requests from the group for changes in the thinking</a:t>
            </a:r>
          </a:p>
          <a:p>
            <a:endParaRPr lang="en-US" altLang="en-US" dirty="0"/>
          </a:p>
          <a:p>
            <a:r>
              <a:rPr lang="en-US" altLang="en-US" dirty="0"/>
              <a:t>Form periodic or final summaries of the thinking for consideration by the team</a:t>
            </a:r>
          </a:p>
          <a:p>
            <a:endParaRPr lang="en-GB" dirty="0"/>
          </a:p>
        </p:txBody>
      </p:sp>
    </p:spTree>
    <p:extLst>
      <p:ext uri="{BB962C8B-B14F-4D97-AF65-F5344CB8AC3E}">
        <p14:creationId xmlns:p14="http://schemas.microsoft.com/office/powerpoint/2010/main" val="13330560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Parhad</a:t>
            </a:r>
            <a:r>
              <a:rPr lang="en-GB" dirty="0"/>
              <a:t>…                     Continued…</a:t>
            </a:r>
          </a:p>
        </p:txBody>
      </p:sp>
      <p:sp>
        <p:nvSpPr>
          <p:cNvPr id="3" name="Content Placeholder 2"/>
          <p:cNvSpPr>
            <a:spLocks noGrp="1"/>
          </p:cNvSpPr>
          <p:nvPr>
            <p:ph sz="half" idx="1"/>
          </p:nvPr>
        </p:nvSpPr>
        <p:spPr/>
        <p:txBody>
          <a:bodyPr>
            <a:normAutofit lnSpcReduction="10000"/>
          </a:bodyPr>
          <a:lstStyle/>
          <a:p>
            <a:r>
              <a:rPr lang="cy-GB" dirty="0"/>
              <a:t>Gyda'r grŵp, mae'r hwylusydd yn pennu gorchymyn i ddefnyddio'r hetiau. Mae de Bono yn argymell eich bod chi'n paru hetiau cyfatebol, megis Gwyn / Coch, Melyn / Du, Gwyrdd / Glas, a'ch bod chi'n pennu trefn lawn yr hetiau y byddwch chi’n “eu ceisio nhw" cyn i chi ddechrau eich trafodaeth. Mae'n aml yn ddefnyddiol dechrau a gorffen gyda Glas. Gellir ailddefnyddio hetiau</a:t>
            </a:r>
            <a:r>
              <a:rPr lang="en-GB" dirty="0"/>
              <a:t>.</a:t>
            </a:r>
          </a:p>
        </p:txBody>
      </p:sp>
      <p:sp>
        <p:nvSpPr>
          <p:cNvPr id="6" name="Content Placeholder 5">
            <a:extLst>
              <a:ext uri="{FF2B5EF4-FFF2-40B4-BE49-F238E27FC236}">
                <a16:creationId xmlns:a16="http://schemas.microsoft.com/office/drawing/2014/main" id="{16884B36-EB9C-4A76-F9F8-34C8BFA8C018}"/>
              </a:ext>
            </a:extLst>
          </p:cNvPr>
          <p:cNvSpPr>
            <a:spLocks noGrp="1"/>
          </p:cNvSpPr>
          <p:nvPr>
            <p:ph sz="half" idx="2"/>
          </p:nvPr>
        </p:nvSpPr>
        <p:spPr/>
        <p:txBody>
          <a:bodyPr>
            <a:normAutofit lnSpcReduction="10000"/>
          </a:bodyPr>
          <a:lstStyle/>
          <a:p>
            <a:r>
              <a:rPr lang="en-GB" dirty="0"/>
              <a:t>With the group, the facilitator determines an order to use the hats. de Bono recommends that you pair complementary hats, such as White/Red, Yellow/Black, Green/Blue, and that you determine the full order of the hats you’ll “try on” before you start your discussion. It’s often useful to begin and end with Blue. Hats can be repeated.</a:t>
            </a:r>
          </a:p>
          <a:p>
            <a:endParaRPr lang="en-GB" dirty="0"/>
          </a:p>
        </p:txBody>
      </p:sp>
    </p:spTree>
    <p:extLst>
      <p:ext uri="{BB962C8B-B14F-4D97-AF65-F5344CB8AC3E}">
        <p14:creationId xmlns:p14="http://schemas.microsoft.com/office/powerpoint/2010/main" val="39316236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ooter Placeholder 1"/>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900" b="0" i="0" u="none" strike="noStrike" kern="1200" cap="all" spc="0" normalizeH="0" baseline="0" noProof="0">
                <a:ln>
                  <a:noFill/>
                </a:ln>
                <a:solidFill>
                  <a:srgbClr val="FFFFFF"/>
                </a:solidFill>
                <a:effectLst/>
                <a:uLnTx/>
                <a:uFillTx/>
                <a:latin typeface="Calibri" panose="020F0502020204030204"/>
                <a:ea typeface="+mn-ea"/>
                <a:cs typeface="+mn-cs"/>
              </a:rPr>
              <a:t>Copyright 2000. The McQuaig Group Inc.</a:t>
            </a:r>
            <a:endParaRPr kumimoji="0" lang="en-US" altLang="en-US" sz="1400" b="0" i="0" u="none" strike="noStrike" kern="1200" cap="all" spc="0" normalizeH="0" baseline="0" noProof="0">
              <a:ln>
                <a:noFill/>
              </a:ln>
              <a:solidFill>
                <a:srgbClr val="FFFFFF"/>
              </a:solidFill>
              <a:effectLst/>
              <a:uLnTx/>
              <a:uFillTx/>
              <a:latin typeface="Calibri" panose="020F0502020204030204"/>
              <a:ea typeface="+mn-ea"/>
              <a:cs typeface="+mn-cs"/>
            </a:endParaRPr>
          </a:p>
        </p:txBody>
      </p:sp>
      <p:sp>
        <p:nvSpPr>
          <p:cNvPr id="25" name="Slide Number Placeholder 2"/>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A58D27F-3F0C-4589-8962-AFC10EFB755C}" type="slidenum">
              <a:rPr kumimoji="0" lang="en-US" altLang="en-US" sz="1050"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US" altLang="en-US" sz="105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8371" name="Oval 3"/>
          <p:cNvSpPr>
            <a:spLocks noChangeArrowheads="1"/>
          </p:cNvSpPr>
          <p:nvPr/>
        </p:nvSpPr>
        <p:spPr bwMode="auto">
          <a:xfrm>
            <a:off x="5893547" y="3104984"/>
            <a:ext cx="381000" cy="381000"/>
          </a:xfrm>
          <a:prstGeom prst="ellipse">
            <a:avLst/>
          </a:prstGeom>
          <a:gradFill rotWithShape="0">
            <a:gsLst>
              <a:gs pos="0">
                <a:schemeClr val="tx1"/>
              </a:gs>
              <a:gs pos="100000">
                <a:srgbClr val="4D4D4D"/>
              </a:gs>
            </a:gsLst>
            <a:path path="shape">
              <a:fillToRect l="50000" t="50000" r="50000" b="50000"/>
            </a:path>
          </a:gradFill>
          <a:ln>
            <a:noFill/>
          </a:ln>
          <a:effectLst/>
          <a:extLst>
            <a:ext uri="{91240B29-F687-4F45-9708-019B960494DF}">
              <a14:hiddenLine xmlns:a14="http://schemas.microsoft.com/office/drawing/2010/main" w="9525">
                <a:solidFill>
                  <a:schemeClr val="accent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nvGrpSpPr>
          <p:cNvPr id="58392" name="Group 24"/>
          <p:cNvGrpSpPr>
            <a:grpSpLocks/>
          </p:cNvGrpSpPr>
          <p:nvPr/>
        </p:nvGrpSpPr>
        <p:grpSpPr bwMode="auto">
          <a:xfrm>
            <a:off x="2752898" y="419051"/>
            <a:ext cx="6839158" cy="5821277"/>
            <a:chOff x="672" y="336"/>
            <a:chExt cx="4704" cy="3909"/>
          </a:xfrm>
        </p:grpSpPr>
        <p:sp>
          <p:nvSpPr>
            <p:cNvPr id="58370" name="Text Box 2"/>
            <p:cNvSpPr txBox="1">
              <a:spLocks noChangeArrowheads="1"/>
            </p:cNvSpPr>
            <p:nvPr/>
          </p:nvSpPr>
          <p:spPr bwMode="auto">
            <a:xfrm>
              <a:off x="672" y="1008"/>
              <a:ext cx="1536" cy="10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2000" b="0" i="0" u="none" strike="noStrike" kern="1200" cap="none" spc="0" normalizeH="0" baseline="0" noProof="0" dirty="0">
                  <a:ln>
                    <a:noFill/>
                  </a:ln>
                  <a:solidFill>
                    <a:srgbClr val="FFFFFF"/>
                  </a:solidFill>
                  <a:effectLst>
                    <a:outerShdw blurRad="38100" dist="38100" dir="2700000" algn="tl">
                      <a:srgbClr val="B2B2B2"/>
                    </a:outerShdw>
                  </a:effectLst>
                  <a:uLnTx/>
                  <a:uFillTx/>
                  <a:latin typeface="Arial Black" panose="020B0A04020102020204" pitchFamily="34" charset="0"/>
                  <a:ea typeface="+mn-ea"/>
                  <a:cs typeface="+mn-cs"/>
                </a:rPr>
                <a:t>White Hat</a:t>
              </a:r>
              <a:endParaRPr kumimoji="0" lang="en-US" altLang="en-US" sz="1800" b="0" i="0" u="none" strike="noStrike" kern="1200" cap="none" spc="0" normalizeH="0" baseline="0" noProof="0" dirty="0">
                <a:ln>
                  <a:noFill/>
                </a:ln>
                <a:solidFill>
                  <a:srgbClr val="FFFFFF"/>
                </a:solidFill>
                <a:effectLst>
                  <a:outerShdw blurRad="38100" dist="38100" dir="2700000" algn="tl">
                    <a:srgbClr val="B2B2B2"/>
                  </a:outerShdw>
                </a:effectLst>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600" b="0" i="0" u="none" strike="noStrike" kern="1200" cap="none" spc="0" normalizeH="0" baseline="0" noProof="0" dirty="0">
                  <a:ln>
                    <a:noFill/>
                  </a:ln>
                  <a:solidFill>
                    <a:srgbClr val="C0C0C0"/>
                  </a:solidFill>
                  <a:effectLst/>
                  <a:uLnTx/>
                  <a:uFillTx/>
                  <a:latin typeface="Arial Black" panose="020B0A04020102020204" pitchFamily="34" charset="0"/>
                  <a:ea typeface="+mn-ea"/>
                  <a:cs typeface="+mn-cs"/>
                </a:rPr>
                <a:t>Information &amp; Data</a:t>
              </a:r>
              <a:endParaRPr kumimoji="0" lang="en-US" altLang="en-US" sz="1800" b="0" i="0" u="none" strike="noStrike" kern="1200" cap="none" spc="0" normalizeH="0" baseline="0" noProof="0" dirty="0">
                <a:ln>
                  <a:noFill/>
                </a:ln>
                <a:solidFill>
                  <a:srgbClr val="00CCFF"/>
                </a:solidFill>
                <a:effectLst/>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Neutral &amp; Objective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Checked &amp; Believed Facts Missing Information &amp;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Where To Source It</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58372" name="Text Box 4"/>
            <p:cNvSpPr txBox="1">
              <a:spLocks noChangeArrowheads="1"/>
            </p:cNvSpPr>
            <p:nvPr/>
          </p:nvSpPr>
          <p:spPr bwMode="auto">
            <a:xfrm>
              <a:off x="3648" y="2352"/>
              <a:ext cx="1728" cy="1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2000" b="0" i="0" u="none" strike="noStrike" kern="1200" cap="none" spc="0" normalizeH="0" baseline="0" noProof="0" dirty="0">
                  <a:ln>
                    <a:noFill/>
                  </a:ln>
                  <a:solidFill>
                    <a:srgbClr val="FF3300"/>
                  </a:solidFill>
                  <a:effectLst>
                    <a:outerShdw blurRad="38100" dist="38100" dir="2700000" algn="tl">
                      <a:srgbClr val="FFFFFF"/>
                    </a:outerShdw>
                  </a:effectLst>
                  <a:uLnTx/>
                  <a:uFillTx/>
                  <a:latin typeface="Arial Black" panose="020B0A04020102020204" pitchFamily="34" charset="0"/>
                  <a:ea typeface="+mn-ea"/>
                  <a:cs typeface="+mn-cs"/>
                </a:rPr>
                <a:t>Red Hat</a:t>
              </a:r>
              <a:endParaRPr kumimoji="0" lang="en-US" altLang="en-US" sz="1200" b="0" i="0" u="none" strike="noStrike" kern="1200" cap="none" spc="0" normalizeH="0" baseline="0" noProof="0" dirty="0">
                <a:ln>
                  <a:noFill/>
                </a:ln>
                <a:solidFill>
                  <a:prstClr val="white"/>
                </a:solidFill>
                <a:effectDag name="">
                  <a:cont type="tree" name="">
                    <a:effect ref="fillLine"/>
                    <a:outerShdw dist="38100" dir="13500000" algn="br">
                      <a:srgbClr val="000000"/>
                    </a:outerShdw>
                  </a:cont>
                  <a:cont type="tree" name="">
                    <a:effect ref="fillLine"/>
                    <a:outerShdw dist="38100" dir="2700000" algn="tl">
                      <a:srgbClr val="000000"/>
                    </a:outerShdw>
                  </a:cont>
                  <a:effect ref="fillLine"/>
                </a:effectDag>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600" b="0" i="0" u="none" strike="noStrike" kern="1200" cap="none" spc="0" normalizeH="0" baseline="0" noProof="0" dirty="0">
                  <a:ln>
                    <a:noFill/>
                  </a:ln>
                  <a:solidFill>
                    <a:srgbClr val="C0C0C0"/>
                  </a:solidFill>
                  <a:effectLst/>
                  <a:uLnTx/>
                  <a:uFillTx/>
                  <a:latin typeface="Arial Black" panose="020B0A04020102020204" pitchFamily="34" charset="0"/>
                  <a:ea typeface="+mn-ea"/>
                  <a:cs typeface="+mn-cs"/>
                </a:rPr>
                <a:t>Feelings &amp; Intuition</a:t>
              </a:r>
              <a:r>
                <a:rPr kumimoji="0" lang="en-US" altLang="en-US" sz="16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Emotions Or Hunches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“At This Point”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No Reasons or Justification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Keep It Short</a:t>
              </a:r>
            </a:p>
            <a:p>
              <a:pPr marL="0" marR="0" lvl="0" indent="0" algn="l" defTabSz="457200" rtl="0" eaLnBrk="1" fontAlgn="auto" latinLnBrk="0" hangingPunct="1">
                <a:lnSpc>
                  <a:spcPct val="100000"/>
                </a:lnSpc>
                <a:spcBef>
                  <a:spcPct val="50000"/>
                </a:spcBef>
                <a:spcAft>
                  <a:spcPts val="0"/>
                </a:spcAft>
                <a:buClrTx/>
                <a:buSzTx/>
                <a:buFontTx/>
                <a:buNone/>
                <a:tabLst/>
                <a:defRPr/>
              </a:pPr>
              <a:endParaRPr kumimoji="0" lang="en-US" alt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58373" name="Text Box 5"/>
            <p:cNvSpPr txBox="1">
              <a:spLocks noChangeArrowheads="1"/>
            </p:cNvSpPr>
            <p:nvPr/>
          </p:nvSpPr>
          <p:spPr bwMode="auto">
            <a:xfrm>
              <a:off x="3504" y="1008"/>
              <a:ext cx="1824" cy="1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2000" b="0" i="0" u="none" strike="noStrike" kern="1200" cap="none" spc="0" normalizeH="0" baseline="0" noProof="0" dirty="0">
                  <a:ln>
                    <a:noFill/>
                  </a:ln>
                  <a:solidFill>
                    <a:prstClr val="white"/>
                  </a:solidFill>
                  <a:effectLst>
                    <a:outerShdw blurRad="38100" dist="38100" dir="2700000" algn="tl">
                      <a:srgbClr val="FFFFFF"/>
                    </a:outerShdw>
                  </a:effectLst>
                  <a:uLnTx/>
                  <a:uFillTx/>
                  <a:latin typeface="Arial Black" panose="020B0A04020102020204" pitchFamily="34" charset="0"/>
                  <a:ea typeface="+mn-ea"/>
                  <a:cs typeface="+mn-cs"/>
                </a:rPr>
                <a:t>Black Hat</a:t>
              </a:r>
              <a:r>
                <a:rPr kumimoji="0" lang="en-US" altLang="en-US" sz="1200" b="0" i="0" u="none" strike="noStrike" kern="1200" cap="none" spc="0" normalizeH="0" baseline="0" noProof="0" dirty="0">
                  <a:ln>
                    <a:noFill/>
                  </a:ln>
                  <a:solidFill>
                    <a:prstClr val="white"/>
                  </a:solidFill>
                  <a:effectLst>
                    <a:outerShdw blurRad="38100" dist="38100" dir="2700000" algn="tl">
                      <a:srgbClr val="FFFFFF"/>
                    </a:outerShdw>
                  </a:effectLst>
                  <a:uLnTx/>
                  <a:uFillTx/>
                  <a:latin typeface="Arial Black" panose="020B0A04020102020204" pitchFamily="34" charset="0"/>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600" b="0" i="0" u="none" strike="noStrike" kern="1200" cap="none" spc="0" normalizeH="0" baseline="0" noProof="0" dirty="0">
                  <a:ln>
                    <a:noFill/>
                  </a:ln>
                  <a:solidFill>
                    <a:srgbClr val="C0C0C0"/>
                  </a:solidFill>
                  <a:effectLst/>
                  <a:uLnTx/>
                  <a:uFillTx/>
                  <a:latin typeface="Arial Black" panose="020B0A04020102020204" pitchFamily="34" charset="0"/>
                  <a:ea typeface="+mn-ea"/>
                  <a:cs typeface="+mn-cs"/>
                </a:rPr>
                <a:t>Why It </a:t>
              </a:r>
              <a:r>
                <a:rPr kumimoji="0" lang="en-US" altLang="en-US" sz="1600" b="0" i="0" u="sng" strike="noStrike" kern="1200" cap="none" spc="0" normalizeH="0" baseline="0" noProof="0" dirty="0">
                  <a:ln>
                    <a:noFill/>
                  </a:ln>
                  <a:solidFill>
                    <a:srgbClr val="C0C0C0"/>
                  </a:solidFill>
                  <a:effectLst/>
                  <a:uLnTx/>
                  <a:uFillTx/>
                  <a:latin typeface="Arial Black" panose="020B0A04020102020204" pitchFamily="34" charset="0"/>
                  <a:ea typeface="+mn-ea"/>
                  <a:cs typeface="+mn-cs"/>
                </a:rPr>
                <a:t>May Not</a:t>
              </a:r>
              <a:r>
                <a:rPr kumimoji="0" lang="en-US" altLang="en-US" sz="1600" b="0" i="0" u="none" strike="noStrike" kern="1200" cap="none" spc="0" normalizeH="0" baseline="0" noProof="0" dirty="0">
                  <a:ln>
                    <a:noFill/>
                  </a:ln>
                  <a:solidFill>
                    <a:srgbClr val="C0C0C0"/>
                  </a:solidFill>
                  <a:effectLst/>
                  <a:uLnTx/>
                  <a:uFillTx/>
                  <a:latin typeface="Arial Black" panose="020B0A04020102020204" pitchFamily="34" charset="0"/>
                  <a:ea typeface="+mn-ea"/>
                  <a:cs typeface="+mn-cs"/>
                </a:rPr>
                <a:t> Work</a:t>
              </a:r>
              <a:endPar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Cautions </a:t>
              </a: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sym typeface="Symbol" panose="05050102010706020507" pitchFamily="18" charset="2"/>
                </a:rPr>
                <a:t></a:t>
              </a: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 Dangers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Problems </a:t>
              </a: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sym typeface="Symbol" panose="05050102010706020507" pitchFamily="18" charset="2"/>
                </a:rPr>
                <a:t></a:t>
              </a: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 Faults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Logical Reasons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 Must Be Given</a:t>
              </a:r>
            </a:p>
            <a:p>
              <a:pPr marL="0" marR="0" lvl="0" indent="0" algn="ctr" defTabSz="457200" rtl="0" eaLnBrk="1" fontAlgn="auto" latinLnBrk="0" hangingPunct="1">
                <a:lnSpc>
                  <a:spcPct val="100000"/>
                </a:lnSpc>
                <a:spcBef>
                  <a:spcPct val="50000"/>
                </a:spcBef>
                <a:spcAft>
                  <a:spcPts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58374" name="Text Box 6"/>
            <p:cNvSpPr txBox="1">
              <a:spLocks noChangeArrowheads="1"/>
            </p:cNvSpPr>
            <p:nvPr/>
          </p:nvSpPr>
          <p:spPr bwMode="auto">
            <a:xfrm>
              <a:off x="672" y="2352"/>
              <a:ext cx="1488" cy="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2000" b="0" i="0" u="none" strike="noStrike" kern="1200" cap="none" spc="0" normalizeH="0" baseline="0" noProof="0" dirty="0">
                  <a:ln>
                    <a:noFill/>
                  </a:ln>
                  <a:solidFill>
                    <a:srgbClr val="FFFF00"/>
                  </a:solidFill>
                  <a:effectLst>
                    <a:outerShdw blurRad="38100" dist="38100" dir="2700000" algn="tl">
                      <a:srgbClr val="FFFFFF"/>
                    </a:outerShdw>
                  </a:effectLst>
                  <a:uLnTx/>
                  <a:uFillTx/>
                  <a:latin typeface="Arial Black" panose="020B0A04020102020204" pitchFamily="34" charset="0"/>
                  <a:ea typeface="+mn-ea"/>
                  <a:cs typeface="+mn-cs"/>
                </a:rPr>
                <a:t>Yellow Hat</a:t>
              </a:r>
              <a:endParaRPr kumimoji="0" lang="en-US" altLang="en-US" sz="1800" b="0" i="0" u="none" strike="noStrike" kern="1200" cap="none" spc="0" normalizeH="0" baseline="0" noProof="0" dirty="0">
                <a:ln>
                  <a:noFill/>
                </a:ln>
                <a:solidFill>
                  <a:srgbClr val="FFFF00"/>
                </a:solidFill>
                <a:effectLst>
                  <a:outerShdw blurRad="38100" dist="38100" dir="2700000" algn="tl">
                    <a:srgbClr val="FFFFFF"/>
                  </a:outerShdw>
                </a:effectLst>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600" b="0" i="0" u="none" strike="noStrike" kern="1200" cap="none" spc="0" normalizeH="0" baseline="0" noProof="0" dirty="0">
                  <a:ln>
                    <a:noFill/>
                  </a:ln>
                  <a:solidFill>
                    <a:srgbClr val="C0C0C0"/>
                  </a:solidFill>
                  <a:effectLst/>
                  <a:uLnTx/>
                  <a:uFillTx/>
                  <a:latin typeface="Arial Black" panose="020B0A04020102020204" pitchFamily="34" charset="0"/>
                  <a:ea typeface="+mn-ea"/>
                  <a:cs typeface="+mn-cs"/>
                </a:rPr>
                <a:t>Why It </a:t>
              </a:r>
              <a:r>
                <a:rPr kumimoji="0" lang="en-US" altLang="en-US" sz="1600" b="0" i="0" u="sng" strike="noStrike" kern="1200" cap="none" spc="0" normalizeH="0" baseline="0" noProof="0" dirty="0">
                  <a:ln>
                    <a:noFill/>
                  </a:ln>
                  <a:solidFill>
                    <a:srgbClr val="C0C0C0"/>
                  </a:solidFill>
                  <a:effectLst/>
                  <a:uLnTx/>
                  <a:uFillTx/>
                  <a:latin typeface="Arial Black" panose="020B0A04020102020204" pitchFamily="34" charset="0"/>
                  <a:ea typeface="+mn-ea"/>
                  <a:cs typeface="+mn-cs"/>
                </a:rPr>
                <a:t>May</a:t>
              </a:r>
              <a:r>
                <a:rPr kumimoji="0" lang="en-US" altLang="en-US" sz="1600" b="0" i="0" u="none" strike="noStrike" kern="1200" cap="none" spc="0" normalizeH="0" baseline="0" noProof="0" dirty="0">
                  <a:ln>
                    <a:noFill/>
                  </a:ln>
                  <a:solidFill>
                    <a:srgbClr val="C0C0C0"/>
                  </a:solidFill>
                  <a:effectLst/>
                  <a:uLnTx/>
                  <a:uFillTx/>
                  <a:latin typeface="Arial Black" panose="020B0A04020102020204" pitchFamily="34" charset="0"/>
                  <a:ea typeface="+mn-ea"/>
                  <a:cs typeface="+mn-cs"/>
                </a:rPr>
                <a:t> Work</a:t>
              </a:r>
              <a:endParaRPr kumimoji="0" lang="en-US" altLang="en-US" sz="16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Values &amp; Benefits</a:t>
              </a:r>
              <a:endParaRPr kumimoji="0" lang="en-US" altLang="en-US" sz="18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(Both Known &amp; Potential)</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The Good In It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Logical Reasons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Must Be Given</a:t>
              </a:r>
              <a:endParaRPr kumimoji="0" lang="en-US" alt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ct val="50000"/>
                </a:spcBef>
                <a:spcAft>
                  <a:spcPts val="0"/>
                </a:spcAft>
                <a:buClrTx/>
                <a:buSzTx/>
                <a:buFontTx/>
                <a:buNone/>
                <a:tabLst/>
                <a:defRPr/>
              </a:pPr>
              <a:endParaRPr kumimoji="0" lang="en-US" alt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58375" name="Text Box 7"/>
            <p:cNvSpPr txBox="1">
              <a:spLocks noChangeArrowheads="1"/>
            </p:cNvSpPr>
            <p:nvPr/>
          </p:nvSpPr>
          <p:spPr bwMode="auto">
            <a:xfrm>
              <a:off x="2112" y="3024"/>
              <a:ext cx="1680" cy="1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457200" marR="0" lvl="1" indent="0" algn="ctr" defTabSz="4572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2000" b="0" i="0" u="none" strike="noStrike" kern="1200" cap="none" spc="0" normalizeH="0" baseline="0" noProof="0" dirty="0">
                  <a:ln>
                    <a:noFill/>
                  </a:ln>
                  <a:solidFill>
                    <a:srgbClr val="00FF00"/>
                  </a:solidFill>
                  <a:effectLst>
                    <a:outerShdw blurRad="38100" dist="38100" dir="2700000" algn="tl">
                      <a:srgbClr val="FFFFFF"/>
                    </a:outerShdw>
                  </a:effectLst>
                  <a:uLnTx/>
                  <a:uFillTx/>
                  <a:latin typeface="Arial Black" panose="020B0A04020102020204" pitchFamily="34" charset="0"/>
                  <a:ea typeface="+mn-ea"/>
                  <a:cs typeface="+mn-cs"/>
                </a:rPr>
                <a:t>Green Hat</a:t>
              </a:r>
              <a:endPar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600" b="0" i="0" u="none" strike="noStrike" kern="1200" cap="none" spc="0" normalizeH="0" baseline="0" noProof="0" dirty="0">
                  <a:ln>
                    <a:noFill/>
                  </a:ln>
                  <a:solidFill>
                    <a:srgbClr val="C0C0C0"/>
                  </a:solidFill>
                  <a:effectLst/>
                  <a:uLnTx/>
                  <a:uFillTx/>
                  <a:latin typeface="Arial Black" panose="020B0A04020102020204" pitchFamily="34" charset="0"/>
                  <a:ea typeface="+mn-ea"/>
                  <a:cs typeface="+mn-cs"/>
                </a:rPr>
                <a:t>Creative Thinking</a:t>
              </a:r>
              <a:endParaRPr kumimoji="0" lang="en-US" altLang="en-US" sz="1600" b="0" i="0" u="none" strike="noStrike" kern="1200" cap="none" spc="0" normalizeH="0" baseline="0" noProof="0" dirty="0">
                <a:ln>
                  <a:noFill/>
                </a:ln>
                <a:solidFill>
                  <a:srgbClr val="DDDDDD"/>
                </a:solidFill>
                <a:effectLst/>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Possibilities </a:t>
              </a: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sym typeface="Symbol" panose="05050102010706020507" pitchFamily="18" charset="2"/>
                </a:rPr>
                <a:t></a:t>
              </a: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 Alternatives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New Ideas </a:t>
              </a: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sym typeface="Symbol" panose="05050102010706020507" pitchFamily="18" charset="2"/>
                </a:rPr>
                <a:t></a:t>
              </a: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 New Concepts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 Overcome Black Hat Problems &amp; Reinforce Yellow Hat Values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58376" name="Text Box 8"/>
            <p:cNvSpPr txBox="1">
              <a:spLocks noChangeArrowheads="1"/>
            </p:cNvSpPr>
            <p:nvPr/>
          </p:nvSpPr>
          <p:spPr bwMode="auto">
            <a:xfrm>
              <a:off x="1920" y="336"/>
              <a:ext cx="2064" cy="1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2000" b="0" i="0" u="none" strike="noStrike" kern="1200" cap="none" spc="0" normalizeH="0" baseline="0" noProof="0" dirty="0">
                  <a:ln>
                    <a:noFill/>
                  </a:ln>
                  <a:solidFill>
                    <a:srgbClr val="0000FF"/>
                  </a:solidFill>
                  <a:effectLst>
                    <a:outerShdw blurRad="38100" dist="38100" dir="2700000" algn="tl">
                      <a:srgbClr val="FFFFFF"/>
                    </a:outerShdw>
                  </a:effectLst>
                  <a:uLnTx/>
                  <a:uFillTx/>
                  <a:latin typeface="Arial Black" panose="020B0A04020102020204" pitchFamily="34" charset="0"/>
                  <a:ea typeface="+mn-ea"/>
                  <a:cs typeface="+mn-cs"/>
                </a:rPr>
                <a:t>Blue Hat</a:t>
              </a:r>
              <a:endParaRPr kumimoji="0" lang="en-US" altLang="en-US" sz="1800" b="0" i="0" u="none" strike="noStrike" kern="1200" cap="none" spc="0" normalizeH="0" baseline="0" noProof="0" dirty="0">
                <a:ln>
                  <a:noFill/>
                </a:ln>
                <a:solidFill>
                  <a:prstClr val="white"/>
                </a:solidFill>
                <a:effectDag name="">
                  <a:cont type="tree" name="">
                    <a:effect ref="fillLine"/>
                    <a:outerShdw dist="38100" dir="13500000" algn="br">
                      <a:srgbClr val="000000"/>
                    </a:outerShdw>
                  </a:cont>
                  <a:cont type="tree" name="">
                    <a:effect ref="fillLine"/>
                    <a:outerShdw dist="38100" dir="2700000" algn="tl">
                      <a:srgbClr val="000000"/>
                    </a:outerShdw>
                  </a:cont>
                  <a:effect ref="fillLine"/>
                </a:effectDag>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600" b="0" i="0" u="none" strike="noStrike" kern="1200" cap="none" spc="0" normalizeH="0" baseline="0" noProof="0" dirty="0">
                  <a:ln>
                    <a:noFill/>
                  </a:ln>
                  <a:solidFill>
                    <a:srgbClr val="C0C0C0"/>
                  </a:solidFill>
                  <a:effectLst/>
                  <a:uLnTx/>
                  <a:uFillTx/>
                  <a:latin typeface="Arial Black" panose="020B0A04020102020204" pitchFamily="34" charset="0"/>
                  <a:ea typeface="+mn-ea"/>
                  <a:cs typeface="+mn-cs"/>
                </a:rPr>
                <a:t>Managing The Thinking</a:t>
              </a:r>
              <a:endParaRPr kumimoji="0" lang="en-US" altLang="en-US" sz="18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Setting The Focus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Making  Summaries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Overviews </a:t>
              </a: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sym typeface="Symbol" panose="05050102010706020507" pitchFamily="18" charset="2"/>
                </a:rPr>
                <a:t></a:t>
              </a: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 Conclusions</a:t>
              </a:r>
              <a:endParaRPr kumimoji="0" lang="en-US" altLang="en-US" sz="1200" b="1"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Black" panose="020B0A04020102020204" pitchFamily="34" charset="0"/>
                  <a:ea typeface="+mn-ea"/>
                  <a:cs typeface="+mn-cs"/>
                </a:rPr>
                <a:t>Action Plans</a:t>
              </a:r>
              <a:endParaRPr kumimoji="0" lang="en-US"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457200" rtl="0" eaLnBrk="1" fontAlgn="auto" latinLnBrk="0" hangingPunct="1">
                <a:lnSpc>
                  <a:spcPct val="100000"/>
                </a:lnSpc>
                <a:spcBef>
                  <a:spcPct val="50000"/>
                </a:spcBef>
                <a:spcAft>
                  <a:spcPts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58377" name="AutoShape 9"/>
            <p:cNvSpPr>
              <a:spLocks noChangeArrowheads="1"/>
            </p:cNvSpPr>
            <p:nvPr/>
          </p:nvSpPr>
          <p:spPr bwMode="auto">
            <a:xfrm rot="5400000" flipV="1">
              <a:off x="2568" y="1560"/>
              <a:ext cx="576" cy="144"/>
            </a:xfrm>
            <a:prstGeom prst="rightArrow">
              <a:avLst>
                <a:gd name="adj1" fmla="val 50000"/>
                <a:gd name="adj2" fmla="val 100000"/>
              </a:avLst>
            </a:prstGeom>
            <a:gradFill rotWithShape="0">
              <a:gsLst>
                <a:gs pos="0">
                  <a:srgbClr val="0000FF">
                    <a:gamma/>
                    <a:shade val="72157"/>
                    <a:invGamma/>
                  </a:srgbClr>
                </a:gs>
                <a:gs pos="100000">
                  <a:srgbClr val="0000FF"/>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8378" name="AutoShape 10"/>
            <p:cNvSpPr>
              <a:spLocks noChangeArrowheads="1"/>
            </p:cNvSpPr>
            <p:nvPr/>
          </p:nvSpPr>
          <p:spPr bwMode="auto">
            <a:xfrm rot="5400000" flipV="1">
              <a:off x="2760" y="1560"/>
              <a:ext cx="576" cy="144"/>
            </a:xfrm>
            <a:prstGeom prst="rightArrow">
              <a:avLst>
                <a:gd name="adj1" fmla="val 50000"/>
                <a:gd name="adj2" fmla="val 100000"/>
              </a:avLst>
            </a:prstGeom>
            <a:gradFill rotWithShape="0">
              <a:gsLst>
                <a:gs pos="0">
                  <a:srgbClr val="0000FF">
                    <a:gamma/>
                    <a:shade val="72157"/>
                    <a:invGamma/>
                  </a:srgbClr>
                </a:gs>
                <a:gs pos="100000">
                  <a:srgbClr val="0000FF"/>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8379" name="AutoShape 11"/>
            <p:cNvSpPr>
              <a:spLocks noChangeArrowheads="1"/>
            </p:cNvSpPr>
            <p:nvPr/>
          </p:nvSpPr>
          <p:spPr bwMode="auto">
            <a:xfrm rot="-5400000">
              <a:off x="2760" y="2712"/>
              <a:ext cx="576" cy="144"/>
            </a:xfrm>
            <a:prstGeom prst="rightArrow">
              <a:avLst>
                <a:gd name="adj1" fmla="val 50000"/>
                <a:gd name="adj2" fmla="val 100000"/>
              </a:avLst>
            </a:prstGeom>
            <a:gradFill rotWithShape="0">
              <a:gsLst>
                <a:gs pos="0">
                  <a:srgbClr val="00FF00"/>
                </a:gs>
                <a:gs pos="100000">
                  <a:srgbClr val="00FF00">
                    <a:gamma/>
                    <a:shade val="63922"/>
                    <a:invGamma/>
                  </a:srgbClr>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8380" name="AutoShape 12"/>
            <p:cNvSpPr>
              <a:spLocks noChangeArrowheads="1"/>
            </p:cNvSpPr>
            <p:nvPr/>
          </p:nvSpPr>
          <p:spPr bwMode="auto">
            <a:xfrm rot="-5400000">
              <a:off x="2568" y="2712"/>
              <a:ext cx="576" cy="144"/>
            </a:xfrm>
            <a:prstGeom prst="rightArrow">
              <a:avLst>
                <a:gd name="adj1" fmla="val 50000"/>
                <a:gd name="adj2" fmla="val 100000"/>
              </a:avLst>
            </a:prstGeom>
            <a:gradFill rotWithShape="0">
              <a:gsLst>
                <a:gs pos="0">
                  <a:srgbClr val="00FF00"/>
                </a:gs>
                <a:gs pos="100000">
                  <a:srgbClr val="00FF00">
                    <a:gamma/>
                    <a:shade val="61176"/>
                    <a:invGamma/>
                  </a:srgbClr>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8381" name="AutoShape 13"/>
            <p:cNvSpPr>
              <a:spLocks noChangeArrowheads="1"/>
            </p:cNvSpPr>
            <p:nvPr/>
          </p:nvSpPr>
          <p:spPr bwMode="auto">
            <a:xfrm rot="-2005570">
              <a:off x="2208" y="2496"/>
              <a:ext cx="576" cy="144"/>
            </a:xfrm>
            <a:prstGeom prst="rightArrow">
              <a:avLst>
                <a:gd name="adj1" fmla="val 50000"/>
                <a:gd name="adj2" fmla="val 100000"/>
              </a:avLst>
            </a:prstGeom>
            <a:gradFill rotWithShape="0">
              <a:gsLst>
                <a:gs pos="0">
                  <a:srgbClr val="FFFF00"/>
                </a:gs>
                <a:gs pos="100000">
                  <a:srgbClr val="FFFF00">
                    <a:gamma/>
                    <a:shade val="74510"/>
                    <a:invGamma/>
                  </a:srgbClr>
                </a:gs>
              </a:gsLst>
              <a:path path="rect">
                <a:fillToRect l="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8382" name="AutoShape 14"/>
            <p:cNvSpPr>
              <a:spLocks noChangeArrowheads="1"/>
            </p:cNvSpPr>
            <p:nvPr/>
          </p:nvSpPr>
          <p:spPr bwMode="auto">
            <a:xfrm rot="-2005570" flipH="1" flipV="1">
              <a:off x="3144" y="1776"/>
              <a:ext cx="576" cy="144"/>
            </a:xfrm>
            <a:prstGeom prst="rightArrow">
              <a:avLst>
                <a:gd name="adj1" fmla="val 50000"/>
                <a:gd name="adj2" fmla="val 100000"/>
              </a:avLst>
            </a:prstGeom>
            <a:gradFill rotWithShape="0">
              <a:gsLst>
                <a:gs pos="0">
                  <a:schemeClr val="bg1"/>
                </a:gs>
                <a:gs pos="100000">
                  <a:schemeClr val="bg1">
                    <a:gamma/>
                    <a:tint val="72157"/>
                    <a:invGamma/>
                  </a:schemeClr>
                </a:gs>
              </a:gsLst>
              <a:path path="rect">
                <a:fillToRect t="100000" r="100000"/>
              </a:path>
            </a:gradFill>
            <a:ln w="317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8383" name="AutoShape 15"/>
            <p:cNvSpPr>
              <a:spLocks noChangeArrowheads="1"/>
            </p:cNvSpPr>
            <p:nvPr/>
          </p:nvSpPr>
          <p:spPr bwMode="auto">
            <a:xfrm rot="-2005570" flipH="1" flipV="1">
              <a:off x="3240" y="1908"/>
              <a:ext cx="576" cy="144"/>
            </a:xfrm>
            <a:prstGeom prst="rightArrow">
              <a:avLst>
                <a:gd name="adj1" fmla="val 50000"/>
                <a:gd name="adj2" fmla="val 100000"/>
              </a:avLst>
            </a:prstGeom>
            <a:gradFill rotWithShape="0">
              <a:gsLst>
                <a:gs pos="0">
                  <a:schemeClr val="bg1"/>
                </a:gs>
                <a:gs pos="100000">
                  <a:schemeClr val="bg1">
                    <a:gamma/>
                    <a:tint val="72157"/>
                    <a:invGamma/>
                  </a:schemeClr>
                </a:gs>
              </a:gsLst>
              <a:path path="rect">
                <a:fillToRect t="100000" r="100000"/>
              </a:path>
            </a:gradFill>
            <a:ln w="317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8384" name="AutoShape 16"/>
            <p:cNvSpPr>
              <a:spLocks noChangeArrowheads="1"/>
            </p:cNvSpPr>
            <p:nvPr/>
          </p:nvSpPr>
          <p:spPr bwMode="auto">
            <a:xfrm rot="-2005570">
              <a:off x="2112" y="2352"/>
              <a:ext cx="576" cy="144"/>
            </a:xfrm>
            <a:prstGeom prst="rightArrow">
              <a:avLst>
                <a:gd name="adj1" fmla="val 50000"/>
                <a:gd name="adj2" fmla="val 100000"/>
              </a:avLst>
            </a:prstGeom>
            <a:gradFill rotWithShape="0">
              <a:gsLst>
                <a:gs pos="0">
                  <a:srgbClr val="FFFF00"/>
                </a:gs>
                <a:gs pos="100000">
                  <a:srgbClr val="FFFF00">
                    <a:gamma/>
                    <a:shade val="74510"/>
                    <a:invGamma/>
                  </a:srgbClr>
                </a:gs>
              </a:gsLst>
              <a:path path="rect">
                <a:fillToRect l="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8385" name="AutoShape 17"/>
            <p:cNvSpPr>
              <a:spLocks noChangeArrowheads="1"/>
            </p:cNvSpPr>
            <p:nvPr/>
          </p:nvSpPr>
          <p:spPr bwMode="auto">
            <a:xfrm rot="2005570" flipH="1">
              <a:off x="3120" y="2496"/>
              <a:ext cx="576" cy="144"/>
            </a:xfrm>
            <a:prstGeom prst="rightArrow">
              <a:avLst>
                <a:gd name="adj1" fmla="val 50000"/>
                <a:gd name="adj2" fmla="val 100000"/>
              </a:avLst>
            </a:prstGeom>
            <a:gradFill rotWithShape="0">
              <a:gsLst>
                <a:gs pos="0">
                  <a:srgbClr val="FF3300"/>
                </a:gs>
                <a:gs pos="100000">
                  <a:srgbClr val="FF3300">
                    <a:gamma/>
                    <a:shade val="69412"/>
                    <a:invGamma/>
                  </a:srgbClr>
                </a:gs>
              </a:gsLst>
              <a:path path="rect">
                <a:fillToRect r="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58386" name="AutoShape 18"/>
            <p:cNvSpPr>
              <a:spLocks noChangeArrowheads="1"/>
            </p:cNvSpPr>
            <p:nvPr/>
          </p:nvSpPr>
          <p:spPr bwMode="auto">
            <a:xfrm rot="2005570" flipH="1">
              <a:off x="3216" y="2352"/>
              <a:ext cx="576" cy="144"/>
            </a:xfrm>
            <a:prstGeom prst="rightArrow">
              <a:avLst>
                <a:gd name="adj1" fmla="val 50000"/>
                <a:gd name="adj2" fmla="val 100000"/>
              </a:avLst>
            </a:prstGeom>
            <a:gradFill rotWithShape="0">
              <a:gsLst>
                <a:gs pos="0">
                  <a:srgbClr val="FF3300"/>
                </a:gs>
                <a:gs pos="100000">
                  <a:srgbClr val="FF3300">
                    <a:gamma/>
                    <a:shade val="63922"/>
                    <a:invGamma/>
                  </a:srgbClr>
                </a:gs>
              </a:gsLst>
              <a:path path="rect">
                <a:fillToRect r="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nvGrpSpPr>
            <p:cNvPr id="58390" name="Group 22"/>
            <p:cNvGrpSpPr>
              <a:grpSpLocks/>
            </p:cNvGrpSpPr>
            <p:nvPr/>
          </p:nvGrpSpPr>
          <p:grpSpPr bwMode="auto">
            <a:xfrm>
              <a:off x="2112" y="1776"/>
              <a:ext cx="672" cy="288"/>
              <a:chOff x="2112" y="1776"/>
              <a:chExt cx="672" cy="288"/>
            </a:xfrm>
          </p:grpSpPr>
          <p:sp>
            <p:nvSpPr>
              <p:cNvPr id="58387" name="AutoShape 19"/>
              <p:cNvSpPr>
                <a:spLocks noChangeArrowheads="1"/>
              </p:cNvSpPr>
              <p:nvPr/>
            </p:nvSpPr>
            <p:spPr bwMode="auto">
              <a:xfrm rot="2005570" flipV="1">
                <a:off x="2112" y="1920"/>
                <a:ext cx="576" cy="144"/>
              </a:xfrm>
              <a:prstGeom prst="rightArrow">
                <a:avLst>
                  <a:gd name="adj1" fmla="val 50000"/>
                  <a:gd name="adj2" fmla="val 100000"/>
                </a:avLst>
              </a:prstGeom>
              <a:gradFill rotWithShape="0">
                <a:gsLst>
                  <a:gs pos="0">
                    <a:schemeClr val="tx1"/>
                  </a:gs>
                  <a:gs pos="100000">
                    <a:schemeClr val="tx1">
                      <a:gamma/>
                      <a:shade val="82745"/>
                      <a:invGamma/>
                    </a:schemeClr>
                  </a:gs>
                </a:gsLst>
                <a:path path="rect">
                  <a:fillToRect l="100000" t="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8388" name="AutoShape 20"/>
              <p:cNvSpPr>
                <a:spLocks noChangeArrowheads="1"/>
              </p:cNvSpPr>
              <p:nvPr/>
            </p:nvSpPr>
            <p:spPr bwMode="auto">
              <a:xfrm rot="2005570" flipV="1">
                <a:off x="2208" y="1776"/>
                <a:ext cx="576" cy="144"/>
              </a:xfrm>
              <a:prstGeom prst="rightArrow">
                <a:avLst>
                  <a:gd name="adj1" fmla="val 50000"/>
                  <a:gd name="adj2" fmla="val 100000"/>
                </a:avLst>
              </a:prstGeom>
              <a:gradFill rotWithShape="0">
                <a:gsLst>
                  <a:gs pos="0">
                    <a:schemeClr val="tx1"/>
                  </a:gs>
                  <a:gs pos="100000">
                    <a:schemeClr val="tx1">
                      <a:gamma/>
                      <a:shade val="82745"/>
                      <a:invGamma/>
                    </a:schemeClr>
                  </a:gs>
                </a:gsLst>
                <a:path path="rect">
                  <a:fillToRect l="100000" t="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sp>
          <p:nvSpPr>
            <p:cNvPr id="58389" name="Text Box 21"/>
            <p:cNvSpPr txBox="1">
              <a:spLocks noChangeArrowheads="1"/>
            </p:cNvSpPr>
            <p:nvPr/>
          </p:nvSpPr>
          <p:spPr bwMode="auto">
            <a:xfrm>
              <a:off x="2672" y="1985"/>
              <a:ext cx="84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457200" rtl="0" eaLnBrk="1" fontAlgn="auto" latinLnBrk="0" hangingPunct="1">
                <a:lnSpc>
                  <a:spcPct val="100000"/>
                </a:lnSpc>
                <a:spcBef>
                  <a:spcPct val="50000"/>
                </a:spcBef>
                <a:spcAft>
                  <a:spcPts val="0"/>
                </a:spcAft>
                <a:buClrTx/>
                <a:buSzTx/>
                <a:buFontTx/>
                <a:buNone/>
                <a:tabLst/>
                <a:defRPr/>
              </a:pPr>
              <a:r>
                <a:rPr kumimoji="0" lang="en-US" altLang="en-US" sz="1600" b="0" i="0" u="none" strike="noStrike" kern="1200" cap="none" spc="0" normalizeH="0" baseline="0" noProof="0" dirty="0">
                  <a:ln>
                    <a:noFill/>
                  </a:ln>
                  <a:solidFill>
                    <a:srgbClr val="0000FF"/>
                  </a:solidFill>
                  <a:effectLst>
                    <a:outerShdw blurRad="38100" dist="38100" dir="2700000" algn="tl">
                      <a:srgbClr val="FFFFFF"/>
                    </a:outerShdw>
                  </a:effectLst>
                  <a:uLnTx/>
                  <a:uFillTx/>
                  <a:latin typeface="Arial Black" panose="020B0A04020102020204" pitchFamily="34" charset="0"/>
                  <a:ea typeface="+mn-ea"/>
                  <a:cs typeface="+mn-cs"/>
                </a:rPr>
                <a:t>FOCUS</a:t>
              </a:r>
              <a:endParaRPr kumimoji="0" lang="en-US" altLang="en-US" sz="1200" b="0" i="0" u="none" strike="noStrike" kern="1200" cap="none" spc="0" normalizeH="0" baseline="0" noProof="0" dirty="0">
                <a:ln>
                  <a:noFill/>
                </a:ln>
                <a:solidFill>
                  <a:srgbClr val="0000FF"/>
                </a:solidFill>
                <a:effectLst/>
                <a:uLnTx/>
                <a:uFillTx/>
                <a:latin typeface="Arial Black" panose="020B0A04020102020204" pitchFamily="34" charset="0"/>
                <a:ea typeface="+mn-ea"/>
                <a:cs typeface="+mn-cs"/>
              </a:endParaRPr>
            </a:p>
          </p:txBody>
        </p:sp>
      </p:grpSp>
    </p:spTree>
    <p:extLst>
      <p:ext uri="{BB962C8B-B14F-4D97-AF65-F5344CB8AC3E}">
        <p14:creationId xmlns:p14="http://schemas.microsoft.com/office/powerpoint/2010/main" val="9428769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79B1B-5C78-CAB3-5726-D7DE841A5819}"/>
              </a:ext>
            </a:extLst>
          </p:cNvPr>
          <p:cNvSpPr>
            <a:spLocks noGrp="1"/>
          </p:cNvSpPr>
          <p:nvPr>
            <p:ph type="title"/>
          </p:nvPr>
        </p:nvSpPr>
        <p:spPr/>
        <p:txBody>
          <a:bodyPr/>
          <a:lstStyle/>
          <a:p>
            <a:r>
              <a:rPr lang="en-US" dirty="0"/>
              <a:t>In the classroom </a:t>
            </a:r>
            <a:endParaRPr lang="en-GB" dirty="0"/>
          </a:p>
        </p:txBody>
      </p:sp>
      <p:pic>
        <p:nvPicPr>
          <p:cNvPr id="4" name="Online Media 3" title="deBono Six Thinking Hats in the Classroom">
            <a:hlinkClick r:id="" action="ppaction://media"/>
            <a:extLst>
              <a:ext uri="{FF2B5EF4-FFF2-40B4-BE49-F238E27FC236}">
                <a16:creationId xmlns:a16="http://schemas.microsoft.com/office/drawing/2014/main" id="{04D32F3E-45A7-CB54-BB23-CEC67B0C1737}"/>
              </a:ext>
            </a:extLst>
          </p:cNvPr>
          <p:cNvPicPr>
            <a:picLocks noGrp="1" noRot="1" noChangeAspect="1"/>
          </p:cNvPicPr>
          <p:nvPr>
            <p:ph idx="1"/>
            <a:videoFile r:link="rId1"/>
          </p:nvPr>
        </p:nvPicPr>
        <p:blipFill>
          <a:blip r:embed="rId3"/>
          <a:stretch>
            <a:fillRect/>
          </a:stretch>
        </p:blipFill>
        <p:spPr>
          <a:xfrm>
            <a:off x="3200400" y="2016125"/>
            <a:ext cx="6105525" cy="3449638"/>
          </a:xfrm>
          <a:prstGeom prst="rect">
            <a:avLst/>
          </a:prstGeom>
        </p:spPr>
      </p:pic>
    </p:spTree>
    <p:extLst>
      <p:ext uri="{BB962C8B-B14F-4D97-AF65-F5344CB8AC3E}">
        <p14:creationId xmlns:p14="http://schemas.microsoft.com/office/powerpoint/2010/main" val="122890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Meddwl ochrol</a:t>
            </a:r>
            <a:br>
              <a:rPr lang="en-GB" dirty="0"/>
            </a:br>
            <a:r>
              <a:rPr lang="en-GB" dirty="0"/>
              <a:t>Lateral Thinking</a:t>
            </a:r>
          </a:p>
        </p:txBody>
      </p:sp>
      <p:sp>
        <p:nvSpPr>
          <p:cNvPr id="3" name="Content Placeholder 2"/>
          <p:cNvSpPr>
            <a:spLocks noGrp="1"/>
          </p:cNvSpPr>
          <p:nvPr>
            <p:ph sz="half" idx="1"/>
          </p:nvPr>
        </p:nvSpPr>
        <p:spPr/>
        <p:txBody>
          <a:bodyPr>
            <a:normAutofit fontScale="85000" lnSpcReduction="10000"/>
          </a:bodyPr>
          <a:lstStyle/>
          <a:p>
            <a:r>
              <a:rPr lang="cy-GB" dirty="0"/>
              <a:t>Mae Meddwl Ochrol yn set o brosesau sy'n darparu ffordd fwriadol, systematig o feddwl yn greadigol sy'n arwain at feddwl arloesol mewn modd </a:t>
            </a:r>
            <a:r>
              <a:rPr lang="cy-GB" dirty="0" err="1"/>
              <a:t>ailadroddadwy</a:t>
            </a:r>
            <a:r>
              <a:rPr lang="cy-GB" dirty="0"/>
              <a:t>. Er bod meddwl beirniadol yn ymwneud yn bennaf â barnu gwir werth datganiadau a cheisio gwallau. Mae meddwl ochrol yn ymwneud yn fwy â "gwerth symud" datganiadau a syniadau. Mae person yn defnyddio meddwl ochrol i symud o un syniad hysbys i greu syniadau newydd</a:t>
            </a:r>
          </a:p>
          <a:p>
            <a:r>
              <a:rPr lang="en-GB" dirty="0"/>
              <a:t>De Bono</a:t>
            </a:r>
          </a:p>
        </p:txBody>
      </p:sp>
      <p:sp>
        <p:nvSpPr>
          <p:cNvPr id="6" name="Content Placeholder 5">
            <a:extLst>
              <a:ext uri="{FF2B5EF4-FFF2-40B4-BE49-F238E27FC236}">
                <a16:creationId xmlns:a16="http://schemas.microsoft.com/office/drawing/2014/main" id="{B63F8197-AC79-204F-5300-86F69E810ACD}"/>
              </a:ext>
            </a:extLst>
          </p:cNvPr>
          <p:cNvSpPr>
            <a:spLocks noGrp="1"/>
          </p:cNvSpPr>
          <p:nvPr>
            <p:ph sz="half" idx="2"/>
          </p:nvPr>
        </p:nvSpPr>
        <p:spPr/>
        <p:txBody>
          <a:bodyPr>
            <a:normAutofit fontScale="85000" lnSpcReduction="10000"/>
          </a:bodyPr>
          <a:lstStyle/>
          <a:p>
            <a:r>
              <a:rPr lang="en-GB" dirty="0"/>
              <a:t>Lateral Thinking is a set of processes that provides a deliberate, systematic way of thinking creatively that results in innovative thinking in a repeatable manner. While critical thinking is primarily concerned with judging the true value of statements and seeking errors. Lateral thinking is more concerned with the "movement value" of statements and ideas. A person uses lateral thinking to move from one known idea to creating new ideas</a:t>
            </a:r>
          </a:p>
          <a:p>
            <a:r>
              <a:rPr lang="en-GB" dirty="0"/>
              <a:t>De Bono</a:t>
            </a:r>
          </a:p>
          <a:p>
            <a:endParaRPr lang="en-GB" dirty="0"/>
          </a:p>
        </p:txBody>
      </p:sp>
    </p:spTree>
    <p:extLst>
      <p:ext uri="{BB962C8B-B14F-4D97-AF65-F5344CB8AC3E}">
        <p14:creationId xmlns:p14="http://schemas.microsoft.com/office/powerpoint/2010/main" val="34376840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Dull Meddwl Ochrol </a:t>
            </a:r>
            <a:br>
              <a:rPr lang="en-GB" dirty="0"/>
            </a:br>
            <a:r>
              <a:rPr lang="en-GB" dirty="0"/>
              <a:t>Lateral Thinking Tools</a:t>
            </a:r>
          </a:p>
        </p:txBody>
      </p:sp>
      <p:sp>
        <p:nvSpPr>
          <p:cNvPr id="3" name="Content Placeholder 2"/>
          <p:cNvSpPr>
            <a:spLocks noGrp="1"/>
          </p:cNvSpPr>
          <p:nvPr>
            <p:ph sz="half" idx="1"/>
          </p:nvPr>
        </p:nvSpPr>
        <p:spPr/>
        <p:txBody>
          <a:bodyPr/>
          <a:lstStyle/>
          <a:p>
            <a:r>
              <a:rPr lang="cy-GB" dirty="0"/>
              <a:t>dulliau cynhyrchu syniadau</a:t>
            </a:r>
          </a:p>
          <a:p>
            <a:endParaRPr lang="cy-GB" dirty="0"/>
          </a:p>
          <a:p>
            <a:r>
              <a:rPr lang="cy-GB" dirty="0"/>
              <a:t>Dulliau ffocws</a:t>
            </a:r>
          </a:p>
          <a:p>
            <a:endParaRPr lang="cy-GB" dirty="0"/>
          </a:p>
          <a:p>
            <a:r>
              <a:rPr lang="cy-GB" dirty="0"/>
              <a:t>Dulliau cynhaeaf</a:t>
            </a:r>
          </a:p>
          <a:p>
            <a:endParaRPr lang="cy-GB" dirty="0"/>
          </a:p>
          <a:p>
            <a:r>
              <a:rPr lang="cy-GB" dirty="0"/>
              <a:t>Dulliau trin</a:t>
            </a:r>
          </a:p>
        </p:txBody>
      </p:sp>
      <p:sp>
        <p:nvSpPr>
          <p:cNvPr id="6" name="Content Placeholder 5">
            <a:extLst>
              <a:ext uri="{FF2B5EF4-FFF2-40B4-BE49-F238E27FC236}">
                <a16:creationId xmlns:a16="http://schemas.microsoft.com/office/drawing/2014/main" id="{33F551CE-6A28-EF81-B202-0D55F6DCFA96}"/>
              </a:ext>
            </a:extLst>
          </p:cNvPr>
          <p:cNvSpPr>
            <a:spLocks noGrp="1"/>
          </p:cNvSpPr>
          <p:nvPr>
            <p:ph sz="half" idx="2"/>
          </p:nvPr>
        </p:nvSpPr>
        <p:spPr/>
        <p:txBody>
          <a:bodyPr/>
          <a:lstStyle/>
          <a:p>
            <a:r>
              <a:rPr lang="en-GB" dirty="0"/>
              <a:t>Idea-generating tools </a:t>
            </a:r>
          </a:p>
          <a:p>
            <a:endParaRPr lang="en-GB" dirty="0"/>
          </a:p>
          <a:p>
            <a:r>
              <a:rPr lang="en-GB" dirty="0"/>
              <a:t>Focus tools </a:t>
            </a:r>
          </a:p>
          <a:p>
            <a:endParaRPr lang="en-GB" dirty="0"/>
          </a:p>
          <a:p>
            <a:r>
              <a:rPr lang="en-GB" dirty="0"/>
              <a:t>Harvest tools </a:t>
            </a:r>
          </a:p>
          <a:p>
            <a:endParaRPr lang="en-GB" dirty="0"/>
          </a:p>
          <a:p>
            <a:r>
              <a:rPr lang="en-GB" dirty="0"/>
              <a:t>Treatment tools </a:t>
            </a:r>
          </a:p>
        </p:txBody>
      </p:sp>
    </p:spTree>
    <p:extLst>
      <p:ext uri="{BB962C8B-B14F-4D97-AF65-F5344CB8AC3E}">
        <p14:creationId xmlns:p14="http://schemas.microsoft.com/office/powerpoint/2010/main" val="23217816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Ateb / </a:t>
            </a:r>
            <a:r>
              <a:rPr lang="cy-GB" dirty="0" err="1"/>
              <a:t>Answer</a:t>
            </a:r>
            <a:r>
              <a:rPr lang="cy-GB" dirty="0"/>
              <a:t> …</a:t>
            </a:r>
          </a:p>
        </p:txBody>
      </p:sp>
      <p:sp>
        <p:nvSpPr>
          <p:cNvPr id="3" name="Content Placeholder 2"/>
          <p:cNvSpPr>
            <a:spLocks noGrp="1"/>
          </p:cNvSpPr>
          <p:nvPr>
            <p:ph sz="half" idx="1"/>
          </p:nvPr>
        </p:nvSpPr>
        <p:spPr/>
        <p:txBody>
          <a:bodyPr>
            <a:normAutofit fontScale="62500" lnSpcReduction="20000"/>
          </a:bodyPr>
          <a:lstStyle/>
          <a:p>
            <a:r>
              <a:rPr lang="cy-GB" b="1" dirty="0"/>
              <a:t>Shifflo Siop Esgidiau </a:t>
            </a:r>
            <a:r>
              <a:rPr lang="cy-GB" dirty="0"/>
              <a:t>- Mewn tref fechan, mae pedair siop esgidiau o </a:t>
            </a:r>
            <a:r>
              <a:rPr lang="cy-GB" dirty="0" err="1"/>
              <a:t>oddeutu'r</a:t>
            </a:r>
            <a:r>
              <a:rPr lang="cy-GB" dirty="0"/>
              <a:t> un maint, ac mae gan bob un linell debyg o esgidiau. Ac eto mae un siop yn colli tair gwaith cymaint o esgidiau i ladrad na phob un o’r siopau eraill. Pam a sut gwnaethon nhw ddatrys y broblem?</a:t>
            </a:r>
          </a:p>
          <a:p>
            <a:r>
              <a:rPr lang="cy-GB" b="1" dirty="0"/>
              <a:t>Y Miliwnydd Cnau Coco </a:t>
            </a:r>
            <a:r>
              <a:rPr lang="cy-GB" dirty="0"/>
              <a:t>– Mae dyn yn prynu cnau coco am £5 y dwsin ac yn eu gwerthu am £3 y dwsin. Oherwydd hyn, mae'n dod yn filiwnydd. Sut?</a:t>
            </a:r>
          </a:p>
          <a:p>
            <a:r>
              <a:rPr lang="cy-GB" b="1" dirty="0"/>
              <a:t>Enillion Deunydd </a:t>
            </a:r>
            <a:r>
              <a:rPr lang="cy-GB" dirty="0"/>
              <a:t>- Yn ystod y rhuthr am aur </a:t>
            </a:r>
            <a:r>
              <a:rPr lang="cy-GB" dirty="0" err="1"/>
              <a:t>Califfornia</a:t>
            </a:r>
            <a:r>
              <a:rPr lang="cy-GB" dirty="0"/>
              <a:t>, aeth entrepreneur ifanc i </a:t>
            </a:r>
            <a:r>
              <a:rPr lang="cy-GB" dirty="0" err="1"/>
              <a:t>Galiffornia</a:t>
            </a:r>
            <a:r>
              <a:rPr lang="cy-GB" dirty="0"/>
              <a:t> gyda'r syniad o werthu pebyll i’r mwyngloddwyr. Roedd yn meddwl y byddai marchnad dda i bebyll gan filoedd o bobl a heidiodd i gloddio am aur. Yn anffodus, roedd y tywydd mor fwyn fel bod y mwyngloddwyr yn cysgu yn yr awyr agored, a doedd dim llawer o alw am ei bebyll. Beth wnaeth e?</a:t>
            </a:r>
          </a:p>
        </p:txBody>
      </p:sp>
      <p:sp>
        <p:nvSpPr>
          <p:cNvPr id="4" name="Content Placeholder 3">
            <a:extLst>
              <a:ext uri="{FF2B5EF4-FFF2-40B4-BE49-F238E27FC236}">
                <a16:creationId xmlns:a16="http://schemas.microsoft.com/office/drawing/2014/main" id="{813A0ED3-1A20-D892-C2F3-B8226C5A9EA2}"/>
              </a:ext>
            </a:extLst>
          </p:cNvPr>
          <p:cNvSpPr>
            <a:spLocks noGrp="1"/>
          </p:cNvSpPr>
          <p:nvPr>
            <p:ph sz="half" idx="2"/>
          </p:nvPr>
        </p:nvSpPr>
        <p:spPr/>
        <p:txBody>
          <a:bodyPr>
            <a:normAutofit fontScale="62500" lnSpcReduction="20000"/>
          </a:bodyPr>
          <a:lstStyle/>
          <a:p>
            <a:r>
              <a:rPr lang="en-GB" b="1" dirty="0"/>
              <a:t>Shoe Shop Shuffle –</a:t>
            </a:r>
            <a:r>
              <a:rPr lang="en-GB" dirty="0"/>
              <a:t> In a small town, there are four shoe shops of about the same size, and each carries a similar line of shoes. Yet one shop loses three times as many shoes to theft as each of the other shops. Why and how did they fix the problem?</a:t>
            </a:r>
          </a:p>
          <a:p>
            <a:r>
              <a:rPr lang="en-GB" b="1" dirty="0"/>
              <a:t>The Coconut Millionaire – </a:t>
            </a:r>
            <a:r>
              <a:rPr lang="en-GB" dirty="0"/>
              <a:t>A man buys coconuts at £5 a dozen and sells them at £3 a dozen. Because of this, he becomes a millionaire. How?</a:t>
            </a:r>
          </a:p>
          <a:p>
            <a:r>
              <a:rPr lang="en-GB" b="1" dirty="0"/>
              <a:t>Material Gains – </a:t>
            </a:r>
            <a:r>
              <a:rPr lang="en-GB" dirty="0"/>
              <a:t>During the Californian gold rush, a young entrepreneur went to California with the idea of selling tents to the miners. He thought there would be a good market for tents from thousands of people who flocked to dig for gold. Unfortunately, the weather was so mild that the miners slept in the open air, and there was little demand for his tents. What did he do?</a:t>
            </a:r>
          </a:p>
          <a:p>
            <a:endParaRPr lang="en-GB" dirty="0"/>
          </a:p>
        </p:txBody>
      </p:sp>
    </p:spTree>
    <p:extLst>
      <p:ext uri="{BB962C8B-B14F-4D97-AF65-F5344CB8AC3E}">
        <p14:creationId xmlns:p14="http://schemas.microsoft.com/office/powerpoint/2010/main" val="21279066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Y Pos</a:t>
            </a:r>
          </a:p>
        </p:txBody>
      </p:sp>
      <p:sp>
        <p:nvSpPr>
          <p:cNvPr id="3" name="Content Placeholder 2"/>
          <p:cNvSpPr>
            <a:spLocks noGrp="1"/>
          </p:cNvSpPr>
          <p:nvPr>
            <p:ph idx="1"/>
          </p:nvPr>
        </p:nvSpPr>
        <p:spPr/>
        <p:txBody>
          <a:bodyPr>
            <a:normAutofit fontScale="70000" lnSpcReduction="20000"/>
          </a:bodyPr>
          <a:lstStyle/>
          <a:p>
            <a:r>
              <a:rPr lang="cy-GB" dirty="0"/>
              <a:t>Dychmygwch eich bod yn berchen ar glwb iechyd moethus. Yn rhan o'r manteision aelodaeth, mae pob un o'r 40 o stondinau cawod - 20 dyn ac 20 o ferched - wedi'u stocio â photel o siampŵ salon yn unig, drud iawn ($50), sydd ond ar gael mewn siopau adwerthu cyflenwad harddwch i </a:t>
            </a:r>
            <a:r>
              <a:rPr lang="cy-GB" dirty="0" err="1"/>
              <a:t>steilwyr</a:t>
            </a:r>
            <a:r>
              <a:rPr lang="cy-GB" dirty="0"/>
              <a:t> gwallt trwyddedig. Mae'r cwsmeriaid wrth eu bodd ac yn gwirioni ar y fantais arbennig hon. Yn anffodus, mae poteli yn diflannu o'r cawodydd drwy'r amser. Mewn gwirionedd, mae'r gyfradd ladrad yn 33 y cant: sefyllfa gostus a phrofiad gwael i aelodau yn cyrraedd am y siampŵ, dim ond i ddarganfod bod y botel wedi mynd. Rhaid i'ch staff ddatrys cwynion yn gyson ymhlith eich aelodau "gonest". Rydych chi wedi rhoi cynnig ar nifer o bethau i ddatrys y broblem: nodiadau atgoffa, cosbau a chymhellion. Ond does dim byd wedi gweithio. Mae'r ddesg flaen hyd yn oed yn gwerthu'r poteli ar elw main iawn.</a:t>
            </a:r>
          </a:p>
          <a:p>
            <a:r>
              <a:rPr lang="cy-GB" dirty="0"/>
              <a:t>Rydych chi'n penderfynu gofyn i'ch gweithwyr, y mae pob un ohonynt ar sail fesul awr, i helpu i ddatrys y broblem, a rhoi nifer o amodau na ellir eu trafod iddynt: rhaid i'r ateb ddileu lladrata’n llwyr; ni all olygu terfynu neu gyfyngu ar y cynnig siampŵ presennol mewn unrhyw ffordd (rhaid peidio â newid un botel maint llawn o'r brand presennol fesul stondin); rhaid i unrhyw ateb fod yn hynod o isel - yn </a:t>
            </a:r>
            <a:r>
              <a:rPr lang="cy-GB" dirty="0" err="1"/>
              <a:t>ddi</a:t>
            </a:r>
            <a:r>
              <a:rPr lang="cy-GB" dirty="0"/>
              <a:t>-gost yn ddelfrydol (ceiniogau fesul stondin, ar y mwyaf); ni all fod unrhyw faich ychwanegol ar yr aelod; a rhaid i'r ateb fod yn hawdd ei weithredu, heb amharu ar weithrediad arferol y clwb.</a:t>
            </a:r>
          </a:p>
        </p:txBody>
      </p:sp>
    </p:spTree>
    <p:extLst>
      <p:ext uri="{BB962C8B-B14F-4D97-AF65-F5344CB8AC3E}">
        <p14:creationId xmlns:p14="http://schemas.microsoft.com/office/powerpoint/2010/main" val="33691377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Brain Teaser</a:t>
            </a:r>
          </a:p>
        </p:txBody>
      </p:sp>
      <p:sp>
        <p:nvSpPr>
          <p:cNvPr id="3" name="Content Placeholder 2"/>
          <p:cNvSpPr>
            <a:spLocks noGrp="1"/>
          </p:cNvSpPr>
          <p:nvPr>
            <p:ph idx="1"/>
          </p:nvPr>
        </p:nvSpPr>
        <p:spPr/>
        <p:txBody>
          <a:bodyPr>
            <a:normAutofit fontScale="70000" lnSpcReduction="20000"/>
          </a:bodyPr>
          <a:lstStyle/>
          <a:p>
            <a:r>
              <a:rPr lang="en-GB" dirty="0"/>
              <a:t>Imagine that you own a luxury health club. As part of the membership perks, each of the 40 shower stalls--20 men's and 20 women's--is stocked with a bottle of very expensive ($50), salon-only shampoo, which is only available in beauty supply retail stores to licensed hair stylists. The customers love it and rave about this particular perk. Unfortunately, bottles disappear from the showers all the time. In fact, the theft rate is 33 percent: a costly situation and a bad experience for members reaching for the shampoo, only to find the bottle gone. Your staff must constantly resolve complaints among your "honest" members. You've tried a number of things to solve the problem: reminders, penalties, and incentives. But nothing has worked. The front desk even sells the bottles at a very slim profit margin.</a:t>
            </a:r>
          </a:p>
          <a:p>
            <a:r>
              <a:rPr lang="en-GB" dirty="0"/>
              <a:t>You decide to ask your employees, all of whom are hourly, to help solve the problem, and give them several non-negotiable conditions: the solution must completely eliminate theft; it cannot involve discontinuing or limiting the current shampoo offering in any way (one full-size bottle of the current brand per stall must not change); any solution must be of extremely low--preferably no--cost (pennies per stall, at most); there can be no additional burden on the member; and the solution must be easy to implement, without disrupting the normal operation of the club.</a:t>
            </a:r>
          </a:p>
          <a:p>
            <a:endParaRPr lang="en-GB" dirty="0"/>
          </a:p>
        </p:txBody>
      </p:sp>
    </p:spTree>
    <p:extLst>
      <p:ext uri="{BB962C8B-B14F-4D97-AF65-F5344CB8AC3E}">
        <p14:creationId xmlns:p14="http://schemas.microsoft.com/office/powerpoint/2010/main" val="24611745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Have we met our Objectives?</a:t>
            </a:r>
          </a:p>
        </p:txBody>
      </p:sp>
      <p:sp>
        <p:nvSpPr>
          <p:cNvPr id="3" name="Content Placeholder 2"/>
          <p:cNvSpPr>
            <a:spLocks noGrp="1"/>
          </p:cNvSpPr>
          <p:nvPr>
            <p:ph sz="half" idx="1"/>
          </p:nvPr>
        </p:nvSpPr>
        <p:spPr/>
        <p:txBody>
          <a:bodyPr/>
          <a:lstStyle/>
          <a:p>
            <a:pPr marL="201168" lvl="1" indent="0">
              <a:buNone/>
            </a:pPr>
            <a:r>
              <a:rPr lang="cy-GB" dirty="0"/>
              <a:t>Erbyn diwedd y sesiwn hon byddwch yn gallu:</a:t>
            </a:r>
          </a:p>
          <a:p>
            <a:pPr lvl="1"/>
            <a:endParaRPr lang="cy-GB" dirty="0"/>
          </a:p>
          <a:p>
            <a:pPr lvl="1"/>
            <a:r>
              <a:rPr lang="cy-GB" dirty="0"/>
              <a:t>Trafodwch y modelau allweddol a ddefnyddir mewn addysg </a:t>
            </a:r>
            <a:r>
              <a:rPr lang="cy-GB" dirty="0" err="1"/>
              <a:t>entrepreneuraidd</a:t>
            </a:r>
            <a:r>
              <a:rPr lang="cy-GB" dirty="0"/>
              <a:t>.</a:t>
            </a:r>
          </a:p>
          <a:p>
            <a:pPr lvl="1"/>
            <a:endParaRPr lang="cy-GB" dirty="0"/>
          </a:p>
          <a:p>
            <a:pPr lvl="1"/>
            <a:r>
              <a:rPr lang="cy-GB" dirty="0"/>
              <a:t>Nodi’r sgiliau allweddol a ddatblygwyd mewn addysg </a:t>
            </a:r>
            <a:r>
              <a:rPr lang="cy-GB" dirty="0" err="1"/>
              <a:t>entrepreneuraidd</a:t>
            </a:r>
            <a:r>
              <a:rPr lang="en-GB" dirty="0"/>
              <a:t>.</a:t>
            </a:r>
          </a:p>
        </p:txBody>
      </p:sp>
      <p:sp>
        <p:nvSpPr>
          <p:cNvPr id="4" name="Content Placeholder 3">
            <a:extLst>
              <a:ext uri="{FF2B5EF4-FFF2-40B4-BE49-F238E27FC236}">
                <a16:creationId xmlns:a16="http://schemas.microsoft.com/office/drawing/2014/main" id="{EC5F3E3A-7F84-D53C-D7CE-EE6DBF9E597E}"/>
              </a:ext>
            </a:extLst>
          </p:cNvPr>
          <p:cNvSpPr>
            <a:spLocks noGrp="1"/>
          </p:cNvSpPr>
          <p:nvPr>
            <p:ph sz="half" idx="2"/>
          </p:nvPr>
        </p:nvSpPr>
        <p:spPr/>
        <p:txBody>
          <a:bodyPr/>
          <a:lstStyle/>
          <a:p>
            <a:r>
              <a:rPr lang="en-GB" dirty="0"/>
              <a:t>By the end of this session, you will be able to:</a:t>
            </a:r>
          </a:p>
          <a:p>
            <a:pPr lvl="1"/>
            <a:endParaRPr lang="en-GB" dirty="0"/>
          </a:p>
          <a:p>
            <a:pPr lvl="1"/>
            <a:r>
              <a:rPr lang="en-GB" dirty="0"/>
              <a:t>Discuss the key models used in entrepreneurial education.</a:t>
            </a:r>
          </a:p>
          <a:p>
            <a:pPr lvl="1"/>
            <a:endParaRPr lang="en-GB" dirty="0"/>
          </a:p>
          <a:p>
            <a:pPr lvl="1"/>
            <a:r>
              <a:rPr lang="en-GB" dirty="0"/>
              <a:t>Identify the key skills developed in entrepreneurial education.</a:t>
            </a:r>
          </a:p>
          <a:p>
            <a:endParaRPr lang="en-GB" dirty="0"/>
          </a:p>
        </p:txBody>
      </p:sp>
    </p:spTree>
    <p:extLst>
      <p:ext uri="{BB962C8B-B14F-4D97-AF65-F5344CB8AC3E}">
        <p14:creationId xmlns:p14="http://schemas.microsoft.com/office/powerpoint/2010/main" val="26666704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Question marks in a line and one question mark is lit">
            <a:extLst>
              <a:ext uri="{FF2B5EF4-FFF2-40B4-BE49-F238E27FC236}">
                <a16:creationId xmlns:a16="http://schemas.microsoft.com/office/drawing/2014/main" id="{F8777800-FE88-06C4-D16C-A70DD73B6E26}"/>
              </a:ext>
            </a:extLst>
          </p:cNvPr>
          <p:cNvPicPr>
            <a:picLocks noChangeAspect="1"/>
          </p:cNvPicPr>
          <p:nvPr/>
        </p:nvPicPr>
        <p:blipFill rotWithShape="1">
          <a:blip r:embed="rId2"/>
          <a:srcRect t="13994" b="25611"/>
          <a:stretch/>
        </p:blipFill>
        <p:spPr>
          <a:xfrm>
            <a:off x="-32" y="10"/>
            <a:ext cx="12192031" cy="4915066"/>
          </a:xfrm>
          <a:prstGeom prst="rect">
            <a:avLst/>
          </a:prstGeom>
        </p:spPr>
      </p:pic>
      <p:sp>
        <p:nvSpPr>
          <p:cNvPr id="5" name="Title 4">
            <a:extLst>
              <a:ext uri="{FF2B5EF4-FFF2-40B4-BE49-F238E27FC236}">
                <a16:creationId xmlns:a16="http://schemas.microsoft.com/office/drawing/2014/main" id="{C99340CE-85C0-275F-01F7-34A67927DFC6}"/>
              </a:ext>
            </a:extLst>
          </p:cNvPr>
          <p:cNvSpPr>
            <a:spLocks noGrp="1"/>
          </p:cNvSpPr>
          <p:nvPr>
            <p:ph type="title"/>
          </p:nvPr>
        </p:nvSpPr>
        <p:spPr>
          <a:xfrm>
            <a:off x="878930" y="5066371"/>
            <a:ext cx="10058400" cy="822960"/>
          </a:xfrm>
        </p:spPr>
        <p:txBody>
          <a:bodyPr vert="horz" lIns="91440" tIns="45720" rIns="91440" bIns="45720" rtlCol="0" anchor="b">
            <a:normAutofit fontScale="90000"/>
          </a:bodyPr>
          <a:lstStyle/>
          <a:p>
            <a:br>
              <a:rPr lang="en-US" sz="3600" dirty="0">
                <a:solidFill>
                  <a:srgbClr val="FFFFFF"/>
                </a:solidFill>
              </a:rPr>
            </a:br>
            <a:r>
              <a:rPr lang="cy-GB" sz="3600" dirty="0">
                <a:solidFill>
                  <a:srgbClr val="FFFFFF"/>
                </a:solidFill>
              </a:rPr>
              <a:t>Cwestiynau?</a:t>
            </a:r>
            <a:br>
              <a:rPr lang="en-US" sz="3600" dirty="0">
                <a:solidFill>
                  <a:srgbClr val="FFFFFF"/>
                </a:solidFill>
              </a:rPr>
            </a:br>
            <a:r>
              <a:rPr lang="en-US" sz="3600" dirty="0">
                <a:solidFill>
                  <a:srgbClr val="FFFFFF"/>
                </a:solidFill>
              </a:rPr>
              <a:t>Questions?</a:t>
            </a:r>
          </a:p>
        </p:txBody>
      </p:sp>
      <p:sp>
        <p:nvSpPr>
          <p:cNvPr id="6" name="Text Placeholder 5">
            <a:extLst>
              <a:ext uri="{FF2B5EF4-FFF2-40B4-BE49-F238E27FC236}">
                <a16:creationId xmlns:a16="http://schemas.microsoft.com/office/drawing/2014/main" id="{3A0A3D59-0168-1144-0350-45F80EAE6AC8}"/>
              </a:ext>
            </a:extLst>
          </p:cNvPr>
          <p:cNvSpPr>
            <a:spLocks noGrp="1"/>
          </p:cNvSpPr>
          <p:nvPr>
            <p:ph type="body" idx="1"/>
          </p:nvPr>
        </p:nvSpPr>
        <p:spPr>
          <a:xfrm>
            <a:off x="1065212" y="5943600"/>
            <a:ext cx="10058400" cy="543513"/>
          </a:xfrm>
        </p:spPr>
        <p:txBody>
          <a:bodyPr vert="horz" lIns="91440" tIns="45720" rIns="91440" bIns="45720" rtlCol="0">
            <a:normAutofit/>
          </a:bodyPr>
          <a:lstStyle/>
          <a:p>
            <a:endParaRPr lang="en-US" sz="1500">
              <a:solidFill>
                <a:srgbClr val="FFFFFF"/>
              </a:solidFill>
            </a:endParaRPr>
          </a:p>
        </p:txBody>
      </p:sp>
    </p:spTree>
    <p:extLst>
      <p:ext uri="{BB962C8B-B14F-4D97-AF65-F5344CB8AC3E}">
        <p14:creationId xmlns:p14="http://schemas.microsoft.com/office/powerpoint/2010/main" val="199273846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230</TotalTime>
  <Words>4155</Words>
  <Application>Microsoft Office PowerPoint</Application>
  <PresentationFormat>Widescreen</PresentationFormat>
  <Paragraphs>445</Paragraphs>
  <Slides>47</Slides>
  <Notes>25</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Aptos</vt:lpstr>
      <vt:lpstr>Arial</vt:lpstr>
      <vt:lpstr>Arial Black</vt:lpstr>
      <vt:lpstr>Calibri</vt:lpstr>
      <vt:lpstr>Gill Sans MT</vt:lpstr>
      <vt:lpstr>Times New Roman</vt:lpstr>
      <vt:lpstr>Gallery</vt:lpstr>
      <vt:lpstr>Addysg Entrepreneuraidd​ Entrepreneurial Education</vt:lpstr>
      <vt:lpstr>I’ch atgoffa                     Recap</vt:lpstr>
      <vt:lpstr>Amcanion                         Objectives </vt:lpstr>
      <vt:lpstr>What do you know about  Entrepreneurship and education</vt:lpstr>
      <vt:lpstr>Activity</vt:lpstr>
      <vt:lpstr>Y Model ACRO           The ACRO Model</vt:lpstr>
      <vt:lpstr>The ACRO Model</vt:lpstr>
      <vt:lpstr>The grow model </vt:lpstr>
      <vt:lpstr>The Entrepreneurship Coaching Model </vt:lpstr>
      <vt:lpstr>Achosiaeth Ynteu Effaith</vt:lpstr>
      <vt:lpstr>Causation Vs Effectuation</vt:lpstr>
      <vt:lpstr> Allwch chi feddwl am unrhyw enghreifftiau cyfredol Can you think of any current examples   </vt:lpstr>
      <vt:lpstr>Sgiliau cyflogadwyedd Employability skills</vt:lpstr>
      <vt:lpstr>Activity </vt:lpstr>
      <vt:lpstr>Employability Skills (CBI 2011)</vt:lpstr>
      <vt:lpstr>Felly beth gallwn ni fel addysgwyr ei wneud? So, what can we as educators do? </vt:lpstr>
      <vt:lpstr>Activity </vt:lpstr>
      <vt:lpstr>Tasg yr addysgwr menter yw: The task of the enterprise educator is to:</vt:lpstr>
      <vt:lpstr>Tasg yr addysgwr menter yw: The task of the enterprise educator is to:</vt:lpstr>
      <vt:lpstr>PowerPoint Presentation</vt:lpstr>
      <vt:lpstr>Addysg Entrepreneuraidd Entrepreneurial Education</vt:lpstr>
      <vt:lpstr>What is critical thinking ? </vt:lpstr>
      <vt:lpstr>Meddwl yn Feirniadol Critical Thinking </vt:lpstr>
      <vt:lpstr>PowerPoint Presentation</vt:lpstr>
      <vt:lpstr>Pearson’s Critical Thinking Model</vt:lpstr>
      <vt:lpstr>PowerPoint Presentation</vt:lpstr>
      <vt:lpstr>Answer….</vt:lpstr>
      <vt:lpstr>Meddwl yn Entrepreneuraidd Entrepreneurial Thinking</vt:lpstr>
      <vt:lpstr>SWOT ANALYSIS </vt:lpstr>
      <vt:lpstr> From an entrepreneurial lens </vt:lpstr>
      <vt:lpstr>PowerPoint Presentation</vt:lpstr>
      <vt:lpstr>Dr. Edward de Bono</vt:lpstr>
      <vt:lpstr>Dr. Edward de Bono</vt:lpstr>
      <vt:lpstr>Yn ymarferol</vt:lpstr>
      <vt:lpstr>In practice </vt:lpstr>
      <vt:lpstr>Six thinking hats = creative thinking </vt:lpstr>
      <vt:lpstr>Rôl yr Hwylusydd     Role of the Facilitator  </vt:lpstr>
      <vt:lpstr>Parhad…                     Continued…</vt:lpstr>
      <vt:lpstr>PowerPoint Presentation</vt:lpstr>
      <vt:lpstr>In the classroom </vt:lpstr>
      <vt:lpstr>Meddwl ochrol Lateral Thinking</vt:lpstr>
      <vt:lpstr>Dull Meddwl Ochrol  Lateral Thinking Tools</vt:lpstr>
      <vt:lpstr>Ateb / Answer …</vt:lpstr>
      <vt:lpstr>Y Pos</vt:lpstr>
      <vt:lpstr>The Brain Teaser</vt:lpstr>
      <vt:lpstr>Have we met our Objectives?</vt:lpstr>
      <vt:lpstr> Cwestiynau?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Sophie Bailey (1810168)</dc:creator>
  <cp:lastModifiedBy>Sophie Bailey</cp:lastModifiedBy>
  <cp:revision>1</cp:revision>
  <dcterms:created xsi:type="dcterms:W3CDTF">2026-01-15T11:03:05Z</dcterms:created>
  <dcterms:modified xsi:type="dcterms:W3CDTF">2026-01-15T14:53:47Z</dcterms:modified>
</cp:coreProperties>
</file>