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1"/>
  </p:sldMasterIdLst>
  <p:notesMasterIdLst>
    <p:notesMasterId r:id="rId23"/>
  </p:notesMasterIdLst>
  <p:sldIdLst>
    <p:sldId id="256" r:id="rId2"/>
    <p:sldId id="277" r:id="rId3"/>
    <p:sldId id="264" r:id="rId4"/>
    <p:sldId id="269" r:id="rId5"/>
    <p:sldId id="265" r:id="rId6"/>
    <p:sldId id="261" r:id="rId7"/>
    <p:sldId id="262" r:id="rId8"/>
    <p:sldId id="257" r:id="rId9"/>
    <p:sldId id="258" r:id="rId10"/>
    <p:sldId id="263" r:id="rId11"/>
    <p:sldId id="259" r:id="rId12"/>
    <p:sldId id="266" r:id="rId13"/>
    <p:sldId id="260" r:id="rId14"/>
    <p:sldId id="267" r:id="rId15"/>
    <p:sldId id="274" r:id="rId16"/>
    <p:sldId id="268" r:id="rId17"/>
    <p:sldId id="271" r:id="rId18"/>
    <p:sldId id="273" r:id="rId19"/>
    <p:sldId id="276" r:id="rId20"/>
    <p:sldId id="275" r:id="rId21"/>
    <p:sldId id="272"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A7F417-C4A5-9747-B914-3AB09B091BAD}" v="23" dt="2020-11-13T17:12:59.8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143"/>
    <p:restoredTop sz="94719"/>
  </p:normalViewPr>
  <p:slideViewPr>
    <p:cSldViewPr snapToGrid="0" snapToObjects="1">
      <p:cViewPr varScale="1">
        <p:scale>
          <a:sx n="78" d="100"/>
          <a:sy n="78" d="100"/>
        </p:scale>
        <p:origin x="1147" y="67"/>
      </p:cViewPr>
      <p:guideLst>
        <p:guide orient="horz" pos="2160"/>
        <p:guide pos="3840"/>
      </p:guideLst>
    </p:cSldViewPr>
  </p:slideViewPr>
  <p:outlineViewPr>
    <p:cViewPr>
      <p:scale>
        <a:sx n="33" d="100"/>
        <a:sy n="33" d="100"/>
      </p:scale>
      <p:origin x="0" y="-7664"/>
    </p:cViewPr>
  </p:outlin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9C96DE-D3DD-4A90-A3FD-14BAE67CFC06}"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2EBC918F-7BBB-4E5F-B0A2-EEF7084A633C}">
      <dgm:prSet/>
      <dgm:spPr/>
      <dgm:t>
        <a:bodyPr/>
        <a:lstStyle/>
        <a:p>
          <a:r>
            <a:rPr lang="en-GB"/>
            <a:t>A cluster is a group of GP surgeries working together to pool resources and share best practice.</a:t>
          </a:r>
          <a:endParaRPr lang="en-US"/>
        </a:p>
      </dgm:t>
    </dgm:pt>
    <dgm:pt modelId="{AD7DE4B4-C444-416F-8396-E110A9643341}" type="parTrans" cxnId="{CB2B4FF5-C6AA-48A5-90C5-E7C585CFCF9C}">
      <dgm:prSet/>
      <dgm:spPr/>
      <dgm:t>
        <a:bodyPr/>
        <a:lstStyle/>
        <a:p>
          <a:endParaRPr lang="en-US"/>
        </a:p>
      </dgm:t>
    </dgm:pt>
    <dgm:pt modelId="{CF6F2430-5E61-4925-B789-B4D333F38898}" type="sibTrans" cxnId="{CB2B4FF5-C6AA-48A5-90C5-E7C585CFCF9C}">
      <dgm:prSet/>
      <dgm:spPr/>
      <dgm:t>
        <a:bodyPr/>
        <a:lstStyle/>
        <a:p>
          <a:endParaRPr lang="en-US"/>
        </a:p>
      </dgm:t>
    </dgm:pt>
    <dgm:pt modelId="{5B3A4046-6AD1-4AFF-B82A-CE8632BE1070}">
      <dgm:prSet/>
      <dgm:spPr/>
      <dgm:t>
        <a:bodyPr/>
        <a:lstStyle/>
        <a:p>
          <a:r>
            <a:rPr lang="en-GB" dirty="0"/>
            <a:t>GP Clusters cover a geographical area, GP surgeries within a local area that work together. </a:t>
          </a:r>
          <a:endParaRPr lang="en-US" dirty="0"/>
        </a:p>
      </dgm:t>
    </dgm:pt>
    <dgm:pt modelId="{0116AE08-E9E8-4868-9A30-A617067003D8}" type="parTrans" cxnId="{25B18577-7F80-48BD-8460-F1B76928E7F1}">
      <dgm:prSet/>
      <dgm:spPr/>
      <dgm:t>
        <a:bodyPr/>
        <a:lstStyle/>
        <a:p>
          <a:endParaRPr lang="en-US"/>
        </a:p>
      </dgm:t>
    </dgm:pt>
    <dgm:pt modelId="{B04E133F-C09E-41B6-BD44-8DB517FBC91A}" type="sibTrans" cxnId="{25B18577-7F80-48BD-8460-F1B76928E7F1}">
      <dgm:prSet/>
      <dgm:spPr/>
      <dgm:t>
        <a:bodyPr/>
        <a:lstStyle/>
        <a:p>
          <a:endParaRPr lang="en-US"/>
        </a:p>
      </dgm:t>
    </dgm:pt>
    <dgm:pt modelId="{3C85923F-95C2-4BD6-A0E5-9007E64FAAFC}">
      <dgm:prSet/>
      <dgm:spPr/>
      <dgm:t>
        <a:bodyPr/>
        <a:lstStyle/>
        <a:p>
          <a:r>
            <a:rPr lang="en-GB"/>
            <a:t>Most have applications (Apps) so patients can book appointments, order repeat prescriptions and ask the GP questions online. </a:t>
          </a:r>
          <a:endParaRPr lang="en-US"/>
        </a:p>
      </dgm:t>
    </dgm:pt>
    <dgm:pt modelId="{8D9BA328-B1B3-4966-98A4-5D10AAB09CCE}" type="parTrans" cxnId="{054108CB-4FBB-4CAA-A85B-328D3DFD8FAC}">
      <dgm:prSet/>
      <dgm:spPr/>
      <dgm:t>
        <a:bodyPr/>
        <a:lstStyle/>
        <a:p>
          <a:endParaRPr lang="en-US"/>
        </a:p>
      </dgm:t>
    </dgm:pt>
    <dgm:pt modelId="{6F6CAAE0-6A0A-46EB-AA37-CD0339BF4C5F}" type="sibTrans" cxnId="{054108CB-4FBB-4CAA-A85B-328D3DFD8FAC}">
      <dgm:prSet/>
      <dgm:spPr/>
      <dgm:t>
        <a:bodyPr/>
        <a:lstStyle/>
        <a:p>
          <a:endParaRPr lang="en-US"/>
        </a:p>
      </dgm:t>
    </dgm:pt>
    <dgm:pt modelId="{E509F14D-8886-4EB1-A9E3-758AD3360CFF}">
      <dgm:prSet/>
      <dgm:spPr/>
      <dgm:t>
        <a:bodyPr/>
        <a:lstStyle/>
        <a:p>
          <a:r>
            <a:rPr lang="en-GB"/>
            <a:t>GPs can streamline best practices to provide members of the public the same services and share expertise.</a:t>
          </a:r>
          <a:endParaRPr lang="en-US"/>
        </a:p>
      </dgm:t>
    </dgm:pt>
    <dgm:pt modelId="{59FA0B43-118D-4F5B-80C2-1D4BA6D2C346}" type="parTrans" cxnId="{D820A56D-7941-4665-8D2F-2A65CECFCE8A}">
      <dgm:prSet/>
      <dgm:spPr/>
      <dgm:t>
        <a:bodyPr/>
        <a:lstStyle/>
        <a:p>
          <a:endParaRPr lang="en-US"/>
        </a:p>
      </dgm:t>
    </dgm:pt>
    <dgm:pt modelId="{62108210-B04F-4B88-B0D9-A89A0E79599B}" type="sibTrans" cxnId="{D820A56D-7941-4665-8D2F-2A65CECFCE8A}">
      <dgm:prSet/>
      <dgm:spPr/>
      <dgm:t>
        <a:bodyPr/>
        <a:lstStyle/>
        <a:p>
          <a:endParaRPr lang="en-US"/>
        </a:p>
      </dgm:t>
    </dgm:pt>
    <dgm:pt modelId="{AAB8DA09-57AD-49CF-B197-0521606A9DA2}">
      <dgm:prSet/>
      <dgm:spPr/>
      <dgm:t>
        <a:bodyPr/>
        <a:lstStyle/>
        <a:p>
          <a:r>
            <a:rPr lang="en-GB" dirty="0"/>
            <a:t>It also reduces travel; patients can attend any of the surgeries within the cluster for any service that is required.  </a:t>
          </a:r>
          <a:endParaRPr lang="en-US" dirty="0"/>
        </a:p>
      </dgm:t>
    </dgm:pt>
    <dgm:pt modelId="{51387964-E03C-44E5-A5F9-3D32AADE59EA}" type="parTrans" cxnId="{48C310E2-DC00-45C4-8AC9-3BE5933473F6}">
      <dgm:prSet/>
      <dgm:spPr/>
      <dgm:t>
        <a:bodyPr/>
        <a:lstStyle/>
        <a:p>
          <a:endParaRPr lang="en-US"/>
        </a:p>
      </dgm:t>
    </dgm:pt>
    <dgm:pt modelId="{DA7A3984-AB93-4E87-9646-3B9E238C12AF}" type="sibTrans" cxnId="{48C310E2-DC00-45C4-8AC9-3BE5933473F6}">
      <dgm:prSet/>
      <dgm:spPr/>
      <dgm:t>
        <a:bodyPr/>
        <a:lstStyle/>
        <a:p>
          <a:endParaRPr lang="en-US"/>
        </a:p>
      </dgm:t>
    </dgm:pt>
    <dgm:pt modelId="{472003C8-33AB-7843-90F1-3C6564CF9359}" type="pres">
      <dgm:prSet presAssocID="{DE9C96DE-D3DD-4A90-A3FD-14BAE67CFC06}" presName="outerComposite" presStyleCnt="0">
        <dgm:presLayoutVars>
          <dgm:chMax val="5"/>
          <dgm:dir/>
          <dgm:resizeHandles val="exact"/>
        </dgm:presLayoutVars>
      </dgm:prSet>
      <dgm:spPr/>
    </dgm:pt>
    <dgm:pt modelId="{2B237C25-C477-534F-AF63-9954F1923106}" type="pres">
      <dgm:prSet presAssocID="{DE9C96DE-D3DD-4A90-A3FD-14BAE67CFC06}" presName="dummyMaxCanvas" presStyleCnt="0">
        <dgm:presLayoutVars/>
      </dgm:prSet>
      <dgm:spPr/>
    </dgm:pt>
    <dgm:pt modelId="{A184D25B-23E3-5E4D-B47A-0177AA98AC79}" type="pres">
      <dgm:prSet presAssocID="{DE9C96DE-D3DD-4A90-A3FD-14BAE67CFC06}" presName="FiveNodes_1" presStyleLbl="node1" presStyleIdx="0" presStyleCnt="5">
        <dgm:presLayoutVars>
          <dgm:bulletEnabled val="1"/>
        </dgm:presLayoutVars>
      </dgm:prSet>
      <dgm:spPr/>
    </dgm:pt>
    <dgm:pt modelId="{2276BDC9-6B4D-3441-B30F-EBD4A33E7166}" type="pres">
      <dgm:prSet presAssocID="{DE9C96DE-D3DD-4A90-A3FD-14BAE67CFC06}" presName="FiveNodes_2" presStyleLbl="node1" presStyleIdx="1" presStyleCnt="5">
        <dgm:presLayoutVars>
          <dgm:bulletEnabled val="1"/>
        </dgm:presLayoutVars>
      </dgm:prSet>
      <dgm:spPr/>
    </dgm:pt>
    <dgm:pt modelId="{2B1F06F5-677F-9C42-8CE1-21F21885351D}" type="pres">
      <dgm:prSet presAssocID="{DE9C96DE-D3DD-4A90-A3FD-14BAE67CFC06}" presName="FiveNodes_3" presStyleLbl="node1" presStyleIdx="2" presStyleCnt="5">
        <dgm:presLayoutVars>
          <dgm:bulletEnabled val="1"/>
        </dgm:presLayoutVars>
      </dgm:prSet>
      <dgm:spPr/>
    </dgm:pt>
    <dgm:pt modelId="{7EEA7DB2-E7AB-9A43-9767-F6879F5F8113}" type="pres">
      <dgm:prSet presAssocID="{DE9C96DE-D3DD-4A90-A3FD-14BAE67CFC06}" presName="FiveNodes_4" presStyleLbl="node1" presStyleIdx="3" presStyleCnt="5">
        <dgm:presLayoutVars>
          <dgm:bulletEnabled val="1"/>
        </dgm:presLayoutVars>
      </dgm:prSet>
      <dgm:spPr/>
    </dgm:pt>
    <dgm:pt modelId="{4A696434-CA12-9C43-8498-CAA2521C210E}" type="pres">
      <dgm:prSet presAssocID="{DE9C96DE-D3DD-4A90-A3FD-14BAE67CFC06}" presName="FiveNodes_5" presStyleLbl="node1" presStyleIdx="4" presStyleCnt="5">
        <dgm:presLayoutVars>
          <dgm:bulletEnabled val="1"/>
        </dgm:presLayoutVars>
      </dgm:prSet>
      <dgm:spPr/>
    </dgm:pt>
    <dgm:pt modelId="{E4E3EECC-D381-F64E-B12E-F9606F69DBAF}" type="pres">
      <dgm:prSet presAssocID="{DE9C96DE-D3DD-4A90-A3FD-14BAE67CFC06}" presName="FiveConn_1-2" presStyleLbl="fgAccFollowNode1" presStyleIdx="0" presStyleCnt="4">
        <dgm:presLayoutVars>
          <dgm:bulletEnabled val="1"/>
        </dgm:presLayoutVars>
      </dgm:prSet>
      <dgm:spPr/>
    </dgm:pt>
    <dgm:pt modelId="{D3256943-9D5C-2D43-9649-ED2E1B2FFF3D}" type="pres">
      <dgm:prSet presAssocID="{DE9C96DE-D3DD-4A90-A3FD-14BAE67CFC06}" presName="FiveConn_2-3" presStyleLbl="fgAccFollowNode1" presStyleIdx="1" presStyleCnt="4">
        <dgm:presLayoutVars>
          <dgm:bulletEnabled val="1"/>
        </dgm:presLayoutVars>
      </dgm:prSet>
      <dgm:spPr/>
    </dgm:pt>
    <dgm:pt modelId="{A4D9CC71-C14D-AD4A-BFB5-F04C35677F11}" type="pres">
      <dgm:prSet presAssocID="{DE9C96DE-D3DD-4A90-A3FD-14BAE67CFC06}" presName="FiveConn_3-4" presStyleLbl="fgAccFollowNode1" presStyleIdx="2" presStyleCnt="4">
        <dgm:presLayoutVars>
          <dgm:bulletEnabled val="1"/>
        </dgm:presLayoutVars>
      </dgm:prSet>
      <dgm:spPr/>
    </dgm:pt>
    <dgm:pt modelId="{E87E56A3-ECD0-9044-873F-F71939AD6831}" type="pres">
      <dgm:prSet presAssocID="{DE9C96DE-D3DD-4A90-A3FD-14BAE67CFC06}" presName="FiveConn_4-5" presStyleLbl="fgAccFollowNode1" presStyleIdx="3" presStyleCnt="4">
        <dgm:presLayoutVars>
          <dgm:bulletEnabled val="1"/>
        </dgm:presLayoutVars>
      </dgm:prSet>
      <dgm:spPr/>
    </dgm:pt>
    <dgm:pt modelId="{5529EF4B-CE69-944D-95B4-EAE7E8E899D0}" type="pres">
      <dgm:prSet presAssocID="{DE9C96DE-D3DD-4A90-A3FD-14BAE67CFC06}" presName="FiveNodes_1_text" presStyleLbl="node1" presStyleIdx="4" presStyleCnt="5">
        <dgm:presLayoutVars>
          <dgm:bulletEnabled val="1"/>
        </dgm:presLayoutVars>
      </dgm:prSet>
      <dgm:spPr/>
    </dgm:pt>
    <dgm:pt modelId="{5A40A6D8-5CE0-E040-8D17-57349D300342}" type="pres">
      <dgm:prSet presAssocID="{DE9C96DE-D3DD-4A90-A3FD-14BAE67CFC06}" presName="FiveNodes_2_text" presStyleLbl="node1" presStyleIdx="4" presStyleCnt="5">
        <dgm:presLayoutVars>
          <dgm:bulletEnabled val="1"/>
        </dgm:presLayoutVars>
      </dgm:prSet>
      <dgm:spPr/>
    </dgm:pt>
    <dgm:pt modelId="{F430BCAF-C513-6A42-8D4B-F2584A5B22D2}" type="pres">
      <dgm:prSet presAssocID="{DE9C96DE-D3DD-4A90-A3FD-14BAE67CFC06}" presName="FiveNodes_3_text" presStyleLbl="node1" presStyleIdx="4" presStyleCnt="5">
        <dgm:presLayoutVars>
          <dgm:bulletEnabled val="1"/>
        </dgm:presLayoutVars>
      </dgm:prSet>
      <dgm:spPr/>
    </dgm:pt>
    <dgm:pt modelId="{E66DE38E-FAAD-2E46-B9A1-A0A8FDB203AD}" type="pres">
      <dgm:prSet presAssocID="{DE9C96DE-D3DD-4A90-A3FD-14BAE67CFC06}" presName="FiveNodes_4_text" presStyleLbl="node1" presStyleIdx="4" presStyleCnt="5">
        <dgm:presLayoutVars>
          <dgm:bulletEnabled val="1"/>
        </dgm:presLayoutVars>
      </dgm:prSet>
      <dgm:spPr/>
    </dgm:pt>
    <dgm:pt modelId="{7B50E3F9-815C-2946-A756-47AC3673108F}" type="pres">
      <dgm:prSet presAssocID="{DE9C96DE-D3DD-4A90-A3FD-14BAE67CFC06}" presName="FiveNodes_5_text" presStyleLbl="node1" presStyleIdx="4" presStyleCnt="5">
        <dgm:presLayoutVars>
          <dgm:bulletEnabled val="1"/>
        </dgm:presLayoutVars>
      </dgm:prSet>
      <dgm:spPr/>
    </dgm:pt>
  </dgm:ptLst>
  <dgm:cxnLst>
    <dgm:cxn modelId="{5F7F3109-5958-BB4C-806A-0DBCCE95D74A}" type="presOf" srcId="{E509F14D-8886-4EB1-A9E3-758AD3360CFF}" destId="{E66DE38E-FAAD-2E46-B9A1-A0A8FDB203AD}" srcOrd="1" destOrd="0" presId="urn:microsoft.com/office/officeart/2005/8/layout/vProcess5"/>
    <dgm:cxn modelId="{CA770B1C-1E63-3240-A258-6D3F5720D6E7}" type="presOf" srcId="{5B3A4046-6AD1-4AFF-B82A-CE8632BE1070}" destId="{5A40A6D8-5CE0-E040-8D17-57349D300342}" srcOrd="1" destOrd="0" presId="urn:microsoft.com/office/officeart/2005/8/layout/vProcess5"/>
    <dgm:cxn modelId="{4771D733-103D-FE4A-8D31-ECB95AF109EE}" type="presOf" srcId="{2EBC918F-7BBB-4E5F-B0A2-EEF7084A633C}" destId="{A184D25B-23E3-5E4D-B47A-0177AA98AC79}" srcOrd="0" destOrd="0" presId="urn:microsoft.com/office/officeart/2005/8/layout/vProcess5"/>
    <dgm:cxn modelId="{AD10FA38-108D-6248-B3A8-ED1A47641E14}" type="presOf" srcId="{AAB8DA09-57AD-49CF-B197-0521606A9DA2}" destId="{4A696434-CA12-9C43-8498-CAA2521C210E}" srcOrd="0" destOrd="0" presId="urn:microsoft.com/office/officeart/2005/8/layout/vProcess5"/>
    <dgm:cxn modelId="{AA81FF40-A416-D642-B1E8-965D8E1A1394}" type="presOf" srcId="{6F6CAAE0-6A0A-46EB-AA37-CD0339BF4C5F}" destId="{A4D9CC71-C14D-AD4A-BFB5-F04C35677F11}" srcOrd="0" destOrd="0" presId="urn:microsoft.com/office/officeart/2005/8/layout/vProcess5"/>
    <dgm:cxn modelId="{7D199341-5A24-6F42-BDA0-1D47B863F9EF}" type="presOf" srcId="{3C85923F-95C2-4BD6-A0E5-9007E64FAAFC}" destId="{2B1F06F5-677F-9C42-8CE1-21F21885351D}" srcOrd="0" destOrd="0" presId="urn:microsoft.com/office/officeart/2005/8/layout/vProcess5"/>
    <dgm:cxn modelId="{E2AFAD49-2E29-D842-81C4-9CA77E26DC7A}" type="presOf" srcId="{2EBC918F-7BBB-4E5F-B0A2-EEF7084A633C}" destId="{5529EF4B-CE69-944D-95B4-EAE7E8E899D0}" srcOrd="1" destOrd="0" presId="urn:microsoft.com/office/officeart/2005/8/layout/vProcess5"/>
    <dgm:cxn modelId="{D820A56D-7941-4665-8D2F-2A65CECFCE8A}" srcId="{DE9C96DE-D3DD-4A90-A3FD-14BAE67CFC06}" destId="{E509F14D-8886-4EB1-A9E3-758AD3360CFF}" srcOrd="3" destOrd="0" parTransId="{59FA0B43-118D-4F5B-80C2-1D4BA6D2C346}" sibTransId="{62108210-B04F-4B88-B0D9-A89A0E79599B}"/>
    <dgm:cxn modelId="{82471856-468E-7640-BB46-36D4A4F97F81}" type="presOf" srcId="{62108210-B04F-4B88-B0D9-A89A0E79599B}" destId="{E87E56A3-ECD0-9044-873F-F71939AD6831}" srcOrd="0" destOrd="0" presId="urn:microsoft.com/office/officeart/2005/8/layout/vProcess5"/>
    <dgm:cxn modelId="{25B18577-7F80-48BD-8460-F1B76928E7F1}" srcId="{DE9C96DE-D3DD-4A90-A3FD-14BAE67CFC06}" destId="{5B3A4046-6AD1-4AFF-B82A-CE8632BE1070}" srcOrd="1" destOrd="0" parTransId="{0116AE08-E9E8-4868-9A30-A617067003D8}" sibTransId="{B04E133F-C09E-41B6-BD44-8DB517FBC91A}"/>
    <dgm:cxn modelId="{1D335379-3D2D-A44F-9262-B27D23D21E59}" type="presOf" srcId="{DE9C96DE-D3DD-4A90-A3FD-14BAE67CFC06}" destId="{472003C8-33AB-7843-90F1-3C6564CF9359}" srcOrd="0" destOrd="0" presId="urn:microsoft.com/office/officeart/2005/8/layout/vProcess5"/>
    <dgm:cxn modelId="{D4B91996-13A6-C744-BD02-0D25CA946009}" type="presOf" srcId="{E509F14D-8886-4EB1-A9E3-758AD3360CFF}" destId="{7EEA7DB2-E7AB-9A43-9767-F6879F5F8113}" srcOrd="0" destOrd="0" presId="urn:microsoft.com/office/officeart/2005/8/layout/vProcess5"/>
    <dgm:cxn modelId="{44EA989F-B0A1-6549-B29F-147D4D95FAF6}" type="presOf" srcId="{CF6F2430-5E61-4925-B789-B4D333F38898}" destId="{E4E3EECC-D381-F64E-B12E-F9606F69DBAF}" srcOrd="0" destOrd="0" presId="urn:microsoft.com/office/officeart/2005/8/layout/vProcess5"/>
    <dgm:cxn modelId="{DF82D9B7-2189-2C4C-A3D8-C1B08C7E20B8}" type="presOf" srcId="{5B3A4046-6AD1-4AFF-B82A-CE8632BE1070}" destId="{2276BDC9-6B4D-3441-B30F-EBD4A33E7166}" srcOrd="0" destOrd="0" presId="urn:microsoft.com/office/officeart/2005/8/layout/vProcess5"/>
    <dgm:cxn modelId="{BC5030C5-AB3C-DB4D-8D8C-EDDE83238E90}" type="presOf" srcId="{3C85923F-95C2-4BD6-A0E5-9007E64FAAFC}" destId="{F430BCAF-C513-6A42-8D4B-F2584A5B22D2}" srcOrd="1" destOrd="0" presId="urn:microsoft.com/office/officeart/2005/8/layout/vProcess5"/>
    <dgm:cxn modelId="{054108CB-4FBB-4CAA-A85B-328D3DFD8FAC}" srcId="{DE9C96DE-D3DD-4A90-A3FD-14BAE67CFC06}" destId="{3C85923F-95C2-4BD6-A0E5-9007E64FAAFC}" srcOrd="2" destOrd="0" parTransId="{8D9BA328-B1B3-4966-98A4-5D10AAB09CCE}" sibTransId="{6F6CAAE0-6A0A-46EB-AA37-CD0339BF4C5F}"/>
    <dgm:cxn modelId="{48C310E2-DC00-45C4-8AC9-3BE5933473F6}" srcId="{DE9C96DE-D3DD-4A90-A3FD-14BAE67CFC06}" destId="{AAB8DA09-57AD-49CF-B197-0521606A9DA2}" srcOrd="4" destOrd="0" parTransId="{51387964-E03C-44E5-A5F9-3D32AADE59EA}" sibTransId="{DA7A3984-AB93-4E87-9646-3B9E238C12AF}"/>
    <dgm:cxn modelId="{ABBF4AE5-1E49-F945-8C7B-3DB48C4828C8}" type="presOf" srcId="{B04E133F-C09E-41B6-BD44-8DB517FBC91A}" destId="{D3256943-9D5C-2D43-9649-ED2E1B2FFF3D}" srcOrd="0" destOrd="0" presId="urn:microsoft.com/office/officeart/2005/8/layout/vProcess5"/>
    <dgm:cxn modelId="{CB2B4FF5-C6AA-48A5-90C5-E7C585CFCF9C}" srcId="{DE9C96DE-D3DD-4A90-A3FD-14BAE67CFC06}" destId="{2EBC918F-7BBB-4E5F-B0A2-EEF7084A633C}" srcOrd="0" destOrd="0" parTransId="{AD7DE4B4-C444-416F-8396-E110A9643341}" sibTransId="{CF6F2430-5E61-4925-B789-B4D333F38898}"/>
    <dgm:cxn modelId="{7BB0A7FB-9021-FA41-B08E-E1C37CA05748}" type="presOf" srcId="{AAB8DA09-57AD-49CF-B197-0521606A9DA2}" destId="{7B50E3F9-815C-2946-A756-47AC3673108F}" srcOrd="1" destOrd="0" presId="urn:microsoft.com/office/officeart/2005/8/layout/vProcess5"/>
    <dgm:cxn modelId="{93DBA47A-6E51-DD43-96AB-D5BD0E2C6A2D}" type="presParOf" srcId="{472003C8-33AB-7843-90F1-3C6564CF9359}" destId="{2B237C25-C477-534F-AF63-9954F1923106}" srcOrd="0" destOrd="0" presId="urn:microsoft.com/office/officeart/2005/8/layout/vProcess5"/>
    <dgm:cxn modelId="{AE53BBA6-AAF3-0141-9EDD-DCC5A2E64727}" type="presParOf" srcId="{472003C8-33AB-7843-90F1-3C6564CF9359}" destId="{A184D25B-23E3-5E4D-B47A-0177AA98AC79}" srcOrd="1" destOrd="0" presId="urn:microsoft.com/office/officeart/2005/8/layout/vProcess5"/>
    <dgm:cxn modelId="{D483A776-3B53-384A-9A32-6670002C2F6A}" type="presParOf" srcId="{472003C8-33AB-7843-90F1-3C6564CF9359}" destId="{2276BDC9-6B4D-3441-B30F-EBD4A33E7166}" srcOrd="2" destOrd="0" presId="urn:microsoft.com/office/officeart/2005/8/layout/vProcess5"/>
    <dgm:cxn modelId="{9028410B-A607-8243-8D36-B321C72B34C9}" type="presParOf" srcId="{472003C8-33AB-7843-90F1-3C6564CF9359}" destId="{2B1F06F5-677F-9C42-8CE1-21F21885351D}" srcOrd="3" destOrd="0" presId="urn:microsoft.com/office/officeart/2005/8/layout/vProcess5"/>
    <dgm:cxn modelId="{EB1B7AD9-8C82-E446-99C8-0845BE4CC193}" type="presParOf" srcId="{472003C8-33AB-7843-90F1-3C6564CF9359}" destId="{7EEA7DB2-E7AB-9A43-9767-F6879F5F8113}" srcOrd="4" destOrd="0" presId="urn:microsoft.com/office/officeart/2005/8/layout/vProcess5"/>
    <dgm:cxn modelId="{00636F40-A689-A045-9228-37F7D6DB52CC}" type="presParOf" srcId="{472003C8-33AB-7843-90F1-3C6564CF9359}" destId="{4A696434-CA12-9C43-8498-CAA2521C210E}" srcOrd="5" destOrd="0" presId="urn:microsoft.com/office/officeart/2005/8/layout/vProcess5"/>
    <dgm:cxn modelId="{DF1DBF44-78C6-0748-B4CE-C0C364BD3975}" type="presParOf" srcId="{472003C8-33AB-7843-90F1-3C6564CF9359}" destId="{E4E3EECC-D381-F64E-B12E-F9606F69DBAF}" srcOrd="6" destOrd="0" presId="urn:microsoft.com/office/officeart/2005/8/layout/vProcess5"/>
    <dgm:cxn modelId="{021F341E-16ED-B74D-A200-4F128C5C7021}" type="presParOf" srcId="{472003C8-33AB-7843-90F1-3C6564CF9359}" destId="{D3256943-9D5C-2D43-9649-ED2E1B2FFF3D}" srcOrd="7" destOrd="0" presId="urn:microsoft.com/office/officeart/2005/8/layout/vProcess5"/>
    <dgm:cxn modelId="{C6428458-D3EF-FD42-ABD5-BACCA7471C10}" type="presParOf" srcId="{472003C8-33AB-7843-90F1-3C6564CF9359}" destId="{A4D9CC71-C14D-AD4A-BFB5-F04C35677F11}" srcOrd="8" destOrd="0" presId="urn:microsoft.com/office/officeart/2005/8/layout/vProcess5"/>
    <dgm:cxn modelId="{2EE96C0A-4172-4A41-9693-F8CC0A248258}" type="presParOf" srcId="{472003C8-33AB-7843-90F1-3C6564CF9359}" destId="{E87E56A3-ECD0-9044-873F-F71939AD6831}" srcOrd="9" destOrd="0" presId="urn:microsoft.com/office/officeart/2005/8/layout/vProcess5"/>
    <dgm:cxn modelId="{3945552C-7245-4C4F-8336-E66B90C9B9A1}" type="presParOf" srcId="{472003C8-33AB-7843-90F1-3C6564CF9359}" destId="{5529EF4B-CE69-944D-95B4-EAE7E8E899D0}" srcOrd="10" destOrd="0" presId="urn:microsoft.com/office/officeart/2005/8/layout/vProcess5"/>
    <dgm:cxn modelId="{7765B1C1-D1C6-A649-9C8F-22FA81A1F9AC}" type="presParOf" srcId="{472003C8-33AB-7843-90F1-3C6564CF9359}" destId="{5A40A6D8-5CE0-E040-8D17-57349D300342}" srcOrd="11" destOrd="0" presId="urn:microsoft.com/office/officeart/2005/8/layout/vProcess5"/>
    <dgm:cxn modelId="{0B72799E-655B-C24F-9D41-82354DB57B09}" type="presParOf" srcId="{472003C8-33AB-7843-90F1-3C6564CF9359}" destId="{F430BCAF-C513-6A42-8D4B-F2584A5B22D2}" srcOrd="12" destOrd="0" presId="urn:microsoft.com/office/officeart/2005/8/layout/vProcess5"/>
    <dgm:cxn modelId="{6B6D1439-EFDA-4245-A621-28B1A87AC10E}" type="presParOf" srcId="{472003C8-33AB-7843-90F1-3C6564CF9359}" destId="{E66DE38E-FAAD-2E46-B9A1-A0A8FDB203AD}" srcOrd="13" destOrd="0" presId="urn:microsoft.com/office/officeart/2005/8/layout/vProcess5"/>
    <dgm:cxn modelId="{629E6EAE-0328-6947-A78F-BE26776D031E}" type="presParOf" srcId="{472003C8-33AB-7843-90F1-3C6564CF9359}" destId="{7B50E3F9-815C-2946-A756-47AC3673108F}" srcOrd="14"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84D25B-23E3-5E4D-B47A-0177AA98AC79}">
      <dsp:nvSpPr>
        <dsp:cNvPr id="0" name=""/>
        <dsp:cNvSpPr/>
      </dsp:nvSpPr>
      <dsp:spPr>
        <a:xfrm>
          <a:off x="0" y="0"/>
          <a:ext cx="7744967" cy="65121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 cluster is a group of GP surgeries working together to pool resources and share best practice.</a:t>
          </a:r>
          <a:endParaRPr lang="en-US" sz="1700" kern="1200"/>
        </a:p>
      </dsp:txBody>
      <dsp:txXfrm>
        <a:off x="19073" y="19073"/>
        <a:ext cx="6966068" cy="613066"/>
      </dsp:txXfrm>
    </dsp:sp>
    <dsp:sp modelId="{2276BDC9-6B4D-3441-B30F-EBD4A33E7166}">
      <dsp:nvSpPr>
        <dsp:cNvPr id="0" name=""/>
        <dsp:cNvSpPr/>
      </dsp:nvSpPr>
      <dsp:spPr>
        <a:xfrm>
          <a:off x="578358" y="741658"/>
          <a:ext cx="7744967" cy="65121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GP Clusters cover a geographical area, GP surgeries within a local area that work together. </a:t>
          </a:r>
          <a:endParaRPr lang="en-US" sz="1700" kern="1200" dirty="0"/>
        </a:p>
      </dsp:txBody>
      <dsp:txXfrm>
        <a:off x="597431" y="760731"/>
        <a:ext cx="6705176" cy="613066"/>
      </dsp:txXfrm>
    </dsp:sp>
    <dsp:sp modelId="{2B1F06F5-677F-9C42-8CE1-21F21885351D}">
      <dsp:nvSpPr>
        <dsp:cNvPr id="0" name=""/>
        <dsp:cNvSpPr/>
      </dsp:nvSpPr>
      <dsp:spPr>
        <a:xfrm>
          <a:off x="1156716" y="1483316"/>
          <a:ext cx="7744967" cy="651212"/>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Most have applications (Apps) so patients can book appointments, order repeat prescriptions and ask the GP questions online. </a:t>
          </a:r>
          <a:endParaRPr lang="en-US" sz="1700" kern="1200"/>
        </a:p>
      </dsp:txBody>
      <dsp:txXfrm>
        <a:off x="1175789" y="1502389"/>
        <a:ext cx="6705176" cy="613066"/>
      </dsp:txXfrm>
    </dsp:sp>
    <dsp:sp modelId="{7EEA7DB2-E7AB-9A43-9767-F6879F5F8113}">
      <dsp:nvSpPr>
        <dsp:cNvPr id="0" name=""/>
        <dsp:cNvSpPr/>
      </dsp:nvSpPr>
      <dsp:spPr>
        <a:xfrm>
          <a:off x="1735073" y="2224974"/>
          <a:ext cx="7744967" cy="651212"/>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GPs can streamline best practices to provide members of the public the same services and share expertise.</a:t>
          </a:r>
          <a:endParaRPr lang="en-US" sz="1700" kern="1200"/>
        </a:p>
      </dsp:txBody>
      <dsp:txXfrm>
        <a:off x="1754146" y="2244047"/>
        <a:ext cx="6705176" cy="613066"/>
      </dsp:txXfrm>
    </dsp:sp>
    <dsp:sp modelId="{4A696434-CA12-9C43-8498-CAA2521C210E}">
      <dsp:nvSpPr>
        <dsp:cNvPr id="0" name=""/>
        <dsp:cNvSpPr/>
      </dsp:nvSpPr>
      <dsp:spPr>
        <a:xfrm>
          <a:off x="2313432" y="2966632"/>
          <a:ext cx="7744967" cy="651212"/>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It also reduces travel; patients can attend any of the surgeries within the cluster for any service that is required.  </a:t>
          </a:r>
          <a:endParaRPr lang="en-US" sz="1700" kern="1200" dirty="0"/>
        </a:p>
      </dsp:txBody>
      <dsp:txXfrm>
        <a:off x="2332505" y="2985705"/>
        <a:ext cx="6705176" cy="613066"/>
      </dsp:txXfrm>
    </dsp:sp>
    <dsp:sp modelId="{E4E3EECC-D381-F64E-B12E-F9606F69DBAF}">
      <dsp:nvSpPr>
        <dsp:cNvPr id="0" name=""/>
        <dsp:cNvSpPr/>
      </dsp:nvSpPr>
      <dsp:spPr>
        <a:xfrm>
          <a:off x="7321680" y="475746"/>
          <a:ext cx="423287" cy="423287"/>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7416920" y="475746"/>
        <a:ext cx="232807" cy="318523"/>
      </dsp:txXfrm>
    </dsp:sp>
    <dsp:sp modelId="{D3256943-9D5C-2D43-9649-ED2E1B2FFF3D}">
      <dsp:nvSpPr>
        <dsp:cNvPr id="0" name=""/>
        <dsp:cNvSpPr/>
      </dsp:nvSpPr>
      <dsp:spPr>
        <a:xfrm>
          <a:off x="7900038" y="1217404"/>
          <a:ext cx="423287" cy="423287"/>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7995278" y="1217404"/>
        <a:ext cx="232807" cy="318523"/>
      </dsp:txXfrm>
    </dsp:sp>
    <dsp:sp modelId="{A4D9CC71-C14D-AD4A-BFB5-F04C35677F11}">
      <dsp:nvSpPr>
        <dsp:cNvPr id="0" name=""/>
        <dsp:cNvSpPr/>
      </dsp:nvSpPr>
      <dsp:spPr>
        <a:xfrm>
          <a:off x="8478396" y="1948209"/>
          <a:ext cx="423287" cy="423287"/>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8573636" y="1948209"/>
        <a:ext cx="232807" cy="318523"/>
      </dsp:txXfrm>
    </dsp:sp>
    <dsp:sp modelId="{E87E56A3-ECD0-9044-873F-F71939AD6831}">
      <dsp:nvSpPr>
        <dsp:cNvPr id="0" name=""/>
        <dsp:cNvSpPr/>
      </dsp:nvSpPr>
      <dsp:spPr>
        <a:xfrm>
          <a:off x="9056754" y="2697103"/>
          <a:ext cx="423287" cy="423287"/>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9151994" y="2697103"/>
        <a:ext cx="232807" cy="318523"/>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420731-35B7-5D40-9C56-EDA1FBC0E331}" type="datetimeFigureOut">
              <a:rPr lang="en-US" smtClean="0"/>
              <a:t>3/19/2024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ABFD7-A9FF-0742-A124-8B67A02D47E4}" type="slidenum">
              <a:rPr lang="en-US" smtClean="0"/>
              <a:t>‹#›</a:t>
            </a:fld>
            <a:endParaRPr lang="en-US"/>
          </a:p>
        </p:txBody>
      </p:sp>
    </p:spTree>
    <p:extLst>
      <p:ext uri="{BB962C8B-B14F-4D97-AF65-F5344CB8AC3E}">
        <p14:creationId xmlns:p14="http://schemas.microsoft.com/office/powerpoint/2010/main" val="35338921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Why is it an advantage to have one nurse traveling between practices?</a:t>
            </a:r>
          </a:p>
        </p:txBody>
      </p:sp>
      <p:sp>
        <p:nvSpPr>
          <p:cNvPr id="4" name="Slide Number Placeholder 3"/>
          <p:cNvSpPr>
            <a:spLocks noGrp="1"/>
          </p:cNvSpPr>
          <p:nvPr>
            <p:ph type="sldNum" sz="quarter" idx="5"/>
          </p:nvPr>
        </p:nvSpPr>
        <p:spPr/>
        <p:txBody>
          <a:bodyPr/>
          <a:lstStyle/>
          <a:p>
            <a:fld id="{939ABFD7-A9FF-0742-A124-8B67A02D47E4}" type="slidenum">
              <a:rPr lang="en-US" smtClean="0"/>
              <a:t>7</a:t>
            </a:fld>
            <a:endParaRPr lang="en-US"/>
          </a:p>
        </p:txBody>
      </p:sp>
    </p:spTree>
    <p:extLst>
      <p:ext uri="{BB962C8B-B14F-4D97-AF65-F5344CB8AC3E}">
        <p14:creationId xmlns:p14="http://schemas.microsoft.com/office/powerpoint/2010/main" val="3204531532"/>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GB"/>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smtClean="0"/>
              <a:t>3/19/2024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9423619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smtClean="0"/>
              <a:t>3/19/2024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4050823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GB"/>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smtClean="0"/>
              <a:t>3/19/2024</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0435599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smtClean="0"/>
              <a:t>3/19/2024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249378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smtClean="0"/>
              <a:t>3/19/2024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10723781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677919A6-33EB-49BD-A62F-1FA56B9F9712}" type="datetimeFigureOut">
              <a:rPr lang="en-US" smtClean="0"/>
              <a:t>3/19/2024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a:p>
        </p:txBody>
      </p:sp>
      <p:sp>
        <p:nvSpPr>
          <p:cNvPr id="6" name="Title 5"/>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3681886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smtClean="0"/>
              <a:t>3/19/2024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92262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smtClean="0"/>
              <a:t>3/19/2024</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4838976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Picture Placeholder 2"/>
          <p:cNvSpPr>
            <a:spLocks noGrp="1"/>
          </p:cNvSpPr>
          <p:nvPr>
            <p:ph type="pic" idx="1"/>
          </p:nvPr>
        </p:nvSpPr>
        <p:spPr>
          <a:xfrm>
            <a:off x="0" y="0"/>
            <a:ext cx="8303740"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smtClean="0"/>
              <a:t>3/19/2024</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216615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7157CC2-0FC8-4686-B024-99790E0F5162}" type="datetimeFigureOut">
              <a:rPr lang="en-US" smtClean="0"/>
              <a:t>3/19/2024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5362568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smtClean="0"/>
              <a:t>3/19/2024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358651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smtClean="0"/>
              <a:t>3/19/2024</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877551537"/>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microsoft.com/office/2007/relationships/hdphoto" Target="../media/hdphoto2.wdp"/></Relationships>
</file>

<file path=ppt/slides/_rels/slide8.xml.rels><?xml version="1.0" encoding="UTF-8" standalone="yes"?>
<Relationships xmlns="http://schemas.openxmlformats.org/package/2006/relationships"><Relationship Id="rId8" Type="http://schemas.microsoft.com/office/2007/relationships/diagramDrawing" Target="../diagrams/drawing1.xml"/><Relationship Id="rId3" Type="http://schemas.microsoft.com/office/2007/relationships/hdphoto" Target="../media/hdphoto2.wdp"/><Relationship Id="rId7" Type="http://schemas.openxmlformats.org/officeDocument/2006/relationships/diagramColors" Target="../diagrams/colors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hyperlink" Target="https://sbuhb.nhs.wales/community-services/clusters/clusters/" TargetMode="External"/><Relationship Id="rId4" Type="http://schemas.openxmlformats.org/officeDocument/2006/relationships/image" Target="../media/image6.jpeg"/></Relationships>
</file>

<file path=ppt/slides/_rels/slide10.xml.rels><?xml version="1.0" encoding="UTF-8" standalone="yes"?>
<Relationships xmlns="http://schemas.openxmlformats.org/package/2006/relationships"><Relationship Id="rId3" Type="http://schemas.openxmlformats.org/officeDocument/2006/relationships/hyperlink" Target="https://www.cwmtawemedicalgroup.co.uk/" TargetMode="External"/><Relationship Id="rId2" Type="http://schemas.openxmlformats.org/officeDocument/2006/relationships/hyperlink" Target="https://www.abertawemedicalpartnership.co.uk/ppg.aspx" TargetMode="External"/><Relationship Id="rId1" Type="http://schemas.openxmlformats.org/officeDocument/2006/relationships/slideLayout" Target="../slideLayouts/slideLayout2.xml"/><Relationship Id="rId4" Type="http://schemas.openxmlformats.org/officeDocument/2006/relationships/hyperlink" Target="https://www.pendericluster.co.uk/" TargetMode="External"/></Relationships>
</file>

<file path=ppt/slides/_rels/slide1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hyperlink" Target="http://www.assembly.wales/SeneddHealth" TargetMode="External"/></Relationships>
</file>

<file path=ppt/slides/_rels/slide1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hyperlink" Target="http://vimeo.com/97111077" TargetMode="External"/><Relationship Id="rId4" Type="http://schemas.openxmlformats.org/officeDocument/2006/relationships/image" Target="../media/image7.jpg"/></Relationships>
</file>

<file path=ppt/slides/_rels/slide1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hyperlink" Target="https://qualitysafety.bmj.com/content/25/7/509" TargetMode="External"/><Relationship Id="rId4" Type="http://schemas.openxmlformats.org/officeDocument/2006/relationships/image" Target="../media/image8.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www.1000livesplus.wales.nhs.uk/sitesplus/documents/1011/T4I%20%288%29%20Co-production.pdf"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file:///\\insight\search%3fq=Gareth%20Morgan" TargetMode="External"/><Relationship Id="rId2" Type="http://schemas.openxmlformats.org/officeDocument/2006/relationships/hyperlink" Target="file:///\\insight\search%3fq=Andy%20Phillips" TargetMode="External"/><Relationship Id="rId1" Type="http://schemas.openxmlformats.org/officeDocument/2006/relationships/slideLayout" Target="../slideLayouts/slideLayout2.xml"/><Relationship Id="rId6" Type="http://schemas.openxmlformats.org/officeDocument/2006/relationships/hyperlink" Target="https://doi.org/10.1080/14719037.2019.1601241" TargetMode="External"/><Relationship Id="rId5" Type="http://schemas.openxmlformats.org/officeDocument/2006/relationships/hyperlink" Target="https://doi.org/10.1108/QAOA-06-2013-0014" TargetMode="External"/><Relationship Id="rId4" Type="http://schemas.openxmlformats.org/officeDocument/2006/relationships/hyperlink" Target="https://www.emerald.com/insight/publication/issn/1471-779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8B30D-57BC-7A4C-86BC-82E0ECB333A3}"/>
              </a:ext>
            </a:extLst>
          </p:cNvPr>
          <p:cNvSpPr>
            <a:spLocks noGrp="1"/>
          </p:cNvSpPr>
          <p:nvPr>
            <p:ph type="ctrTitle"/>
          </p:nvPr>
        </p:nvSpPr>
        <p:spPr/>
        <p:txBody>
          <a:bodyPr/>
          <a:lstStyle/>
          <a:p>
            <a:r>
              <a:rPr lang="en-US" dirty="0"/>
              <a:t>GP Clusters and Coproduction  </a:t>
            </a:r>
          </a:p>
        </p:txBody>
      </p:sp>
      <p:sp>
        <p:nvSpPr>
          <p:cNvPr id="3" name="Subtitle 2">
            <a:extLst>
              <a:ext uri="{FF2B5EF4-FFF2-40B4-BE49-F238E27FC236}">
                <a16:creationId xmlns:a16="http://schemas.microsoft.com/office/drawing/2014/main" id="{2AAD1EB7-7CE3-4D40-B720-7B99C97BB669}"/>
              </a:ext>
            </a:extLst>
          </p:cNvPr>
          <p:cNvSpPr>
            <a:spLocks noGrp="1"/>
          </p:cNvSpPr>
          <p:nvPr>
            <p:ph type="subTitle" idx="1"/>
          </p:nvPr>
        </p:nvSpPr>
        <p:spPr/>
        <p:txBody>
          <a:bodyPr/>
          <a:lstStyle/>
          <a:p>
            <a:endParaRPr lang="en-US" dirty="0"/>
          </a:p>
          <a:p>
            <a:endParaRPr lang="en-US" dirty="0"/>
          </a:p>
        </p:txBody>
      </p:sp>
    </p:spTree>
    <p:extLst>
      <p:ext uri="{BB962C8B-B14F-4D97-AF65-F5344CB8AC3E}">
        <p14:creationId xmlns:p14="http://schemas.microsoft.com/office/powerpoint/2010/main" val="35628747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7F74E-CF4F-D143-92AD-74352BEF8FB5}"/>
              </a:ext>
            </a:extLst>
          </p:cNvPr>
          <p:cNvSpPr>
            <a:spLocks noGrp="1"/>
          </p:cNvSpPr>
          <p:nvPr>
            <p:ph type="title"/>
          </p:nvPr>
        </p:nvSpPr>
        <p:spPr/>
        <p:txBody>
          <a:bodyPr/>
          <a:lstStyle/>
          <a:p>
            <a:r>
              <a:rPr lang="en-US" dirty="0"/>
              <a:t>Learning objectives. </a:t>
            </a:r>
          </a:p>
        </p:txBody>
      </p:sp>
      <p:sp>
        <p:nvSpPr>
          <p:cNvPr id="3" name="Content Placeholder 2">
            <a:extLst>
              <a:ext uri="{FF2B5EF4-FFF2-40B4-BE49-F238E27FC236}">
                <a16:creationId xmlns:a16="http://schemas.microsoft.com/office/drawing/2014/main" id="{60C0CA98-ADE4-7241-8DD2-E0A281610954}"/>
              </a:ext>
            </a:extLst>
          </p:cNvPr>
          <p:cNvSpPr>
            <a:spLocks noGrp="1"/>
          </p:cNvSpPr>
          <p:nvPr>
            <p:ph idx="1"/>
          </p:nvPr>
        </p:nvSpPr>
        <p:spPr/>
        <p:txBody>
          <a:bodyPr/>
          <a:lstStyle/>
          <a:p>
            <a:r>
              <a:rPr lang="en-US" dirty="0"/>
              <a:t>Today you will be able to……..</a:t>
            </a:r>
          </a:p>
          <a:p>
            <a:r>
              <a:rPr lang="en-US" dirty="0"/>
              <a:t>Define, discuss and evaluate the value of GP clusters. </a:t>
            </a:r>
          </a:p>
          <a:p>
            <a:r>
              <a:rPr lang="en-US" dirty="0"/>
              <a:t>Explain advantages and disadvantages of GP clusters.</a:t>
            </a:r>
          </a:p>
          <a:p>
            <a:r>
              <a:rPr lang="en-US" dirty="0"/>
              <a:t>Define, discuss and evaluate Coproduction.</a:t>
            </a:r>
          </a:p>
          <a:p>
            <a:r>
              <a:rPr lang="en-US" dirty="0"/>
              <a:t>Explain advantages and disadvantages </a:t>
            </a:r>
            <a:r>
              <a:rPr lang="en-US"/>
              <a:t>of Coproduction. </a:t>
            </a:r>
            <a:endParaRPr lang="en-US" dirty="0"/>
          </a:p>
        </p:txBody>
      </p:sp>
    </p:spTree>
    <p:extLst>
      <p:ext uri="{BB962C8B-B14F-4D97-AF65-F5344CB8AC3E}">
        <p14:creationId xmlns:p14="http://schemas.microsoft.com/office/powerpoint/2010/main" val="18221839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A5F5A6A-BB18-B846-9D45-2A9CA9F34AB3}"/>
              </a:ext>
            </a:extLst>
          </p:cNvPr>
          <p:cNvSpPr>
            <a:spLocks noGrp="1"/>
          </p:cNvSpPr>
          <p:nvPr>
            <p:ph type="title"/>
          </p:nvPr>
        </p:nvSpPr>
        <p:spPr>
          <a:xfrm>
            <a:off x="1069848" y="484632"/>
            <a:ext cx="10058400" cy="1609344"/>
          </a:xfrm>
        </p:spPr>
        <p:txBody>
          <a:bodyPr>
            <a:normAutofit/>
          </a:bodyPr>
          <a:lstStyle/>
          <a:p>
            <a:r>
              <a:rPr lang="en-US" dirty="0"/>
              <a:t>Before gp clusters</a:t>
            </a:r>
          </a:p>
        </p:txBody>
      </p:sp>
      <p:sp>
        <p:nvSpPr>
          <p:cNvPr id="3" name="Content Placeholder 2">
            <a:extLst>
              <a:ext uri="{FF2B5EF4-FFF2-40B4-BE49-F238E27FC236}">
                <a16:creationId xmlns:a16="http://schemas.microsoft.com/office/drawing/2014/main" id="{E6966081-E237-6D40-808C-37B7C56105FD}"/>
              </a:ext>
            </a:extLst>
          </p:cNvPr>
          <p:cNvSpPr>
            <a:spLocks noGrp="1"/>
          </p:cNvSpPr>
          <p:nvPr>
            <p:ph idx="1"/>
          </p:nvPr>
        </p:nvSpPr>
        <p:spPr>
          <a:xfrm>
            <a:off x="1069848" y="2170168"/>
            <a:ext cx="10058400" cy="4002032"/>
          </a:xfrm>
        </p:spPr>
        <p:txBody>
          <a:bodyPr>
            <a:normAutofit/>
          </a:bodyPr>
          <a:lstStyle/>
          <a:p>
            <a:r>
              <a:rPr lang="en-GB" sz="1700" dirty="0">
                <a:latin typeface="Times New Roman" panose="02020603050405020304" pitchFamily="18" charset="0"/>
                <a:cs typeface="Times New Roman" panose="02020603050405020304" pitchFamily="18" charset="0"/>
              </a:rPr>
              <a:t>Evidence drawn from an inquiry suggest that the NHS, together with all other public service providers, need to improve efficiency and redesign services to meet the demographic demands of the future in a financially challenging environment. </a:t>
            </a:r>
          </a:p>
          <a:p>
            <a:r>
              <a:rPr lang="en-GB" sz="1700" dirty="0">
                <a:latin typeface="Times New Roman" panose="02020603050405020304" pitchFamily="18" charset="0"/>
                <a:cs typeface="Times New Roman" panose="02020603050405020304" pitchFamily="18" charset="0"/>
              </a:rPr>
              <a:t>This vision for primary and community services has at its heart to improve outcomes for the citizens, to find more effective and efficient ways of working within the NHS and with partners including the voluntary sector, carers, and most importantly the patient.</a:t>
            </a:r>
          </a:p>
          <a:p>
            <a:r>
              <a:rPr lang="en-GB" sz="1700" dirty="0">
                <a:latin typeface="Times New Roman" panose="02020603050405020304" pitchFamily="18" charset="0"/>
                <a:cs typeface="Times New Roman" panose="02020603050405020304" pitchFamily="18" charset="0"/>
              </a:rPr>
              <a:t>The vision is to develop services that are characterised by excellence in communication, information, integration and organisation, and available 24 hours a day.</a:t>
            </a:r>
          </a:p>
          <a:p>
            <a:r>
              <a:rPr lang="en-GB" sz="1700" dirty="0">
                <a:latin typeface="Times New Roman" panose="02020603050405020304" pitchFamily="18" charset="0"/>
                <a:cs typeface="Times New Roman" panose="02020603050405020304" pitchFamily="18" charset="0"/>
              </a:rPr>
              <a:t>Evidence suggests that to effectively manage interface between </a:t>
            </a:r>
            <a:r>
              <a:rPr lang="en-GB" sz="1700" i="1" dirty="0">
                <a:latin typeface="Times New Roman" panose="02020603050405020304" pitchFamily="18" charset="0"/>
                <a:cs typeface="Times New Roman" panose="02020603050405020304" pitchFamily="18" charset="0"/>
              </a:rPr>
              <a:t>in‑hours </a:t>
            </a:r>
            <a:r>
              <a:rPr lang="en-GB" sz="1700" dirty="0">
                <a:latin typeface="Times New Roman" panose="02020603050405020304" pitchFamily="18" charset="0"/>
                <a:cs typeface="Times New Roman" panose="02020603050405020304" pitchFamily="18" charset="0"/>
              </a:rPr>
              <a:t>and </a:t>
            </a:r>
            <a:r>
              <a:rPr lang="en-GB" sz="1700" i="1" dirty="0">
                <a:latin typeface="Times New Roman" panose="02020603050405020304" pitchFamily="18" charset="0"/>
                <a:cs typeface="Times New Roman" panose="02020603050405020304" pitchFamily="18" charset="0"/>
              </a:rPr>
              <a:t>out-of-hours </a:t>
            </a:r>
            <a:r>
              <a:rPr lang="en-GB" sz="1700" dirty="0">
                <a:latin typeface="Times New Roman" panose="02020603050405020304" pitchFamily="18" charset="0"/>
                <a:cs typeface="Times New Roman" panose="02020603050405020304" pitchFamily="18" charset="0"/>
              </a:rPr>
              <a:t>services, governance and accountability for care should be clearly defined and understood. This must include 24-hour access to scheduling services. </a:t>
            </a:r>
          </a:p>
          <a:p>
            <a:pPr marL="0" indent="0">
              <a:buNone/>
            </a:pPr>
            <a:r>
              <a:rPr lang="en-GB" sz="1700" dirty="0">
                <a:latin typeface="Times New Roman" panose="02020603050405020304" pitchFamily="18" charset="0"/>
                <a:cs typeface="Times New Roman" panose="02020603050405020304" pitchFamily="18" charset="0"/>
              </a:rPr>
              <a:t>                                                                                              (The Welsh Government ‘Setting the Direction’ 2010).</a:t>
            </a:r>
            <a:endParaRPr lang="en-US" sz="1700"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4499617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B5D7139-CD75-9E44-A282-CCF47C53D258}"/>
              </a:ext>
            </a:extLst>
          </p:cNvPr>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Social Services and Well-being (Wales) Act 2014</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0CA0BCF-7A3D-AC4F-9226-4DE16C2063A0}"/>
              </a:ext>
            </a:extLst>
          </p:cNvPr>
          <p:cNvSpPr>
            <a:spLocks noGrp="1"/>
          </p:cNvSpPr>
          <p:nvPr>
            <p:ph idx="1"/>
          </p:nvPr>
        </p:nvSpPr>
        <p:spPr>
          <a:xfrm>
            <a:off x="1069848" y="2320412"/>
            <a:ext cx="10058400" cy="3851787"/>
          </a:xfrm>
        </p:spPr>
        <p:txBody>
          <a:bodyPr>
            <a:normAutofit/>
          </a:bodyPr>
          <a:lstStyle/>
          <a:p>
            <a:r>
              <a:rPr lang="en-GB" sz="1900">
                <a:latin typeface="Times New Roman" panose="02020603050405020304" pitchFamily="18" charset="0"/>
                <a:cs typeface="Times New Roman" panose="02020603050405020304" pitchFamily="18" charset="0"/>
              </a:rPr>
              <a:t>The Social Services and Well-being (Wales) Act changes the social services sector: </a:t>
            </a:r>
          </a:p>
          <a:p>
            <a:r>
              <a:rPr lang="en-GB" sz="1900">
                <a:latin typeface="Times New Roman" panose="02020603050405020304" pitchFamily="18" charset="0"/>
                <a:cs typeface="Times New Roman" panose="02020603050405020304" pitchFamily="18" charset="0"/>
              </a:rPr>
              <a:t>People have control over what support they need, making decisions about their care and support as an equal partner </a:t>
            </a:r>
          </a:p>
          <a:p>
            <a:r>
              <a:rPr lang="en-GB" sz="1900">
                <a:latin typeface="Times New Roman" panose="02020603050405020304" pitchFamily="18" charset="0"/>
                <a:cs typeface="Times New Roman" panose="02020603050405020304" pitchFamily="18" charset="0"/>
              </a:rPr>
              <a:t>New proportionate assessment focuses on the individual </a:t>
            </a:r>
          </a:p>
          <a:p>
            <a:r>
              <a:rPr lang="en-GB" sz="1900">
                <a:latin typeface="Times New Roman" panose="02020603050405020304" pitchFamily="18" charset="0"/>
                <a:cs typeface="Times New Roman" panose="02020603050405020304" pitchFamily="18" charset="0"/>
              </a:rPr>
              <a:t>Carers have an equal right to assessment for support to those who they care for </a:t>
            </a:r>
          </a:p>
          <a:p>
            <a:r>
              <a:rPr lang="en-GB" sz="1900">
                <a:latin typeface="Times New Roman" panose="02020603050405020304" pitchFamily="18" charset="0"/>
                <a:cs typeface="Times New Roman" panose="02020603050405020304" pitchFamily="18" charset="0"/>
              </a:rPr>
              <a:t>Easy access to information and advice is available to all </a:t>
            </a:r>
          </a:p>
          <a:p>
            <a:r>
              <a:rPr lang="en-GB" sz="1900">
                <a:latin typeface="Times New Roman" panose="02020603050405020304" pitchFamily="18" charset="0"/>
                <a:cs typeface="Times New Roman" panose="02020603050405020304" pitchFamily="18" charset="0"/>
              </a:rPr>
              <a:t>Powers to safeguard people are stronger </a:t>
            </a:r>
          </a:p>
          <a:p>
            <a:r>
              <a:rPr lang="en-GB" sz="1900">
                <a:latin typeface="Times New Roman" panose="02020603050405020304" pitchFamily="18" charset="0"/>
                <a:cs typeface="Times New Roman" panose="02020603050405020304" pitchFamily="18" charset="0"/>
              </a:rPr>
              <a:t>A preventative approach to meeting care and support needs is practised </a:t>
            </a:r>
          </a:p>
          <a:p>
            <a:r>
              <a:rPr lang="en-GB" sz="1900">
                <a:latin typeface="Times New Roman" panose="02020603050405020304" pitchFamily="18" charset="0"/>
                <a:cs typeface="Times New Roman" panose="02020603050405020304" pitchFamily="18" charset="0"/>
              </a:rPr>
              <a:t>Local authorities and health boards come together in new statutory partnerships to drive integration, innovation and service change </a:t>
            </a:r>
          </a:p>
          <a:p>
            <a:endParaRPr lang="en-US" sz="1900"/>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6765901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2" name="Rectangle 191">
            <a:extLst>
              <a:ext uri="{FF2B5EF4-FFF2-40B4-BE49-F238E27FC236}">
                <a16:creationId xmlns:a16="http://schemas.microsoft.com/office/drawing/2014/main" id="{F3AF35CD-DA30-4E34-B0F3-32C27766DA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35C203-B58D-FC4E-8E76-AE60268287A4}"/>
              </a:ext>
            </a:extLst>
          </p:cNvPr>
          <p:cNvSpPr>
            <a:spLocks noGrp="1"/>
          </p:cNvSpPr>
          <p:nvPr>
            <p:ph type="title"/>
          </p:nvPr>
        </p:nvSpPr>
        <p:spPr>
          <a:xfrm>
            <a:off x="8156350" y="484632"/>
            <a:ext cx="3544035" cy="1609344"/>
          </a:xfrm>
          <a:ln>
            <a:noFill/>
          </a:ln>
        </p:spPr>
        <p:txBody>
          <a:bodyPr>
            <a:normAutofit/>
          </a:bodyPr>
          <a:lstStyle/>
          <a:p>
            <a:r>
              <a:rPr lang="en-US" sz="3200"/>
              <a:t>Wales to introduce a whole system approach</a:t>
            </a:r>
          </a:p>
        </p:txBody>
      </p:sp>
      <p:pic>
        <p:nvPicPr>
          <p:cNvPr id="2060" name="Picture 12" descr="Working across health and social care at cluster level - ppt download">
            <a:extLst>
              <a:ext uri="{FF2B5EF4-FFF2-40B4-BE49-F238E27FC236}">
                <a16:creationId xmlns:a16="http://schemas.microsoft.com/office/drawing/2014/main" id="{B2405405-1C4E-1A45-9B16-50FD7906A92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33999" y="853280"/>
            <a:ext cx="6882269" cy="5161701"/>
          </a:xfrm>
          <a:prstGeom prst="rect">
            <a:avLst/>
          </a:prstGeom>
          <a:noFill/>
          <a:extLst>
            <a:ext uri="{909E8E84-426E-40DD-AFC4-6F175D3DCCD1}">
              <a14:hiddenFill xmlns:a14="http://schemas.microsoft.com/office/drawing/2010/main">
                <a:solidFill>
                  <a:srgbClr val="FFFFFF"/>
                </a:solidFill>
              </a14:hiddenFill>
            </a:ext>
          </a:extLst>
        </p:spPr>
      </p:pic>
      <p:sp>
        <p:nvSpPr>
          <p:cNvPr id="2056" name="Content Placeholder 2055">
            <a:extLst>
              <a:ext uri="{FF2B5EF4-FFF2-40B4-BE49-F238E27FC236}">
                <a16:creationId xmlns:a16="http://schemas.microsoft.com/office/drawing/2014/main" id="{B89F139C-9DD8-4018-816D-D39E8666205C}"/>
              </a:ext>
            </a:extLst>
          </p:cNvPr>
          <p:cNvSpPr>
            <a:spLocks noGrp="1"/>
          </p:cNvSpPr>
          <p:nvPr>
            <p:ph idx="1"/>
          </p:nvPr>
        </p:nvSpPr>
        <p:spPr>
          <a:xfrm>
            <a:off x="8156351" y="2121407"/>
            <a:ext cx="3544034" cy="4565473"/>
          </a:xfrm>
        </p:spPr>
        <p:txBody>
          <a:bodyPr>
            <a:normAutofit lnSpcReduction="10000"/>
          </a:bodyPr>
          <a:lstStyle/>
          <a:p>
            <a:r>
              <a:rPr lang="en-US" sz="1600" dirty="0">
                <a:latin typeface="Times New Roman" panose="02020603050405020304" pitchFamily="18" charset="0"/>
                <a:cs typeface="Times New Roman" panose="02020603050405020304" pitchFamily="18" charset="0"/>
              </a:rPr>
              <a:t>As you can see from the diagram The person centred care is at the heart of the system. </a:t>
            </a:r>
          </a:p>
          <a:p>
            <a:r>
              <a:rPr lang="en-US" sz="1600" dirty="0">
                <a:latin typeface="Times New Roman" panose="02020603050405020304" pitchFamily="18" charset="0"/>
                <a:cs typeface="Times New Roman" panose="02020603050405020304" pitchFamily="18" charset="0"/>
              </a:rPr>
              <a:t>Models of care and sustainable community resources will be the foundation of developing GP clusters. </a:t>
            </a:r>
          </a:p>
          <a:p>
            <a:r>
              <a:rPr lang="en-US" sz="1600" dirty="0">
                <a:latin typeface="Times New Roman" panose="02020603050405020304" pitchFamily="18" charset="0"/>
                <a:cs typeface="Times New Roman" panose="02020603050405020304" pitchFamily="18" charset="0"/>
              </a:rPr>
              <a:t>GP services had to change to observe the whole system approach.</a:t>
            </a:r>
          </a:p>
          <a:p>
            <a:r>
              <a:rPr lang="en-US" sz="1600" dirty="0">
                <a:latin typeface="Times New Roman" panose="02020603050405020304" pitchFamily="18" charset="0"/>
                <a:cs typeface="Times New Roman" panose="02020603050405020304" pitchFamily="18" charset="0"/>
              </a:rPr>
              <a:t>This model provides a framework in which GP clusters can create services that will be cost effective.</a:t>
            </a:r>
          </a:p>
          <a:p>
            <a:r>
              <a:rPr lang="en-US" sz="1600" dirty="0">
                <a:latin typeface="Times New Roman" panose="02020603050405020304" pitchFamily="18" charset="0"/>
                <a:cs typeface="Times New Roman" panose="02020603050405020304" pitchFamily="18" charset="0"/>
              </a:rPr>
              <a:t>This approach will also provide decision makers a model of delivery. </a:t>
            </a:r>
          </a:p>
          <a:p>
            <a:pPr marL="0" indent="0">
              <a:buNone/>
            </a:pPr>
            <a:r>
              <a:rPr lang="en-US" sz="1300" dirty="0">
                <a:latin typeface="Times New Roman" panose="02020603050405020304" pitchFamily="18" charset="0"/>
                <a:cs typeface="Times New Roman" panose="02020603050405020304" pitchFamily="18" charset="0"/>
              </a:rPr>
              <a:t>     (Bower et al, 2012)</a:t>
            </a:r>
          </a:p>
          <a:p>
            <a:pPr marL="0" indent="0">
              <a:buNone/>
            </a:pPr>
            <a:endParaRPr lang="en-US" sz="1600" dirty="0"/>
          </a:p>
          <a:p>
            <a:pPr marL="0" indent="0">
              <a:buNone/>
            </a:pPr>
            <a:r>
              <a:rPr lang="en-GB" sz="1300" dirty="0">
                <a:latin typeface="Times New Roman" panose="02020603050405020304" pitchFamily="18" charset="0"/>
                <a:cs typeface="Times New Roman" panose="02020603050405020304" pitchFamily="18" charset="0"/>
              </a:rPr>
              <a:t>     Social Services and Well-being (Wales) Act 2014 </a:t>
            </a:r>
          </a:p>
          <a:p>
            <a:pPr marL="0" indent="0">
              <a:buNone/>
            </a:pPr>
            <a:endParaRPr lang="en-US" sz="1600" dirty="0"/>
          </a:p>
          <a:p>
            <a:endParaRPr lang="en-US" sz="1600" dirty="0"/>
          </a:p>
        </p:txBody>
      </p:sp>
      <p:grpSp>
        <p:nvGrpSpPr>
          <p:cNvPr id="193" name="Group 192">
            <a:extLst>
              <a:ext uri="{FF2B5EF4-FFF2-40B4-BE49-F238E27FC236}">
                <a16:creationId xmlns:a16="http://schemas.microsoft.com/office/drawing/2014/main" id="{BCFC42DC-2C46-47C4-BC61-530557385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94" name="Oval 193">
              <a:extLst>
                <a:ext uri="{FF2B5EF4-FFF2-40B4-BE49-F238E27FC236}">
                  <a16:creationId xmlns:a16="http://schemas.microsoft.com/office/drawing/2014/main" id="{54B91A37-AA1F-4966-8ACF-93023547D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95" name="Oval 194">
              <a:extLst>
                <a:ext uri="{FF2B5EF4-FFF2-40B4-BE49-F238E27FC236}">
                  <a16:creationId xmlns:a16="http://schemas.microsoft.com/office/drawing/2014/main" id="{17B17AC5-0931-432F-9A4A-DDCFAA010A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9226775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6B66E70-9451-4286-A0C2-6CF108FE8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A4B0696-68E2-40ED-B597-4B87387544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tx2"/>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23" name="Rectangle 22">
            <a:extLst>
              <a:ext uri="{FF2B5EF4-FFF2-40B4-BE49-F238E27FC236}">
                <a16:creationId xmlns:a16="http://schemas.microsoft.com/office/drawing/2014/main" id="{A19EF1B4-0F49-44D2-AE21-263819BFBC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38656" y="0"/>
            <a:ext cx="4653776" cy="6858000"/>
          </a:xfrm>
          <a:prstGeom prst="rect">
            <a:avLst/>
          </a:prstGeom>
          <a:blipFill dpi="0" rotWithShape="1">
            <a:blip r:embed="rId2">
              <a:alphaModFix amt="4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98E1A3-1531-324B-B7FF-79C0E6F5F787}"/>
              </a:ext>
            </a:extLst>
          </p:cNvPr>
          <p:cNvSpPr>
            <a:spLocks noGrp="1"/>
          </p:cNvSpPr>
          <p:nvPr>
            <p:ph type="title"/>
          </p:nvPr>
        </p:nvSpPr>
        <p:spPr>
          <a:xfrm>
            <a:off x="2082119" y="643466"/>
            <a:ext cx="3348017" cy="5571067"/>
          </a:xfrm>
        </p:spPr>
        <p:txBody>
          <a:bodyPr>
            <a:normAutofit/>
          </a:bodyPr>
          <a:lstStyle/>
          <a:p>
            <a:r>
              <a:rPr lang="en-US" sz="4800">
                <a:solidFill>
                  <a:schemeClr val="tx1"/>
                </a:solidFill>
              </a:rPr>
              <a:t>why develop gP cluster's?</a:t>
            </a:r>
          </a:p>
        </p:txBody>
      </p:sp>
      <p:sp>
        <p:nvSpPr>
          <p:cNvPr id="3" name="Content Placeholder 2">
            <a:extLst>
              <a:ext uri="{FF2B5EF4-FFF2-40B4-BE49-F238E27FC236}">
                <a16:creationId xmlns:a16="http://schemas.microsoft.com/office/drawing/2014/main" id="{09E984A7-86DE-504A-96F4-F29ABB774C8A}"/>
              </a:ext>
            </a:extLst>
          </p:cNvPr>
          <p:cNvSpPr>
            <a:spLocks noGrp="1"/>
          </p:cNvSpPr>
          <p:nvPr>
            <p:ph idx="1"/>
          </p:nvPr>
        </p:nvSpPr>
        <p:spPr>
          <a:xfrm>
            <a:off x="6772315" y="643467"/>
            <a:ext cx="4534781" cy="5571066"/>
          </a:xfrm>
        </p:spPr>
        <p:txBody>
          <a:bodyPr anchor="ctr">
            <a:normAutofit/>
          </a:bodyPr>
          <a:lstStyle/>
          <a:p>
            <a:r>
              <a:rPr lang="en-GB" sz="1800" dirty="0">
                <a:latin typeface="Times New Roman" panose="02020603050405020304" pitchFamily="18" charset="0"/>
                <a:cs typeface="Times New Roman" panose="02020603050405020304" pitchFamily="18" charset="0"/>
              </a:rPr>
              <a:t>The Welsh Government’s 2010 document, ‘Setting the Direction’ had the vision to improve primary care infrastructure, there was a necessary need for reform. </a:t>
            </a:r>
          </a:p>
          <a:p>
            <a:r>
              <a:rPr lang="en-GB" sz="1800" dirty="0">
                <a:latin typeface="Times New Roman" panose="02020603050405020304" pitchFamily="18" charset="0"/>
                <a:cs typeface="Times New Roman" panose="02020603050405020304" pitchFamily="18" charset="0"/>
              </a:rPr>
              <a:t>Then in 2015 the Welsh Government believed that planning care locally and at a small population level through clusters would allow for a more flexible and creative approach to the use of facilities that provide primary care services. </a:t>
            </a:r>
          </a:p>
          <a:p>
            <a:r>
              <a:rPr lang="en-GB" sz="1800" dirty="0">
                <a:latin typeface="Times New Roman" panose="02020603050405020304" pitchFamily="18" charset="0"/>
                <a:cs typeface="Times New Roman" panose="02020603050405020304" pitchFamily="18" charset="0"/>
              </a:rPr>
              <a:t>Collaboration through primary care clusters creates better opportunities to take an innovative approach to designing primary care. It is about making the best use of buildings to promote professionals working together.</a:t>
            </a:r>
          </a:p>
          <a:p>
            <a:pPr marL="0" indent="0">
              <a:buNone/>
            </a:pPr>
            <a:r>
              <a:rPr lang="en-GB" sz="1800" dirty="0"/>
              <a:t>                “Our plan for a primary care service for Wales up to March 2018” The National Assembly for Wales, Health, Social Care and Sport Committee, 2017. </a:t>
            </a:r>
          </a:p>
          <a:p>
            <a:endParaRPr lang="en-US" sz="1800" dirty="0"/>
          </a:p>
        </p:txBody>
      </p:sp>
      <p:grpSp>
        <p:nvGrpSpPr>
          <p:cNvPr id="25" name="Group 24">
            <a:extLst>
              <a:ext uri="{FF2B5EF4-FFF2-40B4-BE49-F238E27FC236}">
                <a16:creationId xmlns:a16="http://schemas.microsoft.com/office/drawing/2014/main" id="{2B69B0BE-E00A-432A-98D1-A47B82C163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401725" y="6229681"/>
            <a:chExt cx="457200" cy="457200"/>
          </a:xfrm>
        </p:grpSpPr>
        <p:sp>
          <p:nvSpPr>
            <p:cNvPr id="26" name="Oval 25">
              <a:extLst>
                <a:ext uri="{FF2B5EF4-FFF2-40B4-BE49-F238E27FC236}">
                  <a16:creationId xmlns:a16="http://schemas.microsoft.com/office/drawing/2014/main" id="{0AF8A5ED-19F8-4707-8EEC-7115E6B112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7" name="Oval 26">
              <a:extLst>
                <a:ext uri="{FF2B5EF4-FFF2-40B4-BE49-F238E27FC236}">
                  <a16:creationId xmlns:a16="http://schemas.microsoft.com/office/drawing/2014/main" id="{C5F50C1C-978D-45B5-B716-7DA91773CD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1358512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4FCA88C2-C73C-4062-A097-8FBCE3090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9">
            <a:extLst>
              <a:ext uri="{FF2B5EF4-FFF2-40B4-BE49-F238E27FC236}">
                <a16:creationId xmlns:a16="http://schemas.microsoft.com/office/drawing/2014/main" id="{83981C21-E132-4402-B31B-D725C1CE7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53241"/>
            <a:ext cx="109087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1">
            <a:extLst>
              <a:ext uri="{FF2B5EF4-FFF2-40B4-BE49-F238E27FC236}">
                <a16:creationId xmlns:a16="http://schemas.microsoft.com/office/drawing/2014/main" id="{6A685C77-4E84-486A-9AE5-F3635BE98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2" y="822324"/>
            <a:ext cx="5149596" cy="5228279"/>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2261BB-8C2D-544A-B7AF-8612E7C5F7EB}"/>
              </a:ext>
            </a:extLst>
          </p:cNvPr>
          <p:cNvSpPr>
            <a:spLocks noGrp="1"/>
          </p:cNvSpPr>
          <p:nvPr>
            <p:ph type="title"/>
          </p:nvPr>
        </p:nvSpPr>
        <p:spPr>
          <a:xfrm>
            <a:off x="1286934" y="1465790"/>
            <a:ext cx="3860798" cy="3941345"/>
          </a:xfrm>
        </p:spPr>
        <p:txBody>
          <a:bodyPr>
            <a:normAutofit/>
          </a:bodyPr>
          <a:lstStyle/>
          <a:p>
            <a:r>
              <a:rPr lang="en-US" sz="4700" dirty="0"/>
              <a:t>Developing gp clusters continued……..</a:t>
            </a:r>
          </a:p>
        </p:txBody>
      </p:sp>
      <p:sp>
        <p:nvSpPr>
          <p:cNvPr id="3" name="Content Placeholder 2">
            <a:extLst>
              <a:ext uri="{FF2B5EF4-FFF2-40B4-BE49-F238E27FC236}">
                <a16:creationId xmlns:a16="http://schemas.microsoft.com/office/drawing/2014/main" id="{8D4EF6ED-1751-D443-A913-22EAB100BC82}"/>
              </a:ext>
            </a:extLst>
          </p:cNvPr>
          <p:cNvSpPr>
            <a:spLocks noGrp="1"/>
          </p:cNvSpPr>
          <p:nvPr>
            <p:ph idx="1"/>
          </p:nvPr>
        </p:nvSpPr>
        <p:spPr>
          <a:xfrm>
            <a:off x="6417733" y="804983"/>
            <a:ext cx="5132665" cy="5245620"/>
          </a:xfrm>
        </p:spPr>
        <p:txBody>
          <a:bodyPr anchor="ctr">
            <a:normAutofit/>
          </a:bodyPr>
          <a:lstStyle/>
          <a:p>
            <a:endParaRPr lang="en-GB" sz="1400" dirty="0"/>
          </a:p>
          <a:p>
            <a:endParaRPr lang="en-GB" sz="1400" dirty="0"/>
          </a:p>
          <a:p>
            <a:r>
              <a:rPr lang="en-GB" sz="1400" dirty="0"/>
              <a:t>The decision on choosing cluster areas was drawn on evidence from the Kings Fund. GP Clusters need to be sufficient in size to secure the service changes needed and to provide the organisational scale to employ cluster staff .</a:t>
            </a:r>
          </a:p>
          <a:p>
            <a:r>
              <a:rPr lang="en-GB" sz="1400" dirty="0"/>
              <a:t>This is likely to mean serving populations in the range of 25,000 to 100,000 for the proposed plans to work effectively. </a:t>
            </a:r>
          </a:p>
          <a:p>
            <a:r>
              <a:rPr lang="en-GB" sz="1400" dirty="0"/>
              <a:t>Clusters were created to utilise professions effectively, for example an Asthma nurse that can set up a clinic in each practice within the cluster on different days. </a:t>
            </a:r>
          </a:p>
          <a:p>
            <a:r>
              <a:rPr lang="en-GB" sz="1400" dirty="0"/>
              <a:t>The new legislation also utilised the buildings of the surgeries, for example, some larger practices may not use all rooms available in one day, therefore specialist services can make use of these rooms. </a:t>
            </a:r>
          </a:p>
          <a:p>
            <a:r>
              <a:rPr lang="en-GB" sz="1400" dirty="0"/>
              <a:t>The primary focus was for patients to be able to access services wherever they lived and for GP surgeries to have the resources to be able provide them. </a:t>
            </a:r>
          </a:p>
          <a:p>
            <a:endParaRPr lang="en-GB" sz="1400" dirty="0"/>
          </a:p>
          <a:p>
            <a:endParaRPr lang="en-GB" sz="1400" dirty="0"/>
          </a:p>
          <a:p>
            <a:endParaRPr lang="en-US" sz="1400" dirty="0"/>
          </a:p>
        </p:txBody>
      </p:sp>
      <p:sp>
        <p:nvSpPr>
          <p:cNvPr id="19" name="Rectangle 13">
            <a:extLst>
              <a:ext uri="{FF2B5EF4-FFF2-40B4-BE49-F238E27FC236}">
                <a16:creationId xmlns:a16="http://schemas.microsoft.com/office/drawing/2014/main" id="{E55C1C3E-5158-47F3-8FD9-14B22C3E6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121662"/>
            <a:ext cx="109087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895889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48F25-439D-8248-A1CC-2624FC2CEA21}"/>
              </a:ext>
            </a:extLst>
          </p:cNvPr>
          <p:cNvSpPr>
            <a:spLocks noGrp="1"/>
          </p:cNvSpPr>
          <p:nvPr>
            <p:ph type="title"/>
          </p:nvPr>
        </p:nvSpPr>
        <p:spPr>
          <a:xfrm>
            <a:off x="1069848" y="484632"/>
            <a:ext cx="10058400" cy="1609344"/>
          </a:xfrm>
        </p:spPr>
        <p:txBody>
          <a:bodyPr>
            <a:normAutofit/>
          </a:bodyPr>
          <a:lstStyle/>
          <a:p>
            <a:r>
              <a:rPr lang="en-US" dirty="0"/>
              <a:t>What are Gp clusters?</a:t>
            </a:r>
          </a:p>
        </p:txBody>
      </p:sp>
      <p:sp>
        <p:nvSpPr>
          <p:cNvPr id="17" name="Rectangle 8">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8" name="Content Placeholder 2">
            <a:extLst>
              <a:ext uri="{FF2B5EF4-FFF2-40B4-BE49-F238E27FC236}">
                <a16:creationId xmlns:a16="http://schemas.microsoft.com/office/drawing/2014/main" id="{DBF294E1-F6B4-4B09-B7DC-EC5C885E965B}"/>
              </a:ext>
            </a:extLst>
          </p:cNvPr>
          <p:cNvGraphicFramePr>
            <a:graphicFrameLocks noGrp="1"/>
          </p:cNvGraphicFramePr>
          <p:nvPr>
            <p:ph idx="1"/>
            <p:extLst>
              <p:ext uri="{D42A27DB-BD31-4B8C-83A1-F6EECF244321}">
                <p14:modId xmlns:p14="http://schemas.microsoft.com/office/powerpoint/2010/main" val="2429036423"/>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678198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5" name="Rectangle 74">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7" name="Rectangle 76">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06DCB62-C63E-B747-9550-10E0A71B86A8}"/>
              </a:ext>
            </a:extLst>
          </p:cNvPr>
          <p:cNvSpPr>
            <a:spLocks noGrp="1"/>
          </p:cNvSpPr>
          <p:nvPr>
            <p:ph type="title"/>
          </p:nvPr>
        </p:nvSpPr>
        <p:spPr>
          <a:xfrm>
            <a:off x="1069848" y="484632"/>
            <a:ext cx="10058400" cy="1609344"/>
          </a:xfrm>
        </p:spPr>
        <p:txBody>
          <a:bodyPr>
            <a:normAutofit/>
          </a:bodyPr>
          <a:lstStyle/>
          <a:p>
            <a:r>
              <a:rPr lang="en-US" dirty="0"/>
              <a:t>Swansea Clusters</a:t>
            </a:r>
          </a:p>
        </p:txBody>
      </p:sp>
      <p:pic>
        <p:nvPicPr>
          <p:cNvPr id="1026" name="Picture 2" descr="A map of all the Clusters in the Swansea Bay area">
            <a:extLst>
              <a:ext uri="{FF2B5EF4-FFF2-40B4-BE49-F238E27FC236}">
                <a16:creationId xmlns:a16="http://schemas.microsoft.com/office/drawing/2014/main" id="{89F6EDD5-1CB1-1740-93EE-A81A73ECCCC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2366" r="23257" b="-1"/>
          <a:stretch/>
        </p:blipFill>
        <p:spPr bwMode="auto">
          <a:xfrm>
            <a:off x="1007195" y="2265037"/>
            <a:ext cx="7531323" cy="390715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4B7B456-6698-3E41-B44D-0ABD0AEFB273}"/>
              </a:ext>
            </a:extLst>
          </p:cNvPr>
          <p:cNvSpPr>
            <a:spLocks noGrp="1"/>
          </p:cNvSpPr>
          <p:nvPr>
            <p:ph idx="1"/>
          </p:nvPr>
        </p:nvSpPr>
        <p:spPr>
          <a:xfrm>
            <a:off x="8538519" y="2320412"/>
            <a:ext cx="2589728" cy="3851787"/>
          </a:xfrm>
        </p:spPr>
        <p:txBody>
          <a:bodyPr anchor="ctr">
            <a:normAutofit/>
          </a:bodyPr>
          <a:lstStyle/>
          <a:p>
            <a:r>
              <a:rPr lang="en-US" dirty="0">
                <a:hlinkClick r:id="rId5"/>
              </a:rPr>
              <a:t>https://</a:t>
            </a:r>
            <a:r>
              <a:rPr lang="en-US" dirty="0" err="1">
                <a:hlinkClick r:id="rId5"/>
              </a:rPr>
              <a:t>sbuhb.nhs.wales</a:t>
            </a:r>
            <a:r>
              <a:rPr lang="en-US" dirty="0">
                <a:hlinkClick r:id="rId5"/>
              </a:rPr>
              <a:t>/community-services/clusters/clusters/</a:t>
            </a:r>
            <a:endParaRPr lang="en-US" dirty="0"/>
          </a:p>
        </p:txBody>
      </p:sp>
      <p:sp>
        <p:nvSpPr>
          <p:cNvPr id="79" name="Oval 78">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81" name="Oval 80">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3195796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5E80D-42FD-614D-AD05-AECDFE3889A1}"/>
              </a:ext>
            </a:extLst>
          </p:cNvPr>
          <p:cNvSpPr>
            <a:spLocks noGrp="1"/>
          </p:cNvSpPr>
          <p:nvPr>
            <p:ph type="title"/>
          </p:nvPr>
        </p:nvSpPr>
        <p:spPr/>
        <p:txBody>
          <a:bodyPr/>
          <a:lstStyle/>
          <a:p>
            <a:r>
              <a:rPr lang="en-US" dirty="0"/>
              <a:t>An example of A GP CLUSTER</a:t>
            </a:r>
          </a:p>
        </p:txBody>
      </p:sp>
      <p:sp>
        <p:nvSpPr>
          <p:cNvPr id="3" name="Content Placeholder 2">
            <a:extLst>
              <a:ext uri="{FF2B5EF4-FFF2-40B4-BE49-F238E27FC236}">
                <a16:creationId xmlns:a16="http://schemas.microsoft.com/office/drawing/2014/main" id="{B89D3F60-29FF-DD41-A185-3EF945ECB904}"/>
              </a:ext>
            </a:extLst>
          </p:cNvPr>
          <p:cNvSpPr>
            <a:spLocks noGrp="1"/>
          </p:cNvSpPr>
          <p:nvPr>
            <p:ph idx="1"/>
          </p:nvPr>
        </p:nvSpPr>
        <p:spPr/>
        <p:txBody>
          <a:bodyPr>
            <a:normAutofit lnSpcReduction="10000"/>
          </a:bodyPr>
          <a:lstStyle/>
          <a:p>
            <a:r>
              <a:rPr lang="en-US" dirty="0">
                <a:hlinkClick r:id="rId2"/>
              </a:rPr>
              <a:t>https://www.abertawemedicalpartnership.co.uk/ppg.aspx</a:t>
            </a:r>
            <a:r>
              <a:rPr lang="en-US" dirty="0"/>
              <a:t> </a:t>
            </a:r>
          </a:p>
          <a:p>
            <a:r>
              <a:rPr lang="en-US" dirty="0">
                <a:hlinkClick r:id="rId3"/>
              </a:rPr>
              <a:t>https://www.cwmtawemedicalgroup.co.uk</a:t>
            </a:r>
            <a:endParaRPr lang="en-US" dirty="0"/>
          </a:p>
          <a:p>
            <a:r>
              <a:rPr lang="en-US" dirty="0">
                <a:hlinkClick r:id="rId4"/>
              </a:rPr>
              <a:t>https://www.pendericluster.co.uk</a:t>
            </a:r>
            <a:endParaRPr lang="en-US" dirty="0"/>
          </a:p>
          <a:p>
            <a:r>
              <a:rPr lang="en-US" dirty="0"/>
              <a:t>Abertawe Medical Partnership, part of the City Health Cluster. </a:t>
            </a:r>
          </a:p>
          <a:p>
            <a:r>
              <a:rPr lang="en-US" dirty="0"/>
              <a:t>Includes services such repeat prescriptions, appointment booking and latest news. </a:t>
            </a:r>
          </a:p>
          <a:p>
            <a:r>
              <a:rPr lang="en-US" dirty="0"/>
              <a:t>Very informative, has  patient participation group that helps the service improve. </a:t>
            </a:r>
          </a:p>
          <a:p>
            <a:r>
              <a:rPr lang="en-US" dirty="0"/>
              <a:t>Illustrates a whole system approach on website. </a:t>
            </a:r>
          </a:p>
          <a:p>
            <a:r>
              <a:rPr lang="en-US" dirty="0"/>
              <a:t>However, are GPs and health professionals embracing collaborating with other services?</a:t>
            </a:r>
          </a:p>
          <a:p>
            <a:r>
              <a:rPr lang="en-US" dirty="0"/>
              <a:t>Is it difficult to apply the proposals suggested? It requires a shift in behaviour from all staff, including patients who may not like change!</a:t>
            </a:r>
          </a:p>
          <a:p>
            <a:endParaRPr lang="en-US" dirty="0"/>
          </a:p>
          <a:p>
            <a:endParaRPr lang="en-US" dirty="0"/>
          </a:p>
        </p:txBody>
      </p:sp>
    </p:spTree>
    <p:extLst>
      <p:ext uri="{BB962C8B-B14F-4D97-AF65-F5344CB8AC3E}">
        <p14:creationId xmlns:p14="http://schemas.microsoft.com/office/powerpoint/2010/main" val="25304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4FCA88C2-C73C-4062-A097-8FBCE3090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83981C21-E132-4402-B31B-D725C1CE7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53241"/>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6A685C77-4E84-486A-9AE5-F3635BE98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2" y="822324"/>
            <a:ext cx="5149596" cy="5228279"/>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629160-4D47-D54D-BBE7-86F4104D6606}"/>
              </a:ext>
            </a:extLst>
          </p:cNvPr>
          <p:cNvSpPr>
            <a:spLocks noGrp="1"/>
          </p:cNvSpPr>
          <p:nvPr>
            <p:ph type="title"/>
          </p:nvPr>
        </p:nvSpPr>
        <p:spPr>
          <a:xfrm>
            <a:off x="1286934" y="1465790"/>
            <a:ext cx="3860798" cy="3941345"/>
          </a:xfrm>
        </p:spPr>
        <p:txBody>
          <a:bodyPr>
            <a:normAutofit/>
          </a:bodyPr>
          <a:lstStyle/>
          <a:p>
            <a:r>
              <a:rPr lang="en-US" sz="5600" dirty="0"/>
              <a:t>GP CLUSTERS ENQUIRY – not ALL IS AS IT APPEARS!</a:t>
            </a:r>
          </a:p>
        </p:txBody>
      </p:sp>
      <p:sp>
        <p:nvSpPr>
          <p:cNvPr id="3" name="Content Placeholder 2">
            <a:extLst>
              <a:ext uri="{FF2B5EF4-FFF2-40B4-BE49-F238E27FC236}">
                <a16:creationId xmlns:a16="http://schemas.microsoft.com/office/drawing/2014/main" id="{744D469F-2C34-8646-A093-7659986E9EF9}"/>
              </a:ext>
            </a:extLst>
          </p:cNvPr>
          <p:cNvSpPr>
            <a:spLocks noGrp="1"/>
          </p:cNvSpPr>
          <p:nvPr>
            <p:ph idx="1"/>
          </p:nvPr>
        </p:nvSpPr>
        <p:spPr>
          <a:xfrm>
            <a:off x="6417733" y="733924"/>
            <a:ext cx="5132665" cy="5733987"/>
          </a:xfrm>
        </p:spPr>
        <p:txBody>
          <a:bodyPr anchor="ctr">
            <a:normAutofit/>
          </a:bodyPr>
          <a:lstStyle/>
          <a:p>
            <a:r>
              <a:rPr lang="en-GB" sz="1400" b="1" dirty="0"/>
              <a:t>Inquiry into Primary Care: Clusters at the Senedd October 2017. </a:t>
            </a:r>
            <a:r>
              <a:rPr lang="en-GB" sz="1400" b="1" dirty="0">
                <a:hlinkClick r:id="rId4"/>
              </a:rPr>
              <a:t>www.assembly.wales/SeneddHealth </a:t>
            </a:r>
            <a:endParaRPr lang="en-GB" sz="1400" dirty="0"/>
          </a:p>
          <a:p>
            <a:r>
              <a:rPr lang="en-GB" sz="1400" dirty="0">
                <a:latin typeface="Times New Roman" panose="02020603050405020304" pitchFamily="18" charset="0"/>
                <a:cs typeface="Times New Roman" panose="02020603050405020304" pitchFamily="18" charset="0"/>
              </a:rPr>
              <a:t>The Committee was established on 28 June 2016 to examine legislation and hold the Welsh Government to account by scrutinising expenditure, administration and policy matters, encompassing (but not restricted to): the physical, mental and public health and well-being of the people of Wales, including the social care system. </a:t>
            </a:r>
          </a:p>
          <a:p>
            <a:r>
              <a:rPr lang="en-US" sz="1400" dirty="0">
                <a:latin typeface="Times New Roman" panose="02020603050405020304" pitchFamily="18" charset="0"/>
                <a:cs typeface="Times New Roman" panose="02020603050405020304" pitchFamily="18" charset="0"/>
              </a:rPr>
              <a:t>The findings suggested </a:t>
            </a:r>
            <a:r>
              <a:rPr lang="en-GB" sz="1400" dirty="0">
                <a:latin typeface="Times New Roman" panose="02020603050405020304" pitchFamily="18" charset="0"/>
                <a:cs typeface="Times New Roman" panose="02020603050405020304" pitchFamily="18" charset="0"/>
              </a:rPr>
              <a:t>“The evidence we have heard suggests there is still some way to go if the Welsh Government is to realise its ambitions for systemic change in order that primary care meets local needs. During the inquiry, we have heard about impressive examples of work in individual GP practices and in specific clusters across Wales. Much of this appears to be driven by the enthusiasm and commitment of staff working within them, leading to a concern that the cluster model may be over-reliant on key individuals.” (Gulland, 2017). </a:t>
            </a:r>
          </a:p>
          <a:p>
            <a:r>
              <a:rPr lang="en-GB" sz="1400" dirty="0">
                <a:latin typeface="Times New Roman" panose="02020603050405020304" pitchFamily="18" charset="0"/>
                <a:cs typeface="Times New Roman" panose="02020603050405020304" pitchFamily="18" charset="0"/>
              </a:rPr>
              <a:t>The report also said that some GPs and other health professionals struggle to get involved in clusters because of their “challenging work pressures” and the risk that the work could take them away from patients. </a:t>
            </a:r>
          </a:p>
          <a:p>
            <a:endParaRPr lang="en-US" sz="1400" dirty="0"/>
          </a:p>
        </p:txBody>
      </p:sp>
      <p:sp>
        <p:nvSpPr>
          <p:cNvPr id="32" name="Rectangle 31">
            <a:extLst>
              <a:ext uri="{FF2B5EF4-FFF2-40B4-BE49-F238E27FC236}">
                <a16:creationId xmlns:a16="http://schemas.microsoft.com/office/drawing/2014/main" id="{E55C1C3E-5158-47F3-8FD9-14B22C3E6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121662"/>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396709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5DDD0C7-45DE-894F-B6BC-DC5033C38326}"/>
              </a:ext>
            </a:extLst>
          </p:cNvPr>
          <p:cNvSpPr>
            <a:spLocks noGrp="1"/>
          </p:cNvSpPr>
          <p:nvPr>
            <p:ph type="title"/>
          </p:nvPr>
        </p:nvSpPr>
        <p:spPr>
          <a:xfrm>
            <a:off x="1069848" y="484632"/>
            <a:ext cx="10058400" cy="1609344"/>
          </a:xfrm>
        </p:spPr>
        <p:txBody>
          <a:bodyPr>
            <a:normAutofit/>
          </a:bodyPr>
          <a:lstStyle/>
          <a:p>
            <a:r>
              <a:rPr lang="en-US" dirty="0"/>
              <a:t>Points to consider……..</a:t>
            </a:r>
          </a:p>
        </p:txBody>
      </p:sp>
      <p:sp>
        <p:nvSpPr>
          <p:cNvPr id="3" name="Content Placeholder 2">
            <a:extLst>
              <a:ext uri="{FF2B5EF4-FFF2-40B4-BE49-F238E27FC236}">
                <a16:creationId xmlns:a16="http://schemas.microsoft.com/office/drawing/2014/main" id="{7C7F9D23-9E87-7045-B5A4-E18D6D07E1F6}"/>
              </a:ext>
            </a:extLst>
          </p:cNvPr>
          <p:cNvSpPr>
            <a:spLocks noGrp="1"/>
          </p:cNvSpPr>
          <p:nvPr>
            <p:ph idx="1"/>
          </p:nvPr>
        </p:nvSpPr>
        <p:spPr>
          <a:xfrm>
            <a:off x="1069848" y="2320412"/>
            <a:ext cx="10058400" cy="3851787"/>
          </a:xfrm>
        </p:spPr>
        <p:txBody>
          <a:bodyPr>
            <a:normAutofit/>
          </a:bodyPr>
          <a:lstStyle/>
          <a:p>
            <a:pPr>
              <a:buFont typeface="Arial" panose="020B0604020202020204" pitchFamily="34" charset="0"/>
              <a:buChar char="•"/>
            </a:pPr>
            <a:r>
              <a:rPr lang="en-US" dirty="0"/>
              <a:t>The lead up to the development of GP clusters, what were the reasons? What legislation/enquiry led to the change?</a:t>
            </a:r>
          </a:p>
          <a:p>
            <a:pPr>
              <a:buFont typeface="Arial" panose="020B0604020202020204" pitchFamily="34" charset="0"/>
              <a:buChar char="•"/>
            </a:pPr>
            <a:r>
              <a:rPr lang="en-US" dirty="0"/>
              <a:t> Where do GP clusters fit into the whole system approach? Are they integral to the agenda for change within the NHS?</a:t>
            </a:r>
          </a:p>
          <a:p>
            <a:pPr>
              <a:buFont typeface="Arial" panose="020B0604020202020204" pitchFamily="34" charset="0"/>
              <a:buChar char="•"/>
            </a:pPr>
            <a:r>
              <a:rPr lang="en-US" dirty="0"/>
              <a:t>Define a GP cluster, why is there a need for amalgamation of GP practices?</a:t>
            </a:r>
          </a:p>
          <a:p>
            <a:pPr>
              <a:buFont typeface="Arial" panose="020B0604020202020204" pitchFamily="34" charset="0"/>
              <a:buChar char="•"/>
            </a:pPr>
            <a:r>
              <a:rPr lang="en-US" dirty="0"/>
              <a:t>Consider the streamlining of services such online/digital services, considerations to making use of the buildings.</a:t>
            </a:r>
          </a:p>
          <a:p>
            <a:pPr>
              <a:buFont typeface="Arial" panose="020B0604020202020204" pitchFamily="34" charset="0"/>
              <a:buChar char="•"/>
            </a:pPr>
            <a:r>
              <a:rPr lang="en-US" dirty="0"/>
              <a:t>Are there any disadvantages? Challenging work commitments, reliant on key individuals to implement the services etcetera.</a:t>
            </a:r>
          </a:p>
          <a:p>
            <a:pPr>
              <a:buFont typeface="Arial" panose="020B0604020202020204" pitchFamily="34" charset="0"/>
              <a:buChar char="•"/>
            </a:pPr>
            <a:endParaRPr lang="en-US" dirty="0"/>
          </a:p>
          <a:p>
            <a:pPr>
              <a:buFont typeface="Arial" panose="020B0604020202020204" pitchFamily="34" charset="0"/>
              <a:buChar char="•"/>
            </a:pPr>
            <a:endParaRPr lang="en-US" dirty="0"/>
          </a:p>
          <a:p>
            <a:pPr>
              <a:buFont typeface="Arial" panose="020B0604020202020204" pitchFamily="34" charset="0"/>
              <a:buChar char="•"/>
            </a:pPr>
            <a:endParaRPr lang="en-US" dirty="0"/>
          </a:p>
          <a:p>
            <a:pPr>
              <a:buFont typeface="Arial" panose="020B0604020202020204" pitchFamily="34" charset="0"/>
              <a:buChar char="•"/>
            </a:pPr>
            <a:endParaRPr lang="en-US" dirty="0"/>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2427253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EC5D9-A92F-DC41-BF78-627EBAD9DDDF}"/>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49BC8AE4-8E05-D246-B568-D111594B5398}"/>
              </a:ext>
            </a:extLst>
          </p:cNvPr>
          <p:cNvSpPr>
            <a:spLocks noGrp="1"/>
          </p:cNvSpPr>
          <p:nvPr>
            <p:ph idx="1"/>
          </p:nvPr>
        </p:nvSpPr>
        <p:spPr/>
        <p:txBody>
          <a:bodyPr/>
          <a:lstStyle/>
          <a:p>
            <a:pPr marL="0" indent="0">
              <a:buNone/>
            </a:pPr>
            <a:r>
              <a:rPr lang="en-GB" dirty="0">
                <a:latin typeface="Times New Roman" panose="02020603050405020304" pitchFamily="18" charset="0"/>
                <a:cs typeface="Times New Roman" panose="02020603050405020304" pitchFamily="18" charset="0"/>
              </a:rPr>
              <a:t>BOWER, P., KENNEDY, A., REEVES, D., ROGERS, A., BLAKEMAN, T., CHEW-GRAHAM, C., BOWEN, R., EDEN, M., GARDNER, C., HANN, M., LEE, V., MORRIS, R., PROTHEROE, J., RICHARDSON, G., SANDERS, C., SWALLOW, A. and THOMPSON, D., 2012. A cluster randomised controlled trial of the clinical and cost-effectiveness of a 'whole systems' model of self-management support for the management of long- term conditions in primary care: trial protocol. </a:t>
            </a:r>
            <a:r>
              <a:rPr lang="en-GB" i="1" dirty="0">
                <a:latin typeface="Times New Roman" panose="02020603050405020304" pitchFamily="18" charset="0"/>
                <a:cs typeface="Times New Roman" panose="02020603050405020304" pitchFamily="18" charset="0"/>
              </a:rPr>
              <a:t>Implementation Science, </a:t>
            </a:r>
            <a:r>
              <a:rPr lang="en-GB" b="1" dirty="0">
                <a:latin typeface="Times New Roman" panose="02020603050405020304" pitchFamily="18" charset="0"/>
                <a:cs typeface="Times New Roman" panose="02020603050405020304" pitchFamily="18" charset="0"/>
              </a:rPr>
              <a:t>7</a:t>
            </a:r>
            <a:r>
              <a:rPr lang="en-GB" dirty="0">
                <a:latin typeface="Times New Roman" panose="02020603050405020304" pitchFamily="18" charset="0"/>
                <a:cs typeface="Times New Roman" panose="02020603050405020304" pitchFamily="18" charset="0"/>
              </a:rPr>
              <a:t>, pp. 7.</a:t>
            </a:r>
          </a:p>
          <a:p>
            <a:pPr marL="0" indent="0">
              <a:buNone/>
            </a:pPr>
            <a:r>
              <a:rPr lang="en-GB" dirty="0">
                <a:latin typeface="Times New Roman" panose="02020603050405020304" pitchFamily="18" charset="0"/>
                <a:cs typeface="Times New Roman" panose="02020603050405020304" pitchFamily="18" charset="0"/>
              </a:rPr>
              <a:t>GULLAND, A., 2017. Primary care improvement in Wales "over reliant" on key individuals. </a:t>
            </a:r>
            <a:r>
              <a:rPr lang="en-GB" i="1" dirty="0">
                <a:latin typeface="Times New Roman" panose="02020603050405020304" pitchFamily="18" charset="0"/>
                <a:cs typeface="Times New Roman" panose="02020603050405020304" pitchFamily="18" charset="0"/>
              </a:rPr>
              <a:t>BMJ : British Medical Journal (Online), </a:t>
            </a:r>
            <a:r>
              <a:rPr lang="en-GB" b="1" dirty="0">
                <a:latin typeface="Times New Roman" panose="02020603050405020304" pitchFamily="18" charset="0"/>
                <a:cs typeface="Times New Roman" panose="02020603050405020304" pitchFamily="18" charset="0"/>
              </a:rPr>
              <a:t>359</a:t>
            </a:r>
            <a:r>
              <a:rPr lang="en-GB" dirty="0">
                <a:latin typeface="Times New Roman" panose="02020603050405020304" pitchFamily="18" charset="0"/>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746038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26">
            <a:extLst>
              <a:ext uri="{FF2B5EF4-FFF2-40B4-BE49-F238E27FC236}">
                <a16:creationId xmlns:a16="http://schemas.microsoft.com/office/drawing/2014/main" id="{1C7FF924-8DA0-4BE9-8C7E-095B0EC13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6502" y="0"/>
            <a:ext cx="6125497"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31BD4F-1430-5B47-972E-1F9A7F25C009}"/>
              </a:ext>
            </a:extLst>
          </p:cNvPr>
          <p:cNvSpPr>
            <a:spLocks noGrp="1"/>
          </p:cNvSpPr>
          <p:nvPr>
            <p:ph type="title"/>
          </p:nvPr>
        </p:nvSpPr>
        <p:spPr>
          <a:xfrm>
            <a:off x="6400800" y="484632"/>
            <a:ext cx="5299586" cy="1609344"/>
          </a:xfrm>
          <a:ln>
            <a:noFill/>
          </a:ln>
        </p:spPr>
        <p:txBody>
          <a:bodyPr>
            <a:normAutofit/>
          </a:bodyPr>
          <a:lstStyle/>
          <a:p>
            <a:r>
              <a:rPr lang="en-US" sz="4000" dirty="0"/>
              <a:t>Coproduction</a:t>
            </a:r>
          </a:p>
        </p:txBody>
      </p:sp>
      <p:pic>
        <p:nvPicPr>
          <p:cNvPr id="5" name="Picture 4" descr="A picture containing diagram&#10;&#10;Description automatically generated">
            <a:extLst>
              <a:ext uri="{FF2B5EF4-FFF2-40B4-BE49-F238E27FC236}">
                <a16:creationId xmlns:a16="http://schemas.microsoft.com/office/drawing/2014/main" id="{14576BDA-1A80-F746-A091-49DBB9ED4C27}"/>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3684" r="13054" b="-1"/>
          <a:stretch/>
        </p:blipFill>
        <p:spPr>
          <a:xfrm>
            <a:off x="633999" y="1471457"/>
            <a:ext cx="5112461" cy="3925347"/>
          </a:xfrm>
          <a:prstGeom prst="rect">
            <a:avLst/>
          </a:prstGeom>
        </p:spPr>
      </p:pic>
      <p:sp>
        <p:nvSpPr>
          <p:cNvPr id="3" name="Content Placeholder 2">
            <a:extLst>
              <a:ext uri="{FF2B5EF4-FFF2-40B4-BE49-F238E27FC236}">
                <a16:creationId xmlns:a16="http://schemas.microsoft.com/office/drawing/2014/main" id="{993A3233-07F9-5C4A-9017-586FA4304656}"/>
              </a:ext>
            </a:extLst>
          </p:cNvPr>
          <p:cNvSpPr>
            <a:spLocks noGrp="1"/>
          </p:cNvSpPr>
          <p:nvPr>
            <p:ph idx="1"/>
          </p:nvPr>
        </p:nvSpPr>
        <p:spPr>
          <a:xfrm>
            <a:off x="6400799" y="2121408"/>
            <a:ext cx="5299585" cy="4050792"/>
          </a:xfrm>
        </p:spPr>
        <p:txBody>
          <a:bodyPr>
            <a:normAutofit/>
          </a:bodyPr>
          <a:lstStyle/>
          <a:p>
            <a:r>
              <a:rPr lang="en-GB" sz="1800" dirty="0">
                <a:latin typeface="Times New Roman" panose="02020603050405020304" pitchFamily="18" charset="0"/>
                <a:cs typeface="Times New Roman" panose="02020603050405020304" pitchFamily="18" charset="0"/>
              </a:rPr>
              <a:t>prefix. Legal </a:t>
            </a:r>
            <a:r>
              <a:rPr lang="en-GB" sz="1800" b="1" dirty="0">
                <a:latin typeface="Times New Roman" panose="02020603050405020304" pitchFamily="18" charset="0"/>
                <a:cs typeface="Times New Roman" panose="02020603050405020304" pitchFamily="18" charset="0"/>
              </a:rPr>
              <a:t>Definition</a:t>
            </a:r>
            <a:r>
              <a:rPr lang="en-GB" sz="1800" dirty="0">
                <a:latin typeface="Times New Roman" panose="02020603050405020304" pitchFamily="18" charset="0"/>
                <a:cs typeface="Times New Roman" panose="02020603050405020304" pitchFamily="18" charset="0"/>
              </a:rPr>
              <a:t> of </a:t>
            </a:r>
            <a:r>
              <a:rPr lang="en-GB" sz="1800" b="1" dirty="0">
                <a:latin typeface="Times New Roman" panose="02020603050405020304" pitchFamily="18" charset="0"/>
                <a:cs typeface="Times New Roman" panose="02020603050405020304" pitchFamily="18" charset="0"/>
              </a:rPr>
              <a:t>co</a:t>
            </a:r>
            <a:r>
              <a:rPr lang="en-GB" sz="1800" dirty="0">
                <a:latin typeface="Times New Roman" panose="02020603050405020304" pitchFamily="18" charset="0"/>
                <a:cs typeface="Times New Roman" panose="02020603050405020304" pitchFamily="18" charset="0"/>
              </a:rPr>
              <a:t>- (Entry 4 of 4) 1 : with : together : joint : jointly co-defendant.</a:t>
            </a:r>
          </a:p>
          <a:p>
            <a:r>
              <a:rPr lang="en-GB" sz="1800" dirty="0">
                <a:latin typeface="Times New Roman" panose="02020603050405020304" pitchFamily="18" charset="0"/>
                <a:cs typeface="Times New Roman" panose="02020603050405020304" pitchFamily="18" charset="0"/>
              </a:rPr>
              <a:t>Coalition</a:t>
            </a:r>
          </a:p>
          <a:p>
            <a:r>
              <a:rPr lang="en-GB" sz="1800" dirty="0">
                <a:latin typeface="Times New Roman" panose="02020603050405020304" pitchFamily="18" charset="0"/>
                <a:cs typeface="Times New Roman" panose="02020603050405020304" pitchFamily="18" charset="0"/>
              </a:rPr>
              <a:t>Co-author</a:t>
            </a:r>
          </a:p>
          <a:p>
            <a:r>
              <a:rPr lang="en-GB" sz="1800" dirty="0">
                <a:latin typeface="Times New Roman" panose="02020603050405020304" pitchFamily="18" charset="0"/>
                <a:cs typeface="Times New Roman" panose="02020603050405020304" pitchFamily="18" charset="0"/>
              </a:rPr>
              <a:t>Cofounder</a:t>
            </a:r>
          </a:p>
          <a:p>
            <a:r>
              <a:rPr lang="en-GB" sz="1800" dirty="0">
                <a:latin typeface="Times New Roman" panose="02020603050405020304" pitchFamily="18" charset="0"/>
                <a:cs typeface="Times New Roman" panose="02020603050405020304" pitchFamily="18" charset="0"/>
              </a:rPr>
              <a:t>Cohabit</a:t>
            </a:r>
          </a:p>
          <a:p>
            <a:r>
              <a:rPr lang="en-GB" sz="1800" dirty="0">
                <a:latin typeface="Times New Roman" panose="02020603050405020304" pitchFamily="18" charset="0"/>
                <a:cs typeface="Times New Roman" panose="02020603050405020304" pitchFamily="18" charset="0"/>
              </a:rPr>
              <a:t>Co-pilot</a:t>
            </a:r>
          </a:p>
          <a:p>
            <a:r>
              <a:rPr lang="en-GB" sz="1800" dirty="0">
                <a:latin typeface="Times New Roman" panose="02020603050405020304" pitchFamily="18" charset="0"/>
                <a:cs typeface="Times New Roman" panose="02020603050405020304" pitchFamily="18" charset="0"/>
              </a:rPr>
              <a:t>Cooperation</a:t>
            </a:r>
          </a:p>
          <a:p>
            <a:r>
              <a:rPr lang="en-GB" sz="1800" dirty="0">
                <a:latin typeface="Times New Roman" panose="02020603050405020304" pitchFamily="18" charset="0"/>
                <a:cs typeface="Times New Roman" panose="02020603050405020304" pitchFamily="18" charset="0"/>
              </a:rPr>
              <a:t>Coexist</a:t>
            </a:r>
          </a:p>
        </p:txBody>
      </p:sp>
      <p:grpSp>
        <p:nvGrpSpPr>
          <p:cNvPr id="35" name="Group 28">
            <a:extLst>
              <a:ext uri="{FF2B5EF4-FFF2-40B4-BE49-F238E27FC236}">
                <a16:creationId xmlns:a16="http://schemas.microsoft.com/office/drawing/2014/main" id="{5029B4A8-2CF0-48DC-B29E-F3B62EDDC4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36" name="Oval 29">
              <a:extLst>
                <a:ext uri="{FF2B5EF4-FFF2-40B4-BE49-F238E27FC236}">
                  <a16:creationId xmlns:a16="http://schemas.microsoft.com/office/drawing/2014/main" id="{F71DA811-F7AE-460D-9891-57F221994B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7" name="Oval 30">
              <a:extLst>
                <a:ext uri="{FF2B5EF4-FFF2-40B4-BE49-F238E27FC236}">
                  <a16:creationId xmlns:a16="http://schemas.microsoft.com/office/drawing/2014/main" id="{3747795E-BBFD-44B4-892D-2054745A84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TextBox 6">
            <a:extLst>
              <a:ext uri="{FF2B5EF4-FFF2-40B4-BE49-F238E27FC236}">
                <a16:creationId xmlns:a16="http://schemas.microsoft.com/office/drawing/2014/main" id="{CF65ABD6-D46D-B445-BA4D-511551ED616B}"/>
              </a:ext>
            </a:extLst>
          </p:cNvPr>
          <p:cNvSpPr txBox="1"/>
          <p:nvPr/>
        </p:nvSpPr>
        <p:spPr>
          <a:xfrm>
            <a:off x="8406856" y="3569570"/>
            <a:ext cx="2994869" cy="1631216"/>
          </a:xfrm>
          <a:prstGeom prst="rect">
            <a:avLst/>
          </a:prstGeom>
          <a:noFill/>
        </p:spPr>
        <p:txBody>
          <a:bodyPr wrap="square" rtlCol="0">
            <a:spAutoFit/>
          </a:bodyPr>
          <a:lstStyle/>
          <a:p>
            <a:pPr>
              <a:spcAft>
                <a:spcPts val="600"/>
              </a:spcAft>
            </a:pPr>
            <a:r>
              <a:rPr lang="en-US" dirty="0">
                <a:latin typeface="Times New Roman" panose="02020603050405020304" pitchFamily="18" charset="0"/>
                <a:cs typeface="Times New Roman" panose="02020603050405020304" pitchFamily="18" charset="0"/>
              </a:rPr>
              <a:t>The prefix of the word CO means to work together. </a:t>
            </a:r>
          </a:p>
          <a:p>
            <a:pPr>
              <a:spcAft>
                <a:spcPts val="600"/>
              </a:spcAft>
            </a:pPr>
            <a:r>
              <a:rPr lang="en-US" dirty="0">
                <a:latin typeface="Times New Roman" panose="02020603050405020304" pitchFamily="18" charset="0"/>
                <a:cs typeface="Times New Roman" panose="02020603050405020304" pitchFamily="18" charset="0"/>
              </a:rPr>
              <a:t>However, some words are more familiar than others. </a:t>
            </a:r>
          </a:p>
          <a:p>
            <a:pPr>
              <a:spcAft>
                <a:spcPts val="600"/>
              </a:spcAft>
            </a:pPr>
            <a:endParaRPr lang="en-US" dirty="0"/>
          </a:p>
        </p:txBody>
      </p:sp>
    </p:spTree>
    <p:extLst>
      <p:ext uri="{BB962C8B-B14F-4D97-AF65-F5344CB8AC3E}">
        <p14:creationId xmlns:p14="http://schemas.microsoft.com/office/powerpoint/2010/main" val="2724902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anim calcmode="lin" valueType="num">
                                      <p:cBhvr additive="base">
                                        <p:cTn id="11"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EBC33AF-2753-824E-85DE-E51E6A0E3D45}"/>
              </a:ext>
            </a:extLst>
          </p:cNvPr>
          <p:cNvSpPr>
            <a:spLocks noGrp="1"/>
          </p:cNvSpPr>
          <p:nvPr>
            <p:ph type="title"/>
          </p:nvPr>
        </p:nvSpPr>
        <p:spPr>
          <a:xfrm>
            <a:off x="1069848" y="484632"/>
            <a:ext cx="10058400" cy="1609344"/>
          </a:xfrm>
        </p:spPr>
        <p:txBody>
          <a:bodyPr>
            <a:normAutofit/>
          </a:bodyPr>
          <a:lstStyle/>
          <a:p>
            <a:r>
              <a:rPr lang="en-US" dirty="0"/>
              <a:t>Legislation in Wales.</a:t>
            </a:r>
          </a:p>
        </p:txBody>
      </p:sp>
      <p:sp>
        <p:nvSpPr>
          <p:cNvPr id="3" name="Content Placeholder 2">
            <a:extLst>
              <a:ext uri="{FF2B5EF4-FFF2-40B4-BE49-F238E27FC236}">
                <a16:creationId xmlns:a16="http://schemas.microsoft.com/office/drawing/2014/main" id="{3645093D-9F97-8241-98E9-3C171BEACD42}"/>
              </a:ext>
            </a:extLst>
          </p:cNvPr>
          <p:cNvSpPr>
            <a:spLocks noGrp="1"/>
          </p:cNvSpPr>
          <p:nvPr>
            <p:ph idx="1"/>
          </p:nvPr>
        </p:nvSpPr>
        <p:spPr>
          <a:xfrm>
            <a:off x="1069848" y="2320412"/>
            <a:ext cx="10058400" cy="3851787"/>
          </a:xfrm>
        </p:spPr>
        <p:txBody>
          <a:bodyPr>
            <a:normAutofit/>
          </a:bodyPr>
          <a:lstStyle/>
          <a:p>
            <a:r>
              <a:rPr lang="en-GB" sz="1700" dirty="0">
                <a:latin typeface="Times New Roman" panose="02020603050405020304" pitchFamily="18" charset="0"/>
                <a:cs typeface="Times New Roman" panose="02020603050405020304" pitchFamily="18" charset="0"/>
              </a:rPr>
              <a:t>NHS Wales, like all public services, faces severe challenges including increasing demand, changing expectations, increasing burden of chronic disease and the health needs related to an increase of very elderly people in the population. </a:t>
            </a:r>
          </a:p>
          <a:p>
            <a:r>
              <a:rPr lang="en-GB" sz="1700" dirty="0">
                <a:latin typeface="Times New Roman" panose="02020603050405020304" pitchFamily="18" charset="0"/>
                <a:cs typeface="Times New Roman" panose="02020603050405020304" pitchFamily="18" charset="0"/>
              </a:rPr>
              <a:t>There is a growing consensus that co-production is such a way forward, a view supported by the Health Minister, Deputy Health Minister and Chief Medical Officer. In response to an open letter from Co-production Wales (All in This Together) in May 2013, advocating the widespread adoption of co-production principles at the heart of public services in Wales.</a:t>
            </a:r>
          </a:p>
          <a:p>
            <a:r>
              <a:rPr lang="en-GB" sz="1700" dirty="0">
                <a:latin typeface="Times New Roman" panose="02020603050405020304" pitchFamily="18" charset="0"/>
                <a:cs typeface="Times New Roman" panose="02020603050405020304" pitchFamily="18" charset="0"/>
              </a:rPr>
              <a:t>The First Minister also confirmed that co-production will be central to the forthcoming Social Services and Well-being (Wales) Bill. The vision is to………</a:t>
            </a:r>
          </a:p>
          <a:p>
            <a:r>
              <a:rPr lang="en-GB" sz="1700" dirty="0">
                <a:latin typeface="Times New Roman" panose="02020603050405020304" pitchFamily="18" charset="0"/>
                <a:cs typeface="Times New Roman" panose="02020603050405020304" pitchFamily="18" charset="0"/>
              </a:rPr>
              <a:t>Provide the highest possible quality and excellent experience. </a:t>
            </a:r>
          </a:p>
          <a:p>
            <a:r>
              <a:rPr lang="en-GB" sz="1700" dirty="0">
                <a:latin typeface="Times New Roman" panose="02020603050405020304" pitchFamily="18" charset="0"/>
                <a:cs typeface="Times New Roman" panose="02020603050405020304" pitchFamily="18" charset="0"/>
              </a:rPr>
              <a:t>Improve health outcomes and helping reduce inequalities. </a:t>
            </a:r>
          </a:p>
          <a:p>
            <a:r>
              <a:rPr lang="en-GB" sz="1700" dirty="0">
                <a:latin typeface="Times New Roman" panose="02020603050405020304" pitchFamily="18" charset="0"/>
                <a:cs typeface="Times New Roman" panose="02020603050405020304" pitchFamily="18" charset="0"/>
              </a:rPr>
              <a:t>Getting high value from all our services. </a:t>
            </a:r>
          </a:p>
          <a:p>
            <a:endParaRPr lang="en-GB" sz="1700" dirty="0">
              <a:latin typeface="Times New Roman" panose="02020603050405020304" pitchFamily="18" charset="0"/>
              <a:cs typeface="Times New Roman" panose="02020603050405020304" pitchFamily="18" charset="0"/>
            </a:endParaRPr>
          </a:p>
          <a:p>
            <a:endParaRPr lang="en-GB" sz="1700" dirty="0">
              <a:latin typeface="Times New Roman" panose="02020603050405020304" pitchFamily="18" charset="0"/>
              <a:cs typeface="Times New Roman" panose="02020603050405020304" pitchFamily="18" charset="0"/>
            </a:endParaRPr>
          </a:p>
          <a:p>
            <a:endParaRPr lang="en-US" sz="1700"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42096113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F3AF35CD-DA30-4E34-B0F3-32C27766DA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226DD6-8832-BD45-961B-465F12A90C4E}"/>
              </a:ext>
            </a:extLst>
          </p:cNvPr>
          <p:cNvSpPr>
            <a:spLocks noGrp="1"/>
          </p:cNvSpPr>
          <p:nvPr>
            <p:ph type="title"/>
          </p:nvPr>
        </p:nvSpPr>
        <p:spPr>
          <a:xfrm>
            <a:off x="8156350" y="484632"/>
            <a:ext cx="3544035" cy="1609344"/>
          </a:xfrm>
          <a:ln>
            <a:noFill/>
          </a:ln>
        </p:spPr>
        <p:txBody>
          <a:bodyPr>
            <a:normAutofit/>
          </a:bodyPr>
          <a:lstStyle/>
          <a:p>
            <a:r>
              <a:rPr lang="en-US" sz="3200" dirty="0"/>
              <a:t>Coproduction</a:t>
            </a:r>
          </a:p>
        </p:txBody>
      </p:sp>
      <p:pic>
        <p:nvPicPr>
          <p:cNvPr id="5" name="Content Placeholder 4" descr="Diagram&#10;&#10;Description automatically generated">
            <a:extLst>
              <a:ext uri="{FF2B5EF4-FFF2-40B4-BE49-F238E27FC236}">
                <a16:creationId xmlns:a16="http://schemas.microsoft.com/office/drawing/2014/main" id="{D2C3E396-44F5-7A41-9E9B-FFA805CEE4A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70633" y="640080"/>
            <a:ext cx="6209001" cy="5588101"/>
          </a:xfrm>
          <a:prstGeom prst="rect">
            <a:avLst/>
          </a:prstGeom>
        </p:spPr>
      </p:pic>
      <p:sp>
        <p:nvSpPr>
          <p:cNvPr id="9" name="Content Placeholder 8">
            <a:extLst>
              <a:ext uri="{FF2B5EF4-FFF2-40B4-BE49-F238E27FC236}">
                <a16:creationId xmlns:a16="http://schemas.microsoft.com/office/drawing/2014/main" id="{7ACD878E-2FA0-4BC9-B2E6-0ECA1CE75A95}"/>
              </a:ext>
            </a:extLst>
          </p:cNvPr>
          <p:cNvSpPr>
            <a:spLocks noGrp="1"/>
          </p:cNvSpPr>
          <p:nvPr>
            <p:ph idx="1"/>
          </p:nvPr>
        </p:nvSpPr>
        <p:spPr>
          <a:xfrm>
            <a:off x="8156351" y="2121408"/>
            <a:ext cx="3544034" cy="4050792"/>
          </a:xfrm>
        </p:spPr>
        <p:txBody>
          <a:bodyPr>
            <a:normAutofit/>
          </a:bodyPr>
          <a:lstStyle/>
          <a:p>
            <a:r>
              <a:rPr lang="en-US" sz="1600" dirty="0"/>
              <a:t>Is where the professional and the patient work together. </a:t>
            </a:r>
          </a:p>
          <a:p>
            <a:r>
              <a:rPr lang="en-US" sz="1600" dirty="0"/>
              <a:t>Co-production is to pool together resources and expertise. </a:t>
            </a:r>
          </a:p>
          <a:p>
            <a:r>
              <a:rPr lang="en-US" sz="1600" dirty="0"/>
              <a:t>Co-production is to solve a problem when it arises. </a:t>
            </a:r>
          </a:p>
          <a:p>
            <a:r>
              <a:rPr lang="en-US" sz="1600" dirty="0"/>
              <a:t>To work together in equal and reciprocal relationships. </a:t>
            </a:r>
          </a:p>
          <a:p>
            <a:r>
              <a:rPr lang="en-US" sz="1600" dirty="0"/>
              <a:t>Sharing power between expert and patient. </a:t>
            </a:r>
          </a:p>
          <a:p>
            <a:r>
              <a:rPr lang="en-US" sz="1600" dirty="0"/>
              <a:t>What matters to the patient should direct the treatment/healthcare from the expert. </a:t>
            </a:r>
          </a:p>
          <a:p>
            <a:endParaRPr lang="en-US" sz="1600" dirty="0"/>
          </a:p>
        </p:txBody>
      </p:sp>
      <p:grpSp>
        <p:nvGrpSpPr>
          <p:cNvPr id="14" name="Group 13">
            <a:extLst>
              <a:ext uri="{FF2B5EF4-FFF2-40B4-BE49-F238E27FC236}">
                <a16:creationId xmlns:a16="http://schemas.microsoft.com/office/drawing/2014/main" id="{BCFC42DC-2C46-47C4-BC61-530557385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5" name="Oval 14">
              <a:extLst>
                <a:ext uri="{FF2B5EF4-FFF2-40B4-BE49-F238E27FC236}">
                  <a16:creationId xmlns:a16="http://schemas.microsoft.com/office/drawing/2014/main" id="{54B91A37-AA1F-4966-8ACF-93023547D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6" name="Oval 15">
              <a:extLst>
                <a:ext uri="{FF2B5EF4-FFF2-40B4-BE49-F238E27FC236}">
                  <a16:creationId xmlns:a16="http://schemas.microsoft.com/office/drawing/2014/main" id="{17B17AC5-0931-432F-9A4A-DDCFAA010A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31945992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4BC28-C84D-3A4A-8900-6893A31D550A}"/>
              </a:ext>
            </a:extLst>
          </p:cNvPr>
          <p:cNvSpPr>
            <a:spLocks noGrp="1"/>
          </p:cNvSpPr>
          <p:nvPr>
            <p:ph type="title"/>
          </p:nvPr>
        </p:nvSpPr>
        <p:spPr/>
        <p:txBody>
          <a:bodyPr/>
          <a:lstStyle/>
          <a:p>
            <a:r>
              <a:rPr lang="en-US" dirty="0"/>
              <a:t>What difference will it make in Wales. </a:t>
            </a:r>
          </a:p>
        </p:txBody>
      </p:sp>
      <p:sp>
        <p:nvSpPr>
          <p:cNvPr id="3" name="Content Placeholder 2">
            <a:extLst>
              <a:ext uri="{FF2B5EF4-FFF2-40B4-BE49-F238E27FC236}">
                <a16:creationId xmlns:a16="http://schemas.microsoft.com/office/drawing/2014/main" id="{B1C357B9-FD75-BF4B-BE30-18A211543E7D}"/>
              </a:ext>
            </a:extLst>
          </p:cNvPr>
          <p:cNvSpPr>
            <a:spLocks noGrp="1"/>
          </p:cNvSpPr>
          <p:nvPr>
            <p:ph idx="1"/>
          </p:nvPr>
        </p:nvSpPr>
        <p:spPr/>
        <p:txBody>
          <a:bodyPr/>
          <a:lstStyle/>
          <a:p>
            <a:r>
              <a:rPr lang="en-US" dirty="0"/>
              <a:t>So, last week we talked about PCC. The Coproduction is an addition to that process. </a:t>
            </a:r>
          </a:p>
          <a:p>
            <a:r>
              <a:rPr lang="en-US" dirty="0"/>
              <a:t>If a patient has a long-term health condition, dialog between patient and healthcare professional have shared clinical decision making for the best health outcome. </a:t>
            </a:r>
          </a:p>
          <a:p>
            <a:r>
              <a:rPr lang="en-US" dirty="0"/>
              <a:t>Sharing power and responsibility will create a cohesive relationships within communities. </a:t>
            </a:r>
          </a:p>
          <a:p>
            <a:r>
              <a:rPr lang="en-US" dirty="0"/>
              <a:t>Everybody within local communities will have access to services by building networks between patients, third sector, healthcare and hospitals. </a:t>
            </a:r>
          </a:p>
          <a:p>
            <a:r>
              <a:rPr lang="en-US" dirty="0"/>
              <a:t>The vision of coproduction is inclusivity.</a:t>
            </a:r>
          </a:p>
          <a:p>
            <a:r>
              <a:rPr lang="en-US" dirty="0"/>
              <a:t>By working together it will hopefully prevent crisis points and people needing acute care. The measures are preventative rather than responsive.</a:t>
            </a:r>
          </a:p>
        </p:txBody>
      </p:sp>
    </p:spTree>
    <p:extLst>
      <p:ext uri="{BB962C8B-B14F-4D97-AF65-F5344CB8AC3E}">
        <p14:creationId xmlns:p14="http://schemas.microsoft.com/office/powerpoint/2010/main" val="26827182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4E312-B64A-E24F-82AE-20B5B492C34D}"/>
              </a:ext>
            </a:extLst>
          </p:cNvPr>
          <p:cNvSpPr>
            <a:spLocks noGrp="1"/>
          </p:cNvSpPr>
          <p:nvPr>
            <p:ph type="title"/>
          </p:nvPr>
        </p:nvSpPr>
        <p:spPr/>
        <p:txBody>
          <a:bodyPr/>
          <a:lstStyle/>
          <a:p>
            <a:r>
              <a:rPr lang="en-US" dirty="0"/>
              <a:t>Strengths and limitations.</a:t>
            </a:r>
          </a:p>
        </p:txBody>
      </p:sp>
      <p:sp>
        <p:nvSpPr>
          <p:cNvPr id="3" name="Content Placeholder 2">
            <a:extLst>
              <a:ext uri="{FF2B5EF4-FFF2-40B4-BE49-F238E27FC236}">
                <a16:creationId xmlns:a16="http://schemas.microsoft.com/office/drawing/2014/main" id="{C3441BA0-04EB-A643-AB12-1BDDBF4AC118}"/>
              </a:ext>
            </a:extLst>
          </p:cNvPr>
          <p:cNvSpPr>
            <a:spLocks noGrp="1"/>
          </p:cNvSpPr>
          <p:nvPr>
            <p:ph idx="1"/>
          </p:nvPr>
        </p:nvSpPr>
        <p:spPr/>
        <p:txBody>
          <a:bodyPr>
            <a:normAutofit lnSpcReduction="10000"/>
          </a:bodyPr>
          <a:lstStyle/>
          <a:p>
            <a:r>
              <a:rPr lang="en-GB" dirty="0">
                <a:latin typeface="Times New Roman" panose="02020603050405020304" pitchFamily="18" charset="0"/>
                <a:cs typeface="Times New Roman" panose="02020603050405020304" pitchFamily="18" charset="0"/>
              </a:rPr>
              <a:t>Co-production appears potentially transformational within health and social care. Implementation of the principles of co-production has the potential to improve health and social care services in a range of settings. Real changes in outcomes and experience and reduction in societal cost can be achieved by making the people of Wales active partners in the design and delivery of their own health and social care (Phillips et al, 2014). </a:t>
            </a:r>
          </a:p>
          <a:p>
            <a:r>
              <a:rPr lang="en-GB" dirty="0">
                <a:latin typeface="Times New Roman" panose="02020603050405020304" pitchFamily="18" charset="0"/>
                <a:cs typeface="Times New Roman" panose="02020603050405020304" pitchFamily="18" charset="0"/>
              </a:rPr>
              <a:t>Sunggeun suggests that there are many co-production mechanisms in the service delivery/implementation phase. The framework demonstrates that each co-production mechanism has strengths and limitations, and no single mechanism is perfect.(Sunggeun, 2020).</a:t>
            </a:r>
            <a:br>
              <a:rPr lang="en-GB"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a:p>
            <a:r>
              <a:rPr lang="en-US" dirty="0">
                <a:hlinkClick r:id="rId2"/>
              </a:rPr>
              <a:t>http://www.1000livesplus.wales.nhs.uk/sitesplus/documents/1011/T4I %288%29 Co-production.pdf</a:t>
            </a:r>
            <a:endParaRPr lang="en-US" dirty="0"/>
          </a:p>
          <a:p>
            <a:r>
              <a:rPr lang="en-GB" dirty="0"/>
              <a:t>Mike Spencer, Ruth Dineen, and Andrew Phillips. (2013)</a:t>
            </a:r>
          </a:p>
          <a:p>
            <a:endParaRPr lang="en-US" dirty="0"/>
          </a:p>
        </p:txBody>
      </p:sp>
    </p:spTree>
    <p:extLst>
      <p:ext uri="{BB962C8B-B14F-4D97-AF65-F5344CB8AC3E}">
        <p14:creationId xmlns:p14="http://schemas.microsoft.com/office/powerpoint/2010/main" val="15144327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F24B9-3E13-B347-98E8-C03DF322A283}"/>
              </a:ext>
            </a:extLst>
          </p:cNvPr>
          <p:cNvSpPr>
            <a:spLocks noGrp="1"/>
          </p:cNvSpPr>
          <p:nvPr>
            <p:ph type="title"/>
          </p:nvPr>
        </p:nvSpPr>
        <p:spPr/>
        <p:txBody>
          <a:bodyPr/>
          <a:lstStyle/>
          <a:p>
            <a:r>
              <a:rPr lang="en-US" dirty="0"/>
              <a:t>Points to consider…….</a:t>
            </a:r>
          </a:p>
        </p:txBody>
      </p:sp>
      <p:sp>
        <p:nvSpPr>
          <p:cNvPr id="3" name="Content Placeholder 2">
            <a:extLst>
              <a:ext uri="{FF2B5EF4-FFF2-40B4-BE49-F238E27FC236}">
                <a16:creationId xmlns:a16="http://schemas.microsoft.com/office/drawing/2014/main" id="{3C869750-0E86-BE4D-8A80-3392E8A3D5AD}"/>
              </a:ext>
            </a:extLst>
          </p:cNvPr>
          <p:cNvSpPr>
            <a:spLocks noGrp="1"/>
          </p:cNvSpPr>
          <p:nvPr>
            <p:ph idx="1"/>
          </p:nvPr>
        </p:nvSpPr>
        <p:spPr/>
        <p:txBody>
          <a:bodyPr/>
          <a:lstStyle/>
          <a:p>
            <a:r>
              <a:rPr lang="en-US" dirty="0"/>
              <a:t>Legislation and enquiry which led to the development of introducing Coproduction.</a:t>
            </a:r>
          </a:p>
          <a:p>
            <a:r>
              <a:rPr lang="en-US" dirty="0"/>
              <a:t>The increasing burden on the NHS.</a:t>
            </a:r>
          </a:p>
          <a:p>
            <a:r>
              <a:rPr lang="en-US" dirty="0"/>
              <a:t>Define coproduction, what are the advantages of coproduction within the healthcare system. </a:t>
            </a:r>
          </a:p>
          <a:p>
            <a:r>
              <a:rPr lang="en-US" dirty="0"/>
              <a:t>What is the vision of coproduction?</a:t>
            </a:r>
          </a:p>
          <a:p>
            <a:r>
              <a:rPr lang="en-US" dirty="0"/>
              <a:t>How is coproduction implemented within the healthcare system?</a:t>
            </a:r>
          </a:p>
          <a:p>
            <a:r>
              <a:rPr lang="en-US" dirty="0"/>
              <a:t>Could it become problematic? </a:t>
            </a:r>
          </a:p>
          <a:p>
            <a:r>
              <a:rPr lang="en-US" dirty="0"/>
              <a:t>Does it require behaviour change from professionals and service users/patients. </a:t>
            </a:r>
          </a:p>
          <a:p>
            <a:endParaRPr lang="en-US" dirty="0"/>
          </a:p>
          <a:p>
            <a:endParaRPr lang="en-US" dirty="0"/>
          </a:p>
        </p:txBody>
      </p:sp>
    </p:spTree>
    <p:extLst>
      <p:ext uri="{BB962C8B-B14F-4D97-AF65-F5344CB8AC3E}">
        <p14:creationId xmlns:p14="http://schemas.microsoft.com/office/powerpoint/2010/main" val="24439565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BA4B7-D811-2141-8ECC-435CD74598E6}"/>
              </a:ext>
            </a:extLst>
          </p:cNvPr>
          <p:cNvSpPr>
            <a:spLocks noGrp="1"/>
          </p:cNvSpPr>
          <p:nvPr>
            <p:ph type="title"/>
          </p:nvPr>
        </p:nvSpPr>
        <p:spPr/>
        <p:txBody>
          <a:bodyPr/>
          <a:lstStyle/>
          <a:p>
            <a:r>
              <a:rPr lang="en-US" dirty="0"/>
              <a:t>Nearpod Activity</a:t>
            </a:r>
          </a:p>
        </p:txBody>
      </p:sp>
      <p:sp>
        <p:nvSpPr>
          <p:cNvPr id="3" name="Content Placeholder 2">
            <a:extLst>
              <a:ext uri="{FF2B5EF4-FFF2-40B4-BE49-F238E27FC236}">
                <a16:creationId xmlns:a16="http://schemas.microsoft.com/office/drawing/2014/main" id="{353284BE-7877-0D46-9D88-2237702701E9}"/>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1405776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FFA6B-4049-8649-AE4A-A6E0391FDF8C}"/>
              </a:ext>
            </a:extLst>
          </p:cNvPr>
          <p:cNvSpPr>
            <a:spLocks noGrp="1"/>
          </p:cNvSpPr>
          <p:nvPr>
            <p:ph type="title"/>
          </p:nvPr>
        </p:nvSpPr>
        <p:spPr/>
        <p:txBody>
          <a:bodyPr/>
          <a:lstStyle/>
          <a:p>
            <a:r>
              <a:rPr lang="en-US" dirty="0" err="1"/>
              <a:t>rEFERENCES</a:t>
            </a:r>
            <a:endParaRPr lang="en-US" dirty="0"/>
          </a:p>
        </p:txBody>
      </p:sp>
      <p:sp>
        <p:nvSpPr>
          <p:cNvPr id="3" name="Content Placeholder 2">
            <a:extLst>
              <a:ext uri="{FF2B5EF4-FFF2-40B4-BE49-F238E27FC236}">
                <a16:creationId xmlns:a16="http://schemas.microsoft.com/office/drawing/2014/main" id="{3F67732F-2BCC-E243-AFD9-ACD0628AF679}"/>
              </a:ext>
            </a:extLst>
          </p:cNvPr>
          <p:cNvSpPr>
            <a:spLocks noGrp="1"/>
          </p:cNvSpPr>
          <p:nvPr>
            <p:ph idx="1"/>
          </p:nvPr>
        </p:nvSpPr>
        <p:spPr/>
        <p:txBody>
          <a:bodyPr/>
          <a:lstStyle/>
          <a:p>
            <a:pPr marL="0" indent="0">
              <a:buNone/>
            </a:pPr>
            <a:endParaRPr lang="en-GB" dirty="0"/>
          </a:p>
          <a:p>
            <a:r>
              <a:rPr lang="en-GB" dirty="0">
                <a:latin typeface="Times New Roman" panose="02020603050405020304" pitchFamily="18" charset="0"/>
                <a:cs typeface="Times New Roman" panose="02020603050405020304" pitchFamily="18" charset="0"/>
                <a:hlinkClick r:id="rId2" tooltip="Andy Phillips">
                  <a:extLst>
                    <a:ext uri="{A12FA001-AC4F-418D-AE19-62706E023703}">
                      <ahyp:hlinkClr xmlns:ahyp="http://schemas.microsoft.com/office/drawing/2018/hyperlinkcolor" val="tx"/>
                    </a:ext>
                  </a:extLst>
                </a:hlinkClick>
              </a:rPr>
              <a:t>Phillips, A.</a:t>
            </a:r>
            <a:r>
              <a:rPr lang="en-GB" dirty="0">
                <a:latin typeface="Times New Roman" panose="02020603050405020304" pitchFamily="18" charset="0"/>
                <a:cs typeface="Times New Roman" panose="02020603050405020304" pitchFamily="18" charset="0"/>
              </a:rPr>
              <a:t> and </a:t>
            </a:r>
            <a:r>
              <a:rPr lang="en-GB" dirty="0">
                <a:latin typeface="Times New Roman" panose="02020603050405020304" pitchFamily="18" charset="0"/>
                <a:cs typeface="Times New Roman" panose="02020603050405020304" pitchFamily="18" charset="0"/>
                <a:hlinkClick r:id="rId3" tooltip="Gareth Morgan">
                  <a:extLst>
                    <a:ext uri="{A12FA001-AC4F-418D-AE19-62706E023703}">
                      <ahyp:hlinkClr xmlns:ahyp="http://schemas.microsoft.com/office/drawing/2018/hyperlinkcolor" val="tx"/>
                    </a:ext>
                  </a:extLst>
                </a:hlinkClick>
              </a:rPr>
              <a:t>Morgan, G.</a:t>
            </a:r>
            <a:r>
              <a:rPr lang="en-GB" dirty="0">
                <a:latin typeface="Times New Roman" panose="02020603050405020304" pitchFamily="18" charset="0"/>
                <a:cs typeface="Times New Roman" panose="02020603050405020304" pitchFamily="18" charset="0"/>
              </a:rPr>
              <a:t> (2014), "Co-production within health and social care – the implications for Wales?", </a:t>
            </a:r>
            <a:r>
              <a:rPr lang="en-GB" i="1" dirty="0">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Quality in Ageing and Older Adults</a:t>
            </a:r>
            <a:r>
              <a:rPr lang="en-GB" dirty="0">
                <a:latin typeface="Times New Roman" panose="02020603050405020304" pitchFamily="18" charset="0"/>
                <a:cs typeface="Times New Roman" panose="02020603050405020304" pitchFamily="18" charset="0"/>
              </a:rPr>
              <a:t>, Vol. 15 No. 1, pp. 10-20. </a:t>
            </a:r>
            <a:r>
              <a:rPr lang="en-GB" dirty="0">
                <a:latin typeface="Times New Roman" panose="02020603050405020304" pitchFamily="18" charset="0"/>
                <a:cs typeface="Times New Roman" panose="02020603050405020304" pitchFamily="18" charset="0"/>
                <a:hlinkClick r:id="rId5" tooltip="DOI: https://doi.org/10.1108/QAOA-06-2013-0014">
                  <a:extLst>
                    <a:ext uri="{A12FA001-AC4F-418D-AE19-62706E023703}">
                      <ahyp:hlinkClr xmlns:ahyp="http://schemas.microsoft.com/office/drawing/2018/hyperlinkcolor" val="tx"/>
                    </a:ext>
                  </a:extLst>
                </a:hlinkClick>
              </a:rPr>
              <a:t>https://doi.org/10.1108/QAOA-06-2013-0014</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Sunggeun (Ethan) Park (2020) Beyond patient-centred care: a conceptual framework of co-production mechanisms with vulnerable groups in health and social service settings, Public Management Review, 22:3, 452-474, DOI: </a:t>
            </a:r>
            <a:r>
              <a:rPr lang="en-GB" u="sng" dirty="0">
                <a:latin typeface="Times New Roman" panose="02020603050405020304" pitchFamily="18" charset="0"/>
                <a:cs typeface="Times New Roman" panose="02020603050405020304" pitchFamily="18" charset="0"/>
                <a:hlinkClick r:id="rId6"/>
              </a:rPr>
              <a:t>10.1080/14719037.2019.1601241</a:t>
            </a:r>
            <a:endParaRPr lang="en-GB" dirty="0">
              <a:latin typeface="Times New Roman" panose="02020603050405020304" pitchFamily="18" charset="0"/>
              <a:cs typeface="Times New Roman" panose="02020603050405020304" pitchFamily="18" charset="0"/>
            </a:endParaRPr>
          </a:p>
          <a:p>
            <a:pPr marL="0" indent="0">
              <a:buNone/>
            </a:pPr>
            <a:br>
              <a:rPr lang="en-GB" dirty="0"/>
            </a:br>
            <a:endParaRPr lang="en-GB" dirty="0"/>
          </a:p>
          <a:p>
            <a:endParaRPr lang="en-US" dirty="0"/>
          </a:p>
        </p:txBody>
      </p:sp>
    </p:spTree>
    <p:extLst>
      <p:ext uri="{BB962C8B-B14F-4D97-AF65-F5344CB8AC3E}">
        <p14:creationId xmlns:p14="http://schemas.microsoft.com/office/powerpoint/2010/main" val="179822163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TotalTime>
  <Words>2155</Words>
  <Application>Microsoft Office PowerPoint</Application>
  <PresentationFormat>Widescreen</PresentationFormat>
  <Paragraphs>133</Paragraphs>
  <Slides>21</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Arial</vt:lpstr>
      <vt:lpstr>Calibri</vt:lpstr>
      <vt:lpstr>Rockwell</vt:lpstr>
      <vt:lpstr>Rockwell Condensed</vt:lpstr>
      <vt:lpstr>Rockwell Extra Bold</vt:lpstr>
      <vt:lpstr>Times New Roman</vt:lpstr>
      <vt:lpstr>Wingdings</vt:lpstr>
      <vt:lpstr>Wood Type</vt:lpstr>
      <vt:lpstr>GP Clusters and Coproduction  </vt:lpstr>
      <vt:lpstr>Learning objectives. </vt:lpstr>
      <vt:lpstr>Before gp clusters</vt:lpstr>
      <vt:lpstr>Social Services and Well-being (Wales) Act 2014</vt:lpstr>
      <vt:lpstr>Wales to introduce a whole system approach</vt:lpstr>
      <vt:lpstr>why develop gP cluster's?</vt:lpstr>
      <vt:lpstr>Developing gp clusters continued……..</vt:lpstr>
      <vt:lpstr>What are Gp clusters?</vt:lpstr>
      <vt:lpstr>Swansea Clusters</vt:lpstr>
      <vt:lpstr>An example of A GP CLUSTER</vt:lpstr>
      <vt:lpstr>GP CLUSTERS ENQUIRY – not ALL IS AS IT APPEARS!</vt:lpstr>
      <vt:lpstr>Points to consider……..</vt:lpstr>
      <vt:lpstr>References</vt:lpstr>
      <vt:lpstr>Coproduction</vt:lpstr>
      <vt:lpstr>Legislation in Wales.</vt:lpstr>
      <vt:lpstr>Coproduction</vt:lpstr>
      <vt:lpstr>What difference will it make in Wales. </vt:lpstr>
      <vt:lpstr>Strengths and limitations.</vt:lpstr>
      <vt:lpstr>Points to consider…….</vt:lpstr>
      <vt:lpstr>Nearpod Activity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GP Clusters and Coproduction</dc:title>
  <dc:creator>Sharon Richards</dc:creator>
  <cp:lastModifiedBy>Beverley Howard</cp:lastModifiedBy>
  <cp:revision>2</cp:revision>
  <dcterms:created xsi:type="dcterms:W3CDTF">2020-11-13T17:15:00Z</dcterms:created>
  <dcterms:modified xsi:type="dcterms:W3CDTF">2024-03-19T15:00:45Z</dcterms:modified>
</cp:coreProperties>
</file>