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74" r:id="rId1"/>
  </p:sldMasterIdLst>
  <p:notesMasterIdLst>
    <p:notesMasterId r:id="rId16"/>
  </p:notesMasterIdLst>
  <p:sldIdLst>
    <p:sldId id="256" r:id="rId2"/>
    <p:sldId id="278" r:id="rId3"/>
    <p:sldId id="280" r:id="rId4"/>
    <p:sldId id="257" r:id="rId5"/>
    <p:sldId id="258" r:id="rId6"/>
    <p:sldId id="259" r:id="rId7"/>
    <p:sldId id="276" r:id="rId8"/>
    <p:sldId id="269" r:id="rId9"/>
    <p:sldId id="273" r:id="rId10"/>
    <p:sldId id="274" r:id="rId11"/>
    <p:sldId id="260" r:id="rId12"/>
    <p:sldId id="272" r:id="rId13"/>
    <p:sldId id="261" r:id="rId14"/>
    <p:sldId id="27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948"/>
    <p:restoredTop sz="94705"/>
  </p:normalViewPr>
  <p:slideViewPr>
    <p:cSldViewPr snapToGrid="0" snapToObjects="1">
      <p:cViewPr varScale="1">
        <p:scale>
          <a:sx n="68" d="100"/>
          <a:sy n="68" d="100"/>
        </p:scale>
        <p:origin x="41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4F0D88-1C25-5042-9140-F6F524F69F6D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35D50-A2E4-2345-AB80-F05C07E0A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044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FFB9B-9FB8-469E-96F9-4D32314110B6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3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smtClean="0"/>
              <a:t>2/12/2020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168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5" r:id="rId1"/>
    <p:sldLayoutId id="2147484276" r:id="rId2"/>
    <p:sldLayoutId id="2147484277" r:id="rId3"/>
    <p:sldLayoutId id="2147484278" r:id="rId4"/>
    <p:sldLayoutId id="2147484279" r:id="rId5"/>
    <p:sldLayoutId id="2147484280" r:id="rId6"/>
    <p:sldLayoutId id="2147484281" r:id="rId7"/>
    <p:sldLayoutId id="2147484282" r:id="rId8"/>
    <p:sldLayoutId id="2147484283" r:id="rId9"/>
    <p:sldLayoutId id="2147484284" r:id="rId10"/>
    <p:sldLayoutId id="214748428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tiff"/><Relationship Id="rId5" Type="http://schemas.openxmlformats.org/officeDocument/2006/relationships/image" Target="../media/image5.tiff"/><Relationship Id="rId4" Type="http://schemas.openxmlformats.org/officeDocument/2006/relationships/image" Target="../media/image4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0003" y="2634566"/>
            <a:ext cx="10871994" cy="2332038"/>
          </a:xfrm>
        </p:spPr>
        <p:txBody>
          <a:bodyPr>
            <a:normAutofit fontScale="90000"/>
          </a:bodyPr>
          <a:lstStyle/>
          <a:p>
            <a:br>
              <a:rPr lang="en-US" sz="8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US" sz="8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US" sz="8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US" sz="8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US" sz="8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US" sz="8000" dirty="0">
                <a:latin typeface="Comic Sans MS" charset="0"/>
                <a:ea typeface="Comic Sans MS" charset="0"/>
                <a:cs typeface="Comic Sans MS" charset="0"/>
              </a:rPr>
            </a:br>
            <a:br>
              <a:rPr lang="en-US" sz="8000" dirty="0">
                <a:latin typeface="Comic Sans MS" charset="0"/>
                <a:ea typeface="Comic Sans MS" charset="0"/>
                <a:cs typeface="Comic Sans MS" charset="0"/>
              </a:rPr>
            </a:br>
            <a:r>
              <a:rPr lang="en-US" sz="8000" dirty="0">
                <a:latin typeface="Comic Sans MS" charset="0"/>
                <a:ea typeface="Comic Sans MS" charset="0"/>
                <a:cs typeface="Comic Sans MS" charset="0"/>
              </a:rPr>
              <a:t>‘</a:t>
            </a:r>
            <a:r>
              <a:rPr lang="en-US" sz="7300" dirty="0" err="1">
                <a:latin typeface="Comic Sans MS" charset="0"/>
                <a:ea typeface="Comic Sans MS" charset="0"/>
                <a:cs typeface="Comic Sans MS" charset="0"/>
              </a:rPr>
              <a:t>Helpwr</a:t>
            </a:r>
            <a:r>
              <a:rPr lang="en-US" sz="73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7300" dirty="0" err="1">
                <a:latin typeface="Comic Sans MS" charset="0"/>
                <a:ea typeface="Comic Sans MS" charset="0"/>
                <a:cs typeface="Comic Sans MS" charset="0"/>
              </a:rPr>
              <a:t>heddiw</a:t>
            </a:r>
            <a:r>
              <a:rPr lang="en-US" sz="7300" dirty="0">
                <a:latin typeface="Comic Sans MS" charset="0"/>
                <a:ea typeface="Comic Sans MS" charset="0"/>
                <a:cs typeface="Comic Sans MS" charset="0"/>
              </a:rPr>
              <a:t>’</a:t>
            </a:r>
            <a:br>
              <a:rPr lang="en-US" sz="7300" dirty="0">
                <a:latin typeface="Comic Sans MS" charset="0"/>
                <a:ea typeface="Comic Sans MS" charset="0"/>
                <a:cs typeface="Comic Sans MS" charset="0"/>
              </a:rPr>
            </a:br>
            <a:endParaRPr lang="en-US" sz="73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02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Pa </a:t>
            </a:r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ddiwrndod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ydy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 hi </a:t>
            </a:r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heddiw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Mae </a:t>
            </a: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hi’n</a:t>
            </a: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ddydd</a:t>
            </a: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___________.</a:t>
            </a:r>
          </a:p>
          <a:p>
            <a:pPr marL="0" indent="0">
              <a:buNone/>
            </a:pPr>
            <a:endParaRPr lang="en-US" sz="32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Llun</a:t>
            </a:r>
            <a:endParaRPr lang="en-US" sz="32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Mawrth</a:t>
            </a:r>
            <a:endParaRPr lang="en-US" sz="32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Mercher</a:t>
            </a:r>
            <a:endParaRPr lang="en-US" sz="32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Iau</a:t>
            </a:r>
            <a:endParaRPr lang="en-US" sz="32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Gwener</a:t>
            </a:r>
            <a:endParaRPr lang="en-US" sz="32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Sadwrn</a:t>
            </a:r>
            <a:endParaRPr lang="en-US" sz="32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Dydd</a:t>
            </a:r>
            <a:r>
              <a:rPr lang="en-US" sz="32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200" dirty="0" err="1">
                <a:latin typeface="Comic Sans MS" charset="0"/>
                <a:ea typeface="Comic Sans MS" charset="0"/>
                <a:cs typeface="Comic Sans MS" charset="0"/>
              </a:rPr>
              <a:t>Sul</a:t>
            </a:r>
            <a:endParaRPr lang="en-US" sz="32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124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3200" y="288925"/>
            <a:ext cx="4546600" cy="752475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Pa </a:t>
            </a:r>
            <a:r>
              <a:rPr lang="en-US" sz="4800" dirty="0" err="1">
                <a:latin typeface="Comic Sans MS" charset="0"/>
                <a:ea typeface="Comic Sans MS" charset="0"/>
                <a:cs typeface="Comic Sans MS" charset="0"/>
              </a:rPr>
              <a:t>fis</a:t>
            </a:r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800" dirty="0" err="1">
                <a:latin typeface="Comic Sans MS" charset="0"/>
                <a:ea typeface="Comic Sans MS" charset="0"/>
                <a:cs typeface="Comic Sans MS" charset="0"/>
              </a:rPr>
              <a:t>ydy</a:t>
            </a:r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 hi?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41400"/>
            <a:ext cx="10515600" cy="5616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Mae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hi’n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fis</a:t>
            </a: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 _________.</a:t>
            </a:r>
          </a:p>
          <a:p>
            <a:pPr marL="0" indent="0">
              <a:buNone/>
            </a:pP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Ionawr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Chwefror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Mawrth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Ebrill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>
                <a:latin typeface="Comic Sans MS" charset="0"/>
                <a:ea typeface="Comic Sans MS" charset="0"/>
                <a:cs typeface="Comic Sans MS" charset="0"/>
              </a:rPr>
              <a:t>Mai</a:t>
            </a: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Mehefin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Gorffennaf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Awst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Medi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Hydref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Tachwedd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charset="0"/>
                <a:ea typeface="Comic Sans MS" charset="0"/>
                <a:cs typeface="Comic Sans MS" charset="0"/>
              </a:rPr>
              <a:t>Rhafgyr</a:t>
            </a:r>
            <a:endParaRPr lang="en-U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672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8788" y="1267691"/>
            <a:ext cx="9255412" cy="1151965"/>
          </a:xfrm>
        </p:spPr>
        <p:txBody>
          <a:bodyPr>
            <a:noAutofit/>
          </a:bodyPr>
          <a:lstStyle/>
          <a:p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Beth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ydy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dy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enw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di?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93" y="4070656"/>
            <a:ext cx="11455402" cy="12735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___________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dw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i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. Beth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ydy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dy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enw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di?</a:t>
            </a:r>
          </a:p>
        </p:txBody>
      </p:sp>
    </p:spTree>
    <p:extLst>
      <p:ext uri="{BB962C8B-B14F-4D97-AF65-F5344CB8AC3E}">
        <p14:creationId xmlns:p14="http://schemas.microsoft.com/office/powerpoint/2010/main" val="429465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2674" y="343515"/>
            <a:ext cx="10364451" cy="1596177"/>
          </a:xfrm>
        </p:spPr>
        <p:txBody>
          <a:bodyPr>
            <a:normAutofit/>
          </a:bodyPr>
          <a:lstStyle/>
          <a:p>
            <a:pPr algn="ctr"/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Ble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wyt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ti’n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byw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1821984"/>
            <a:ext cx="10998200" cy="16578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Dwi’n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byw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 _____________ </a:t>
            </a: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mewn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 ______________</a:t>
            </a: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gyda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 ____________.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76943" y="3906982"/>
            <a:ext cx="11615057" cy="2443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Dyfnant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/ Y </a:t>
            </a: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Crwys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/ </a:t>
            </a: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cila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/ </a:t>
            </a: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Sgeti</a:t>
            </a:r>
            <a:endParaRPr lang="en-US" sz="40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tY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 SEMI/ Ty AR WAHAN/ TY TERRAS</a:t>
            </a:r>
          </a:p>
          <a:p>
            <a:pPr marL="0" indent="0">
              <a:buNone/>
            </a:pP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 MAM/ TAD/ CHWAER/ BRAWD/ CI/ CATH</a:t>
            </a:r>
          </a:p>
        </p:txBody>
      </p:sp>
    </p:spTree>
    <p:extLst>
      <p:ext uri="{BB962C8B-B14F-4D97-AF65-F5344CB8AC3E}">
        <p14:creationId xmlns:p14="http://schemas.microsoft.com/office/powerpoint/2010/main" val="1258680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Sut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wyt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ti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63396"/>
            <a:ext cx="11506199" cy="12260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Dw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i’n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__________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achos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___________.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0" y="4558266"/>
            <a:ext cx="12191999" cy="18679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3600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3554755"/>
            <a:ext cx="12192000" cy="7649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36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HAPUs                 DRIST </a:t>
            </a:r>
          </a:p>
          <a:p>
            <a:pPr marL="0" indent="0">
              <a:buNone/>
            </a:pP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Ofnus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              </a:t>
            </a: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Bendigedig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             AR BEN Y BYD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0600" y="3289465"/>
            <a:ext cx="799577" cy="7995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3416466"/>
            <a:ext cx="1066799" cy="1066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0600" y="4213986"/>
            <a:ext cx="971812" cy="9718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7920" y="4081063"/>
            <a:ext cx="1028571" cy="10285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04201" y="3185613"/>
            <a:ext cx="1270200" cy="1120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660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70419"/>
            <a:ext cx="11633200" cy="1596177"/>
          </a:xfrm>
        </p:spPr>
        <p:txBody>
          <a:bodyPr>
            <a:normAutofit/>
          </a:bodyPr>
          <a:lstStyle/>
          <a:p>
            <a:pPr algn="ctr"/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Ble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est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t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i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dros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yr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penwythnos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494" y="2031707"/>
            <a:ext cx="10394707" cy="1860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Es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i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_______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gyda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_______.</a:t>
            </a:r>
          </a:p>
        </p:txBody>
      </p:sp>
      <p:sp>
        <p:nvSpPr>
          <p:cNvPr id="4" name="Rectangle 3"/>
          <p:cNvSpPr/>
          <p:nvPr/>
        </p:nvSpPr>
        <p:spPr>
          <a:xfrm>
            <a:off x="508000" y="3743028"/>
            <a:ext cx="113537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nofio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                 </a:t>
            </a: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i’r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sinema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               </a:t>
            </a: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i’r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parc</a:t>
            </a:r>
            <a:endParaRPr lang="en-US" sz="3600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                      </a:t>
            </a:r>
          </a:p>
          <a:p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siopa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                    </a:t>
            </a:r>
          </a:p>
          <a:p>
            <a:endParaRPr lang="en-US" sz="3600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sz="3600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sz="3600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sz="3600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sz="3600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8000" y="5395521"/>
            <a:ext cx="111252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Gyda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Mam, tad, </a:t>
            </a: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chwaer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, </a:t>
            </a: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brawd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, </a:t>
            </a: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fy</a:t>
            </a:r>
            <a:r>
              <a:rPr lang="en-US" sz="36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3600" dirty="0" err="1">
                <a:latin typeface="Comic Sans MS" charset="0"/>
                <a:ea typeface="Comic Sans MS" charset="0"/>
                <a:cs typeface="Comic Sans MS" charset="0"/>
              </a:rPr>
              <a:t>ffrind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4007" y="3706507"/>
            <a:ext cx="1359593" cy="812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3522841"/>
            <a:ext cx="1625599" cy="12191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4899" y="3575807"/>
            <a:ext cx="1663027" cy="11132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9597" y="4700340"/>
            <a:ext cx="1612900" cy="1050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167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736725"/>
            <a:ext cx="10515600" cy="1325563"/>
          </a:xfrm>
        </p:spPr>
        <p:txBody>
          <a:bodyPr>
            <a:noAutofit/>
          </a:bodyPr>
          <a:lstStyle/>
          <a:p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Ga i ______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os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gwelwch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yn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dda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97200" y="4492625"/>
            <a:ext cx="5384800" cy="16795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7200" dirty="0" err="1">
                <a:latin typeface="Comic Sans MS" charset="0"/>
                <a:ea typeface="Comic Sans MS" charset="0"/>
                <a:cs typeface="Comic Sans MS" charset="0"/>
              </a:rPr>
              <a:t>Cei</a:t>
            </a:r>
            <a:r>
              <a:rPr lang="en-US" sz="7200" dirty="0">
                <a:latin typeface="Comic Sans MS" charset="0"/>
                <a:ea typeface="Comic Sans MS" charset="0"/>
                <a:cs typeface="Comic Sans MS" charset="0"/>
              </a:rPr>
              <a:t> / </a:t>
            </a:r>
            <a:r>
              <a:rPr lang="en-US" sz="7200" dirty="0" err="1">
                <a:latin typeface="Comic Sans MS" charset="0"/>
                <a:ea typeface="Comic Sans MS" charset="0"/>
                <a:cs typeface="Comic Sans MS" charset="0"/>
              </a:rPr>
              <a:t>na</a:t>
            </a:r>
            <a:r>
              <a:rPr lang="en-US" sz="72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7200" dirty="0" err="1">
                <a:latin typeface="Comic Sans MS" charset="0"/>
                <a:ea typeface="Comic Sans MS" charset="0"/>
                <a:cs typeface="Comic Sans MS" charset="0"/>
              </a:rPr>
              <a:t>cei</a:t>
            </a:r>
            <a:endParaRPr lang="en-US" sz="7200" dirty="0">
              <a:latin typeface="Comic Sans MS" charset="0"/>
              <a:ea typeface="Comic Sans MS" charset="0"/>
              <a:cs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292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Pa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liw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llygiad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sy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gyda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ti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71799"/>
            <a:ext cx="10515600" cy="3205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Mae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llygiad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_____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gyda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fi.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4829" y="4368460"/>
            <a:ext cx="3046972" cy="200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886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Pa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liw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gwallt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sy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gyda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ti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65425"/>
            <a:ext cx="10515600" cy="21621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Mae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gwallt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_____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gyda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fi.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5800" y="4216400"/>
            <a:ext cx="3368009" cy="221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9577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55675"/>
          </a:xfrm>
        </p:spPr>
        <p:txBody>
          <a:bodyPr/>
          <a:lstStyle/>
          <a:p>
            <a:pPr algn="ctr"/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Sut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mae’r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tywydd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20800"/>
            <a:ext cx="10515600" cy="50323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Mae </a:t>
            </a:r>
            <a:r>
              <a:rPr lang="en-US" sz="4800" dirty="0" err="1">
                <a:latin typeface="Comic Sans MS" charset="0"/>
                <a:ea typeface="Comic Sans MS" charset="0"/>
                <a:cs typeface="Comic Sans MS" charset="0"/>
              </a:rPr>
              <a:t>hi’n</a:t>
            </a:r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 ____________.</a:t>
            </a:r>
          </a:p>
          <a:p>
            <a:endParaRPr lang="en-US" sz="4800" dirty="0"/>
          </a:p>
          <a:p>
            <a:pPr marL="0" indent="0">
              <a:buNone/>
            </a:pPr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BWRW GLAW      HEULOG </a:t>
            </a:r>
          </a:p>
          <a:p>
            <a:pPr marL="0" indent="0">
              <a:buNone/>
            </a:pPr>
            <a:endParaRPr lang="en-US" sz="48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BRAF        BOETH    BWRW EIRA</a:t>
            </a:r>
          </a:p>
          <a:p>
            <a:pPr marL="0" indent="0">
              <a:buNone/>
            </a:pPr>
            <a:endParaRPr lang="en-US" sz="48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4800" dirty="0">
                <a:latin typeface="Comic Sans MS" charset="0"/>
                <a:ea typeface="Comic Sans MS" charset="0"/>
                <a:cs typeface="Comic Sans MS" charset="0"/>
              </a:rPr>
              <a:t>CYMYLOG      WYNTOG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5433" y="2276475"/>
            <a:ext cx="1748367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405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38325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Ydy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hi’n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 ________ </a:t>
            </a:r>
            <a:r>
              <a:rPr lang="en-US" sz="6000" dirty="0" err="1">
                <a:latin typeface="Comic Sans MS" charset="0"/>
                <a:ea typeface="Comic Sans MS" charset="0"/>
                <a:cs typeface="Comic Sans MS" charset="0"/>
              </a:rPr>
              <a:t>heddiw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8800" y="4035425"/>
            <a:ext cx="5435600" cy="122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err="1">
                <a:latin typeface="Comic Sans MS" charset="0"/>
                <a:ea typeface="Comic Sans MS" charset="0"/>
                <a:cs typeface="Comic Sans MS" charset="0"/>
              </a:rPr>
              <a:t>ydy</a:t>
            </a:r>
            <a:r>
              <a:rPr lang="en-US" sz="6600" dirty="0">
                <a:latin typeface="Comic Sans MS" charset="0"/>
                <a:ea typeface="Comic Sans MS" charset="0"/>
                <a:cs typeface="Comic Sans MS" charset="0"/>
              </a:rPr>
              <a:t>/ </a:t>
            </a:r>
            <a:r>
              <a:rPr lang="en-US" sz="6600" dirty="0" err="1">
                <a:latin typeface="Comic Sans MS" charset="0"/>
                <a:ea typeface="Comic Sans MS" charset="0"/>
                <a:cs typeface="Comic Sans MS" charset="0"/>
              </a:rPr>
              <a:t>nac</a:t>
            </a:r>
            <a:r>
              <a:rPr lang="en-US" sz="66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6600" dirty="0" err="1">
                <a:latin typeface="Comic Sans MS" charset="0"/>
                <a:ea typeface="Comic Sans MS" charset="0"/>
                <a:cs typeface="Comic Sans MS" charset="0"/>
              </a:rPr>
              <a:t>ydy</a:t>
            </a:r>
            <a:r>
              <a:rPr lang="en-US" sz="6600" dirty="0">
                <a:latin typeface="Comic Sans MS" charset="0"/>
                <a:ea typeface="Comic Sans MS" charset="0"/>
                <a:cs typeface="Comic Sans MS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4491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Sut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oedd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 y </a:t>
            </a:r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tywydd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dirty="0" err="1">
                <a:latin typeface="Comic Sans MS" charset="0"/>
                <a:ea typeface="Comic Sans MS" charset="0"/>
                <a:cs typeface="Comic Sans MS" charset="0"/>
              </a:rPr>
              <a:t>ddoe</a:t>
            </a:r>
            <a:r>
              <a:rPr lang="en-US" dirty="0">
                <a:latin typeface="Comic Sans MS" charset="0"/>
                <a:ea typeface="Comic Sans MS" charset="0"/>
                <a:cs typeface="Comic Sans MS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10490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Roedd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  <a:r>
              <a:rPr lang="en-US" sz="4400" dirty="0" err="1">
                <a:latin typeface="Comic Sans MS" charset="0"/>
                <a:ea typeface="Comic Sans MS" charset="0"/>
                <a:cs typeface="Comic Sans MS" charset="0"/>
              </a:rPr>
              <a:t>hi’n</a:t>
            </a: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________.</a:t>
            </a:r>
          </a:p>
          <a:p>
            <a:pPr marL="0" indent="0">
              <a:buNone/>
            </a:pPr>
            <a:endParaRPr lang="en-US" sz="44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BWRW GLAW       HEULOG        BRAF</a:t>
            </a:r>
          </a:p>
          <a:p>
            <a:pPr marL="0" indent="0">
              <a:buNone/>
            </a:pP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 </a:t>
            </a:r>
          </a:p>
          <a:p>
            <a:pPr marL="0" indent="0">
              <a:buNone/>
            </a:pP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BOETH        BWRW EIRA     CYMYLOG   </a:t>
            </a:r>
          </a:p>
          <a:p>
            <a:pPr marL="0" indent="0">
              <a:buNone/>
            </a:pPr>
            <a:endParaRPr lang="en-US" sz="4400" dirty="0">
              <a:latin typeface="Comic Sans MS" charset="0"/>
              <a:ea typeface="Comic Sans MS" charset="0"/>
              <a:cs typeface="Comic Sans MS" charset="0"/>
            </a:endParaRPr>
          </a:p>
          <a:p>
            <a:pPr marL="0" indent="0">
              <a:buNone/>
            </a:pPr>
            <a:r>
              <a:rPr lang="en-US" sz="4400" dirty="0">
                <a:latin typeface="Comic Sans MS" charset="0"/>
                <a:ea typeface="Comic Sans MS" charset="0"/>
                <a:cs typeface="Comic Sans MS" charset="0"/>
              </a:rPr>
              <a:t>WYNTOG</a:t>
            </a:r>
          </a:p>
          <a:p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8833" y="4953000"/>
            <a:ext cx="1748367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5687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558A4-32BD-46DC-8F4D-A33CE42A1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5825" y="2979176"/>
            <a:ext cx="10515600" cy="1603375"/>
          </a:xfrm>
        </p:spPr>
        <p:txBody>
          <a:bodyPr/>
          <a:lstStyle/>
          <a:p>
            <a:pPr marL="0" indent="0">
              <a:buNone/>
            </a:pPr>
            <a:r>
              <a:rPr lang="cy-GB" sz="9600" b="1" dirty="0">
                <a:solidFill>
                  <a:srgbClr val="00B050"/>
                </a:solidFill>
                <a:latin typeface="Calibri" panose="020F0502020204030204" pitchFamily="34" charset="0"/>
              </a:rPr>
              <a:t>Llongyfarchiadau!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2862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696</TotalTime>
  <Words>249</Words>
  <Application>Microsoft Office PowerPoint</Application>
  <PresentationFormat>Widescreen</PresentationFormat>
  <Paragraphs>73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       ‘Helpwr heddiw’ </vt:lpstr>
      <vt:lpstr>Pa ddiwrndod ydy hi heddiw?</vt:lpstr>
      <vt:lpstr>Pa fis ydy hi?</vt:lpstr>
      <vt:lpstr>Beth ydy dy enw di?</vt:lpstr>
      <vt:lpstr>Ble wyt ti’n byw?</vt:lpstr>
      <vt:lpstr>Sut wyt ti?</vt:lpstr>
      <vt:lpstr>Ble est ti dros yr penwythnos?</vt:lpstr>
      <vt:lpstr>Ga i ______os gwelwch yn dda?</vt:lpstr>
      <vt:lpstr>Pa liw llygiad sy gyda ti?</vt:lpstr>
      <vt:lpstr>Pa liw gwallt sy gyda ti?</vt:lpstr>
      <vt:lpstr>Sut mae’r tywydd?</vt:lpstr>
      <vt:lpstr>Ydy hi’n ________ heddiw?</vt:lpstr>
      <vt:lpstr>Sut oedd y tywydd ddoe?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Helpwr heddiw</dc:title>
  <dc:creator>kirstywills94@hotmail.com</dc:creator>
  <cp:lastModifiedBy>Cath Bingham</cp:lastModifiedBy>
  <cp:revision>40</cp:revision>
  <dcterms:created xsi:type="dcterms:W3CDTF">2016-10-09T15:35:05Z</dcterms:created>
  <dcterms:modified xsi:type="dcterms:W3CDTF">2020-02-12T15:39:45Z</dcterms:modified>
</cp:coreProperties>
</file>