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88" r:id="rId2"/>
    <p:sldId id="256" r:id="rId3"/>
    <p:sldId id="261" r:id="rId4"/>
    <p:sldId id="259" r:id="rId5"/>
    <p:sldId id="278" r:id="rId6"/>
    <p:sldId id="291" r:id="rId7"/>
    <p:sldId id="269" r:id="rId8"/>
    <p:sldId id="280" r:id="rId9"/>
    <p:sldId id="286" r:id="rId10"/>
    <p:sldId id="281" r:id="rId11"/>
    <p:sldId id="285" r:id="rId12"/>
    <p:sldId id="266" r:id="rId13"/>
    <p:sldId id="271" r:id="rId14"/>
    <p:sldId id="277" r:id="rId15"/>
    <p:sldId id="279" r:id="rId16"/>
    <p:sldId id="284" r:id="rId17"/>
    <p:sldId id="282" r:id="rId18"/>
    <p:sldId id="283" r:id="rId19"/>
    <p:sldId id="290" r:id="rId20"/>
    <p:sldId id="28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onut bro" initials="ib" lastIdx="1" clrIdx="0">
    <p:extLst>
      <p:ext uri="{19B8F6BF-5375-455C-9EA6-DF929625EA0E}">
        <p15:presenceInfo xmlns:p15="http://schemas.microsoft.com/office/powerpoint/2012/main" userId="0f4f62259ee2eca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57C931-F677-4CF8-B006-EDD3C2DE51B1}" v="19" dt="2019-12-16T22:16:33.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86" autoAdjust="0"/>
    <p:restoredTop sz="94660"/>
  </p:normalViewPr>
  <p:slideViewPr>
    <p:cSldViewPr snapToGrid="0">
      <p:cViewPr varScale="1">
        <p:scale>
          <a:sx n="68" d="100"/>
          <a:sy n="68" d="100"/>
        </p:scale>
        <p:origin x="96" y="15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857C931-F677-4CF8-B006-EDD3C2DE51B1}"/>
    <pc:docChg chg="modSld">
      <pc:chgData name="" userId="" providerId="" clId="Web-{4857C931-F677-4CF8-B006-EDD3C2DE51B1}" dt="2019-12-16T22:16:33.352" v="17" actId="1076"/>
      <pc:docMkLst>
        <pc:docMk/>
      </pc:docMkLst>
      <pc:sldChg chg="modSp">
        <pc:chgData name="" userId="" providerId="" clId="Web-{4857C931-F677-4CF8-B006-EDD3C2DE51B1}" dt="2019-12-16T22:15:51.742" v="3" actId="20577"/>
        <pc:sldMkLst>
          <pc:docMk/>
          <pc:sldMk cId="752399285" sldId="280"/>
        </pc:sldMkLst>
        <pc:spChg chg="mod">
          <ac:chgData name="" userId="" providerId="" clId="Web-{4857C931-F677-4CF8-B006-EDD3C2DE51B1}" dt="2019-12-16T22:15:51.742" v="3" actId="20577"/>
          <ac:spMkLst>
            <pc:docMk/>
            <pc:sldMk cId="752399285" sldId="280"/>
            <ac:spMk id="5" creationId="{DFE4FBF2-13E4-4EE3-87BE-9CDF68F2F1AB}"/>
          </ac:spMkLst>
        </pc:spChg>
      </pc:sldChg>
      <pc:sldChg chg="modSp">
        <pc:chgData name="" userId="" providerId="" clId="Web-{4857C931-F677-4CF8-B006-EDD3C2DE51B1}" dt="2019-12-16T22:16:33.352" v="17" actId="1076"/>
        <pc:sldMkLst>
          <pc:docMk/>
          <pc:sldMk cId="2558923868" sldId="286"/>
        </pc:sldMkLst>
        <pc:spChg chg="mod">
          <ac:chgData name="" userId="" providerId="" clId="Web-{4857C931-F677-4CF8-B006-EDD3C2DE51B1}" dt="2019-12-16T22:16:33.352" v="17" actId="1076"/>
          <ac:spMkLst>
            <pc:docMk/>
            <pc:sldMk cId="2558923868" sldId="286"/>
            <ac:spMk id="6" creationId="{FC67C749-3DB1-4D86-8FD3-D0660EB85B2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3BF601-9141-4997-8A97-C9F542EA4C36}" type="datetimeFigureOut">
              <a:rPr lang="en-GB" smtClean="0"/>
              <a:t>16/12/2019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6F39ED-6DD2-447F-8F4F-696C49B7C832}" type="slidenum">
              <a:rPr lang="en-GB" smtClean="0"/>
              <a:t>‹#›</a:t>
            </a:fld>
            <a:endParaRPr lang="en-GB"/>
          </a:p>
        </p:txBody>
      </p:sp>
    </p:spTree>
    <p:extLst>
      <p:ext uri="{BB962C8B-B14F-4D97-AF65-F5344CB8AC3E}">
        <p14:creationId xmlns:p14="http://schemas.microsoft.com/office/powerpoint/2010/main" val="2209226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C696D-B031-4972-8915-2C1CFDF51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1DCDEC-C02C-4A4C-8D3A-5D317AAD3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00885F-9E66-4B4A-A50E-CC53D3EA413B}"/>
              </a:ext>
            </a:extLst>
          </p:cNvPr>
          <p:cNvSpPr>
            <a:spLocks noGrp="1"/>
          </p:cNvSpPr>
          <p:nvPr>
            <p:ph type="dt" sz="half" idx="10"/>
          </p:nvPr>
        </p:nvSpPr>
        <p:spPr/>
        <p:txBody>
          <a:bodyPr/>
          <a:lstStyle/>
          <a:p>
            <a:fld id="{5DD1EEAF-7B77-47CB-A0F4-E1C9C8FA1E56}" type="datetime1">
              <a:rPr lang="en-GB" smtClean="0"/>
              <a:t>16/12/2019</a:t>
            </a:fld>
            <a:endParaRPr lang="en-GB"/>
          </a:p>
        </p:txBody>
      </p:sp>
      <p:sp>
        <p:nvSpPr>
          <p:cNvPr id="5" name="Footer Placeholder 4">
            <a:extLst>
              <a:ext uri="{FF2B5EF4-FFF2-40B4-BE49-F238E27FC236}">
                <a16:creationId xmlns:a16="http://schemas.microsoft.com/office/drawing/2014/main" id="{E1B517FA-DB18-4237-95E3-C706C19CE665}"/>
              </a:ext>
            </a:extLst>
          </p:cNvPr>
          <p:cNvSpPr>
            <a:spLocks noGrp="1"/>
          </p:cNvSpPr>
          <p:nvPr>
            <p:ph type="ftr" sz="quarter" idx="11"/>
          </p:nvPr>
        </p:nvSpPr>
        <p:spPr/>
        <p:txBody>
          <a:bodyPr/>
          <a:lstStyle/>
          <a:p>
            <a:r>
              <a:rPr lang="en-GB"/>
              <a:t>Digital Skills and Resaerch Methods</a:t>
            </a:r>
          </a:p>
        </p:txBody>
      </p:sp>
      <p:sp>
        <p:nvSpPr>
          <p:cNvPr id="6" name="Slide Number Placeholder 5">
            <a:extLst>
              <a:ext uri="{FF2B5EF4-FFF2-40B4-BE49-F238E27FC236}">
                <a16:creationId xmlns:a16="http://schemas.microsoft.com/office/drawing/2014/main" id="{D1395B23-4C41-494F-8C16-61F7A63DB7A0}"/>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1287906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39BF1-CB08-49E1-92EA-7AF404677A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7A70EE-1275-4C4E-9483-7FA3039AA1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0B3B6-CBE1-4C3D-84E0-A852A0CE902C}"/>
              </a:ext>
            </a:extLst>
          </p:cNvPr>
          <p:cNvSpPr>
            <a:spLocks noGrp="1"/>
          </p:cNvSpPr>
          <p:nvPr>
            <p:ph type="dt" sz="half" idx="10"/>
          </p:nvPr>
        </p:nvSpPr>
        <p:spPr/>
        <p:txBody>
          <a:bodyPr/>
          <a:lstStyle/>
          <a:p>
            <a:fld id="{92AEEC7A-9130-4840-9616-E2D0B0F9D8E9}" type="datetime1">
              <a:rPr lang="en-GB" smtClean="0"/>
              <a:t>16/12/2019</a:t>
            </a:fld>
            <a:endParaRPr lang="en-GB"/>
          </a:p>
        </p:txBody>
      </p:sp>
      <p:sp>
        <p:nvSpPr>
          <p:cNvPr id="5" name="Footer Placeholder 4">
            <a:extLst>
              <a:ext uri="{FF2B5EF4-FFF2-40B4-BE49-F238E27FC236}">
                <a16:creationId xmlns:a16="http://schemas.microsoft.com/office/drawing/2014/main" id="{93AFADAD-60BF-48CD-A1F3-43382F9C8091}"/>
              </a:ext>
            </a:extLst>
          </p:cNvPr>
          <p:cNvSpPr>
            <a:spLocks noGrp="1"/>
          </p:cNvSpPr>
          <p:nvPr>
            <p:ph type="ftr" sz="quarter" idx="11"/>
          </p:nvPr>
        </p:nvSpPr>
        <p:spPr/>
        <p:txBody>
          <a:bodyPr/>
          <a:lstStyle/>
          <a:p>
            <a:r>
              <a:rPr lang="en-GB"/>
              <a:t>Digital Skills and Resaerch Methods</a:t>
            </a:r>
          </a:p>
        </p:txBody>
      </p:sp>
      <p:sp>
        <p:nvSpPr>
          <p:cNvPr id="6" name="Slide Number Placeholder 5">
            <a:extLst>
              <a:ext uri="{FF2B5EF4-FFF2-40B4-BE49-F238E27FC236}">
                <a16:creationId xmlns:a16="http://schemas.microsoft.com/office/drawing/2014/main" id="{7C3E2EB9-2B63-476D-B00C-172D1904887C}"/>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3784697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1032E-3F12-4765-BCEA-32F28A0476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207090-F554-481E-B8C9-DC21A2DDC6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1B93EA-FBDD-4A20-A0BA-D434AD90990E}"/>
              </a:ext>
            </a:extLst>
          </p:cNvPr>
          <p:cNvSpPr>
            <a:spLocks noGrp="1"/>
          </p:cNvSpPr>
          <p:nvPr>
            <p:ph type="dt" sz="half" idx="10"/>
          </p:nvPr>
        </p:nvSpPr>
        <p:spPr/>
        <p:txBody>
          <a:bodyPr/>
          <a:lstStyle/>
          <a:p>
            <a:fld id="{4E99CC5C-BF66-4964-B088-0B3E1691D4F4}" type="datetime1">
              <a:rPr lang="en-GB" smtClean="0"/>
              <a:t>16/12/2019</a:t>
            </a:fld>
            <a:endParaRPr lang="en-GB"/>
          </a:p>
        </p:txBody>
      </p:sp>
      <p:sp>
        <p:nvSpPr>
          <p:cNvPr id="5" name="Footer Placeholder 4">
            <a:extLst>
              <a:ext uri="{FF2B5EF4-FFF2-40B4-BE49-F238E27FC236}">
                <a16:creationId xmlns:a16="http://schemas.microsoft.com/office/drawing/2014/main" id="{6C8431D8-1201-4494-A4BB-0A2022D9F44F}"/>
              </a:ext>
            </a:extLst>
          </p:cNvPr>
          <p:cNvSpPr>
            <a:spLocks noGrp="1"/>
          </p:cNvSpPr>
          <p:nvPr>
            <p:ph type="ftr" sz="quarter" idx="11"/>
          </p:nvPr>
        </p:nvSpPr>
        <p:spPr/>
        <p:txBody>
          <a:bodyPr/>
          <a:lstStyle/>
          <a:p>
            <a:r>
              <a:rPr lang="en-GB"/>
              <a:t>Digital Skills and Resaerch Methods</a:t>
            </a:r>
          </a:p>
        </p:txBody>
      </p:sp>
      <p:sp>
        <p:nvSpPr>
          <p:cNvPr id="6" name="Slide Number Placeholder 5">
            <a:extLst>
              <a:ext uri="{FF2B5EF4-FFF2-40B4-BE49-F238E27FC236}">
                <a16:creationId xmlns:a16="http://schemas.microsoft.com/office/drawing/2014/main" id="{4FE7413F-11BB-43AC-917A-DB55984EFE3F}"/>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594841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88F47-29A6-4B1D-9D34-19BDD11843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8288FE-AC72-4A37-86AE-B367B3A3D9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2CCA58-F77E-4B7F-9B4E-B4E338A170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25845D-81D8-46FF-9B72-0F9029F3E1FA}"/>
              </a:ext>
            </a:extLst>
          </p:cNvPr>
          <p:cNvSpPr>
            <a:spLocks noGrp="1"/>
          </p:cNvSpPr>
          <p:nvPr>
            <p:ph type="dt" sz="half" idx="10"/>
          </p:nvPr>
        </p:nvSpPr>
        <p:spPr/>
        <p:txBody>
          <a:bodyPr/>
          <a:lstStyle/>
          <a:p>
            <a:fld id="{F047C6B6-48E7-4C5A-B088-31C71BAA5C48}" type="datetime1">
              <a:rPr lang="en-GB" smtClean="0"/>
              <a:t>16/12/2019</a:t>
            </a:fld>
            <a:endParaRPr lang="en-GB"/>
          </a:p>
        </p:txBody>
      </p:sp>
      <p:sp>
        <p:nvSpPr>
          <p:cNvPr id="6" name="Footer Placeholder 5">
            <a:extLst>
              <a:ext uri="{FF2B5EF4-FFF2-40B4-BE49-F238E27FC236}">
                <a16:creationId xmlns:a16="http://schemas.microsoft.com/office/drawing/2014/main" id="{B4A298CA-A2FD-4A4E-A270-9602789B8880}"/>
              </a:ext>
            </a:extLst>
          </p:cNvPr>
          <p:cNvSpPr>
            <a:spLocks noGrp="1"/>
          </p:cNvSpPr>
          <p:nvPr>
            <p:ph type="ftr" sz="quarter" idx="11"/>
          </p:nvPr>
        </p:nvSpPr>
        <p:spPr/>
        <p:txBody>
          <a:bodyPr/>
          <a:lstStyle/>
          <a:p>
            <a:r>
              <a:rPr lang="en-GB"/>
              <a:t>Digital Skills and Resaerch Methods</a:t>
            </a:r>
          </a:p>
        </p:txBody>
      </p:sp>
      <p:sp>
        <p:nvSpPr>
          <p:cNvPr id="7" name="Slide Number Placeholder 6">
            <a:extLst>
              <a:ext uri="{FF2B5EF4-FFF2-40B4-BE49-F238E27FC236}">
                <a16:creationId xmlns:a16="http://schemas.microsoft.com/office/drawing/2014/main" id="{E8935A73-0801-48BD-BFC3-2AC8831CABDE}"/>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858067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B8B3C-8653-4839-BC1D-6562AB8AB1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FCDC67-13E1-496E-ADC1-50A9B64B3D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C8B6B8-7D25-4AC5-87D2-F0E466D407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BBC964-74FB-4AF2-895C-4E74C5DBF8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4492AA-1AF0-472B-B18B-2525DD852A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3558E6-B3B0-485C-BF31-3E9B859D81A1}"/>
              </a:ext>
            </a:extLst>
          </p:cNvPr>
          <p:cNvSpPr>
            <a:spLocks noGrp="1"/>
          </p:cNvSpPr>
          <p:nvPr>
            <p:ph type="dt" sz="half" idx="10"/>
          </p:nvPr>
        </p:nvSpPr>
        <p:spPr/>
        <p:txBody>
          <a:bodyPr/>
          <a:lstStyle/>
          <a:p>
            <a:fld id="{5F18A9BB-A303-484D-A9AB-254FCD4806A9}" type="datetime1">
              <a:rPr lang="en-GB" smtClean="0"/>
              <a:t>16/12/2019</a:t>
            </a:fld>
            <a:endParaRPr lang="en-GB"/>
          </a:p>
        </p:txBody>
      </p:sp>
      <p:sp>
        <p:nvSpPr>
          <p:cNvPr id="8" name="Footer Placeholder 7">
            <a:extLst>
              <a:ext uri="{FF2B5EF4-FFF2-40B4-BE49-F238E27FC236}">
                <a16:creationId xmlns:a16="http://schemas.microsoft.com/office/drawing/2014/main" id="{ABDAF384-9A45-4AB6-918F-9FB7362179D3}"/>
              </a:ext>
            </a:extLst>
          </p:cNvPr>
          <p:cNvSpPr>
            <a:spLocks noGrp="1"/>
          </p:cNvSpPr>
          <p:nvPr>
            <p:ph type="ftr" sz="quarter" idx="11"/>
          </p:nvPr>
        </p:nvSpPr>
        <p:spPr/>
        <p:txBody>
          <a:bodyPr/>
          <a:lstStyle/>
          <a:p>
            <a:r>
              <a:rPr lang="en-GB"/>
              <a:t>Digital Skills and Resaerch Methods</a:t>
            </a:r>
          </a:p>
        </p:txBody>
      </p:sp>
      <p:sp>
        <p:nvSpPr>
          <p:cNvPr id="9" name="Slide Number Placeholder 8">
            <a:extLst>
              <a:ext uri="{FF2B5EF4-FFF2-40B4-BE49-F238E27FC236}">
                <a16:creationId xmlns:a16="http://schemas.microsoft.com/office/drawing/2014/main" id="{171B6D3D-D916-4477-91AC-89B623D83857}"/>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976442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38A12-AB64-4199-A2B2-CCFBA91208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1B580D-3BEF-45F3-8E36-5E9AF33F9C64}"/>
              </a:ext>
            </a:extLst>
          </p:cNvPr>
          <p:cNvSpPr>
            <a:spLocks noGrp="1"/>
          </p:cNvSpPr>
          <p:nvPr>
            <p:ph type="dt" sz="half" idx="10"/>
          </p:nvPr>
        </p:nvSpPr>
        <p:spPr/>
        <p:txBody>
          <a:bodyPr/>
          <a:lstStyle/>
          <a:p>
            <a:fld id="{947E7DD5-D0BE-4507-B537-0D8A8DAEFC1B}" type="datetime1">
              <a:rPr lang="en-GB" smtClean="0"/>
              <a:t>16/12/2019</a:t>
            </a:fld>
            <a:endParaRPr lang="en-GB"/>
          </a:p>
        </p:txBody>
      </p:sp>
      <p:sp>
        <p:nvSpPr>
          <p:cNvPr id="4" name="Footer Placeholder 3">
            <a:extLst>
              <a:ext uri="{FF2B5EF4-FFF2-40B4-BE49-F238E27FC236}">
                <a16:creationId xmlns:a16="http://schemas.microsoft.com/office/drawing/2014/main" id="{EFDC6D9E-52D0-405E-9719-BEFCA00DDB2A}"/>
              </a:ext>
            </a:extLst>
          </p:cNvPr>
          <p:cNvSpPr>
            <a:spLocks noGrp="1"/>
          </p:cNvSpPr>
          <p:nvPr>
            <p:ph type="ftr" sz="quarter" idx="11"/>
          </p:nvPr>
        </p:nvSpPr>
        <p:spPr/>
        <p:txBody>
          <a:bodyPr/>
          <a:lstStyle/>
          <a:p>
            <a:r>
              <a:rPr lang="en-GB"/>
              <a:t>Digital Skills and Resaerch Methods</a:t>
            </a:r>
          </a:p>
        </p:txBody>
      </p:sp>
      <p:sp>
        <p:nvSpPr>
          <p:cNvPr id="5" name="Slide Number Placeholder 4">
            <a:extLst>
              <a:ext uri="{FF2B5EF4-FFF2-40B4-BE49-F238E27FC236}">
                <a16:creationId xmlns:a16="http://schemas.microsoft.com/office/drawing/2014/main" id="{4C5E068C-BDC1-48E0-88A8-76F80C8201FE}"/>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2743894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3FED38-21C3-42B7-8235-4DE415925180}"/>
              </a:ext>
            </a:extLst>
          </p:cNvPr>
          <p:cNvSpPr>
            <a:spLocks noGrp="1"/>
          </p:cNvSpPr>
          <p:nvPr>
            <p:ph type="dt" sz="half" idx="10"/>
          </p:nvPr>
        </p:nvSpPr>
        <p:spPr/>
        <p:txBody>
          <a:bodyPr/>
          <a:lstStyle/>
          <a:p>
            <a:fld id="{4F3B005D-7B6E-4064-8960-358E7E1FD487}" type="datetime1">
              <a:rPr lang="en-GB" smtClean="0"/>
              <a:t>16/12/2019</a:t>
            </a:fld>
            <a:endParaRPr lang="en-GB"/>
          </a:p>
        </p:txBody>
      </p:sp>
      <p:sp>
        <p:nvSpPr>
          <p:cNvPr id="3" name="Footer Placeholder 2">
            <a:extLst>
              <a:ext uri="{FF2B5EF4-FFF2-40B4-BE49-F238E27FC236}">
                <a16:creationId xmlns:a16="http://schemas.microsoft.com/office/drawing/2014/main" id="{272AE186-604F-45CB-9B49-CBA32DD811A0}"/>
              </a:ext>
            </a:extLst>
          </p:cNvPr>
          <p:cNvSpPr>
            <a:spLocks noGrp="1"/>
          </p:cNvSpPr>
          <p:nvPr>
            <p:ph type="ftr" sz="quarter" idx="11"/>
          </p:nvPr>
        </p:nvSpPr>
        <p:spPr/>
        <p:txBody>
          <a:bodyPr/>
          <a:lstStyle/>
          <a:p>
            <a:r>
              <a:rPr lang="en-GB"/>
              <a:t>Digital Skills and Resaerch Methods</a:t>
            </a:r>
          </a:p>
        </p:txBody>
      </p:sp>
      <p:sp>
        <p:nvSpPr>
          <p:cNvPr id="4" name="Slide Number Placeholder 3">
            <a:extLst>
              <a:ext uri="{FF2B5EF4-FFF2-40B4-BE49-F238E27FC236}">
                <a16:creationId xmlns:a16="http://schemas.microsoft.com/office/drawing/2014/main" id="{5505816D-1345-4EE2-B5C2-B78A2A784086}"/>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3389267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9714-41C6-43F9-B2F8-9C0F65C2C9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E17325-8E19-44FE-A08C-FFB7EB2D8B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23FFC4-DD32-41C2-B201-A69115206D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6AAED8-0493-45B1-AD23-34A87801821A}"/>
              </a:ext>
            </a:extLst>
          </p:cNvPr>
          <p:cNvSpPr>
            <a:spLocks noGrp="1"/>
          </p:cNvSpPr>
          <p:nvPr>
            <p:ph type="dt" sz="half" idx="10"/>
          </p:nvPr>
        </p:nvSpPr>
        <p:spPr/>
        <p:txBody>
          <a:bodyPr/>
          <a:lstStyle/>
          <a:p>
            <a:fld id="{8B0EAA0F-75CF-4628-94B7-DFAE22C9D0C3}" type="datetime1">
              <a:rPr lang="en-GB" smtClean="0"/>
              <a:t>16/12/2019</a:t>
            </a:fld>
            <a:endParaRPr lang="en-GB"/>
          </a:p>
        </p:txBody>
      </p:sp>
      <p:sp>
        <p:nvSpPr>
          <p:cNvPr id="6" name="Footer Placeholder 5">
            <a:extLst>
              <a:ext uri="{FF2B5EF4-FFF2-40B4-BE49-F238E27FC236}">
                <a16:creationId xmlns:a16="http://schemas.microsoft.com/office/drawing/2014/main" id="{E3092948-0C9A-4DDF-AEE8-0427B3B7E535}"/>
              </a:ext>
            </a:extLst>
          </p:cNvPr>
          <p:cNvSpPr>
            <a:spLocks noGrp="1"/>
          </p:cNvSpPr>
          <p:nvPr>
            <p:ph type="ftr" sz="quarter" idx="11"/>
          </p:nvPr>
        </p:nvSpPr>
        <p:spPr/>
        <p:txBody>
          <a:bodyPr/>
          <a:lstStyle/>
          <a:p>
            <a:r>
              <a:rPr lang="en-GB"/>
              <a:t>Digital Skills and Resaerch Methods</a:t>
            </a:r>
          </a:p>
        </p:txBody>
      </p:sp>
      <p:sp>
        <p:nvSpPr>
          <p:cNvPr id="7" name="Slide Number Placeholder 6">
            <a:extLst>
              <a:ext uri="{FF2B5EF4-FFF2-40B4-BE49-F238E27FC236}">
                <a16:creationId xmlns:a16="http://schemas.microsoft.com/office/drawing/2014/main" id="{DCFC6246-0BAF-4A01-B9CE-9BA76CC89F5C}"/>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30496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EC7D1-EA83-42FC-A530-DB885B5ED5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97A500-47B0-483A-B99B-F998FFF4AD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6321EE-027E-4DFC-8A5D-811F166C6C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57F866-D809-4D1E-BC38-79DD4B0B31B0}"/>
              </a:ext>
            </a:extLst>
          </p:cNvPr>
          <p:cNvSpPr>
            <a:spLocks noGrp="1"/>
          </p:cNvSpPr>
          <p:nvPr>
            <p:ph type="dt" sz="half" idx="10"/>
          </p:nvPr>
        </p:nvSpPr>
        <p:spPr/>
        <p:txBody>
          <a:bodyPr/>
          <a:lstStyle/>
          <a:p>
            <a:fld id="{40ACB87B-0979-4024-8D93-9B05CE0793D5}" type="datetime1">
              <a:rPr lang="en-GB" smtClean="0"/>
              <a:t>16/12/2019</a:t>
            </a:fld>
            <a:endParaRPr lang="en-GB"/>
          </a:p>
        </p:txBody>
      </p:sp>
      <p:sp>
        <p:nvSpPr>
          <p:cNvPr id="6" name="Footer Placeholder 5">
            <a:extLst>
              <a:ext uri="{FF2B5EF4-FFF2-40B4-BE49-F238E27FC236}">
                <a16:creationId xmlns:a16="http://schemas.microsoft.com/office/drawing/2014/main" id="{7AE94FC8-3E50-4958-981A-E45872FAC739}"/>
              </a:ext>
            </a:extLst>
          </p:cNvPr>
          <p:cNvSpPr>
            <a:spLocks noGrp="1"/>
          </p:cNvSpPr>
          <p:nvPr>
            <p:ph type="ftr" sz="quarter" idx="11"/>
          </p:nvPr>
        </p:nvSpPr>
        <p:spPr/>
        <p:txBody>
          <a:bodyPr/>
          <a:lstStyle/>
          <a:p>
            <a:r>
              <a:rPr lang="en-GB"/>
              <a:t>Digital Skills and Resaerch Methods</a:t>
            </a:r>
          </a:p>
        </p:txBody>
      </p:sp>
      <p:sp>
        <p:nvSpPr>
          <p:cNvPr id="7" name="Slide Number Placeholder 6">
            <a:extLst>
              <a:ext uri="{FF2B5EF4-FFF2-40B4-BE49-F238E27FC236}">
                <a16:creationId xmlns:a16="http://schemas.microsoft.com/office/drawing/2014/main" id="{466F8508-3D04-4367-B34E-EF798E72C843}"/>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1281435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B15E1-E1AF-4BE1-A92C-B5EA3444F2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8A294B-A2C6-4732-9DB7-64DDBA65E6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E06CF5-20F8-46BF-BD80-23F055C33B9C}"/>
              </a:ext>
            </a:extLst>
          </p:cNvPr>
          <p:cNvSpPr>
            <a:spLocks noGrp="1"/>
          </p:cNvSpPr>
          <p:nvPr>
            <p:ph type="dt" sz="half" idx="10"/>
          </p:nvPr>
        </p:nvSpPr>
        <p:spPr/>
        <p:txBody>
          <a:bodyPr/>
          <a:lstStyle/>
          <a:p>
            <a:fld id="{28FDBF98-4DA0-4BA1-AD23-DD3FE5DE6CA3}" type="datetime1">
              <a:rPr lang="en-GB" smtClean="0"/>
              <a:t>16/12/2019</a:t>
            </a:fld>
            <a:endParaRPr lang="en-GB"/>
          </a:p>
        </p:txBody>
      </p:sp>
      <p:sp>
        <p:nvSpPr>
          <p:cNvPr id="5" name="Footer Placeholder 4">
            <a:extLst>
              <a:ext uri="{FF2B5EF4-FFF2-40B4-BE49-F238E27FC236}">
                <a16:creationId xmlns:a16="http://schemas.microsoft.com/office/drawing/2014/main" id="{2F5928E9-2043-4656-AA5A-D0A17D9BCF35}"/>
              </a:ext>
            </a:extLst>
          </p:cNvPr>
          <p:cNvSpPr>
            <a:spLocks noGrp="1"/>
          </p:cNvSpPr>
          <p:nvPr>
            <p:ph type="ftr" sz="quarter" idx="11"/>
          </p:nvPr>
        </p:nvSpPr>
        <p:spPr/>
        <p:txBody>
          <a:bodyPr/>
          <a:lstStyle/>
          <a:p>
            <a:r>
              <a:rPr lang="en-GB"/>
              <a:t>Digital Skills and Resaerch Methods</a:t>
            </a:r>
          </a:p>
        </p:txBody>
      </p:sp>
      <p:sp>
        <p:nvSpPr>
          <p:cNvPr id="6" name="Slide Number Placeholder 5">
            <a:extLst>
              <a:ext uri="{FF2B5EF4-FFF2-40B4-BE49-F238E27FC236}">
                <a16:creationId xmlns:a16="http://schemas.microsoft.com/office/drawing/2014/main" id="{49C5846D-312C-4BB4-8A2F-5D4B5539EB66}"/>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1810558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401DC-34B5-4F25-B8C2-CE3B417DED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3FA105-97DF-4170-9D37-419951C3FD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319660-2BE3-4D61-A8CF-8AC17C7CAEFE}"/>
              </a:ext>
            </a:extLst>
          </p:cNvPr>
          <p:cNvSpPr>
            <a:spLocks noGrp="1"/>
          </p:cNvSpPr>
          <p:nvPr>
            <p:ph type="dt" sz="half" idx="10"/>
          </p:nvPr>
        </p:nvSpPr>
        <p:spPr/>
        <p:txBody>
          <a:bodyPr/>
          <a:lstStyle/>
          <a:p>
            <a:fld id="{4687C709-E610-4830-8F51-7DEBC46B1C7B}" type="datetime1">
              <a:rPr lang="en-GB" smtClean="0"/>
              <a:t>16/12/2019</a:t>
            </a:fld>
            <a:endParaRPr lang="en-GB"/>
          </a:p>
        </p:txBody>
      </p:sp>
      <p:sp>
        <p:nvSpPr>
          <p:cNvPr id="5" name="Footer Placeholder 4">
            <a:extLst>
              <a:ext uri="{FF2B5EF4-FFF2-40B4-BE49-F238E27FC236}">
                <a16:creationId xmlns:a16="http://schemas.microsoft.com/office/drawing/2014/main" id="{3CCEA8C9-3BCB-47A1-B09C-AE23D33484B2}"/>
              </a:ext>
            </a:extLst>
          </p:cNvPr>
          <p:cNvSpPr>
            <a:spLocks noGrp="1"/>
          </p:cNvSpPr>
          <p:nvPr>
            <p:ph type="ftr" sz="quarter" idx="11"/>
          </p:nvPr>
        </p:nvSpPr>
        <p:spPr/>
        <p:txBody>
          <a:bodyPr/>
          <a:lstStyle/>
          <a:p>
            <a:r>
              <a:rPr lang="en-GB"/>
              <a:t>Digital Skills and Resaerch Methods</a:t>
            </a:r>
          </a:p>
        </p:txBody>
      </p:sp>
      <p:sp>
        <p:nvSpPr>
          <p:cNvPr id="6" name="Slide Number Placeholder 5">
            <a:extLst>
              <a:ext uri="{FF2B5EF4-FFF2-40B4-BE49-F238E27FC236}">
                <a16:creationId xmlns:a16="http://schemas.microsoft.com/office/drawing/2014/main" id="{8B8D80EE-70DB-4D28-8394-1FAF8A60FACC}"/>
              </a:ext>
            </a:extLst>
          </p:cNvPr>
          <p:cNvSpPr>
            <a:spLocks noGrp="1"/>
          </p:cNvSpPr>
          <p:nvPr>
            <p:ph type="sldNum" sz="quarter" idx="12"/>
          </p:nvPr>
        </p:nvSpPr>
        <p:spPr/>
        <p:txBody>
          <a:bodyPr/>
          <a:lstStyle/>
          <a:p>
            <a:fld id="{9D28E3C0-DA4C-430E-9E55-2C23F7599DB1}" type="slidenum">
              <a:rPr lang="en-GB" smtClean="0"/>
              <a:t>‹#›</a:t>
            </a:fld>
            <a:endParaRPr lang="en-GB"/>
          </a:p>
        </p:txBody>
      </p:sp>
    </p:spTree>
    <p:extLst>
      <p:ext uri="{BB962C8B-B14F-4D97-AF65-F5344CB8AC3E}">
        <p14:creationId xmlns:p14="http://schemas.microsoft.com/office/powerpoint/2010/main" val="850806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5D6C03-E7C1-4741-98C9-A9E5815B33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D52CF1-A6F8-47A5-9DD4-4D861782A9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30398F-5491-4DBF-B684-34817F1EBF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2BC3C7-A0BB-461F-8B26-3F8D2BE8ABBD}" type="datetime1">
              <a:rPr lang="en-GB" smtClean="0"/>
              <a:t>16/12/2019</a:t>
            </a:fld>
            <a:endParaRPr lang="en-GB"/>
          </a:p>
        </p:txBody>
      </p:sp>
      <p:sp>
        <p:nvSpPr>
          <p:cNvPr id="5" name="Footer Placeholder 4">
            <a:extLst>
              <a:ext uri="{FF2B5EF4-FFF2-40B4-BE49-F238E27FC236}">
                <a16:creationId xmlns:a16="http://schemas.microsoft.com/office/drawing/2014/main" id="{8149C032-A628-43C1-AE65-61AAFE942C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Digital Skills and Resaerch Methods</a:t>
            </a:r>
          </a:p>
        </p:txBody>
      </p:sp>
      <p:sp>
        <p:nvSpPr>
          <p:cNvPr id="6" name="Slide Number Placeholder 5">
            <a:extLst>
              <a:ext uri="{FF2B5EF4-FFF2-40B4-BE49-F238E27FC236}">
                <a16:creationId xmlns:a16="http://schemas.microsoft.com/office/drawing/2014/main" id="{593A6A39-7816-47E4-AC1B-38538BDF3C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28E3C0-DA4C-430E-9E55-2C23F7599DB1}" type="slidenum">
              <a:rPr lang="en-GB" smtClean="0"/>
              <a:t>‹#›</a:t>
            </a:fld>
            <a:endParaRPr lang="en-GB"/>
          </a:p>
        </p:txBody>
      </p:sp>
    </p:spTree>
    <p:extLst>
      <p:ext uri="{BB962C8B-B14F-4D97-AF65-F5344CB8AC3E}">
        <p14:creationId xmlns:p14="http://schemas.microsoft.com/office/powerpoint/2010/main" val="977047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bartleby.com/essay/Fedex-The-Objectives-Of-Business-F3MWSNXZ9C5W" TargetMode="External"/><Relationship Id="rId2" Type="http://schemas.openxmlformats.org/officeDocument/2006/relationships/hyperlink" Target="https://about.van.fedex.com/wp-content/uploads/2016/11/Corporate-Brochure-November-2016.pdf" TargetMode="External"/><Relationship Id="rId1" Type="http://schemas.openxmlformats.org/officeDocument/2006/relationships/slideLayout" Target="../slideLayouts/slideLayout7.xml"/><Relationship Id="rId6" Type="http://schemas.openxmlformats.org/officeDocument/2006/relationships/hyperlink" Target="https://digital.hbs.edu/platform-rctom/submission/fedex-the-next-big-challenge/" TargetMode="External"/><Relationship Id="rId5" Type="http://schemas.openxmlformats.org/officeDocument/2006/relationships/hyperlink" Target="https://www.sciencedirect.com/science/article/abs/pii/S0966692312001299" TargetMode="External"/><Relationship Id="rId4" Type="http://schemas.openxmlformats.org/officeDocument/2006/relationships/hyperlink" Target="https://core.ac.uk/download/pdf/78485693.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researchgate.net/publication/307803247_httpcompetitiounidebhuwp-contentuploads201603VII-203_bogel_papppdf" TargetMode="External"/><Relationship Id="rId2" Type="http://schemas.openxmlformats.org/officeDocument/2006/relationships/hyperlink" Target="https://www.fedex.com/en-gb/about.html" TargetMode="External"/><Relationship Id="rId1" Type="http://schemas.openxmlformats.org/officeDocument/2006/relationships/slideLayout" Target="../slideLayouts/slideLayout7.xml"/><Relationship Id="rId6" Type="http://schemas.openxmlformats.org/officeDocument/2006/relationships/hyperlink" Target="https://www.slideshare.net/vnnw/social-media-marketing-english-edition-4470494/12-BfPEBehavior_is_a_function_of" TargetMode="External"/><Relationship Id="rId5" Type="http://schemas.openxmlformats.org/officeDocument/2006/relationships/hyperlink" Target="https://www.slideshare.net/vnnw/social-media-marketing-english-edition-4470494/10-The_components_of_Social_Media" TargetMode="External"/><Relationship Id="rId4" Type="http://schemas.openxmlformats.org/officeDocument/2006/relationships/hyperlink" Target="https://www.cnbc.com/2019/03/19/fedex-just-warned-the-whole-globe-is-slowing.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slideshare.net/PiyushVirmani1/dhl-strategic-analysis" TargetMode="External"/><Relationship Id="rId2" Type="http://schemas.openxmlformats.org/officeDocument/2006/relationships/hyperlink" Target="https://www.astrogrowth.com/blog/fedex-mission-statement/" TargetMode="External"/><Relationship Id="rId1" Type="http://schemas.openxmlformats.org/officeDocument/2006/relationships/slideLayout" Target="../slideLayouts/slideLayout7.xml"/><Relationship Id="rId5" Type="http://schemas.openxmlformats.org/officeDocument/2006/relationships/hyperlink" Target="https://www.tandfonline.com/doi/abs/10.1201/1078/43195.18.2.20010301/31277.8?journalCode=uism20" TargetMode="External"/><Relationship Id="rId4" Type="http://schemas.openxmlformats.org/officeDocument/2006/relationships/hyperlink" Target="https://www.tandfonline.com/doi/abs/10.1300/J127v01n03_0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556874A-3AC9-4317-BBC3-68926A63C7CE}"/>
              </a:ext>
            </a:extLst>
          </p:cNvPr>
          <p:cNvSpPr>
            <a:spLocks noGrp="1"/>
          </p:cNvSpPr>
          <p:nvPr>
            <p:ph type="ftr" sz="quarter" idx="11"/>
          </p:nvPr>
        </p:nvSpPr>
        <p:spPr/>
        <p:txBody>
          <a:bodyPr/>
          <a:lstStyle/>
          <a:p>
            <a:r>
              <a:rPr lang="en-GB"/>
              <a:t>Digital Skills and Resaerch Methods</a:t>
            </a:r>
          </a:p>
        </p:txBody>
      </p:sp>
      <p:sp>
        <p:nvSpPr>
          <p:cNvPr id="3" name="Slide Number Placeholder 2">
            <a:extLst>
              <a:ext uri="{FF2B5EF4-FFF2-40B4-BE49-F238E27FC236}">
                <a16:creationId xmlns:a16="http://schemas.microsoft.com/office/drawing/2014/main" id="{3751B1BF-9B5B-4923-A976-B8F0789E918B}"/>
              </a:ext>
            </a:extLst>
          </p:cNvPr>
          <p:cNvSpPr>
            <a:spLocks noGrp="1"/>
          </p:cNvSpPr>
          <p:nvPr>
            <p:ph type="sldNum" sz="quarter" idx="12"/>
          </p:nvPr>
        </p:nvSpPr>
        <p:spPr/>
        <p:txBody>
          <a:bodyPr/>
          <a:lstStyle/>
          <a:p>
            <a:fld id="{9D28E3C0-DA4C-430E-9E55-2C23F7599DB1}" type="slidenum">
              <a:rPr lang="en-GB" smtClean="0"/>
              <a:t>1</a:t>
            </a:fld>
            <a:endParaRPr lang="en-GB"/>
          </a:p>
        </p:txBody>
      </p:sp>
    </p:spTree>
    <p:extLst>
      <p:ext uri="{BB962C8B-B14F-4D97-AF65-F5344CB8AC3E}">
        <p14:creationId xmlns:p14="http://schemas.microsoft.com/office/powerpoint/2010/main" val="2618717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C102E1B-32D4-442C-85A9-A6EEC386CF11}"/>
              </a:ext>
            </a:extLst>
          </p:cNvPr>
          <p:cNvSpPr txBox="1"/>
          <p:nvPr/>
        </p:nvSpPr>
        <p:spPr>
          <a:xfrm>
            <a:off x="5638800" y="2849217"/>
            <a:ext cx="914400" cy="914400"/>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AA1FBAA8-511C-41B6-96AA-9C0A26F2606D}"/>
              </a:ext>
            </a:extLst>
          </p:cNvPr>
          <p:cNvSpPr txBox="1"/>
          <p:nvPr/>
        </p:nvSpPr>
        <p:spPr>
          <a:xfrm>
            <a:off x="1918090" y="2926266"/>
            <a:ext cx="9090991" cy="1754326"/>
          </a:xfrm>
          <a:prstGeom prst="rect">
            <a:avLst/>
          </a:prstGeom>
          <a:noFill/>
        </p:spPr>
        <p:txBody>
          <a:bodyPr wrap="square" rtlCol="0">
            <a:spAutoFit/>
          </a:bodyPr>
          <a:lstStyle/>
          <a:p>
            <a:pPr marL="342900" indent="-342900">
              <a:buFont typeface="+mj-lt"/>
              <a:buAutoNum type="arabicPeriod"/>
            </a:pPr>
            <a:r>
              <a:rPr lang="en-GB" dirty="0"/>
              <a:t>IONUT BROASCA           ID: 1908327     Introduction &amp; Background</a:t>
            </a:r>
          </a:p>
          <a:p>
            <a:pPr marL="342900" indent="-342900">
              <a:buFont typeface="+mj-lt"/>
              <a:buAutoNum type="arabicPeriod"/>
            </a:pPr>
            <a:r>
              <a:rPr lang="en-GB" dirty="0"/>
              <a:t>MAXIM BABIN               ID: 1909116     Challenges before introducing Modern technology</a:t>
            </a:r>
          </a:p>
          <a:p>
            <a:pPr marL="342900" indent="-342900">
              <a:buFont typeface="+mj-lt"/>
              <a:buAutoNum type="arabicPeriod"/>
            </a:pPr>
            <a:r>
              <a:rPr lang="en-GB" dirty="0"/>
              <a:t>CLARA BARNA               ID: 1908330     Insights of the Modern Technology</a:t>
            </a:r>
          </a:p>
          <a:p>
            <a:pPr marL="342900" indent="-342900">
              <a:buFont typeface="+mj-lt"/>
              <a:buAutoNum type="arabicPeriod"/>
            </a:pPr>
            <a:r>
              <a:rPr lang="en-GB" dirty="0"/>
              <a:t>SABINA BOSCENEAN    ID: 1909062     Impacts of Modern Technology</a:t>
            </a:r>
          </a:p>
          <a:p>
            <a:pPr marL="342900" indent="-342900">
              <a:buFont typeface="+mj-lt"/>
              <a:buAutoNum type="arabicPeriod"/>
            </a:pPr>
            <a:r>
              <a:rPr lang="en-GB" dirty="0"/>
              <a:t>ANGELIN BALTA             ID: 1908331     Lesson drawn from the case study</a:t>
            </a:r>
          </a:p>
          <a:p>
            <a:pPr marL="342900" indent="-342900">
              <a:buFont typeface="+mj-lt"/>
              <a:buAutoNum type="arabicPeriod"/>
            </a:pPr>
            <a:r>
              <a:rPr lang="en-GB" dirty="0"/>
              <a:t>MELINDA KOVACS         ID: 1908326     Conclusion &amp; References </a:t>
            </a:r>
          </a:p>
        </p:txBody>
      </p:sp>
      <p:sp>
        <p:nvSpPr>
          <p:cNvPr id="3" name="TextBox 2">
            <a:extLst>
              <a:ext uri="{FF2B5EF4-FFF2-40B4-BE49-F238E27FC236}">
                <a16:creationId xmlns:a16="http://schemas.microsoft.com/office/drawing/2014/main" id="{C178E12C-24AE-42CD-9CF8-D2078868B126}"/>
              </a:ext>
            </a:extLst>
          </p:cNvPr>
          <p:cNvSpPr txBox="1"/>
          <p:nvPr/>
        </p:nvSpPr>
        <p:spPr>
          <a:xfrm>
            <a:off x="4231964" y="4964355"/>
            <a:ext cx="3728072" cy="1754326"/>
          </a:xfrm>
          <a:prstGeom prst="rect">
            <a:avLst/>
          </a:prstGeom>
          <a:noFill/>
        </p:spPr>
        <p:txBody>
          <a:bodyPr wrap="none" rtlCol="0">
            <a:spAutoFit/>
          </a:bodyPr>
          <a:lstStyle/>
          <a:p>
            <a:pPr algn="ctr"/>
            <a:r>
              <a:rPr lang="en-GB" dirty="0"/>
              <a:t>DR ANUPAM MAZUMDAR </a:t>
            </a:r>
          </a:p>
          <a:p>
            <a:pPr algn="ctr"/>
            <a:r>
              <a:rPr lang="en-GB" dirty="0"/>
              <a:t>University of Wales Trinity Saint David</a:t>
            </a:r>
          </a:p>
          <a:p>
            <a:pPr algn="ctr"/>
            <a:r>
              <a:rPr lang="en-GB" dirty="0"/>
              <a:t>15/12/2019</a:t>
            </a:r>
          </a:p>
          <a:p>
            <a:pPr algn="ctr"/>
            <a:r>
              <a:rPr lang="en-GB" dirty="0"/>
              <a:t>BMSW4003</a:t>
            </a:r>
          </a:p>
          <a:p>
            <a:pPr algn="ctr"/>
            <a:endParaRPr lang="en-GB" dirty="0"/>
          </a:p>
          <a:p>
            <a:pPr algn="ctr"/>
            <a:endParaRPr lang="en-GB" dirty="0"/>
          </a:p>
        </p:txBody>
      </p:sp>
      <p:sp>
        <p:nvSpPr>
          <p:cNvPr id="5" name="Footer Placeholder 4">
            <a:extLst>
              <a:ext uri="{FF2B5EF4-FFF2-40B4-BE49-F238E27FC236}">
                <a16:creationId xmlns:a16="http://schemas.microsoft.com/office/drawing/2014/main" id="{E0503F73-5556-420D-B1C9-8DB0EB3D1AD0}"/>
              </a:ext>
            </a:extLst>
          </p:cNvPr>
          <p:cNvSpPr>
            <a:spLocks noGrp="1"/>
          </p:cNvSpPr>
          <p:nvPr>
            <p:ph type="ftr" sz="quarter" idx="11"/>
          </p:nvPr>
        </p:nvSpPr>
        <p:spPr>
          <a:xfrm>
            <a:off x="3845236" y="110741"/>
            <a:ext cx="4114800" cy="365125"/>
          </a:xfrm>
        </p:spPr>
        <p:txBody>
          <a:bodyPr/>
          <a:lstStyle/>
          <a:p>
            <a:r>
              <a:rPr lang="en-GB" sz="1600" b="1" dirty="0">
                <a:solidFill>
                  <a:schemeClr val="tx1"/>
                </a:solidFill>
              </a:rPr>
              <a:t>Digital Skills and Research Methods</a:t>
            </a:r>
          </a:p>
        </p:txBody>
      </p:sp>
      <p:sp>
        <p:nvSpPr>
          <p:cNvPr id="6" name="Slide Number Placeholder 5">
            <a:extLst>
              <a:ext uri="{FF2B5EF4-FFF2-40B4-BE49-F238E27FC236}">
                <a16:creationId xmlns:a16="http://schemas.microsoft.com/office/drawing/2014/main" id="{3C9EC460-3FB9-49C8-886D-5F014EB63A70}"/>
              </a:ext>
            </a:extLst>
          </p:cNvPr>
          <p:cNvSpPr>
            <a:spLocks noGrp="1"/>
          </p:cNvSpPr>
          <p:nvPr>
            <p:ph type="sldNum" sz="quarter" idx="12"/>
          </p:nvPr>
        </p:nvSpPr>
        <p:spPr/>
        <p:txBody>
          <a:bodyPr/>
          <a:lstStyle/>
          <a:p>
            <a:fld id="{9D28E3C0-DA4C-430E-9E55-2C23F7599DB1}" type="slidenum">
              <a:rPr lang="en-GB" smtClean="0"/>
              <a:t>2</a:t>
            </a:fld>
            <a:endParaRPr lang="en-GB"/>
          </a:p>
        </p:txBody>
      </p:sp>
      <p:pic>
        <p:nvPicPr>
          <p:cNvPr id="10" name="Picture 9" descr="A close up of a sign&#10;&#10;Description automatically generated">
            <a:extLst>
              <a:ext uri="{FF2B5EF4-FFF2-40B4-BE49-F238E27FC236}">
                <a16:creationId xmlns:a16="http://schemas.microsoft.com/office/drawing/2014/main" id="{AD741024-E027-47D6-BE52-07E4514E66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2622" y="318837"/>
            <a:ext cx="5992515" cy="2556362"/>
          </a:xfrm>
          <a:prstGeom prst="rect">
            <a:avLst/>
          </a:prstGeom>
        </p:spPr>
      </p:pic>
    </p:spTree>
    <p:extLst>
      <p:ext uri="{BB962C8B-B14F-4D97-AF65-F5344CB8AC3E}">
        <p14:creationId xmlns:p14="http://schemas.microsoft.com/office/powerpoint/2010/main" val="2628163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C65C575-E107-4ACC-87DC-5C6A7BD7A38E}"/>
              </a:ext>
            </a:extLst>
          </p:cNvPr>
          <p:cNvSpPr>
            <a:spLocks noGrp="1"/>
          </p:cNvSpPr>
          <p:nvPr>
            <p:ph type="sldNum" sz="quarter" idx="12"/>
          </p:nvPr>
        </p:nvSpPr>
        <p:spPr/>
        <p:txBody>
          <a:bodyPr/>
          <a:lstStyle/>
          <a:p>
            <a:fld id="{9D28E3C0-DA4C-430E-9E55-2C23F7599DB1}" type="slidenum">
              <a:rPr lang="en-GB" smtClean="0"/>
              <a:t>3</a:t>
            </a:fld>
            <a:endParaRPr lang="en-GB"/>
          </a:p>
        </p:txBody>
      </p:sp>
      <p:sp>
        <p:nvSpPr>
          <p:cNvPr id="4" name="TextBox 3">
            <a:extLst>
              <a:ext uri="{FF2B5EF4-FFF2-40B4-BE49-F238E27FC236}">
                <a16:creationId xmlns:a16="http://schemas.microsoft.com/office/drawing/2014/main" id="{81117791-6BF5-427E-89AA-38C248FCE604}"/>
              </a:ext>
            </a:extLst>
          </p:cNvPr>
          <p:cNvSpPr txBox="1"/>
          <p:nvPr/>
        </p:nvSpPr>
        <p:spPr>
          <a:xfrm>
            <a:off x="1" y="27335"/>
            <a:ext cx="12192000" cy="2585323"/>
          </a:xfrm>
          <a:prstGeom prst="rect">
            <a:avLst/>
          </a:prstGeom>
          <a:noFill/>
        </p:spPr>
        <p:txBody>
          <a:bodyPr wrap="square" rtlCol="0">
            <a:spAutoFit/>
          </a:bodyPr>
          <a:lstStyle/>
          <a:p>
            <a:endParaRPr lang="en-GB" b="1" dirty="0"/>
          </a:p>
          <a:p>
            <a:pPr algn="ctr"/>
            <a:endParaRPr lang="en-GB" sz="3600" b="1" dirty="0"/>
          </a:p>
          <a:p>
            <a:pPr algn="ctr"/>
            <a:r>
              <a:rPr lang="en-GB" sz="3600" b="1" dirty="0"/>
              <a:t>Introduction</a:t>
            </a:r>
          </a:p>
          <a:p>
            <a:endParaRPr lang="en-GB" b="1" dirty="0"/>
          </a:p>
          <a:p>
            <a:pPr marL="285750" indent="-285750">
              <a:buFont typeface="Arial" panose="020B0604020202020204" pitchFamily="34" charset="0"/>
              <a:buChar char="•"/>
            </a:pPr>
            <a:r>
              <a:rPr lang="en-GB" dirty="0"/>
              <a:t>FedEx Corporation is a worldwide dispatch conveyance organization from United States</a:t>
            </a:r>
          </a:p>
          <a:p>
            <a:pPr marL="285750" indent="-285750">
              <a:buFont typeface="Wingdings" panose="05000000000000000000" pitchFamily="2" charset="2"/>
              <a:buChar char="§"/>
            </a:pPr>
            <a:r>
              <a:rPr lang="en-GB" dirty="0"/>
              <a:t> The name FedEx originates from the syllabic shortened form Federal Express, the first name of the air division organization.</a:t>
            </a:r>
          </a:p>
          <a:p>
            <a:pPr marL="285750" indent="-285750">
              <a:buFont typeface="Wingdings" panose="05000000000000000000" pitchFamily="2" charset="2"/>
              <a:buChar char="§"/>
            </a:pPr>
            <a:r>
              <a:rPr lang="en-GB" dirty="0"/>
              <a:t>The name was used from 1973 till 2000 and now it is called </a:t>
            </a:r>
            <a:r>
              <a:rPr lang="en-GB" b="1" dirty="0"/>
              <a:t>FedEx Express. </a:t>
            </a:r>
            <a:endParaRPr lang="en-GB" dirty="0">
              <a:solidFill>
                <a:srgbClr val="FFFF00"/>
              </a:solidFill>
            </a:endParaRPr>
          </a:p>
        </p:txBody>
      </p:sp>
      <p:sp>
        <p:nvSpPr>
          <p:cNvPr id="6" name="TextBox 5">
            <a:extLst>
              <a:ext uri="{FF2B5EF4-FFF2-40B4-BE49-F238E27FC236}">
                <a16:creationId xmlns:a16="http://schemas.microsoft.com/office/drawing/2014/main" id="{AE3CBEC3-736D-41FB-BC9C-16A07EBD7A72}"/>
              </a:ext>
            </a:extLst>
          </p:cNvPr>
          <p:cNvSpPr txBox="1"/>
          <p:nvPr/>
        </p:nvSpPr>
        <p:spPr>
          <a:xfrm>
            <a:off x="143522" y="3030259"/>
            <a:ext cx="11904956" cy="3508653"/>
          </a:xfrm>
          <a:prstGeom prst="rect">
            <a:avLst/>
          </a:prstGeom>
          <a:noFill/>
        </p:spPr>
        <p:txBody>
          <a:bodyPr wrap="square" rtlCol="0">
            <a:spAutoFit/>
          </a:bodyPr>
          <a:lstStyle/>
          <a:p>
            <a:pPr algn="ctr"/>
            <a:r>
              <a:rPr lang="en-GB" sz="2400" b="1" dirty="0"/>
              <a:t>General Information about FedEx</a:t>
            </a:r>
          </a:p>
          <a:p>
            <a:pPr algn="ctr"/>
            <a:endParaRPr lang="en-GB" dirty="0"/>
          </a:p>
          <a:p>
            <a:pPr algn="ctr"/>
            <a:r>
              <a:rPr lang="en-GB" b="1" dirty="0"/>
              <a:t>Company name: FedEx Corporation </a:t>
            </a:r>
          </a:p>
          <a:p>
            <a:pPr algn="ctr"/>
            <a:r>
              <a:rPr lang="en-GB" b="1" dirty="0"/>
              <a:t>Type: Public </a:t>
            </a:r>
          </a:p>
          <a:p>
            <a:pPr algn="ctr"/>
            <a:r>
              <a:rPr lang="en-GB" b="1" dirty="0"/>
              <a:t>Headquarters: Memphis, United States</a:t>
            </a:r>
          </a:p>
          <a:p>
            <a:pPr algn="ctr"/>
            <a:r>
              <a:rPr lang="en-GB" b="1" dirty="0"/>
              <a:t>Founder: Frederick W. Smith</a:t>
            </a:r>
          </a:p>
          <a:p>
            <a:pPr algn="ctr"/>
            <a:r>
              <a:rPr lang="en-GB" b="1" dirty="0" err="1"/>
              <a:t>Estabilish</a:t>
            </a:r>
            <a:r>
              <a:rPr lang="en-GB" b="1" dirty="0"/>
              <a:t> in: 1971 Little Rock, Arkansas (as Federal Express Corporation)</a:t>
            </a:r>
          </a:p>
          <a:p>
            <a:pPr algn="ctr"/>
            <a:r>
              <a:rPr lang="en-GB" b="1" dirty="0"/>
              <a:t>Key People: Raj Subramaniam (CEO), Frederick W. Smith (founder and chairman)</a:t>
            </a:r>
          </a:p>
          <a:p>
            <a:pPr algn="ctr"/>
            <a:r>
              <a:rPr lang="en-GB" b="1" dirty="0"/>
              <a:t>Area served: Worldwide</a:t>
            </a:r>
          </a:p>
          <a:p>
            <a:pPr algn="ctr"/>
            <a:r>
              <a:rPr lang="en-GB" b="1" dirty="0"/>
              <a:t>Products: postal services, third-party logistics, express mail and freight forwarding </a:t>
            </a:r>
          </a:p>
          <a:p>
            <a:pPr algn="ctr"/>
            <a:r>
              <a:rPr lang="en-GB" b="1" dirty="0"/>
              <a:t>Employees: 425000 (2018)</a:t>
            </a:r>
          </a:p>
          <a:p>
            <a:pPr algn="ctr"/>
            <a:r>
              <a:rPr lang="en-GB" b="1" dirty="0"/>
              <a:t>Net Income: 4.572 billion (2018)</a:t>
            </a:r>
            <a:endParaRPr lang="en-GB" dirty="0"/>
          </a:p>
        </p:txBody>
      </p:sp>
      <p:sp>
        <p:nvSpPr>
          <p:cNvPr id="7" name="Footer Placeholder 1">
            <a:extLst>
              <a:ext uri="{FF2B5EF4-FFF2-40B4-BE49-F238E27FC236}">
                <a16:creationId xmlns:a16="http://schemas.microsoft.com/office/drawing/2014/main" id="{208088EC-D194-4EBF-B303-E46E6EF1EB64}"/>
              </a:ext>
            </a:extLst>
          </p:cNvPr>
          <p:cNvSpPr>
            <a:spLocks noGrp="1"/>
          </p:cNvSpPr>
          <p:nvPr>
            <p:ph type="ftr" sz="quarter" idx="11"/>
          </p:nvPr>
        </p:nvSpPr>
        <p:spPr>
          <a:xfrm>
            <a:off x="4038600" y="94096"/>
            <a:ext cx="4114800" cy="365125"/>
          </a:xfrm>
        </p:spPr>
        <p:txBody>
          <a:bodyPr/>
          <a:lstStyle/>
          <a:p>
            <a:r>
              <a:rPr lang="en-GB" sz="1800" b="1" dirty="0">
                <a:solidFill>
                  <a:schemeClr val="tx1"/>
                </a:solidFill>
              </a:rPr>
              <a:t>Digital Skills and Research Methods</a:t>
            </a:r>
          </a:p>
        </p:txBody>
      </p:sp>
    </p:spTree>
    <p:extLst>
      <p:ext uri="{BB962C8B-B14F-4D97-AF65-F5344CB8AC3E}">
        <p14:creationId xmlns:p14="http://schemas.microsoft.com/office/powerpoint/2010/main" val="2897520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C1D31F7-A5F4-45E7-AC13-4A4EFF4CDF9E}"/>
              </a:ext>
            </a:extLst>
          </p:cNvPr>
          <p:cNvSpPr>
            <a:spLocks noGrp="1"/>
          </p:cNvSpPr>
          <p:nvPr>
            <p:ph type="sldNum" sz="quarter" idx="12"/>
          </p:nvPr>
        </p:nvSpPr>
        <p:spPr/>
        <p:txBody>
          <a:bodyPr/>
          <a:lstStyle/>
          <a:p>
            <a:fld id="{9D28E3C0-DA4C-430E-9E55-2C23F7599DB1}" type="slidenum">
              <a:rPr lang="en-GB" smtClean="0"/>
              <a:t>4</a:t>
            </a:fld>
            <a:endParaRPr lang="en-GB"/>
          </a:p>
        </p:txBody>
      </p:sp>
      <p:sp>
        <p:nvSpPr>
          <p:cNvPr id="4" name="TextBox 3">
            <a:extLst>
              <a:ext uri="{FF2B5EF4-FFF2-40B4-BE49-F238E27FC236}">
                <a16:creationId xmlns:a16="http://schemas.microsoft.com/office/drawing/2014/main" id="{F72F647C-833B-4EB6-873C-A25F869FBA99}"/>
              </a:ext>
            </a:extLst>
          </p:cNvPr>
          <p:cNvSpPr txBox="1"/>
          <p:nvPr/>
        </p:nvSpPr>
        <p:spPr>
          <a:xfrm>
            <a:off x="803565" y="434269"/>
            <a:ext cx="10852726" cy="5201424"/>
          </a:xfrm>
          <a:prstGeom prst="rect">
            <a:avLst/>
          </a:prstGeom>
          <a:noFill/>
        </p:spPr>
        <p:txBody>
          <a:bodyPr wrap="square" rtlCol="0">
            <a:spAutoFit/>
          </a:bodyPr>
          <a:lstStyle/>
          <a:p>
            <a:pPr algn="ctr"/>
            <a:r>
              <a:rPr lang="en-GB" sz="3200" b="1" dirty="0"/>
              <a:t>Background</a:t>
            </a:r>
          </a:p>
          <a:p>
            <a:pPr marL="285750" indent="-285750" algn="just">
              <a:buFont typeface="Arial" panose="020B0604020202020204" pitchFamily="34" charset="0"/>
              <a:buChar char="•"/>
            </a:pPr>
            <a:r>
              <a:rPr lang="en-GB" sz="2000" dirty="0"/>
              <a:t>Was founded by a former marine pilot Frederick W. Smith in 1971 Little Rock, Arkansas</a:t>
            </a:r>
          </a:p>
          <a:p>
            <a:pPr algn="just"/>
            <a:endParaRPr lang="en-GB" sz="2000" dirty="0"/>
          </a:p>
          <a:p>
            <a:pPr marL="285750" indent="-285750" algn="just">
              <a:buFont typeface="Arial" panose="020B0604020202020204" pitchFamily="34" charset="0"/>
              <a:buChar char="•"/>
            </a:pPr>
            <a:r>
              <a:rPr lang="en-GB" sz="2000" dirty="0"/>
              <a:t>FedEx is the pioneer of a technology who was used to tracking packages wherever in the world</a:t>
            </a:r>
            <a:r>
              <a:rPr lang="en-GB" sz="2000" b="1" dirty="0"/>
              <a:t>.</a:t>
            </a:r>
            <a:endParaRPr lang="en-GB" b="1" dirty="0"/>
          </a:p>
          <a:p>
            <a:pPr algn="just"/>
            <a:endParaRPr lang="en-GB" sz="2000" dirty="0"/>
          </a:p>
          <a:p>
            <a:pPr marL="285750" indent="-285750" algn="just">
              <a:buFont typeface="Arial" panose="020B0604020202020204" pitchFamily="34" charset="0"/>
              <a:buChar char="•"/>
            </a:pPr>
            <a:r>
              <a:rPr lang="en-GB" sz="2000" dirty="0"/>
              <a:t>Authoritatively they started in 17 </a:t>
            </a:r>
            <a:r>
              <a:rPr lang="en-GB" sz="2000" dirty="0" err="1"/>
              <a:t>april</a:t>
            </a:r>
            <a:r>
              <a:rPr lang="en-GB" sz="2000" dirty="0"/>
              <a:t> 1973 began with 14 Dassault Falcon planes and 389 representatives conveying in that night 186 bundles in 25 U.S. urban communities.</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In 70's FedEx turned into the main conveyance organization of high-need merchandise, setting the benchmarks of express transporting industry.</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In 1984, FedEx expanded their business in Europe and Asia, also marking a regular scheduled flight to Europe(</a:t>
            </a:r>
            <a:r>
              <a:rPr lang="en-US" sz="2000" dirty="0"/>
              <a:t>Bhardwaj and </a:t>
            </a:r>
            <a:r>
              <a:rPr lang="en-US" sz="2000" dirty="0" err="1"/>
              <a:t>Momaya</a:t>
            </a:r>
            <a:r>
              <a:rPr lang="en-US" sz="2000" dirty="0"/>
              <a:t>, 2006)</a:t>
            </a:r>
            <a:endParaRPr lang="en-GB" sz="2000" dirty="0"/>
          </a:p>
          <a:p>
            <a:pPr algn="just"/>
            <a:endParaRPr lang="en-GB" sz="2000" dirty="0"/>
          </a:p>
          <a:p>
            <a:pPr marL="285750" indent="-285750" algn="just">
              <a:buFont typeface="Arial" panose="020B0604020202020204" pitchFamily="34" charset="0"/>
              <a:buChar char="•"/>
            </a:pPr>
            <a:r>
              <a:rPr lang="en-GB" sz="2000" dirty="0"/>
              <a:t>In current days, FedEx have a net income estimated by 4.572 billion dollars and 425,000 employees in 2018 with more than 650 aircrafts  is the biggest delivery currier company in the world</a:t>
            </a:r>
          </a:p>
        </p:txBody>
      </p:sp>
      <p:sp>
        <p:nvSpPr>
          <p:cNvPr id="6" name="Footer Placeholder 1">
            <a:extLst>
              <a:ext uri="{FF2B5EF4-FFF2-40B4-BE49-F238E27FC236}">
                <a16:creationId xmlns:a16="http://schemas.microsoft.com/office/drawing/2014/main" id="{90DE1347-A6F3-4EEF-876A-605D3A4394E9}"/>
              </a:ext>
            </a:extLst>
          </p:cNvPr>
          <p:cNvSpPr>
            <a:spLocks noGrp="1"/>
          </p:cNvSpPr>
          <p:nvPr>
            <p:ph type="ftr" sz="quarter" idx="11"/>
          </p:nvPr>
        </p:nvSpPr>
        <p:spPr>
          <a:xfrm>
            <a:off x="4038600" y="94096"/>
            <a:ext cx="4114800" cy="365125"/>
          </a:xfrm>
        </p:spPr>
        <p:txBody>
          <a:bodyPr/>
          <a:lstStyle/>
          <a:p>
            <a:r>
              <a:rPr lang="en-GB" sz="1800" b="1" dirty="0">
                <a:solidFill>
                  <a:schemeClr val="tx1"/>
                </a:solidFill>
              </a:rPr>
              <a:t>Digital Skills and Research Methods</a:t>
            </a:r>
          </a:p>
        </p:txBody>
      </p:sp>
    </p:spTree>
    <p:extLst>
      <p:ext uri="{BB962C8B-B14F-4D97-AF65-F5344CB8AC3E}">
        <p14:creationId xmlns:p14="http://schemas.microsoft.com/office/powerpoint/2010/main" val="2093868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C1D31F7-A5F4-45E7-AC13-4A4EFF4CDF9E}"/>
              </a:ext>
            </a:extLst>
          </p:cNvPr>
          <p:cNvSpPr>
            <a:spLocks noGrp="1"/>
          </p:cNvSpPr>
          <p:nvPr>
            <p:ph type="sldNum" sz="quarter" idx="12"/>
          </p:nvPr>
        </p:nvSpPr>
        <p:spPr/>
        <p:txBody>
          <a:bodyPr/>
          <a:lstStyle/>
          <a:p>
            <a:fld id="{9D28E3C0-DA4C-430E-9E55-2C23F7599DB1}" type="slidenum">
              <a:rPr lang="en-GB" smtClean="0"/>
              <a:t>5</a:t>
            </a:fld>
            <a:endParaRPr lang="en-GB"/>
          </a:p>
        </p:txBody>
      </p:sp>
      <p:sp>
        <p:nvSpPr>
          <p:cNvPr id="6" name="Footer Placeholder 1">
            <a:extLst>
              <a:ext uri="{FF2B5EF4-FFF2-40B4-BE49-F238E27FC236}">
                <a16:creationId xmlns:a16="http://schemas.microsoft.com/office/drawing/2014/main" id="{90DE1347-A6F3-4EEF-876A-605D3A4394E9}"/>
              </a:ext>
            </a:extLst>
          </p:cNvPr>
          <p:cNvSpPr>
            <a:spLocks noGrp="1"/>
          </p:cNvSpPr>
          <p:nvPr>
            <p:ph type="ftr" sz="quarter" idx="11"/>
          </p:nvPr>
        </p:nvSpPr>
        <p:spPr>
          <a:xfrm>
            <a:off x="4038600" y="94096"/>
            <a:ext cx="4114800" cy="365125"/>
          </a:xfrm>
        </p:spPr>
        <p:txBody>
          <a:bodyPr/>
          <a:lstStyle/>
          <a:p>
            <a:r>
              <a:rPr lang="en-GB" sz="1800" b="1" dirty="0">
                <a:solidFill>
                  <a:schemeClr val="tx1"/>
                </a:solidFill>
              </a:rPr>
              <a:t>Digital Skills and Research Methods</a:t>
            </a:r>
          </a:p>
        </p:txBody>
      </p:sp>
      <p:sp>
        <p:nvSpPr>
          <p:cNvPr id="2" name="TextBox 1">
            <a:extLst>
              <a:ext uri="{FF2B5EF4-FFF2-40B4-BE49-F238E27FC236}">
                <a16:creationId xmlns:a16="http://schemas.microsoft.com/office/drawing/2014/main" id="{C5F4D9FB-3E99-48B6-A509-A54F94BDBDDC}"/>
              </a:ext>
            </a:extLst>
          </p:cNvPr>
          <p:cNvSpPr txBox="1"/>
          <p:nvPr/>
        </p:nvSpPr>
        <p:spPr>
          <a:xfrm>
            <a:off x="970219" y="1586193"/>
            <a:ext cx="10251562" cy="5416868"/>
          </a:xfrm>
          <a:prstGeom prst="rect">
            <a:avLst/>
          </a:prstGeom>
          <a:noFill/>
        </p:spPr>
        <p:txBody>
          <a:bodyPr wrap="square" rtlCol="0">
            <a:spAutoFit/>
          </a:bodyPr>
          <a:lstStyle/>
          <a:p>
            <a:r>
              <a:rPr lang="en-GB" sz="2400" b="1" dirty="0"/>
              <a:t>Aim</a:t>
            </a:r>
            <a:r>
              <a:rPr lang="en-GB" sz="1600" dirty="0"/>
              <a:t>: FedEx is aiming to increase their business beyond the oceans to distribute services world wide very fast and secure.</a:t>
            </a:r>
          </a:p>
          <a:p>
            <a:endParaRPr lang="en-GB" sz="1600" dirty="0"/>
          </a:p>
          <a:p>
            <a:endParaRPr lang="en-GB" sz="1600" dirty="0"/>
          </a:p>
          <a:p>
            <a:r>
              <a:rPr lang="en-GB" sz="1600" dirty="0"/>
              <a:t> </a:t>
            </a:r>
          </a:p>
          <a:p>
            <a:r>
              <a:rPr lang="en-GB" sz="2400" b="1" dirty="0"/>
              <a:t>Objectives</a:t>
            </a:r>
            <a:r>
              <a:rPr lang="en-GB" sz="1600" dirty="0"/>
              <a:t>: Basically most of the companies are thinking about maximizing their profit but FedEx objective</a:t>
            </a:r>
          </a:p>
          <a:p>
            <a:r>
              <a:rPr lang="en-GB" sz="1600" dirty="0"/>
              <a:t> is to gain trust and to be very secure with their customers. </a:t>
            </a:r>
          </a:p>
          <a:p>
            <a:endParaRPr lang="en-GB" sz="1600" dirty="0"/>
          </a:p>
          <a:p>
            <a:endParaRPr lang="en-GB" sz="1600" dirty="0"/>
          </a:p>
          <a:p>
            <a:endParaRPr lang="en-GB" sz="1600" dirty="0"/>
          </a:p>
          <a:p>
            <a:endParaRPr lang="en-GB" sz="1600" dirty="0"/>
          </a:p>
          <a:p>
            <a:r>
              <a:rPr lang="en-GB" sz="2400" b="1" dirty="0"/>
              <a:t>Purposes</a:t>
            </a:r>
            <a:r>
              <a:rPr lang="en-GB" sz="1600" dirty="0"/>
              <a:t>: FedEx  want to create a compact network between customers and them delivering strategically </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dirty="0"/>
          </a:p>
        </p:txBody>
      </p:sp>
      <p:sp>
        <p:nvSpPr>
          <p:cNvPr id="5" name="TextBox 4">
            <a:extLst>
              <a:ext uri="{FF2B5EF4-FFF2-40B4-BE49-F238E27FC236}">
                <a16:creationId xmlns:a16="http://schemas.microsoft.com/office/drawing/2014/main" id="{9D0A7B38-28C5-4099-8295-A25643377A92}"/>
              </a:ext>
            </a:extLst>
          </p:cNvPr>
          <p:cNvSpPr txBox="1"/>
          <p:nvPr/>
        </p:nvSpPr>
        <p:spPr>
          <a:xfrm>
            <a:off x="2789506" y="747626"/>
            <a:ext cx="6612988" cy="584775"/>
          </a:xfrm>
          <a:prstGeom prst="rect">
            <a:avLst/>
          </a:prstGeom>
          <a:noFill/>
        </p:spPr>
        <p:txBody>
          <a:bodyPr wrap="square" rtlCol="0">
            <a:spAutoFit/>
          </a:bodyPr>
          <a:lstStyle/>
          <a:p>
            <a:pPr algn="ctr"/>
            <a:r>
              <a:rPr lang="en-GB" sz="3200" b="1" dirty="0"/>
              <a:t>Background</a:t>
            </a:r>
          </a:p>
        </p:txBody>
      </p:sp>
    </p:spTree>
    <p:extLst>
      <p:ext uri="{BB962C8B-B14F-4D97-AF65-F5344CB8AC3E}">
        <p14:creationId xmlns:p14="http://schemas.microsoft.com/office/powerpoint/2010/main" val="1336690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0A2FC94-7007-4E33-9216-3C6002BA0E1B}"/>
              </a:ext>
            </a:extLst>
          </p:cNvPr>
          <p:cNvSpPr>
            <a:spLocks noGrp="1"/>
          </p:cNvSpPr>
          <p:nvPr>
            <p:ph type="sldNum" sz="quarter" idx="12"/>
          </p:nvPr>
        </p:nvSpPr>
        <p:spPr/>
        <p:txBody>
          <a:bodyPr/>
          <a:lstStyle/>
          <a:p>
            <a:fld id="{9D28E3C0-DA4C-430E-9E55-2C23F7599DB1}" type="slidenum">
              <a:rPr lang="en-GB" smtClean="0"/>
              <a:t>6</a:t>
            </a:fld>
            <a:endParaRPr lang="en-GB"/>
          </a:p>
        </p:txBody>
      </p:sp>
      <p:sp>
        <p:nvSpPr>
          <p:cNvPr id="4" name="TextBox 3">
            <a:extLst>
              <a:ext uri="{FF2B5EF4-FFF2-40B4-BE49-F238E27FC236}">
                <a16:creationId xmlns:a16="http://schemas.microsoft.com/office/drawing/2014/main" id="{36B3E419-0E2E-4EC9-B542-3DD7EC5AE836}"/>
              </a:ext>
            </a:extLst>
          </p:cNvPr>
          <p:cNvSpPr txBox="1"/>
          <p:nvPr/>
        </p:nvSpPr>
        <p:spPr>
          <a:xfrm>
            <a:off x="4233984" y="0"/>
            <a:ext cx="3724033" cy="400110"/>
          </a:xfrm>
          <a:prstGeom prst="rect">
            <a:avLst/>
          </a:prstGeom>
          <a:noFill/>
        </p:spPr>
        <p:txBody>
          <a:bodyPr wrap="none" rtlCol="0">
            <a:spAutoFit/>
          </a:bodyPr>
          <a:lstStyle/>
          <a:p>
            <a:pPr algn="ctr"/>
            <a:r>
              <a:rPr lang="en-GB" b="1" dirty="0"/>
              <a:t>Digital Skills and </a:t>
            </a:r>
            <a:r>
              <a:rPr lang="en-GB" sz="2000" b="1" dirty="0"/>
              <a:t>Research</a:t>
            </a:r>
            <a:r>
              <a:rPr lang="en-GB" b="1" dirty="0"/>
              <a:t> Methods </a:t>
            </a:r>
          </a:p>
        </p:txBody>
      </p:sp>
      <p:sp>
        <p:nvSpPr>
          <p:cNvPr id="5" name="TextBox 4">
            <a:extLst>
              <a:ext uri="{FF2B5EF4-FFF2-40B4-BE49-F238E27FC236}">
                <a16:creationId xmlns:a16="http://schemas.microsoft.com/office/drawing/2014/main" id="{A773AA81-B742-4696-95D8-A22DB76C483E}"/>
              </a:ext>
            </a:extLst>
          </p:cNvPr>
          <p:cNvSpPr txBox="1"/>
          <p:nvPr/>
        </p:nvSpPr>
        <p:spPr>
          <a:xfrm>
            <a:off x="4867554" y="562708"/>
            <a:ext cx="2456891" cy="646331"/>
          </a:xfrm>
          <a:prstGeom prst="rect">
            <a:avLst/>
          </a:prstGeom>
          <a:noFill/>
        </p:spPr>
        <p:txBody>
          <a:bodyPr wrap="none" rtlCol="0">
            <a:spAutoFit/>
          </a:bodyPr>
          <a:lstStyle/>
          <a:p>
            <a:pPr algn="ctr"/>
            <a:r>
              <a:rPr lang="en-GB" sz="3600" b="1" dirty="0"/>
              <a:t>Background</a:t>
            </a:r>
          </a:p>
        </p:txBody>
      </p:sp>
      <p:sp>
        <p:nvSpPr>
          <p:cNvPr id="6" name="TextBox 5">
            <a:extLst>
              <a:ext uri="{FF2B5EF4-FFF2-40B4-BE49-F238E27FC236}">
                <a16:creationId xmlns:a16="http://schemas.microsoft.com/office/drawing/2014/main" id="{D6ED90BA-5966-4E75-87CC-141944BD54F5}"/>
              </a:ext>
            </a:extLst>
          </p:cNvPr>
          <p:cNvSpPr txBox="1"/>
          <p:nvPr/>
        </p:nvSpPr>
        <p:spPr>
          <a:xfrm>
            <a:off x="1974165" y="1716258"/>
            <a:ext cx="8243668" cy="4062651"/>
          </a:xfrm>
          <a:prstGeom prst="rect">
            <a:avLst/>
          </a:prstGeom>
          <a:noFill/>
        </p:spPr>
        <p:txBody>
          <a:bodyPr wrap="square" rtlCol="0">
            <a:spAutoFit/>
          </a:bodyPr>
          <a:lstStyle/>
          <a:p>
            <a:r>
              <a:rPr lang="en-GB" sz="2400" b="1" dirty="0"/>
              <a:t>Mission and Vision</a:t>
            </a:r>
            <a:r>
              <a:rPr lang="en-GB" sz="2400" dirty="0"/>
              <a:t>: </a:t>
            </a:r>
          </a:p>
          <a:p>
            <a:endParaRPr lang="en-GB" dirty="0"/>
          </a:p>
          <a:p>
            <a:r>
              <a:rPr lang="en-GB" b="1" dirty="0"/>
              <a:t>Mission</a:t>
            </a:r>
            <a:r>
              <a:rPr lang="en-GB" dirty="0"/>
              <a:t>: “</a:t>
            </a:r>
            <a:r>
              <a:rPr lang="en-GB" b="1" dirty="0"/>
              <a:t>FedEx</a:t>
            </a:r>
            <a:r>
              <a:rPr lang="en-GB" dirty="0"/>
              <a:t> Corporation will produce superior financial returns for its shareowners by providing high value-added logistics, transportation, and related business services through focused operating companies” (</a:t>
            </a:r>
            <a:r>
              <a:rPr lang="en-GB" dirty="0" err="1"/>
              <a:t>Sorbello</a:t>
            </a:r>
            <a:r>
              <a:rPr lang="en-GB" dirty="0"/>
              <a:t>, 2019).</a:t>
            </a:r>
          </a:p>
          <a:p>
            <a:endParaRPr lang="en-GB" dirty="0"/>
          </a:p>
          <a:p>
            <a:r>
              <a:rPr lang="en-GB" b="1" dirty="0"/>
              <a:t>Vision</a:t>
            </a:r>
            <a:r>
              <a:rPr lang="en-GB" dirty="0"/>
              <a:t>: </a:t>
            </a:r>
          </a:p>
          <a:p>
            <a:r>
              <a:rPr lang="en-GB" dirty="0"/>
              <a:t>FedEx Corporation will make an unparalleled budgetary comes back from shareowners by giving high worth including coordination, transportation and related business benefits through focused working association. Customer prerequisites will be me tin the most excellent and proper to each market part served.</a:t>
            </a:r>
          </a:p>
          <a:p>
            <a:r>
              <a:rPr lang="en-GB" b="1" dirty="0"/>
              <a:t>Current Status of the FedEx</a:t>
            </a:r>
            <a:r>
              <a:rPr lang="en-GB" dirty="0"/>
              <a:t>: Is the largest and respected courier company  in the world </a:t>
            </a:r>
          </a:p>
          <a:p>
            <a:endParaRPr lang="en-GB" dirty="0"/>
          </a:p>
        </p:txBody>
      </p:sp>
    </p:spTree>
    <p:extLst>
      <p:ext uri="{BB962C8B-B14F-4D97-AF65-F5344CB8AC3E}">
        <p14:creationId xmlns:p14="http://schemas.microsoft.com/office/powerpoint/2010/main" val="2350667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9E93673-8644-41EE-A5B9-B988CD22B9B7}"/>
              </a:ext>
            </a:extLst>
          </p:cNvPr>
          <p:cNvSpPr>
            <a:spLocks noGrp="1"/>
          </p:cNvSpPr>
          <p:nvPr>
            <p:ph type="sldNum" sz="quarter" idx="12"/>
          </p:nvPr>
        </p:nvSpPr>
        <p:spPr/>
        <p:txBody>
          <a:bodyPr/>
          <a:lstStyle/>
          <a:p>
            <a:fld id="{9D28E3C0-DA4C-430E-9E55-2C23F7599DB1}" type="slidenum">
              <a:rPr lang="en-GB" smtClean="0"/>
              <a:t>7</a:t>
            </a:fld>
            <a:endParaRPr lang="en-GB"/>
          </a:p>
        </p:txBody>
      </p:sp>
      <p:sp>
        <p:nvSpPr>
          <p:cNvPr id="4" name="TextBox 3">
            <a:extLst>
              <a:ext uri="{FF2B5EF4-FFF2-40B4-BE49-F238E27FC236}">
                <a16:creationId xmlns:a16="http://schemas.microsoft.com/office/drawing/2014/main" id="{C2E708C7-97C8-4A58-AE53-A570802F3D04}"/>
              </a:ext>
            </a:extLst>
          </p:cNvPr>
          <p:cNvSpPr txBox="1"/>
          <p:nvPr/>
        </p:nvSpPr>
        <p:spPr>
          <a:xfrm>
            <a:off x="2265484" y="516932"/>
            <a:ext cx="7652826" cy="1200329"/>
          </a:xfrm>
          <a:prstGeom prst="rect">
            <a:avLst/>
          </a:prstGeom>
          <a:noFill/>
        </p:spPr>
        <p:txBody>
          <a:bodyPr wrap="square" rtlCol="0">
            <a:spAutoFit/>
          </a:bodyPr>
          <a:lstStyle/>
          <a:p>
            <a:pPr algn="ctr"/>
            <a:r>
              <a:rPr lang="en-GB" sz="3600" b="1" dirty="0"/>
              <a:t>Challenges before introducing Modern Technology</a:t>
            </a:r>
          </a:p>
        </p:txBody>
      </p:sp>
      <p:sp>
        <p:nvSpPr>
          <p:cNvPr id="5" name="TextBox 4">
            <a:extLst>
              <a:ext uri="{FF2B5EF4-FFF2-40B4-BE49-F238E27FC236}">
                <a16:creationId xmlns:a16="http://schemas.microsoft.com/office/drawing/2014/main" id="{3E6F6F99-276D-4731-A493-8EF3D215648E}"/>
              </a:ext>
            </a:extLst>
          </p:cNvPr>
          <p:cNvSpPr txBox="1"/>
          <p:nvPr/>
        </p:nvSpPr>
        <p:spPr>
          <a:xfrm>
            <a:off x="1419619" y="2080276"/>
            <a:ext cx="10523806" cy="391305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t>Client request and feedback</a:t>
            </a:r>
          </a:p>
          <a:p>
            <a:pPr marL="285750" indent="-285750">
              <a:lnSpc>
                <a:spcPct val="150000"/>
              </a:lnSpc>
              <a:buFont typeface="Arial" panose="020B0604020202020204" pitchFamily="34" charset="0"/>
              <a:buChar char="•"/>
            </a:pPr>
            <a:r>
              <a:rPr lang="en-GB" sz="2400" dirty="0"/>
              <a:t>The functioning system of delivery services</a:t>
            </a:r>
            <a:r>
              <a:rPr lang="en-GB" b="1" dirty="0"/>
              <a:t> </a:t>
            </a:r>
            <a:r>
              <a:rPr lang="en-GB" sz="2400" dirty="0"/>
              <a:t>(Williams and </a:t>
            </a:r>
            <a:r>
              <a:rPr lang="en-GB" sz="2400" dirty="0" err="1"/>
              <a:t>Frolick</a:t>
            </a:r>
            <a:r>
              <a:rPr lang="en-GB" sz="2400" dirty="0"/>
              <a:t>, 2001)</a:t>
            </a:r>
          </a:p>
          <a:p>
            <a:pPr marL="285750" indent="-285750">
              <a:lnSpc>
                <a:spcPct val="150000"/>
              </a:lnSpc>
              <a:buFont typeface="Arial" panose="020B0604020202020204" pitchFamily="34" charset="0"/>
              <a:buChar char="•"/>
            </a:pPr>
            <a:r>
              <a:rPr lang="en-GB" sz="2400" dirty="0"/>
              <a:t>Coordination of the company</a:t>
            </a:r>
          </a:p>
          <a:p>
            <a:pPr marL="285750" indent="-285750">
              <a:lnSpc>
                <a:spcPct val="150000"/>
              </a:lnSpc>
              <a:buFont typeface="Arial" panose="020B0604020202020204" pitchFamily="34" charset="0"/>
              <a:buChar char="•"/>
            </a:pPr>
            <a:r>
              <a:rPr lang="en-GB" sz="2400" dirty="0"/>
              <a:t>The possibility of the client</a:t>
            </a:r>
          </a:p>
          <a:p>
            <a:pPr marL="285750" indent="-285750">
              <a:lnSpc>
                <a:spcPct val="150000"/>
              </a:lnSpc>
              <a:buFont typeface="Arial" panose="020B0604020202020204" pitchFamily="34" charset="0"/>
              <a:buChar char="•"/>
            </a:pPr>
            <a:r>
              <a:rPr lang="en-GB" sz="2400" dirty="0"/>
              <a:t>Transport of packages</a:t>
            </a:r>
          </a:p>
          <a:p>
            <a:pPr marL="285750" indent="-285750">
              <a:lnSpc>
                <a:spcPct val="150000"/>
              </a:lnSpc>
              <a:buFont typeface="Arial" panose="020B0604020202020204" pitchFamily="34" charset="0"/>
              <a:buChar char="•"/>
            </a:pPr>
            <a:r>
              <a:rPr lang="en-GB" sz="2400" dirty="0"/>
              <a:t>Number of employees</a:t>
            </a:r>
          </a:p>
          <a:p>
            <a:pPr marL="285750" indent="-285750">
              <a:lnSpc>
                <a:spcPct val="150000"/>
              </a:lnSpc>
              <a:buFont typeface="Arial" panose="020B0604020202020204" pitchFamily="34" charset="0"/>
              <a:buChar char="•"/>
            </a:pPr>
            <a:r>
              <a:rPr lang="en-GB" sz="2400" dirty="0"/>
              <a:t>Working condition</a:t>
            </a:r>
            <a:endParaRPr lang="en-GB" sz="2000" dirty="0"/>
          </a:p>
        </p:txBody>
      </p:sp>
      <p:sp>
        <p:nvSpPr>
          <p:cNvPr id="6" name="Rectangle 5">
            <a:extLst>
              <a:ext uri="{FF2B5EF4-FFF2-40B4-BE49-F238E27FC236}">
                <a16:creationId xmlns:a16="http://schemas.microsoft.com/office/drawing/2014/main" id="{2E4E6777-46B0-4141-AACD-7DF305917AD9}"/>
              </a:ext>
            </a:extLst>
          </p:cNvPr>
          <p:cNvSpPr/>
          <p:nvPr/>
        </p:nvSpPr>
        <p:spPr>
          <a:xfrm>
            <a:off x="3902973" y="18468"/>
            <a:ext cx="3569310" cy="369332"/>
          </a:xfrm>
          <a:prstGeom prst="rect">
            <a:avLst/>
          </a:prstGeom>
        </p:spPr>
        <p:txBody>
          <a:bodyPr wrap="none">
            <a:spAutoFit/>
          </a:bodyPr>
          <a:lstStyle/>
          <a:p>
            <a:r>
              <a:rPr lang="en-GB" b="1" dirty="0"/>
              <a:t>Digital Skills and Research Methods</a:t>
            </a:r>
          </a:p>
        </p:txBody>
      </p:sp>
    </p:spTree>
    <p:extLst>
      <p:ext uri="{BB962C8B-B14F-4D97-AF65-F5344CB8AC3E}">
        <p14:creationId xmlns:p14="http://schemas.microsoft.com/office/powerpoint/2010/main" val="672028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9E93673-8644-41EE-A5B9-B988CD22B9B7}"/>
              </a:ext>
            </a:extLst>
          </p:cNvPr>
          <p:cNvSpPr>
            <a:spLocks noGrp="1"/>
          </p:cNvSpPr>
          <p:nvPr>
            <p:ph type="sldNum" sz="quarter" idx="12"/>
          </p:nvPr>
        </p:nvSpPr>
        <p:spPr/>
        <p:txBody>
          <a:bodyPr/>
          <a:lstStyle/>
          <a:p>
            <a:fld id="{9D28E3C0-DA4C-430E-9E55-2C23F7599DB1}" type="slidenum">
              <a:rPr lang="en-GB" smtClean="0"/>
              <a:t>8</a:t>
            </a:fld>
            <a:endParaRPr lang="en-GB"/>
          </a:p>
        </p:txBody>
      </p:sp>
      <p:sp>
        <p:nvSpPr>
          <p:cNvPr id="4" name="TextBox 3">
            <a:extLst>
              <a:ext uri="{FF2B5EF4-FFF2-40B4-BE49-F238E27FC236}">
                <a16:creationId xmlns:a16="http://schemas.microsoft.com/office/drawing/2014/main" id="{C2E708C7-97C8-4A58-AE53-A570802F3D04}"/>
              </a:ext>
            </a:extLst>
          </p:cNvPr>
          <p:cNvSpPr txBox="1"/>
          <p:nvPr/>
        </p:nvSpPr>
        <p:spPr>
          <a:xfrm>
            <a:off x="2269587" y="525810"/>
            <a:ext cx="7652826" cy="584775"/>
          </a:xfrm>
          <a:prstGeom prst="rect">
            <a:avLst/>
          </a:prstGeom>
          <a:noFill/>
        </p:spPr>
        <p:txBody>
          <a:bodyPr wrap="square" rtlCol="0">
            <a:spAutoFit/>
          </a:bodyPr>
          <a:lstStyle/>
          <a:p>
            <a:pPr algn="ctr"/>
            <a:r>
              <a:rPr lang="en-GB" sz="3200" b="1" dirty="0"/>
              <a:t>Insights of Modern Technology Introduced</a:t>
            </a:r>
          </a:p>
        </p:txBody>
      </p:sp>
      <p:sp>
        <p:nvSpPr>
          <p:cNvPr id="2" name="Rectangle 1">
            <a:extLst>
              <a:ext uri="{FF2B5EF4-FFF2-40B4-BE49-F238E27FC236}">
                <a16:creationId xmlns:a16="http://schemas.microsoft.com/office/drawing/2014/main" id="{2E249493-4DA7-4871-A2C3-9ABAEFBA8D9B}"/>
              </a:ext>
            </a:extLst>
          </p:cNvPr>
          <p:cNvSpPr/>
          <p:nvPr/>
        </p:nvSpPr>
        <p:spPr>
          <a:xfrm>
            <a:off x="3973994" y="156478"/>
            <a:ext cx="3569310" cy="369332"/>
          </a:xfrm>
          <a:prstGeom prst="rect">
            <a:avLst/>
          </a:prstGeom>
        </p:spPr>
        <p:txBody>
          <a:bodyPr wrap="none">
            <a:spAutoFit/>
          </a:bodyPr>
          <a:lstStyle/>
          <a:p>
            <a:r>
              <a:rPr lang="en-GB" b="1" dirty="0"/>
              <a:t>Digital Skills and Research Methods</a:t>
            </a:r>
          </a:p>
        </p:txBody>
      </p:sp>
      <p:sp>
        <p:nvSpPr>
          <p:cNvPr id="5" name="TextBox 4">
            <a:extLst>
              <a:ext uri="{FF2B5EF4-FFF2-40B4-BE49-F238E27FC236}">
                <a16:creationId xmlns:a16="http://schemas.microsoft.com/office/drawing/2014/main" id="{DFE4FBF2-13E4-4EE3-87BE-9CDF68F2F1AB}"/>
              </a:ext>
            </a:extLst>
          </p:cNvPr>
          <p:cNvSpPr txBox="1"/>
          <p:nvPr/>
        </p:nvSpPr>
        <p:spPr>
          <a:xfrm>
            <a:off x="2037522" y="2209471"/>
            <a:ext cx="9316278" cy="3096232"/>
          </a:xfrm>
          <a:prstGeom prst="rect">
            <a:avLst/>
          </a:prstGeom>
          <a:noFill/>
        </p:spPr>
        <p:txBody>
          <a:bodyPr wrap="square" rtlCol="0" anchor="t">
            <a:spAutoFit/>
          </a:bodyPr>
          <a:lstStyle/>
          <a:p>
            <a:pPr marL="285750" indent="-228600">
              <a:lnSpc>
                <a:spcPct val="90000"/>
              </a:lnSpc>
              <a:spcAft>
                <a:spcPts val="600"/>
              </a:spcAft>
              <a:buFont typeface="Arial,Sans-Serif" panose="020B0604020202020204" pitchFamily="34" charset="0"/>
              <a:buChar char="•"/>
            </a:pPr>
            <a:r>
              <a:rPr lang="en-US" sz="2000">
                <a:ea typeface="+mn-lt"/>
                <a:cs typeface="+mn-lt"/>
              </a:rPr>
              <a:t>Creating, helping  with social courage</a:t>
            </a:r>
          </a:p>
          <a:p>
            <a:pPr marL="285750" indent="-228600">
              <a:lnSpc>
                <a:spcPct val="90000"/>
              </a:lnSpc>
              <a:spcAft>
                <a:spcPts val="600"/>
              </a:spcAft>
              <a:buFont typeface="Arial,Sans-Serif" panose="020B0604020202020204" pitchFamily="34" charset="0"/>
              <a:buChar char="•"/>
            </a:pPr>
            <a:r>
              <a:rPr lang="en-US" sz="2000">
                <a:ea typeface="+mn-lt"/>
                <a:cs typeface="+mn-lt"/>
              </a:rPr>
              <a:t>Rules, preparing and instruction, bench marks and shared best practices</a:t>
            </a:r>
          </a:p>
          <a:p>
            <a:pPr marL="285750" indent="-228600">
              <a:lnSpc>
                <a:spcPct val="90000"/>
              </a:lnSpc>
              <a:spcAft>
                <a:spcPts val="600"/>
              </a:spcAft>
              <a:buFont typeface="Arial,Sans-Serif" panose="020B0604020202020204" pitchFamily="34" charset="0"/>
              <a:buChar char="•"/>
            </a:pPr>
            <a:r>
              <a:rPr lang="en-US" sz="2000"/>
              <a:t>Voice of client , estimation &amp; examination and engagement conventions (Virmani, 2019)</a:t>
            </a:r>
            <a:endParaRPr lang="en-US" sz="2000">
              <a:ea typeface="+mn-lt"/>
              <a:cs typeface="+mn-lt"/>
            </a:endParaRPr>
          </a:p>
          <a:p>
            <a:pPr marL="285750" indent="-228600">
              <a:lnSpc>
                <a:spcPct val="90000"/>
              </a:lnSpc>
              <a:spcAft>
                <a:spcPts val="600"/>
              </a:spcAft>
              <a:buFont typeface="Arial,Sans-Serif" panose="020B0604020202020204" pitchFamily="34" charset="0"/>
              <a:buChar char="•"/>
            </a:pPr>
            <a:endParaRPr lang="en-US" sz="2000">
              <a:ea typeface="+mn-lt"/>
              <a:cs typeface="+mn-lt"/>
            </a:endParaRPr>
          </a:p>
          <a:p>
            <a:pPr marL="285750" indent="-228600">
              <a:lnSpc>
                <a:spcPct val="90000"/>
              </a:lnSpc>
              <a:spcAft>
                <a:spcPts val="600"/>
              </a:spcAft>
              <a:buFont typeface="Arial,Sans-Serif" panose="020B0604020202020204" pitchFamily="34" charset="0"/>
              <a:buChar char="•"/>
            </a:pPr>
            <a:r>
              <a:rPr lang="en-US" sz="2000"/>
              <a:t>Social advances is utilized to form the working environment more dynamic </a:t>
            </a:r>
            <a:endParaRPr lang="en-US" sz="2000">
              <a:ea typeface="+mn-lt"/>
              <a:cs typeface="+mn-lt"/>
            </a:endParaRPr>
          </a:p>
          <a:p>
            <a:pPr marL="285750" indent="-228600">
              <a:lnSpc>
                <a:spcPct val="90000"/>
              </a:lnSpc>
              <a:spcAft>
                <a:spcPts val="600"/>
              </a:spcAft>
              <a:buFont typeface="Arial,Sans-Serif" panose="020B0604020202020204" pitchFamily="34" charset="0"/>
              <a:buChar char="•"/>
            </a:pPr>
            <a:r>
              <a:rPr lang="en-US" sz="2000">
                <a:ea typeface="+mn-lt"/>
                <a:cs typeface="+mn-lt"/>
              </a:rPr>
              <a:t>Evolving internal communication </a:t>
            </a:r>
            <a:r>
              <a:rPr lang="en-US" sz="2000"/>
              <a:t></a:t>
            </a:r>
            <a:r>
              <a:rPr lang="en-US" sz="2000">
                <a:ea typeface="+mn-lt"/>
                <a:cs typeface="+mn-lt"/>
              </a:rPr>
              <a:t> more relevant channels   </a:t>
            </a:r>
          </a:p>
          <a:p>
            <a:pPr marL="285750" indent="-228600">
              <a:lnSpc>
                <a:spcPct val="90000"/>
              </a:lnSpc>
              <a:spcAft>
                <a:spcPts val="600"/>
              </a:spcAft>
              <a:buFont typeface="Arial,Sans-Serif" panose="020B0604020202020204" pitchFamily="34" charset="0"/>
              <a:buChar char="•"/>
            </a:pPr>
            <a:r>
              <a:rPr lang="en-GB" sz="2000">
                <a:ea typeface="+mn-lt"/>
                <a:cs typeface="+mn-lt"/>
              </a:rPr>
              <a:t>Encourages innovation(</a:t>
            </a:r>
            <a:r>
              <a:rPr lang="en-US" sz="2000">
                <a:ea typeface="+mn-lt"/>
                <a:cs typeface="+mn-lt"/>
              </a:rPr>
              <a:t>Bhardwaj and Momaya, 2006)</a:t>
            </a:r>
            <a:endParaRPr lang="en-GB" sz="2000">
              <a:ea typeface="+mn-lt"/>
              <a:cs typeface="+mn-lt"/>
            </a:endParaRPr>
          </a:p>
          <a:p>
            <a:pPr marL="285750" indent="-228600">
              <a:lnSpc>
                <a:spcPct val="90000"/>
              </a:lnSpc>
              <a:spcAft>
                <a:spcPts val="600"/>
              </a:spcAft>
              <a:buFont typeface="Arial,Sans-Serif" panose="020B0604020202020204" pitchFamily="34" charset="0"/>
              <a:buChar char="•"/>
            </a:pPr>
            <a:endParaRPr lang="en-US" dirty="0">
              <a:ea typeface="+mn-lt"/>
              <a:cs typeface="+mn-lt"/>
            </a:endParaRPr>
          </a:p>
        </p:txBody>
      </p:sp>
      <p:sp>
        <p:nvSpPr>
          <p:cNvPr id="7" name="TextBox 6">
            <a:extLst>
              <a:ext uri="{FF2B5EF4-FFF2-40B4-BE49-F238E27FC236}">
                <a16:creationId xmlns:a16="http://schemas.microsoft.com/office/drawing/2014/main" id="{DC6070D6-D65F-4F5E-B68C-2E70327436CE}"/>
              </a:ext>
            </a:extLst>
          </p:cNvPr>
          <p:cNvSpPr txBox="1"/>
          <p:nvPr/>
        </p:nvSpPr>
        <p:spPr>
          <a:xfrm>
            <a:off x="858741" y="1479917"/>
            <a:ext cx="2067339" cy="523220"/>
          </a:xfrm>
          <a:prstGeom prst="rect">
            <a:avLst/>
          </a:prstGeom>
          <a:noFill/>
        </p:spPr>
        <p:txBody>
          <a:bodyPr wrap="square" rtlCol="0">
            <a:spAutoFit/>
          </a:bodyPr>
          <a:lstStyle/>
          <a:p>
            <a:r>
              <a:rPr lang="en-GB" sz="2800" b="1" dirty="0"/>
              <a:t>Social Media</a:t>
            </a:r>
          </a:p>
        </p:txBody>
      </p:sp>
    </p:spTree>
    <p:extLst>
      <p:ext uri="{BB962C8B-B14F-4D97-AF65-F5344CB8AC3E}">
        <p14:creationId xmlns:p14="http://schemas.microsoft.com/office/powerpoint/2010/main" val="752399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A90C5A-C686-41D8-B6BC-ED5FA7E5C613}"/>
              </a:ext>
            </a:extLst>
          </p:cNvPr>
          <p:cNvSpPr txBox="1"/>
          <p:nvPr/>
        </p:nvSpPr>
        <p:spPr>
          <a:xfrm>
            <a:off x="4246098" y="168867"/>
            <a:ext cx="3699803" cy="369332"/>
          </a:xfrm>
          <a:prstGeom prst="rect">
            <a:avLst/>
          </a:prstGeom>
          <a:noFill/>
        </p:spPr>
        <p:txBody>
          <a:bodyPr wrap="square" rtlCol="0">
            <a:spAutoFit/>
          </a:bodyPr>
          <a:lstStyle/>
          <a:p>
            <a:pPr algn="ctr"/>
            <a:r>
              <a:rPr lang="en-GB" b="1" dirty="0"/>
              <a:t>Digital Skills and Research Methods</a:t>
            </a:r>
          </a:p>
        </p:txBody>
      </p:sp>
      <p:sp>
        <p:nvSpPr>
          <p:cNvPr id="5" name="TextBox 4">
            <a:extLst>
              <a:ext uri="{FF2B5EF4-FFF2-40B4-BE49-F238E27FC236}">
                <a16:creationId xmlns:a16="http://schemas.microsoft.com/office/drawing/2014/main" id="{0F162940-BBD6-4845-84A2-9AA0EFE8ADE5}"/>
              </a:ext>
            </a:extLst>
          </p:cNvPr>
          <p:cNvSpPr txBox="1"/>
          <p:nvPr/>
        </p:nvSpPr>
        <p:spPr>
          <a:xfrm>
            <a:off x="3317630" y="745588"/>
            <a:ext cx="5556738" cy="584775"/>
          </a:xfrm>
          <a:prstGeom prst="rect">
            <a:avLst/>
          </a:prstGeom>
          <a:noFill/>
        </p:spPr>
        <p:txBody>
          <a:bodyPr wrap="square" rtlCol="0">
            <a:spAutoFit/>
          </a:bodyPr>
          <a:lstStyle/>
          <a:p>
            <a:r>
              <a:rPr lang="en-GB" sz="3200" b="1" dirty="0"/>
              <a:t>Insights of Modern Technology</a:t>
            </a:r>
          </a:p>
        </p:txBody>
      </p:sp>
      <p:sp>
        <p:nvSpPr>
          <p:cNvPr id="6" name="TextBox 5">
            <a:extLst>
              <a:ext uri="{FF2B5EF4-FFF2-40B4-BE49-F238E27FC236}">
                <a16:creationId xmlns:a16="http://schemas.microsoft.com/office/drawing/2014/main" id="{FC67C749-3DB1-4D86-8FD3-D0660EB85B2C}"/>
              </a:ext>
            </a:extLst>
          </p:cNvPr>
          <p:cNvSpPr txBox="1"/>
          <p:nvPr/>
        </p:nvSpPr>
        <p:spPr>
          <a:xfrm>
            <a:off x="598892" y="2406029"/>
            <a:ext cx="7704407" cy="3237809"/>
          </a:xfrm>
          <a:prstGeom prst="rect">
            <a:avLst/>
          </a:prstGeom>
          <a:noFill/>
        </p:spPr>
        <p:txBody>
          <a:bodyPr wrap="square" rtlCol="0" anchor="t">
            <a:spAutoFit/>
          </a:bodyPr>
          <a:lstStyle/>
          <a:p>
            <a:pPr marL="285750" indent="-228600">
              <a:lnSpc>
                <a:spcPct val="90000"/>
              </a:lnSpc>
              <a:spcAft>
                <a:spcPts val="600"/>
              </a:spcAft>
              <a:buFont typeface="Arial,Sans-Serif"/>
              <a:buChar char="•"/>
            </a:pPr>
            <a:r>
              <a:rPr lang="en-US" sz="2400" dirty="0">
                <a:ea typeface="+mn-lt"/>
                <a:cs typeface="+mn-lt"/>
              </a:rPr>
              <a:t>Social media: The media of online conversation and interaction  regularly created and traded by online client (Bowen, 2012)</a:t>
            </a:r>
          </a:p>
          <a:p>
            <a:pPr marL="285750" indent="-228600">
              <a:lnSpc>
                <a:spcPct val="90000"/>
              </a:lnSpc>
              <a:spcAft>
                <a:spcPts val="600"/>
              </a:spcAft>
              <a:buFont typeface="Arial,Sans-Serif"/>
              <a:buChar char="•"/>
            </a:pPr>
            <a:endParaRPr lang="en-US" sz="2400" dirty="0">
              <a:ea typeface="+mn-lt"/>
              <a:cs typeface="+mn-lt"/>
            </a:endParaRPr>
          </a:p>
          <a:p>
            <a:pPr marL="285750" indent="-228600">
              <a:lnSpc>
                <a:spcPct val="90000"/>
              </a:lnSpc>
              <a:spcAft>
                <a:spcPts val="600"/>
              </a:spcAft>
              <a:buFont typeface="Arial,Sans-Serif"/>
              <a:buChar char="•"/>
            </a:pPr>
            <a:r>
              <a:rPr lang="en-US" sz="2400" dirty="0">
                <a:ea typeface="+mn-lt"/>
                <a:cs typeface="+mn-lt"/>
              </a:rPr>
              <a:t>SMM is later components of coordinates od coordinates showcasing communication plans individual offering, open relations , reputation, coordinate showcasing  and deals promotions to deliver a client centered message</a:t>
            </a:r>
            <a:endParaRPr lang="en-US" sz="2400" dirty="0"/>
          </a:p>
        </p:txBody>
      </p:sp>
      <p:sp>
        <p:nvSpPr>
          <p:cNvPr id="7" name="TextBox 6">
            <a:extLst>
              <a:ext uri="{FF2B5EF4-FFF2-40B4-BE49-F238E27FC236}">
                <a16:creationId xmlns:a16="http://schemas.microsoft.com/office/drawing/2014/main" id="{12661D11-2ADF-4A90-BD36-8F65A0ECF922}"/>
              </a:ext>
            </a:extLst>
          </p:cNvPr>
          <p:cNvSpPr txBox="1"/>
          <p:nvPr/>
        </p:nvSpPr>
        <p:spPr>
          <a:xfrm>
            <a:off x="593184" y="1537752"/>
            <a:ext cx="2736168" cy="523220"/>
          </a:xfrm>
          <a:prstGeom prst="rect">
            <a:avLst/>
          </a:prstGeom>
          <a:noFill/>
        </p:spPr>
        <p:txBody>
          <a:bodyPr wrap="square" rtlCol="0">
            <a:spAutoFit/>
          </a:bodyPr>
          <a:lstStyle/>
          <a:p>
            <a:r>
              <a:rPr lang="en-GB" sz="2800" b="1" dirty="0"/>
              <a:t>Social Media</a:t>
            </a:r>
          </a:p>
        </p:txBody>
      </p:sp>
    </p:spTree>
    <p:extLst>
      <p:ext uri="{BB962C8B-B14F-4D97-AF65-F5344CB8AC3E}">
        <p14:creationId xmlns:p14="http://schemas.microsoft.com/office/powerpoint/2010/main" val="2558923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9619636-EF2D-4ED0-98D3-3787BA395427}"/>
              </a:ext>
            </a:extLst>
          </p:cNvPr>
          <p:cNvSpPr>
            <a:spLocks noGrp="1"/>
          </p:cNvSpPr>
          <p:nvPr>
            <p:ph type="sldNum" sz="quarter" idx="12"/>
          </p:nvPr>
        </p:nvSpPr>
        <p:spPr/>
        <p:txBody>
          <a:bodyPr/>
          <a:lstStyle/>
          <a:p>
            <a:fld id="{9D28E3C0-DA4C-430E-9E55-2C23F7599DB1}" type="slidenum">
              <a:rPr lang="en-GB" smtClean="0"/>
              <a:t>10</a:t>
            </a:fld>
            <a:endParaRPr lang="en-GB"/>
          </a:p>
        </p:txBody>
      </p:sp>
      <p:sp>
        <p:nvSpPr>
          <p:cNvPr id="4" name="TextBox 3">
            <a:extLst>
              <a:ext uri="{FF2B5EF4-FFF2-40B4-BE49-F238E27FC236}">
                <a16:creationId xmlns:a16="http://schemas.microsoft.com/office/drawing/2014/main" id="{17A84E75-91F9-4C16-AB3B-B9432BC2571C}"/>
              </a:ext>
            </a:extLst>
          </p:cNvPr>
          <p:cNvSpPr txBox="1"/>
          <p:nvPr/>
        </p:nvSpPr>
        <p:spPr>
          <a:xfrm>
            <a:off x="4417255" y="211015"/>
            <a:ext cx="3686908" cy="369332"/>
          </a:xfrm>
          <a:prstGeom prst="rect">
            <a:avLst/>
          </a:prstGeom>
          <a:noFill/>
        </p:spPr>
        <p:txBody>
          <a:bodyPr wrap="square" rtlCol="0">
            <a:spAutoFit/>
          </a:bodyPr>
          <a:lstStyle/>
          <a:p>
            <a:pPr algn="ctr"/>
            <a:r>
              <a:rPr lang="en-GB" b="1" dirty="0"/>
              <a:t>Digital Skills and Research Methods </a:t>
            </a:r>
          </a:p>
        </p:txBody>
      </p:sp>
      <p:pic>
        <p:nvPicPr>
          <p:cNvPr id="6" name="Picture 11" descr="A picture containing drawing, game&#10;&#10;Description generated with very high confidence">
            <a:extLst>
              <a:ext uri="{FF2B5EF4-FFF2-40B4-BE49-F238E27FC236}">
                <a16:creationId xmlns:a16="http://schemas.microsoft.com/office/drawing/2014/main" id="{20469B3A-EA8B-4C0F-ACE8-D8A2E2F2B7EF}"/>
              </a:ext>
            </a:extLst>
          </p:cNvPr>
          <p:cNvPicPr>
            <a:picLocks noChangeAspect="1"/>
          </p:cNvPicPr>
          <p:nvPr/>
        </p:nvPicPr>
        <p:blipFill>
          <a:blip r:embed="rId2"/>
          <a:stretch>
            <a:fillRect/>
          </a:stretch>
        </p:blipFill>
        <p:spPr>
          <a:xfrm>
            <a:off x="3221182" y="4260683"/>
            <a:ext cx="6780628" cy="2409677"/>
          </a:xfrm>
          <a:prstGeom prst="rect">
            <a:avLst/>
          </a:prstGeom>
        </p:spPr>
      </p:pic>
      <p:pic>
        <p:nvPicPr>
          <p:cNvPr id="8" name="Picture 9" descr="A picture containing drawing&#10;&#10;Description generated with very high confidence">
            <a:extLst>
              <a:ext uri="{FF2B5EF4-FFF2-40B4-BE49-F238E27FC236}">
                <a16:creationId xmlns:a16="http://schemas.microsoft.com/office/drawing/2014/main" id="{B2CFEDC2-82B7-418A-AB91-A908CCAAC0EB}"/>
              </a:ext>
            </a:extLst>
          </p:cNvPr>
          <p:cNvPicPr>
            <a:picLocks noChangeAspect="1"/>
          </p:cNvPicPr>
          <p:nvPr/>
        </p:nvPicPr>
        <p:blipFill>
          <a:blip r:embed="rId3"/>
          <a:stretch>
            <a:fillRect/>
          </a:stretch>
        </p:blipFill>
        <p:spPr>
          <a:xfrm>
            <a:off x="7823130" y="2676014"/>
            <a:ext cx="2563091" cy="1324532"/>
          </a:xfrm>
          <a:prstGeom prst="rect">
            <a:avLst/>
          </a:prstGeom>
        </p:spPr>
      </p:pic>
      <p:pic>
        <p:nvPicPr>
          <p:cNvPr id="10" name="Picture 7" descr="A drawing of a cartoon character&#10;&#10;Description generated with high confidence">
            <a:extLst>
              <a:ext uri="{FF2B5EF4-FFF2-40B4-BE49-F238E27FC236}">
                <a16:creationId xmlns:a16="http://schemas.microsoft.com/office/drawing/2014/main" id="{85F9930F-2733-4F16-9088-094DD90744BD}"/>
              </a:ext>
            </a:extLst>
          </p:cNvPr>
          <p:cNvPicPr>
            <a:picLocks noChangeAspect="1"/>
          </p:cNvPicPr>
          <p:nvPr/>
        </p:nvPicPr>
        <p:blipFill>
          <a:blip r:embed="rId4"/>
          <a:stretch>
            <a:fillRect/>
          </a:stretch>
        </p:blipFill>
        <p:spPr>
          <a:xfrm>
            <a:off x="5479952" y="2094637"/>
            <a:ext cx="1561513" cy="1324532"/>
          </a:xfrm>
          <a:prstGeom prst="rect">
            <a:avLst/>
          </a:prstGeom>
        </p:spPr>
      </p:pic>
      <p:pic>
        <p:nvPicPr>
          <p:cNvPr id="12" name="Picture 5" descr="A picture containing drawing&#10;&#10;Description generated with very high confidence">
            <a:extLst>
              <a:ext uri="{FF2B5EF4-FFF2-40B4-BE49-F238E27FC236}">
                <a16:creationId xmlns:a16="http://schemas.microsoft.com/office/drawing/2014/main" id="{EDC8386F-F424-4D1E-B75E-0E4C2F9940FB}"/>
              </a:ext>
            </a:extLst>
          </p:cNvPr>
          <p:cNvPicPr>
            <a:picLocks noChangeAspect="1"/>
          </p:cNvPicPr>
          <p:nvPr/>
        </p:nvPicPr>
        <p:blipFill>
          <a:blip r:embed="rId5"/>
          <a:stretch>
            <a:fillRect/>
          </a:stretch>
        </p:blipFill>
        <p:spPr>
          <a:xfrm>
            <a:off x="2664761" y="2676014"/>
            <a:ext cx="1704110" cy="1333044"/>
          </a:xfrm>
          <a:prstGeom prst="rect">
            <a:avLst/>
          </a:prstGeom>
        </p:spPr>
      </p:pic>
      <p:sp>
        <p:nvSpPr>
          <p:cNvPr id="13" name="TextBox 12">
            <a:extLst>
              <a:ext uri="{FF2B5EF4-FFF2-40B4-BE49-F238E27FC236}">
                <a16:creationId xmlns:a16="http://schemas.microsoft.com/office/drawing/2014/main" id="{04571296-1715-4E6F-9299-7A94788950EC}"/>
              </a:ext>
            </a:extLst>
          </p:cNvPr>
          <p:cNvSpPr txBox="1"/>
          <p:nvPr/>
        </p:nvSpPr>
        <p:spPr>
          <a:xfrm>
            <a:off x="323558" y="4080526"/>
            <a:ext cx="2785403" cy="1384995"/>
          </a:xfrm>
          <a:prstGeom prst="rect">
            <a:avLst/>
          </a:prstGeom>
          <a:noFill/>
        </p:spPr>
        <p:txBody>
          <a:bodyPr wrap="square" rtlCol="0">
            <a:spAutoFit/>
          </a:bodyPr>
          <a:lstStyle/>
          <a:p>
            <a:r>
              <a:rPr lang="en-GB" sz="2800" b="1" dirty="0"/>
              <a:t>Figures, Performance &amp; Competitors</a:t>
            </a:r>
          </a:p>
        </p:txBody>
      </p:sp>
      <p:sp>
        <p:nvSpPr>
          <p:cNvPr id="14" name="TextBox 13">
            <a:extLst>
              <a:ext uri="{FF2B5EF4-FFF2-40B4-BE49-F238E27FC236}">
                <a16:creationId xmlns:a16="http://schemas.microsoft.com/office/drawing/2014/main" id="{FA3E234C-EA3B-44E6-8383-922237685EB3}"/>
              </a:ext>
            </a:extLst>
          </p:cNvPr>
          <p:cNvSpPr txBox="1"/>
          <p:nvPr/>
        </p:nvSpPr>
        <p:spPr>
          <a:xfrm>
            <a:off x="3565840" y="831972"/>
            <a:ext cx="6091311" cy="584775"/>
          </a:xfrm>
          <a:prstGeom prst="rect">
            <a:avLst/>
          </a:prstGeom>
          <a:noFill/>
        </p:spPr>
        <p:txBody>
          <a:bodyPr wrap="square" rtlCol="0">
            <a:spAutoFit/>
          </a:bodyPr>
          <a:lstStyle/>
          <a:p>
            <a:r>
              <a:rPr lang="en-GB" sz="3200" b="1" dirty="0"/>
              <a:t>Insights of Modern Technology</a:t>
            </a:r>
          </a:p>
        </p:txBody>
      </p:sp>
    </p:spTree>
    <p:extLst>
      <p:ext uri="{BB962C8B-B14F-4D97-AF65-F5344CB8AC3E}">
        <p14:creationId xmlns:p14="http://schemas.microsoft.com/office/powerpoint/2010/main" val="1028677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3E68B1-075E-4E87-837C-C059AA132A94}"/>
              </a:ext>
            </a:extLst>
          </p:cNvPr>
          <p:cNvSpPr txBox="1"/>
          <p:nvPr/>
        </p:nvSpPr>
        <p:spPr>
          <a:xfrm>
            <a:off x="2968283" y="267285"/>
            <a:ext cx="6639951" cy="369332"/>
          </a:xfrm>
          <a:prstGeom prst="rect">
            <a:avLst/>
          </a:prstGeom>
          <a:noFill/>
        </p:spPr>
        <p:txBody>
          <a:bodyPr wrap="square" rtlCol="0">
            <a:spAutoFit/>
          </a:bodyPr>
          <a:lstStyle/>
          <a:p>
            <a:pPr algn="ctr"/>
            <a:r>
              <a:rPr lang="en-GB" b="1" dirty="0"/>
              <a:t>Digital Skills and Research Methods </a:t>
            </a:r>
          </a:p>
        </p:txBody>
      </p:sp>
      <p:sp>
        <p:nvSpPr>
          <p:cNvPr id="5" name="TextBox 4">
            <a:extLst>
              <a:ext uri="{FF2B5EF4-FFF2-40B4-BE49-F238E27FC236}">
                <a16:creationId xmlns:a16="http://schemas.microsoft.com/office/drawing/2014/main" id="{0339A159-56C9-43AA-A199-98C9230CB73A}"/>
              </a:ext>
            </a:extLst>
          </p:cNvPr>
          <p:cNvSpPr txBox="1"/>
          <p:nvPr/>
        </p:nvSpPr>
        <p:spPr>
          <a:xfrm>
            <a:off x="2705686" y="886264"/>
            <a:ext cx="6780628" cy="584775"/>
          </a:xfrm>
          <a:prstGeom prst="rect">
            <a:avLst/>
          </a:prstGeom>
          <a:noFill/>
        </p:spPr>
        <p:txBody>
          <a:bodyPr wrap="square" rtlCol="0">
            <a:spAutoFit/>
          </a:bodyPr>
          <a:lstStyle/>
          <a:p>
            <a:pPr algn="ctr"/>
            <a:r>
              <a:rPr lang="en-GB" sz="3200" b="1" dirty="0"/>
              <a:t>Insights of Modern Technology </a:t>
            </a:r>
          </a:p>
        </p:txBody>
      </p:sp>
      <p:pic>
        <p:nvPicPr>
          <p:cNvPr id="7" name="Picture 11" descr="A picture containing device&#10;&#10;Description generated with very high confidence">
            <a:extLst>
              <a:ext uri="{FF2B5EF4-FFF2-40B4-BE49-F238E27FC236}">
                <a16:creationId xmlns:a16="http://schemas.microsoft.com/office/drawing/2014/main" id="{F1BF0BCB-4191-4D82-9490-7429E25B4A7D}"/>
              </a:ext>
            </a:extLst>
          </p:cNvPr>
          <p:cNvPicPr>
            <a:picLocks noChangeAspect="1"/>
          </p:cNvPicPr>
          <p:nvPr/>
        </p:nvPicPr>
        <p:blipFill>
          <a:blip r:embed="rId2"/>
          <a:stretch>
            <a:fillRect/>
          </a:stretch>
        </p:blipFill>
        <p:spPr>
          <a:xfrm>
            <a:off x="4640047" y="3105442"/>
            <a:ext cx="7061982" cy="3277739"/>
          </a:xfrm>
          <a:prstGeom prst="rect">
            <a:avLst/>
          </a:prstGeom>
        </p:spPr>
      </p:pic>
      <p:sp>
        <p:nvSpPr>
          <p:cNvPr id="8" name="TextBox 7">
            <a:extLst>
              <a:ext uri="{FF2B5EF4-FFF2-40B4-BE49-F238E27FC236}">
                <a16:creationId xmlns:a16="http://schemas.microsoft.com/office/drawing/2014/main" id="{158FA1E2-C0F8-4938-B9AF-C9C1F5D7F86A}"/>
              </a:ext>
            </a:extLst>
          </p:cNvPr>
          <p:cNvSpPr txBox="1"/>
          <p:nvPr/>
        </p:nvSpPr>
        <p:spPr>
          <a:xfrm>
            <a:off x="1055077" y="3671668"/>
            <a:ext cx="2546252" cy="954107"/>
          </a:xfrm>
          <a:prstGeom prst="rect">
            <a:avLst/>
          </a:prstGeom>
          <a:noFill/>
        </p:spPr>
        <p:txBody>
          <a:bodyPr wrap="square" rtlCol="0">
            <a:spAutoFit/>
          </a:bodyPr>
          <a:lstStyle/>
          <a:p>
            <a:r>
              <a:rPr lang="en-GB" sz="2800" b="1" dirty="0"/>
              <a:t>Components of Social Media</a:t>
            </a:r>
          </a:p>
        </p:txBody>
      </p:sp>
    </p:spTree>
    <p:extLst>
      <p:ext uri="{BB962C8B-B14F-4D97-AF65-F5344CB8AC3E}">
        <p14:creationId xmlns:p14="http://schemas.microsoft.com/office/powerpoint/2010/main" val="1763214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A1F29F5-0A3D-4A49-9DC4-2891095BBDA9}"/>
              </a:ext>
            </a:extLst>
          </p:cNvPr>
          <p:cNvSpPr>
            <a:spLocks noGrp="1"/>
          </p:cNvSpPr>
          <p:nvPr>
            <p:ph type="sldNum" sz="quarter" idx="12"/>
          </p:nvPr>
        </p:nvSpPr>
        <p:spPr/>
        <p:txBody>
          <a:bodyPr/>
          <a:lstStyle/>
          <a:p>
            <a:fld id="{9D28E3C0-DA4C-430E-9E55-2C23F7599DB1}" type="slidenum">
              <a:rPr lang="en-GB" smtClean="0"/>
              <a:t>12</a:t>
            </a:fld>
            <a:endParaRPr lang="en-GB"/>
          </a:p>
        </p:txBody>
      </p:sp>
      <p:sp>
        <p:nvSpPr>
          <p:cNvPr id="4" name="TextBox 3">
            <a:extLst>
              <a:ext uri="{FF2B5EF4-FFF2-40B4-BE49-F238E27FC236}">
                <a16:creationId xmlns:a16="http://schemas.microsoft.com/office/drawing/2014/main" id="{CA2B1719-C955-40A6-A857-F3E3F5649158}"/>
              </a:ext>
            </a:extLst>
          </p:cNvPr>
          <p:cNvSpPr txBox="1"/>
          <p:nvPr/>
        </p:nvSpPr>
        <p:spPr>
          <a:xfrm>
            <a:off x="692458" y="600597"/>
            <a:ext cx="9961338" cy="5656805"/>
          </a:xfrm>
          <a:prstGeom prst="rect">
            <a:avLst/>
          </a:prstGeom>
          <a:noFill/>
        </p:spPr>
        <p:txBody>
          <a:bodyPr wrap="square" rtlCol="0">
            <a:spAutoFit/>
          </a:bodyPr>
          <a:lstStyle/>
          <a:p>
            <a:pPr algn="ctr"/>
            <a:r>
              <a:rPr lang="en-GB" sz="3600" b="1" dirty="0"/>
              <a:t>Impact of Modern Technology</a:t>
            </a:r>
          </a:p>
          <a:p>
            <a:r>
              <a:rPr lang="en-GB" sz="3200" dirty="0"/>
              <a:t>Positive impacts:</a:t>
            </a:r>
          </a:p>
          <a:p>
            <a:pPr marL="342900" indent="-342900">
              <a:lnSpc>
                <a:spcPct val="150000"/>
              </a:lnSpc>
              <a:buFont typeface="Arial" panose="020B0604020202020204" pitchFamily="34" charset="0"/>
              <a:buChar char="•"/>
            </a:pPr>
            <a:r>
              <a:rPr lang="en-GB" sz="2200" dirty="0"/>
              <a:t>Customers can easily place order</a:t>
            </a:r>
          </a:p>
          <a:p>
            <a:pPr marL="342900" indent="-342900">
              <a:lnSpc>
                <a:spcPct val="150000"/>
              </a:lnSpc>
              <a:buFont typeface="Arial" panose="020B0604020202020204" pitchFamily="34" charset="0"/>
              <a:buChar char="•"/>
            </a:pPr>
            <a:r>
              <a:rPr lang="en-GB" sz="2200" dirty="0"/>
              <a:t>Employees can easily serve customers</a:t>
            </a:r>
          </a:p>
          <a:p>
            <a:pPr marL="342900" indent="-342900">
              <a:lnSpc>
                <a:spcPct val="150000"/>
              </a:lnSpc>
              <a:buFont typeface="Arial" panose="020B0604020202020204" pitchFamily="34" charset="0"/>
              <a:buChar char="•"/>
            </a:pPr>
            <a:r>
              <a:rPr lang="en-GB" sz="2200" dirty="0"/>
              <a:t>Employees can communicate effectively and efficiently with each others </a:t>
            </a:r>
          </a:p>
          <a:p>
            <a:pPr marL="342900" indent="-342900">
              <a:lnSpc>
                <a:spcPct val="150000"/>
              </a:lnSpc>
              <a:buFont typeface="Arial" panose="020B0604020202020204" pitchFamily="34" charset="0"/>
              <a:buChar char="•"/>
            </a:pPr>
            <a:r>
              <a:rPr lang="en-GB" sz="2200" dirty="0"/>
              <a:t>Save lot of times for the company and for customers as well</a:t>
            </a:r>
          </a:p>
          <a:p>
            <a:pPr marL="342900" indent="-342900">
              <a:lnSpc>
                <a:spcPct val="150000"/>
              </a:lnSpc>
              <a:buFont typeface="Arial" panose="020B0604020202020204" pitchFamily="34" charset="0"/>
              <a:buChar char="•"/>
            </a:pPr>
            <a:r>
              <a:rPr lang="en-GB" sz="2200" dirty="0"/>
              <a:t>Customers can reach to the customer service by dropping an email or messaging via chat apps</a:t>
            </a:r>
          </a:p>
          <a:p>
            <a:pPr marL="342900" indent="-342900">
              <a:lnSpc>
                <a:spcPct val="150000"/>
              </a:lnSpc>
              <a:buFont typeface="Arial" panose="020B0604020202020204" pitchFamily="34" charset="0"/>
              <a:buChar char="•"/>
            </a:pPr>
            <a:r>
              <a:rPr lang="en-GB" sz="2200" dirty="0"/>
              <a:t>Digital marketing helps FedEx to save on its advertisement costs and larger audience can be reached which generates more revenue (Rooney, 2019)</a:t>
            </a:r>
          </a:p>
          <a:p>
            <a:pPr marL="342900" indent="-342900">
              <a:lnSpc>
                <a:spcPct val="150000"/>
              </a:lnSpc>
              <a:buFont typeface="Arial" panose="020B0604020202020204" pitchFamily="34" charset="0"/>
              <a:buChar char="•"/>
            </a:pPr>
            <a:r>
              <a:rPr lang="en-GB" sz="2200" dirty="0"/>
              <a:t>The transport methods became more quicker and effective</a:t>
            </a:r>
          </a:p>
        </p:txBody>
      </p:sp>
      <p:sp>
        <p:nvSpPr>
          <p:cNvPr id="5" name="Rectangle 4">
            <a:extLst>
              <a:ext uri="{FF2B5EF4-FFF2-40B4-BE49-F238E27FC236}">
                <a16:creationId xmlns:a16="http://schemas.microsoft.com/office/drawing/2014/main" id="{4E9C1115-87B9-4DAE-9C57-2B096EFCDB56}"/>
              </a:ext>
            </a:extLst>
          </p:cNvPr>
          <p:cNvSpPr/>
          <p:nvPr/>
        </p:nvSpPr>
        <p:spPr>
          <a:xfrm>
            <a:off x="3888472" y="132317"/>
            <a:ext cx="3569310" cy="369332"/>
          </a:xfrm>
          <a:prstGeom prst="rect">
            <a:avLst/>
          </a:prstGeom>
        </p:spPr>
        <p:txBody>
          <a:bodyPr wrap="none">
            <a:spAutoFit/>
          </a:bodyPr>
          <a:lstStyle/>
          <a:p>
            <a:r>
              <a:rPr lang="en-GB" b="1" dirty="0"/>
              <a:t>Digital Skills and Research Methods</a:t>
            </a:r>
          </a:p>
        </p:txBody>
      </p:sp>
    </p:spTree>
    <p:extLst>
      <p:ext uri="{BB962C8B-B14F-4D97-AF65-F5344CB8AC3E}">
        <p14:creationId xmlns:p14="http://schemas.microsoft.com/office/powerpoint/2010/main" val="2535762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C5D3F46-191B-4D50-A564-664E39B7E809}"/>
              </a:ext>
            </a:extLst>
          </p:cNvPr>
          <p:cNvSpPr>
            <a:spLocks noGrp="1"/>
          </p:cNvSpPr>
          <p:nvPr>
            <p:ph type="sldNum" sz="quarter" idx="12"/>
          </p:nvPr>
        </p:nvSpPr>
        <p:spPr/>
        <p:txBody>
          <a:bodyPr/>
          <a:lstStyle/>
          <a:p>
            <a:fld id="{9D28E3C0-DA4C-430E-9E55-2C23F7599DB1}" type="slidenum">
              <a:rPr lang="en-GB" smtClean="0"/>
              <a:t>13</a:t>
            </a:fld>
            <a:endParaRPr lang="en-GB"/>
          </a:p>
        </p:txBody>
      </p:sp>
      <p:sp>
        <p:nvSpPr>
          <p:cNvPr id="4" name="TextBox 3">
            <a:extLst>
              <a:ext uri="{FF2B5EF4-FFF2-40B4-BE49-F238E27FC236}">
                <a16:creationId xmlns:a16="http://schemas.microsoft.com/office/drawing/2014/main" id="{BAB00BCE-05E7-4254-95A7-AEF7353E0F88}"/>
              </a:ext>
            </a:extLst>
          </p:cNvPr>
          <p:cNvSpPr txBox="1"/>
          <p:nvPr/>
        </p:nvSpPr>
        <p:spPr>
          <a:xfrm>
            <a:off x="948317" y="136525"/>
            <a:ext cx="9425353" cy="5940088"/>
          </a:xfrm>
          <a:prstGeom prst="rect">
            <a:avLst/>
          </a:prstGeom>
          <a:noFill/>
        </p:spPr>
        <p:txBody>
          <a:bodyPr wrap="square" rtlCol="0">
            <a:spAutoFit/>
          </a:bodyPr>
          <a:lstStyle/>
          <a:p>
            <a:pPr algn="ctr"/>
            <a:r>
              <a:rPr lang="en-GB" b="1" dirty="0"/>
              <a:t>Digital Skills and Research Methods</a:t>
            </a:r>
          </a:p>
          <a:p>
            <a:pPr algn="ctr"/>
            <a:endParaRPr lang="en-GB" b="1" dirty="0"/>
          </a:p>
          <a:p>
            <a:pPr algn="ctr"/>
            <a:r>
              <a:rPr lang="en-GB" sz="3600" b="1" dirty="0"/>
              <a:t>Impact of Modern Technology</a:t>
            </a:r>
          </a:p>
          <a:p>
            <a:endParaRPr lang="en-GB" dirty="0"/>
          </a:p>
          <a:p>
            <a:endParaRPr lang="en-GB" sz="3200" dirty="0"/>
          </a:p>
          <a:p>
            <a:r>
              <a:rPr lang="en-GB" sz="3200" dirty="0"/>
              <a:t>Negative impacts of modern technology</a:t>
            </a:r>
          </a:p>
          <a:p>
            <a:endParaRPr lang="en-GB" sz="2000" dirty="0"/>
          </a:p>
          <a:p>
            <a:pPr marL="342900" indent="-342900">
              <a:buFont typeface="Arial" panose="020B0604020202020204" pitchFamily="34" charset="0"/>
              <a:buChar char="•"/>
            </a:pPr>
            <a:r>
              <a:rPr lang="en-GB" sz="2400" dirty="0"/>
              <a:t>Cyber crime is a risk. Some people are trying to steal customer information.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Distraction within  working are increased. Employees can be entertained by technology in a variety of forms, which can lead towards loosing productivity. E.g.: online games, Facebook and Messenger (Rooney, 2019)</a:t>
            </a:r>
          </a:p>
          <a:p>
            <a:endParaRPr lang="en-GB" sz="2000" dirty="0"/>
          </a:p>
          <a:p>
            <a:endParaRPr lang="en-GB" dirty="0"/>
          </a:p>
        </p:txBody>
      </p:sp>
    </p:spTree>
    <p:extLst>
      <p:ext uri="{BB962C8B-B14F-4D97-AF65-F5344CB8AC3E}">
        <p14:creationId xmlns:p14="http://schemas.microsoft.com/office/powerpoint/2010/main" val="3575638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C5D3F46-191B-4D50-A564-664E39B7E809}"/>
              </a:ext>
            </a:extLst>
          </p:cNvPr>
          <p:cNvSpPr>
            <a:spLocks noGrp="1"/>
          </p:cNvSpPr>
          <p:nvPr>
            <p:ph type="sldNum" sz="quarter" idx="12"/>
          </p:nvPr>
        </p:nvSpPr>
        <p:spPr/>
        <p:txBody>
          <a:bodyPr/>
          <a:lstStyle/>
          <a:p>
            <a:fld id="{9D28E3C0-DA4C-430E-9E55-2C23F7599DB1}" type="slidenum">
              <a:rPr lang="en-GB" smtClean="0"/>
              <a:t>14</a:t>
            </a:fld>
            <a:endParaRPr lang="en-GB"/>
          </a:p>
        </p:txBody>
      </p:sp>
      <p:sp>
        <p:nvSpPr>
          <p:cNvPr id="4" name="TextBox 3">
            <a:extLst>
              <a:ext uri="{FF2B5EF4-FFF2-40B4-BE49-F238E27FC236}">
                <a16:creationId xmlns:a16="http://schemas.microsoft.com/office/drawing/2014/main" id="{BAB00BCE-05E7-4254-95A7-AEF7353E0F88}"/>
              </a:ext>
            </a:extLst>
          </p:cNvPr>
          <p:cNvSpPr txBox="1"/>
          <p:nvPr/>
        </p:nvSpPr>
        <p:spPr>
          <a:xfrm>
            <a:off x="912724" y="150443"/>
            <a:ext cx="10366549" cy="1754326"/>
          </a:xfrm>
          <a:prstGeom prst="rect">
            <a:avLst/>
          </a:prstGeom>
          <a:noFill/>
        </p:spPr>
        <p:txBody>
          <a:bodyPr wrap="square" rtlCol="0">
            <a:spAutoFit/>
          </a:bodyPr>
          <a:lstStyle/>
          <a:p>
            <a:pPr algn="ctr"/>
            <a:r>
              <a:rPr lang="en-GB" dirty="0">
                <a:latin typeface="Aharoni" panose="02010803020104030203" pitchFamily="2" charset="-79"/>
                <a:cs typeface="Aharoni" panose="02010803020104030203" pitchFamily="2" charset="-79"/>
              </a:rPr>
              <a:t>Digital Skills and Research Methods </a:t>
            </a:r>
          </a:p>
          <a:p>
            <a:pPr algn="ctr"/>
            <a:endParaRPr lang="en-GB" sz="3600" b="1" dirty="0">
              <a:latin typeface="Aharoni" panose="02010803020104030203" pitchFamily="2" charset="-79"/>
              <a:cs typeface="Aharoni" panose="02010803020104030203" pitchFamily="2" charset="-79"/>
            </a:endParaRPr>
          </a:p>
          <a:p>
            <a:pPr algn="ctr"/>
            <a:r>
              <a:rPr lang="en-GB" sz="3600" b="1" dirty="0">
                <a:latin typeface="Aharoni" panose="02010803020104030203" pitchFamily="2" charset="-79"/>
                <a:cs typeface="Aharoni" panose="02010803020104030203" pitchFamily="2" charset="-79"/>
              </a:rPr>
              <a:t>Lessons drawn from the case study </a:t>
            </a:r>
          </a:p>
          <a:p>
            <a:pPr algn="ctr"/>
            <a:endParaRPr lang="en-GB" dirty="0"/>
          </a:p>
        </p:txBody>
      </p:sp>
      <p:graphicFrame>
        <p:nvGraphicFramePr>
          <p:cNvPr id="24" name="Table 24">
            <a:extLst>
              <a:ext uri="{FF2B5EF4-FFF2-40B4-BE49-F238E27FC236}">
                <a16:creationId xmlns:a16="http://schemas.microsoft.com/office/drawing/2014/main" id="{08E26156-AAE9-46BA-968F-D9C88C43735C}"/>
              </a:ext>
            </a:extLst>
          </p:cNvPr>
          <p:cNvGraphicFramePr>
            <a:graphicFrameLocks noGrp="1"/>
          </p:cNvGraphicFramePr>
          <p:nvPr>
            <p:extLst>
              <p:ext uri="{D42A27DB-BD31-4B8C-83A1-F6EECF244321}">
                <p14:modId xmlns:p14="http://schemas.microsoft.com/office/powerpoint/2010/main" val="3222793013"/>
              </p:ext>
            </p:extLst>
          </p:nvPr>
        </p:nvGraphicFramePr>
        <p:xfrm>
          <a:off x="1565762" y="2181768"/>
          <a:ext cx="9060475" cy="4606064"/>
        </p:xfrm>
        <a:graphic>
          <a:graphicData uri="http://schemas.openxmlformats.org/drawingml/2006/table">
            <a:tbl>
              <a:tblPr firstRow="1" bandRow="1">
                <a:tableStyleId>{5C22544A-7EE6-4342-B048-85BDC9FD1C3A}</a:tableStyleId>
              </a:tblPr>
              <a:tblGrid>
                <a:gridCol w="1883435">
                  <a:extLst>
                    <a:ext uri="{9D8B030D-6E8A-4147-A177-3AD203B41FA5}">
                      <a16:colId xmlns:a16="http://schemas.microsoft.com/office/drawing/2014/main" val="2419987978"/>
                    </a:ext>
                  </a:extLst>
                </a:gridCol>
                <a:gridCol w="3614793">
                  <a:extLst>
                    <a:ext uri="{9D8B030D-6E8A-4147-A177-3AD203B41FA5}">
                      <a16:colId xmlns:a16="http://schemas.microsoft.com/office/drawing/2014/main" val="2767676498"/>
                    </a:ext>
                  </a:extLst>
                </a:gridCol>
                <a:gridCol w="3562247">
                  <a:extLst>
                    <a:ext uri="{9D8B030D-6E8A-4147-A177-3AD203B41FA5}">
                      <a16:colId xmlns:a16="http://schemas.microsoft.com/office/drawing/2014/main" val="1817946076"/>
                    </a:ext>
                  </a:extLst>
                </a:gridCol>
              </a:tblGrid>
              <a:tr h="0">
                <a:tc>
                  <a:txBody>
                    <a:bodyPr/>
                    <a:lstStyle/>
                    <a:p>
                      <a:pPr algn="ctr"/>
                      <a:r>
                        <a:rPr lang="en-GB" sz="1800" b="0" dirty="0"/>
                        <a:t>Criteria</a:t>
                      </a:r>
                    </a:p>
                  </a:txBody>
                  <a:tcPr/>
                </a:tc>
                <a:tc>
                  <a:txBody>
                    <a:bodyPr/>
                    <a:lstStyle/>
                    <a:p>
                      <a:pPr algn="ctr"/>
                      <a:r>
                        <a:rPr lang="en-GB" sz="1800" b="1" dirty="0"/>
                        <a:t>Modern Technology </a:t>
                      </a:r>
                    </a:p>
                  </a:txBody>
                  <a:tcPr/>
                </a:tc>
                <a:tc>
                  <a:txBody>
                    <a:bodyPr/>
                    <a:lstStyle/>
                    <a:p>
                      <a:pPr algn="ctr"/>
                      <a:r>
                        <a:rPr lang="en-GB" sz="1800" dirty="0"/>
                        <a:t>Traditional Technology </a:t>
                      </a:r>
                    </a:p>
                  </a:txBody>
                  <a:tcPr/>
                </a:tc>
                <a:extLst>
                  <a:ext uri="{0D108BD9-81ED-4DB2-BD59-A6C34878D82A}">
                    <a16:rowId xmlns:a16="http://schemas.microsoft.com/office/drawing/2014/main" val="3573553749"/>
                  </a:ext>
                </a:extLst>
              </a:tr>
              <a:tr h="2358244">
                <a:tc>
                  <a:txBody>
                    <a:bodyPr/>
                    <a:lstStyle/>
                    <a:p>
                      <a:r>
                        <a:rPr lang="en-GB" sz="1600" dirty="0"/>
                        <a:t>Definition</a:t>
                      </a:r>
                    </a:p>
                  </a:txBody>
                  <a:tcPr/>
                </a:tc>
                <a:tc>
                  <a:txBody>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400" dirty="0"/>
                        <a:t>Modern technology it is simple and advancement of old technology involving latest innovation regarding modern technology </a:t>
                      </a:r>
                    </a:p>
                    <a:p>
                      <a:endParaRPr lang="en-GB" sz="1400" dirty="0"/>
                    </a:p>
                  </a:txBody>
                  <a:tcPr/>
                </a:tc>
                <a:tc>
                  <a:txBody>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400" dirty="0"/>
                        <a:t>Traditional technology is the absents of modern technology </a:t>
                      </a:r>
                    </a:p>
                    <a:p>
                      <a:endParaRPr lang="en-GB" sz="1400" dirty="0"/>
                    </a:p>
                  </a:txBody>
                  <a:tcPr/>
                </a:tc>
                <a:extLst>
                  <a:ext uri="{0D108BD9-81ED-4DB2-BD59-A6C34878D82A}">
                    <a16:rowId xmlns:a16="http://schemas.microsoft.com/office/drawing/2014/main" val="1142577312"/>
                  </a:ext>
                </a:extLst>
              </a:tr>
              <a:tr h="1882060">
                <a:tc>
                  <a:txBody>
                    <a:bodyPr/>
                    <a:lstStyle/>
                    <a:p>
                      <a:r>
                        <a:rPr lang="en-GB" sz="1600" dirty="0"/>
                        <a:t>Characteristics</a:t>
                      </a:r>
                    </a:p>
                  </a:txBody>
                  <a:tcPr/>
                </a:tc>
                <a:tc>
                  <a:txBody>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400" dirty="0"/>
                        <a:t>Electronic fonds transfer</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400" dirty="0"/>
                        <a:t>Efficiency and productivity</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400" dirty="0"/>
                        <a:t>Speed and easy tracking of packages </a:t>
                      </a:r>
                    </a:p>
                    <a:p>
                      <a:endParaRPr lang="en-GB" sz="1400" dirty="0"/>
                    </a:p>
                  </a:txBody>
                  <a:tcPr/>
                </a:tc>
                <a:tc>
                  <a:txBody>
                    <a:bodyPr/>
                    <a:lstStyle/>
                    <a:p>
                      <a:pPr marL="285750" indent="-285750">
                        <a:lnSpc>
                          <a:spcPct val="150000"/>
                        </a:lnSpc>
                        <a:buFont typeface="Arial" panose="020B0604020202020204" pitchFamily="34" charset="0"/>
                        <a:buChar char="•"/>
                      </a:pPr>
                      <a:r>
                        <a:rPr lang="en-GB" sz="1400" dirty="0"/>
                        <a:t>Lack of tracking packages</a:t>
                      </a:r>
                    </a:p>
                    <a:p>
                      <a:pPr marL="285750" indent="-285750">
                        <a:lnSpc>
                          <a:spcPct val="150000"/>
                        </a:lnSpc>
                        <a:buFont typeface="Arial" panose="020B0604020202020204" pitchFamily="34" charset="0"/>
                        <a:buChar char="•"/>
                      </a:pPr>
                      <a:r>
                        <a:rPr lang="en-GB" sz="1400" dirty="0"/>
                        <a:t>Slow speed regarding packing </a:t>
                      </a:r>
                    </a:p>
                    <a:p>
                      <a:pPr marL="285750" indent="-285750">
                        <a:lnSpc>
                          <a:spcPct val="150000"/>
                        </a:lnSpc>
                        <a:buFont typeface="Arial" panose="020B0604020202020204" pitchFamily="34" charset="0"/>
                        <a:buChar char="•"/>
                      </a:pPr>
                      <a:r>
                        <a:rPr lang="en-GB" sz="1400" dirty="0"/>
                        <a:t>Late updates regarding route traffic</a:t>
                      </a:r>
                    </a:p>
                  </a:txBody>
                  <a:tcPr/>
                </a:tc>
                <a:extLst>
                  <a:ext uri="{0D108BD9-81ED-4DB2-BD59-A6C34878D82A}">
                    <a16:rowId xmlns:a16="http://schemas.microsoft.com/office/drawing/2014/main" val="544482716"/>
                  </a:ext>
                </a:extLst>
              </a:tr>
            </a:tbl>
          </a:graphicData>
        </a:graphic>
      </p:graphicFrame>
    </p:spTree>
    <p:extLst>
      <p:ext uri="{BB962C8B-B14F-4D97-AF65-F5344CB8AC3E}">
        <p14:creationId xmlns:p14="http://schemas.microsoft.com/office/powerpoint/2010/main" val="1241654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C5D3F46-191B-4D50-A564-664E39B7E809}"/>
              </a:ext>
            </a:extLst>
          </p:cNvPr>
          <p:cNvSpPr>
            <a:spLocks noGrp="1"/>
          </p:cNvSpPr>
          <p:nvPr>
            <p:ph type="sldNum" sz="quarter" idx="12"/>
          </p:nvPr>
        </p:nvSpPr>
        <p:spPr/>
        <p:txBody>
          <a:bodyPr/>
          <a:lstStyle/>
          <a:p>
            <a:fld id="{9D28E3C0-DA4C-430E-9E55-2C23F7599DB1}" type="slidenum">
              <a:rPr lang="en-GB" smtClean="0"/>
              <a:t>15</a:t>
            </a:fld>
            <a:endParaRPr lang="en-GB"/>
          </a:p>
        </p:txBody>
      </p:sp>
      <p:sp>
        <p:nvSpPr>
          <p:cNvPr id="4" name="TextBox 3">
            <a:extLst>
              <a:ext uri="{FF2B5EF4-FFF2-40B4-BE49-F238E27FC236}">
                <a16:creationId xmlns:a16="http://schemas.microsoft.com/office/drawing/2014/main" id="{BAB00BCE-05E7-4254-95A7-AEF7353E0F88}"/>
              </a:ext>
            </a:extLst>
          </p:cNvPr>
          <p:cNvSpPr txBox="1"/>
          <p:nvPr/>
        </p:nvSpPr>
        <p:spPr>
          <a:xfrm>
            <a:off x="0" y="0"/>
            <a:ext cx="12192000" cy="1754326"/>
          </a:xfrm>
          <a:prstGeom prst="rect">
            <a:avLst/>
          </a:prstGeom>
          <a:noFill/>
        </p:spPr>
        <p:txBody>
          <a:bodyPr wrap="square" rtlCol="0">
            <a:spAutoFit/>
          </a:bodyPr>
          <a:lstStyle/>
          <a:p>
            <a:pPr algn="ctr"/>
            <a:r>
              <a:rPr lang="en-GB" b="1" dirty="0">
                <a:latin typeface="Aharoni" panose="02010803020104030203" pitchFamily="2" charset="-79"/>
                <a:cs typeface="Aharoni" panose="02010803020104030203" pitchFamily="2" charset="-79"/>
              </a:rPr>
              <a:t>Digital skills and Research methods</a:t>
            </a:r>
          </a:p>
          <a:p>
            <a:pPr algn="ctr"/>
            <a:endParaRPr lang="en-GB" sz="3600" b="1" dirty="0">
              <a:latin typeface="Aharoni" panose="02010803020104030203" pitchFamily="2" charset="-79"/>
              <a:cs typeface="Aharoni" panose="02010803020104030203" pitchFamily="2" charset="-79"/>
            </a:endParaRPr>
          </a:p>
          <a:p>
            <a:pPr algn="ctr"/>
            <a:r>
              <a:rPr lang="en-GB" sz="3600" b="1" dirty="0">
                <a:latin typeface="Aharoni" panose="02010803020104030203" pitchFamily="2" charset="-79"/>
                <a:cs typeface="Aharoni" panose="02010803020104030203" pitchFamily="2" charset="-79"/>
              </a:rPr>
              <a:t>Lessons drawn from the case study </a:t>
            </a:r>
          </a:p>
          <a:p>
            <a:pPr algn="ctr"/>
            <a:endParaRPr lang="en-GB" dirty="0"/>
          </a:p>
        </p:txBody>
      </p:sp>
      <p:graphicFrame>
        <p:nvGraphicFramePr>
          <p:cNvPr id="6" name="Table 5">
            <a:extLst>
              <a:ext uri="{FF2B5EF4-FFF2-40B4-BE49-F238E27FC236}">
                <a16:creationId xmlns:a16="http://schemas.microsoft.com/office/drawing/2014/main" id="{739B74B6-D20F-4ADF-B810-14C530B53A2C}"/>
              </a:ext>
            </a:extLst>
          </p:cNvPr>
          <p:cNvGraphicFramePr>
            <a:graphicFrameLocks noGrp="1"/>
          </p:cNvGraphicFramePr>
          <p:nvPr>
            <p:extLst>
              <p:ext uri="{D42A27DB-BD31-4B8C-83A1-F6EECF244321}">
                <p14:modId xmlns:p14="http://schemas.microsoft.com/office/powerpoint/2010/main" val="985490551"/>
              </p:ext>
            </p:extLst>
          </p:nvPr>
        </p:nvGraphicFramePr>
        <p:xfrm>
          <a:off x="659907" y="3048000"/>
          <a:ext cx="10693893" cy="2759864"/>
        </p:xfrm>
        <a:graphic>
          <a:graphicData uri="http://schemas.openxmlformats.org/drawingml/2006/table">
            <a:tbl>
              <a:tblPr firstRow="1" bandRow="1">
                <a:tableStyleId>{5C22544A-7EE6-4342-B048-85BDC9FD1C3A}</a:tableStyleId>
              </a:tblPr>
              <a:tblGrid>
                <a:gridCol w="3663226">
                  <a:extLst>
                    <a:ext uri="{9D8B030D-6E8A-4147-A177-3AD203B41FA5}">
                      <a16:colId xmlns:a16="http://schemas.microsoft.com/office/drawing/2014/main" val="2796746916"/>
                    </a:ext>
                  </a:extLst>
                </a:gridCol>
                <a:gridCol w="7030667">
                  <a:extLst>
                    <a:ext uri="{9D8B030D-6E8A-4147-A177-3AD203B41FA5}">
                      <a16:colId xmlns:a16="http://schemas.microsoft.com/office/drawing/2014/main" val="372735244"/>
                    </a:ext>
                  </a:extLst>
                </a:gridCol>
              </a:tblGrid>
              <a:tr h="1014691">
                <a:tc>
                  <a:txBody>
                    <a:bodyPr/>
                    <a:lstStyle/>
                    <a:p>
                      <a:r>
                        <a:rPr lang="en-GB" sz="1600" dirty="0"/>
                        <a:t>Importance of Modern Technology (Social Media)</a:t>
                      </a:r>
                    </a:p>
                  </a:txBody>
                  <a:tcPr/>
                </a:tc>
                <a:tc>
                  <a:txBody>
                    <a:bodyPr/>
                    <a:lstStyle/>
                    <a:p>
                      <a:pPr marL="285750" indent="-285750">
                        <a:lnSpc>
                          <a:spcPct val="150000"/>
                        </a:lnSpc>
                        <a:buFont typeface="Arial" panose="020B0604020202020204" pitchFamily="34" charset="0"/>
                        <a:buChar char="•"/>
                      </a:pPr>
                      <a:r>
                        <a:rPr lang="en-GB" sz="1400" dirty="0"/>
                        <a:t>Reduces human effort, give precise results is compact in size</a:t>
                      </a:r>
                    </a:p>
                    <a:p>
                      <a:pPr marL="285750" indent="-285750">
                        <a:lnSpc>
                          <a:spcPct val="150000"/>
                        </a:lnSpc>
                        <a:buFont typeface="Arial" panose="020B0604020202020204" pitchFamily="34" charset="0"/>
                        <a:buChar char="•"/>
                      </a:pPr>
                      <a:r>
                        <a:rPr lang="en-GB" sz="1400" dirty="0"/>
                        <a:t>Encourages innovation and creativity</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400" dirty="0"/>
                        <a:t>Improve communication</a:t>
                      </a:r>
                    </a:p>
                    <a:p>
                      <a:pPr marL="285750" indent="-285750">
                        <a:buFont typeface="Arial" panose="020B0604020202020204" pitchFamily="34" charset="0"/>
                        <a:buChar char="•"/>
                      </a:pPr>
                      <a:endParaRPr lang="en-GB" sz="1400" dirty="0"/>
                    </a:p>
                  </a:txBody>
                  <a:tcPr/>
                </a:tc>
                <a:extLst>
                  <a:ext uri="{0D108BD9-81ED-4DB2-BD59-A6C34878D82A}">
                    <a16:rowId xmlns:a16="http://schemas.microsoft.com/office/drawing/2014/main" val="4044589452"/>
                  </a:ext>
                </a:extLst>
              </a:tr>
              <a:tr h="1494944">
                <a:tc>
                  <a:txBody>
                    <a:bodyPr/>
                    <a:lstStyle/>
                    <a:p>
                      <a:r>
                        <a:rPr lang="en-GB" sz="1600" dirty="0"/>
                        <a:t>Consequences of not using Modern Technology</a:t>
                      </a:r>
                    </a:p>
                  </a:txBody>
                  <a:tcPr/>
                </a:tc>
                <a:tc>
                  <a:txBody>
                    <a:bodyPr/>
                    <a:lstStyle/>
                    <a:p>
                      <a:pPr marL="285750" indent="-285750">
                        <a:buFont typeface="Arial" panose="020B0604020202020204" pitchFamily="34" charset="0"/>
                        <a:buChar char="•"/>
                      </a:pPr>
                      <a:r>
                        <a:rPr lang="en-GB" sz="1400" dirty="0"/>
                        <a:t>Less customers </a:t>
                      </a:r>
                    </a:p>
                    <a:p>
                      <a:pPr marL="285750" indent="-285750">
                        <a:buFont typeface="Arial" panose="020B0604020202020204" pitchFamily="34" charset="0"/>
                        <a:buChar char="•"/>
                      </a:pPr>
                      <a:r>
                        <a:rPr lang="en-GB" sz="1400" dirty="0"/>
                        <a:t> The profit will decrease considerable</a:t>
                      </a:r>
                    </a:p>
                    <a:p>
                      <a:pPr marL="285750" indent="-285750">
                        <a:buFont typeface="Arial" panose="020B0604020202020204" pitchFamily="34" charset="0"/>
                        <a:buChar char="•"/>
                      </a:pPr>
                      <a:r>
                        <a:rPr lang="en-GB" sz="1400" dirty="0"/>
                        <a:t>Money risk involvement</a:t>
                      </a:r>
                    </a:p>
                    <a:p>
                      <a:pPr marL="285750" indent="-285750">
                        <a:buFont typeface="Arial" panose="020B0604020202020204" pitchFamily="34" charset="0"/>
                        <a:buChar char="•"/>
                      </a:pPr>
                      <a:r>
                        <a:rPr lang="en-GB" sz="1400" dirty="0"/>
                        <a:t>Human effort involved / human error mistake</a:t>
                      </a:r>
                    </a:p>
                  </a:txBody>
                  <a:tcPr/>
                </a:tc>
                <a:extLst>
                  <a:ext uri="{0D108BD9-81ED-4DB2-BD59-A6C34878D82A}">
                    <a16:rowId xmlns:a16="http://schemas.microsoft.com/office/drawing/2014/main" val="2816870995"/>
                  </a:ext>
                </a:extLst>
              </a:tr>
            </a:tbl>
          </a:graphicData>
        </a:graphic>
      </p:graphicFrame>
    </p:spTree>
    <p:extLst>
      <p:ext uri="{BB962C8B-B14F-4D97-AF65-F5344CB8AC3E}">
        <p14:creationId xmlns:p14="http://schemas.microsoft.com/office/powerpoint/2010/main" val="3641849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00833D-32F6-4107-A6EB-222A46A5C3EA}"/>
              </a:ext>
            </a:extLst>
          </p:cNvPr>
          <p:cNvSpPr txBox="1"/>
          <p:nvPr/>
        </p:nvSpPr>
        <p:spPr>
          <a:xfrm>
            <a:off x="3502856" y="951805"/>
            <a:ext cx="5107744" cy="584775"/>
          </a:xfrm>
          <a:prstGeom prst="rect">
            <a:avLst/>
          </a:prstGeom>
          <a:noFill/>
        </p:spPr>
        <p:txBody>
          <a:bodyPr wrap="square" rtlCol="0">
            <a:spAutoFit/>
          </a:bodyPr>
          <a:lstStyle/>
          <a:p>
            <a:pPr algn="ctr"/>
            <a:r>
              <a:rPr lang="en-GB" sz="3200" b="1" dirty="0"/>
              <a:t>Conclusions</a:t>
            </a:r>
          </a:p>
        </p:txBody>
      </p:sp>
      <p:sp>
        <p:nvSpPr>
          <p:cNvPr id="7" name="TextBox 6">
            <a:extLst>
              <a:ext uri="{FF2B5EF4-FFF2-40B4-BE49-F238E27FC236}">
                <a16:creationId xmlns:a16="http://schemas.microsoft.com/office/drawing/2014/main" id="{D2F94FD7-A722-45B8-8FF9-708EB61DBCCE}"/>
              </a:ext>
            </a:extLst>
          </p:cNvPr>
          <p:cNvSpPr txBox="1"/>
          <p:nvPr/>
        </p:nvSpPr>
        <p:spPr>
          <a:xfrm>
            <a:off x="3819965" y="295422"/>
            <a:ext cx="4868594" cy="369332"/>
          </a:xfrm>
          <a:prstGeom prst="rect">
            <a:avLst/>
          </a:prstGeom>
          <a:noFill/>
        </p:spPr>
        <p:txBody>
          <a:bodyPr wrap="square" rtlCol="0">
            <a:spAutoFit/>
          </a:bodyPr>
          <a:lstStyle/>
          <a:p>
            <a:pPr algn="ctr"/>
            <a:r>
              <a:rPr lang="en-GB" b="1" dirty="0"/>
              <a:t>Digital Skills and Research Methods</a:t>
            </a:r>
          </a:p>
        </p:txBody>
      </p:sp>
      <p:sp>
        <p:nvSpPr>
          <p:cNvPr id="8" name="TextBox 7">
            <a:extLst>
              <a:ext uri="{FF2B5EF4-FFF2-40B4-BE49-F238E27FC236}">
                <a16:creationId xmlns:a16="http://schemas.microsoft.com/office/drawing/2014/main" id="{91F177A8-B0AB-4A3B-BAF4-8CF17D87DD3E}"/>
              </a:ext>
            </a:extLst>
          </p:cNvPr>
          <p:cNvSpPr txBox="1"/>
          <p:nvPr/>
        </p:nvSpPr>
        <p:spPr>
          <a:xfrm>
            <a:off x="923278" y="2086252"/>
            <a:ext cx="10091725"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use of Social Media helps FedEx to advertise their products and expend his brand</a:t>
            </a:r>
          </a:p>
          <a:p>
            <a:pPr marL="342900" indent="-342900">
              <a:buFont typeface="Arial" panose="020B0604020202020204" pitchFamily="34" charset="0"/>
              <a:buChar char="•"/>
            </a:pPr>
            <a:r>
              <a:rPr lang="en-GB" sz="2400" dirty="0"/>
              <a:t>With the help of Social Media, FedEx is bringing new customers from the competitors</a:t>
            </a:r>
          </a:p>
          <a:p>
            <a:pPr marL="342900" indent="-342900">
              <a:buFont typeface="Arial" panose="020B0604020202020204" pitchFamily="34" charset="0"/>
              <a:buChar char="•"/>
            </a:pPr>
            <a:r>
              <a:rPr lang="en-GB" sz="2400" dirty="0"/>
              <a:t>Social Media is giving the opportunity to the customers to raise their voice regarding their needs and, in this way, FedEx can make adjustments to personalise the products to fulfil the needs of the customers</a:t>
            </a:r>
          </a:p>
          <a:p>
            <a:pPr marL="342900" indent="-342900">
              <a:buFont typeface="Arial" panose="020B0604020202020204" pitchFamily="34" charset="0"/>
              <a:buChar char="•"/>
            </a:pPr>
            <a:r>
              <a:rPr lang="en-GB" sz="2400" dirty="0"/>
              <a:t>Social Media enables FedEx to keep their products  and services  cool and contemporaneous with the changes through the world</a:t>
            </a:r>
          </a:p>
          <a:p>
            <a:pPr marL="342900" indent="-342900">
              <a:buFont typeface="Arial" panose="020B0604020202020204" pitchFamily="34" charset="0"/>
              <a:buChar char="•"/>
            </a:pPr>
            <a:r>
              <a:rPr lang="en-GB" sz="2400" dirty="0"/>
              <a:t>Furthermore, Social Media improve communication between staff and engage staff to use social technologies</a:t>
            </a:r>
          </a:p>
        </p:txBody>
      </p:sp>
    </p:spTree>
    <p:extLst>
      <p:ext uri="{BB962C8B-B14F-4D97-AF65-F5344CB8AC3E}">
        <p14:creationId xmlns:p14="http://schemas.microsoft.com/office/powerpoint/2010/main" val="2698085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9E93673-8644-41EE-A5B9-B988CD22B9B7}"/>
              </a:ext>
            </a:extLst>
          </p:cNvPr>
          <p:cNvSpPr>
            <a:spLocks noGrp="1"/>
          </p:cNvSpPr>
          <p:nvPr>
            <p:ph type="sldNum" sz="quarter" idx="12"/>
          </p:nvPr>
        </p:nvSpPr>
        <p:spPr/>
        <p:txBody>
          <a:bodyPr/>
          <a:lstStyle/>
          <a:p>
            <a:fld id="{9D28E3C0-DA4C-430E-9E55-2C23F7599DB1}" type="slidenum">
              <a:rPr lang="en-GB" smtClean="0"/>
              <a:t>17</a:t>
            </a:fld>
            <a:endParaRPr lang="en-GB"/>
          </a:p>
        </p:txBody>
      </p:sp>
      <p:sp>
        <p:nvSpPr>
          <p:cNvPr id="4" name="TextBox 3">
            <a:extLst>
              <a:ext uri="{FF2B5EF4-FFF2-40B4-BE49-F238E27FC236}">
                <a16:creationId xmlns:a16="http://schemas.microsoft.com/office/drawing/2014/main" id="{C2E708C7-97C8-4A58-AE53-A570802F3D04}"/>
              </a:ext>
            </a:extLst>
          </p:cNvPr>
          <p:cNvSpPr txBox="1"/>
          <p:nvPr/>
        </p:nvSpPr>
        <p:spPr>
          <a:xfrm>
            <a:off x="2038767" y="552732"/>
            <a:ext cx="7652826" cy="646331"/>
          </a:xfrm>
          <a:prstGeom prst="rect">
            <a:avLst/>
          </a:prstGeom>
          <a:noFill/>
        </p:spPr>
        <p:txBody>
          <a:bodyPr wrap="square" rtlCol="0">
            <a:spAutoFit/>
          </a:bodyPr>
          <a:lstStyle/>
          <a:p>
            <a:pPr algn="ctr"/>
            <a:r>
              <a:rPr lang="en-GB" sz="3600" b="1" dirty="0"/>
              <a:t>References</a:t>
            </a:r>
          </a:p>
        </p:txBody>
      </p:sp>
      <p:sp>
        <p:nvSpPr>
          <p:cNvPr id="2" name="Rectangle 1">
            <a:extLst>
              <a:ext uri="{FF2B5EF4-FFF2-40B4-BE49-F238E27FC236}">
                <a16:creationId xmlns:a16="http://schemas.microsoft.com/office/drawing/2014/main" id="{2E249493-4DA7-4871-A2C3-9ABAEFBA8D9B}"/>
              </a:ext>
            </a:extLst>
          </p:cNvPr>
          <p:cNvSpPr/>
          <p:nvPr/>
        </p:nvSpPr>
        <p:spPr>
          <a:xfrm>
            <a:off x="3973994" y="156478"/>
            <a:ext cx="3569310" cy="369332"/>
          </a:xfrm>
          <a:prstGeom prst="rect">
            <a:avLst/>
          </a:prstGeom>
        </p:spPr>
        <p:txBody>
          <a:bodyPr wrap="none">
            <a:spAutoFit/>
          </a:bodyPr>
          <a:lstStyle/>
          <a:p>
            <a:r>
              <a:rPr lang="en-GB" b="1" dirty="0"/>
              <a:t>Digital Skills and Research Methods</a:t>
            </a:r>
          </a:p>
        </p:txBody>
      </p:sp>
      <p:sp>
        <p:nvSpPr>
          <p:cNvPr id="5" name="TextBox 4">
            <a:extLst>
              <a:ext uri="{FF2B5EF4-FFF2-40B4-BE49-F238E27FC236}">
                <a16:creationId xmlns:a16="http://schemas.microsoft.com/office/drawing/2014/main" id="{BF1DC7CD-DCF1-4A6B-936B-63AB4C7F4B0C}"/>
              </a:ext>
            </a:extLst>
          </p:cNvPr>
          <p:cNvSpPr txBox="1"/>
          <p:nvPr/>
        </p:nvSpPr>
        <p:spPr>
          <a:xfrm>
            <a:off x="5637320" y="2974019"/>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6659433D-6711-49BA-8225-DDA6925596C9}"/>
              </a:ext>
            </a:extLst>
          </p:cNvPr>
          <p:cNvSpPr txBox="1"/>
          <p:nvPr/>
        </p:nvSpPr>
        <p:spPr>
          <a:xfrm>
            <a:off x="62144" y="1349405"/>
            <a:ext cx="11913065" cy="5078313"/>
          </a:xfrm>
          <a:prstGeom prst="rect">
            <a:avLst/>
          </a:prstGeom>
          <a:noFill/>
        </p:spPr>
        <p:txBody>
          <a:bodyPr wrap="square" rtlCol="0">
            <a:spAutoFit/>
          </a:bodyPr>
          <a:lstStyle/>
          <a:p>
            <a:r>
              <a:rPr lang="en-GB" i="1" dirty="0"/>
              <a:t>About.van.fedex.com. (2019) </a:t>
            </a:r>
            <a:r>
              <a:rPr lang="en-GB" dirty="0"/>
              <a:t>[Online] Available at: </a:t>
            </a:r>
            <a:r>
              <a:rPr lang="en-GB" u="sng" dirty="0">
                <a:hlinkClick r:id="rId2"/>
              </a:rPr>
              <a:t>https://about.van.fedex.com/wp-content/uploads/2016/11/Corporate-Brochure-November-2016.pdf</a:t>
            </a:r>
            <a:r>
              <a:rPr lang="en-GB" u="sng" dirty="0"/>
              <a:t> </a:t>
            </a:r>
            <a:r>
              <a:rPr lang="en-GB" dirty="0"/>
              <a:t> (Accessed: 3 December 2019).</a:t>
            </a:r>
          </a:p>
          <a:p>
            <a:endParaRPr lang="en-GB" dirty="0"/>
          </a:p>
          <a:p>
            <a:r>
              <a:rPr lang="en-GB" i="1" dirty="0"/>
              <a:t>Bartleby.com. (2019) </a:t>
            </a:r>
            <a:r>
              <a:rPr lang="en-GB" dirty="0"/>
              <a:t>[Online] Available at: </a:t>
            </a:r>
            <a:r>
              <a:rPr lang="en-GB" u="sng" dirty="0">
                <a:hlinkClick r:id="rId3"/>
              </a:rPr>
              <a:t>https://www.bartleby.com/essay/Fedex-The-Objectives-Of-Business-F3MWSNXZ9C5W</a:t>
            </a:r>
            <a:r>
              <a:rPr lang="en-GB" u="sng" dirty="0"/>
              <a:t> </a:t>
            </a:r>
            <a:r>
              <a:rPr lang="en-GB" dirty="0"/>
              <a:t> (Accessed 5 December 2019).</a:t>
            </a:r>
          </a:p>
          <a:p>
            <a:endParaRPr lang="en-GB" dirty="0"/>
          </a:p>
          <a:p>
            <a:pPr algn="just"/>
            <a:r>
              <a:rPr lang="en-US" dirty="0"/>
              <a:t>Bhardwaj, B. and </a:t>
            </a:r>
            <a:r>
              <a:rPr lang="en-US" dirty="0" err="1"/>
              <a:t>Momaya</a:t>
            </a:r>
            <a:r>
              <a:rPr lang="en-US" dirty="0"/>
              <a:t>, K. (2006) </a:t>
            </a:r>
            <a:r>
              <a:rPr lang="en-US" i="1" dirty="0"/>
              <a:t>‘Role of organizational flexibility for corporate entrepreneurship: Case study of FedEx corporation’.</a:t>
            </a:r>
            <a:r>
              <a:rPr lang="en-US" dirty="0"/>
              <a:t> </a:t>
            </a:r>
            <a:r>
              <a:rPr lang="en-US" i="1" dirty="0"/>
              <a:t>Global Journal of Flexible Systems Management</a:t>
            </a:r>
            <a:r>
              <a:rPr lang="en-US" dirty="0"/>
              <a:t>, 7(1), pp.37-44 [Online] Available at: </a:t>
            </a:r>
            <a:r>
              <a:rPr lang="en-GB" dirty="0">
                <a:hlinkClick r:id="rId4"/>
              </a:rPr>
              <a:t>https://core.ac.uk/download/pdf/78485693.pdf</a:t>
            </a:r>
            <a:r>
              <a:rPr lang="en-GB" dirty="0"/>
              <a:t> (Accessed: 15 December 2019).</a:t>
            </a:r>
          </a:p>
          <a:p>
            <a:pPr algn="just"/>
            <a:endParaRPr lang="en-GB" dirty="0"/>
          </a:p>
          <a:p>
            <a:pPr algn="just"/>
            <a:r>
              <a:rPr lang="en-US" dirty="0"/>
              <a:t>Bowen, J. (2012) </a:t>
            </a:r>
            <a:r>
              <a:rPr lang="en-US" i="1" dirty="0"/>
              <a:t>‘A spatial analysis of FedEx and UPS: hubs, spokes, and network structure ’. Journal of transport geography</a:t>
            </a:r>
            <a:r>
              <a:rPr lang="en-US" dirty="0"/>
              <a:t>, 24, pp.419-431 [Online] Available at: </a:t>
            </a:r>
            <a:r>
              <a:rPr lang="en-GB" dirty="0">
                <a:hlinkClick r:id="rId5"/>
              </a:rPr>
              <a:t>https://www.sciencedirect.com/science/article/abs/pii/S0966692312001299</a:t>
            </a:r>
            <a:r>
              <a:rPr lang="en-GB" dirty="0"/>
              <a:t>(Accessed: 11 December 2019).</a:t>
            </a:r>
          </a:p>
          <a:p>
            <a:pPr algn="just"/>
            <a:endParaRPr lang="en-GB" dirty="0"/>
          </a:p>
          <a:p>
            <a:pPr algn="just"/>
            <a:r>
              <a:rPr lang="en-GB" dirty="0"/>
              <a:t>Digital.hbs.edu. (2019</a:t>
            </a:r>
            <a:r>
              <a:rPr lang="en-GB" i="1" dirty="0"/>
              <a:t>) FedEx – the next big Challenge – Technology and operations management</a:t>
            </a:r>
            <a:r>
              <a:rPr lang="en-GB" dirty="0"/>
              <a:t>. [Online]   Available at: </a:t>
            </a:r>
            <a:r>
              <a:rPr lang="en-GB" dirty="0">
                <a:hlinkClick r:id="rId6"/>
              </a:rPr>
              <a:t>https://digital.hbs.edu/platform-rctom/submission/fedex-the-next-big-challenge/</a:t>
            </a:r>
            <a:r>
              <a:rPr lang="en-GB" dirty="0"/>
              <a:t>(Accessed: 17 November 2019).</a:t>
            </a:r>
          </a:p>
          <a:p>
            <a:pPr algn="just"/>
            <a:endParaRPr lang="en-US" dirty="0"/>
          </a:p>
          <a:p>
            <a:endParaRPr lang="en-GB" dirty="0"/>
          </a:p>
        </p:txBody>
      </p:sp>
    </p:spTree>
    <p:extLst>
      <p:ext uri="{BB962C8B-B14F-4D97-AF65-F5344CB8AC3E}">
        <p14:creationId xmlns:p14="http://schemas.microsoft.com/office/powerpoint/2010/main" val="1553892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9E93673-8644-41EE-A5B9-B988CD22B9B7}"/>
              </a:ext>
            </a:extLst>
          </p:cNvPr>
          <p:cNvSpPr>
            <a:spLocks noGrp="1"/>
          </p:cNvSpPr>
          <p:nvPr>
            <p:ph type="sldNum" sz="quarter" idx="12"/>
          </p:nvPr>
        </p:nvSpPr>
        <p:spPr/>
        <p:txBody>
          <a:bodyPr/>
          <a:lstStyle/>
          <a:p>
            <a:fld id="{9D28E3C0-DA4C-430E-9E55-2C23F7599DB1}" type="slidenum">
              <a:rPr lang="en-GB" smtClean="0"/>
              <a:t>18</a:t>
            </a:fld>
            <a:endParaRPr lang="en-GB" dirty="0"/>
          </a:p>
        </p:txBody>
      </p:sp>
      <p:sp>
        <p:nvSpPr>
          <p:cNvPr id="4" name="TextBox 3">
            <a:extLst>
              <a:ext uri="{FF2B5EF4-FFF2-40B4-BE49-F238E27FC236}">
                <a16:creationId xmlns:a16="http://schemas.microsoft.com/office/drawing/2014/main" id="{C2E708C7-97C8-4A58-AE53-A570802F3D04}"/>
              </a:ext>
            </a:extLst>
          </p:cNvPr>
          <p:cNvSpPr txBox="1"/>
          <p:nvPr/>
        </p:nvSpPr>
        <p:spPr>
          <a:xfrm>
            <a:off x="2038767" y="552732"/>
            <a:ext cx="7652826" cy="646331"/>
          </a:xfrm>
          <a:prstGeom prst="rect">
            <a:avLst/>
          </a:prstGeom>
          <a:noFill/>
        </p:spPr>
        <p:txBody>
          <a:bodyPr wrap="square" rtlCol="0">
            <a:spAutoFit/>
          </a:bodyPr>
          <a:lstStyle/>
          <a:p>
            <a:pPr algn="ctr"/>
            <a:r>
              <a:rPr lang="en-GB" sz="3600" b="1" dirty="0"/>
              <a:t>References</a:t>
            </a:r>
          </a:p>
        </p:txBody>
      </p:sp>
      <p:sp>
        <p:nvSpPr>
          <p:cNvPr id="2" name="Rectangle 1">
            <a:extLst>
              <a:ext uri="{FF2B5EF4-FFF2-40B4-BE49-F238E27FC236}">
                <a16:creationId xmlns:a16="http://schemas.microsoft.com/office/drawing/2014/main" id="{2E249493-4DA7-4871-A2C3-9ABAEFBA8D9B}"/>
              </a:ext>
            </a:extLst>
          </p:cNvPr>
          <p:cNvSpPr/>
          <p:nvPr/>
        </p:nvSpPr>
        <p:spPr>
          <a:xfrm>
            <a:off x="3973994" y="156478"/>
            <a:ext cx="3569310" cy="369332"/>
          </a:xfrm>
          <a:prstGeom prst="rect">
            <a:avLst/>
          </a:prstGeom>
        </p:spPr>
        <p:txBody>
          <a:bodyPr wrap="none">
            <a:spAutoFit/>
          </a:bodyPr>
          <a:lstStyle/>
          <a:p>
            <a:r>
              <a:rPr lang="en-GB" b="1" dirty="0"/>
              <a:t>Digital Skills and Research Methods</a:t>
            </a:r>
          </a:p>
        </p:txBody>
      </p:sp>
      <p:sp>
        <p:nvSpPr>
          <p:cNvPr id="5" name="TextBox 4">
            <a:extLst>
              <a:ext uri="{FF2B5EF4-FFF2-40B4-BE49-F238E27FC236}">
                <a16:creationId xmlns:a16="http://schemas.microsoft.com/office/drawing/2014/main" id="{BF1DC7CD-DCF1-4A6B-936B-63AB4C7F4B0C}"/>
              </a:ext>
            </a:extLst>
          </p:cNvPr>
          <p:cNvSpPr txBox="1"/>
          <p:nvPr/>
        </p:nvSpPr>
        <p:spPr>
          <a:xfrm>
            <a:off x="5637320" y="2974019"/>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6659433D-6711-49BA-8225-DDA6925596C9}"/>
              </a:ext>
            </a:extLst>
          </p:cNvPr>
          <p:cNvSpPr txBox="1"/>
          <p:nvPr/>
        </p:nvSpPr>
        <p:spPr>
          <a:xfrm>
            <a:off x="239697" y="1350292"/>
            <a:ext cx="11851690" cy="6463308"/>
          </a:xfrm>
          <a:prstGeom prst="rect">
            <a:avLst/>
          </a:prstGeom>
          <a:noFill/>
        </p:spPr>
        <p:txBody>
          <a:bodyPr wrap="square" rtlCol="0">
            <a:spAutoFit/>
          </a:bodyPr>
          <a:lstStyle/>
          <a:p>
            <a:pPr algn="just"/>
            <a:r>
              <a:rPr lang="en-GB" dirty="0"/>
              <a:t>Fedex.com. (2019) </a:t>
            </a:r>
            <a:r>
              <a:rPr lang="en-GB" i="1" dirty="0"/>
              <a:t>About FedEx | United Kingdom </a:t>
            </a:r>
            <a:r>
              <a:rPr lang="en-GB" dirty="0"/>
              <a:t>[Online]   Available at: </a:t>
            </a:r>
            <a:r>
              <a:rPr lang="en-GB" dirty="0">
                <a:hlinkClick r:id="rId2"/>
              </a:rPr>
              <a:t>https://www.fedex.com/en-gb/about.html</a:t>
            </a:r>
            <a:r>
              <a:rPr lang="en-GB" dirty="0"/>
              <a:t> (Accessed: 17 November 2019).</a:t>
            </a:r>
          </a:p>
          <a:p>
            <a:pPr algn="just"/>
            <a:endParaRPr lang="en-GB" dirty="0"/>
          </a:p>
          <a:p>
            <a:pPr algn="just"/>
            <a:r>
              <a:rPr lang="fi-FI" dirty="0"/>
              <a:t>Kuti, É. (2008) </a:t>
            </a:r>
            <a:r>
              <a:rPr lang="en-US" i="1" dirty="0"/>
              <a:t>‘</a:t>
            </a:r>
            <a:r>
              <a:rPr lang="fi-FI" i="1" dirty="0"/>
              <a:t>Bussines intellingence from a strategic neo-point</a:t>
            </a:r>
            <a:r>
              <a:rPr lang="en-US" i="1" dirty="0"/>
              <a:t>’</a:t>
            </a:r>
            <a:r>
              <a:rPr lang="fi-FI" dirty="0"/>
              <a:t>. </a:t>
            </a:r>
            <a:r>
              <a:rPr lang="fi-FI" i="1" dirty="0"/>
              <a:t>Competitio</a:t>
            </a:r>
            <a:r>
              <a:rPr lang="fi-FI" dirty="0"/>
              <a:t>, 7(2), pp.71-86. </a:t>
            </a:r>
            <a:r>
              <a:rPr lang="en-US" dirty="0"/>
              <a:t>[Online] Available at:</a:t>
            </a:r>
            <a:r>
              <a:rPr lang="en-GB" dirty="0">
                <a:hlinkClick r:id="rId3"/>
              </a:rPr>
              <a:t> https://www.researchgate.net/publication/307803247_httpcompetitiounidebhuwp-contentuploads201603VII-203_bogel_papppdf</a:t>
            </a:r>
            <a:r>
              <a:rPr lang="en-GB" dirty="0"/>
              <a:t> (Accessed: 11 December 2019).</a:t>
            </a:r>
          </a:p>
          <a:p>
            <a:pPr algn="just"/>
            <a:endParaRPr lang="en-GB" dirty="0"/>
          </a:p>
          <a:p>
            <a:pPr algn="just"/>
            <a:r>
              <a:rPr lang="en-GB" dirty="0"/>
              <a:t>Rooney, K. (2019) </a:t>
            </a:r>
            <a:r>
              <a:rPr lang="en-GB" i="1" dirty="0"/>
              <a:t>FedEx just warned the whole globe is slowing </a:t>
            </a:r>
            <a:r>
              <a:rPr lang="en-GB" dirty="0"/>
              <a:t>[Online]  Available at: </a:t>
            </a:r>
            <a:r>
              <a:rPr lang="en-GB" i="1" u="sng" dirty="0">
                <a:hlinkClick r:id="rId4"/>
              </a:rPr>
              <a:t>https://www.cnbc.com/2019/03/19/fedex-just-warned-the-whole-globe-is-slowing.html</a:t>
            </a:r>
            <a:r>
              <a:rPr lang="en-GB" i="1" u="sng" dirty="0"/>
              <a:t>  </a:t>
            </a:r>
            <a:r>
              <a:rPr lang="en-GB" dirty="0"/>
              <a:t>(Accessed: 17 November 2019).</a:t>
            </a:r>
          </a:p>
          <a:p>
            <a:endParaRPr lang="en-GB" dirty="0"/>
          </a:p>
          <a:p>
            <a:pPr marL="0" lvl="1" algn="just"/>
            <a:r>
              <a:rPr lang="en-GB" dirty="0"/>
              <a:t>Slideshare.net      (2019)       </a:t>
            </a:r>
            <a:r>
              <a:rPr lang="en-GB" i="1" dirty="0"/>
              <a:t>The components of Social Media      </a:t>
            </a:r>
            <a:r>
              <a:rPr lang="en-GB" dirty="0"/>
              <a:t>[Online]       Available at</a:t>
            </a:r>
            <a:r>
              <a:rPr lang="en-GB" i="1" u="sng" dirty="0"/>
              <a:t>:</a:t>
            </a:r>
          </a:p>
          <a:p>
            <a:pPr algn="just"/>
            <a:r>
              <a:rPr lang="en-GB" i="1" u="sng" dirty="0"/>
              <a:t> </a:t>
            </a:r>
            <a:r>
              <a:rPr lang="en-GB" i="1" u="sng" dirty="0">
                <a:hlinkClick r:id="rId5"/>
              </a:rPr>
              <a:t>https://www.slideshare.net/vnnw/</a:t>
            </a:r>
            <a:r>
              <a:rPr lang="en-GB" u="sng" dirty="0">
                <a:hlinkClick r:id="rId5"/>
              </a:rPr>
              <a:t>social-media-marketing-english-edition-4470494/10-The</a:t>
            </a:r>
            <a:r>
              <a:rPr lang="en-GB" i="1" u="sng" dirty="0">
                <a:hlinkClick r:id="rId5"/>
              </a:rPr>
              <a:t>_components_of_Social_Media</a:t>
            </a:r>
            <a:r>
              <a:rPr lang="en-GB" i="1" u="sng" dirty="0"/>
              <a:t> </a:t>
            </a:r>
            <a:r>
              <a:rPr lang="en-GB" u="sng" dirty="0"/>
              <a:t> </a:t>
            </a:r>
            <a:r>
              <a:rPr lang="en-GB" dirty="0"/>
              <a:t>(Accessed: 1 December 2019).</a:t>
            </a:r>
          </a:p>
          <a:p>
            <a:endParaRPr lang="en-GB" dirty="0"/>
          </a:p>
          <a:p>
            <a:pPr algn="just"/>
            <a:r>
              <a:rPr lang="en-GB" dirty="0"/>
              <a:t>Slideshare.net     (2019)     </a:t>
            </a:r>
            <a:r>
              <a:rPr lang="en-GB" i="1" dirty="0"/>
              <a:t>B=f(P+E)     Behaviour is a function    </a:t>
            </a:r>
            <a:r>
              <a:rPr lang="en-GB" dirty="0"/>
              <a:t> [Online]   Available at: </a:t>
            </a:r>
            <a:r>
              <a:rPr lang="en-GB" u="sng" dirty="0">
                <a:hlinkClick r:id="rId6"/>
              </a:rPr>
              <a:t>https://www.slideshare.net/vnnw/social-media-marketing-english-edition-4470494/12-BfPEBehavior_is_a_function_of</a:t>
            </a:r>
            <a:r>
              <a:rPr lang="en-GB" u="sng" dirty="0"/>
              <a:t> (</a:t>
            </a:r>
            <a:r>
              <a:rPr lang="en-GB" dirty="0"/>
              <a:t>Accessed: 2 December 2019).</a:t>
            </a:r>
          </a:p>
          <a:p>
            <a:pPr algn="just"/>
            <a:endParaRPr lang="en-GB" dirty="0"/>
          </a:p>
          <a:p>
            <a:pPr algn="just"/>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08614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7000"/>
              </a:schemeClr>
            </a:gs>
            <a:gs pos="48000">
              <a:schemeClr val="accent2">
                <a:lumMod val="97000"/>
                <a:lumOff val="3000"/>
              </a:schemeClr>
            </a:gs>
            <a:gs pos="100000">
              <a:schemeClr val="accent2">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9E93673-8644-41EE-A5B9-B988CD22B9B7}"/>
              </a:ext>
            </a:extLst>
          </p:cNvPr>
          <p:cNvSpPr>
            <a:spLocks noGrp="1"/>
          </p:cNvSpPr>
          <p:nvPr>
            <p:ph type="sldNum" sz="quarter" idx="12"/>
          </p:nvPr>
        </p:nvSpPr>
        <p:spPr/>
        <p:txBody>
          <a:bodyPr/>
          <a:lstStyle/>
          <a:p>
            <a:fld id="{9D28E3C0-DA4C-430E-9E55-2C23F7599DB1}" type="slidenum">
              <a:rPr lang="en-GB" smtClean="0"/>
              <a:t>19</a:t>
            </a:fld>
            <a:endParaRPr lang="en-GB"/>
          </a:p>
        </p:txBody>
      </p:sp>
      <p:sp>
        <p:nvSpPr>
          <p:cNvPr id="4" name="TextBox 3">
            <a:extLst>
              <a:ext uri="{FF2B5EF4-FFF2-40B4-BE49-F238E27FC236}">
                <a16:creationId xmlns:a16="http://schemas.microsoft.com/office/drawing/2014/main" id="{C2E708C7-97C8-4A58-AE53-A570802F3D04}"/>
              </a:ext>
            </a:extLst>
          </p:cNvPr>
          <p:cNvSpPr txBox="1"/>
          <p:nvPr/>
        </p:nvSpPr>
        <p:spPr>
          <a:xfrm>
            <a:off x="2038767" y="552732"/>
            <a:ext cx="7652826" cy="646331"/>
          </a:xfrm>
          <a:prstGeom prst="rect">
            <a:avLst/>
          </a:prstGeom>
          <a:noFill/>
        </p:spPr>
        <p:txBody>
          <a:bodyPr wrap="square" rtlCol="0">
            <a:spAutoFit/>
          </a:bodyPr>
          <a:lstStyle/>
          <a:p>
            <a:pPr algn="ctr"/>
            <a:r>
              <a:rPr lang="en-GB" sz="3600" b="1" dirty="0"/>
              <a:t>References</a:t>
            </a:r>
          </a:p>
        </p:txBody>
      </p:sp>
      <p:sp>
        <p:nvSpPr>
          <p:cNvPr id="2" name="Rectangle 1">
            <a:extLst>
              <a:ext uri="{FF2B5EF4-FFF2-40B4-BE49-F238E27FC236}">
                <a16:creationId xmlns:a16="http://schemas.microsoft.com/office/drawing/2014/main" id="{2E249493-4DA7-4871-A2C3-9ABAEFBA8D9B}"/>
              </a:ext>
            </a:extLst>
          </p:cNvPr>
          <p:cNvSpPr/>
          <p:nvPr/>
        </p:nvSpPr>
        <p:spPr>
          <a:xfrm>
            <a:off x="3973994" y="156478"/>
            <a:ext cx="3569310" cy="369332"/>
          </a:xfrm>
          <a:prstGeom prst="rect">
            <a:avLst/>
          </a:prstGeom>
        </p:spPr>
        <p:txBody>
          <a:bodyPr wrap="none">
            <a:spAutoFit/>
          </a:bodyPr>
          <a:lstStyle/>
          <a:p>
            <a:r>
              <a:rPr lang="en-GB" b="1" dirty="0"/>
              <a:t>Digital Skills and Research Methods</a:t>
            </a:r>
          </a:p>
        </p:txBody>
      </p:sp>
      <p:sp>
        <p:nvSpPr>
          <p:cNvPr id="5" name="TextBox 4">
            <a:extLst>
              <a:ext uri="{FF2B5EF4-FFF2-40B4-BE49-F238E27FC236}">
                <a16:creationId xmlns:a16="http://schemas.microsoft.com/office/drawing/2014/main" id="{BF1DC7CD-DCF1-4A6B-936B-63AB4C7F4B0C}"/>
              </a:ext>
            </a:extLst>
          </p:cNvPr>
          <p:cNvSpPr txBox="1"/>
          <p:nvPr/>
        </p:nvSpPr>
        <p:spPr>
          <a:xfrm>
            <a:off x="1059180" y="2069546"/>
            <a:ext cx="10073640" cy="4247317"/>
          </a:xfrm>
          <a:prstGeom prst="rect">
            <a:avLst/>
          </a:prstGeom>
          <a:noFill/>
        </p:spPr>
        <p:txBody>
          <a:bodyPr wrap="square" rtlCol="0">
            <a:spAutoFit/>
          </a:bodyPr>
          <a:lstStyle/>
          <a:p>
            <a:pPr algn="just"/>
            <a:r>
              <a:rPr lang="en-GB" dirty="0" err="1"/>
              <a:t>Sorbello</a:t>
            </a:r>
            <a:r>
              <a:rPr lang="en-GB" dirty="0"/>
              <a:t>, A. (2019) </a:t>
            </a:r>
            <a:r>
              <a:rPr lang="en-GB" i="1" dirty="0"/>
              <a:t>FedEx mission statement analysis and vision </a:t>
            </a:r>
            <a:r>
              <a:rPr lang="en-GB" dirty="0"/>
              <a:t>[Online] Available at: </a:t>
            </a:r>
            <a:r>
              <a:rPr lang="en-GB" dirty="0">
                <a:solidFill>
                  <a:srgbClr val="0070C0"/>
                </a:solidFill>
                <a:hlinkClick r:id="rId2">
                  <a:extLst>
                    <a:ext uri="{A12FA001-AC4F-418D-AE19-62706E023703}">
                      <ahyp:hlinkClr xmlns:ahyp="http://schemas.microsoft.com/office/drawing/2018/hyperlinkcolor" val="tx"/>
                    </a:ext>
                  </a:extLst>
                </a:hlinkClick>
              </a:rPr>
              <a:t>https://www.astrogrowth.com/blog/fedex-mission-statement/</a:t>
            </a:r>
            <a:r>
              <a:rPr lang="en-GB" dirty="0">
                <a:solidFill>
                  <a:srgbClr val="0070C0"/>
                </a:solidFill>
              </a:rPr>
              <a:t> </a:t>
            </a:r>
            <a:r>
              <a:rPr lang="en-GB" dirty="0"/>
              <a:t>(Accessed: 16 December 2019).</a:t>
            </a:r>
            <a:endParaRPr lang="en-GB" i="1" dirty="0"/>
          </a:p>
          <a:p>
            <a:pPr algn="just"/>
            <a:endParaRPr lang="en-GB" i="1" dirty="0">
              <a:solidFill>
                <a:schemeClr val="bg1"/>
              </a:solidFill>
            </a:endParaRPr>
          </a:p>
          <a:p>
            <a:pPr algn="just"/>
            <a:r>
              <a:rPr lang="en-GB" dirty="0" err="1"/>
              <a:t>Virmani</a:t>
            </a:r>
            <a:r>
              <a:rPr lang="en-GB" dirty="0"/>
              <a:t>, P.     (2019)      </a:t>
            </a:r>
            <a:r>
              <a:rPr lang="en-GB" i="1" dirty="0" err="1"/>
              <a:t>Dhl</a:t>
            </a:r>
            <a:r>
              <a:rPr lang="en-GB" i="1" dirty="0"/>
              <a:t>       strategic  analysis</a:t>
            </a:r>
            <a:r>
              <a:rPr lang="en-GB" dirty="0"/>
              <a:t>        [Online]        Available    at: </a:t>
            </a:r>
            <a:r>
              <a:rPr lang="en-GB" u="sng" dirty="0">
                <a:hlinkClick r:id="rId3"/>
              </a:rPr>
              <a:t>https://www.slideshare.net/PiyushVirmani1/dhl-strategic-analysis</a:t>
            </a:r>
            <a:r>
              <a:rPr lang="en-GB" u="sng" dirty="0"/>
              <a:t> </a:t>
            </a:r>
            <a:r>
              <a:rPr lang="en-GB" dirty="0"/>
              <a:t> (Accessed: 9 December 2019).</a:t>
            </a:r>
          </a:p>
          <a:p>
            <a:pPr algn="just"/>
            <a:endParaRPr lang="en-GB" dirty="0"/>
          </a:p>
          <a:p>
            <a:r>
              <a:rPr lang="en-US" dirty="0" err="1"/>
              <a:t>Zajas</a:t>
            </a:r>
            <a:r>
              <a:rPr lang="en-US" dirty="0"/>
              <a:t>, J. and Zotz, L. (2008</a:t>
            </a:r>
            <a:r>
              <a:rPr lang="en-US" i="1" dirty="0"/>
              <a:t>) ‘Integrating           Customer         Satisfaction        into       the       Strategic       Marketing Plan</a:t>
            </a:r>
            <a:r>
              <a:rPr lang="en-US" dirty="0"/>
              <a:t> </a:t>
            </a:r>
            <a:r>
              <a:rPr lang="en-US" i="1" dirty="0"/>
              <a:t>’. </a:t>
            </a:r>
            <a:r>
              <a:rPr lang="en-US" dirty="0"/>
              <a:t> </a:t>
            </a:r>
            <a:r>
              <a:rPr lang="en-US" i="1" dirty="0"/>
              <a:t>Journal      of       Customer      Service      in      Marketing      &amp;      Management</a:t>
            </a:r>
            <a:r>
              <a:rPr lang="en-US" dirty="0"/>
              <a:t>, 1(3), pp.51-66.  [Online]   Available     at: </a:t>
            </a:r>
            <a:r>
              <a:rPr lang="en-GB" dirty="0">
                <a:hlinkClick r:id="rId4"/>
              </a:rPr>
              <a:t>https://www.tandfonline.com/doi/abs/10.1300/J127v01n03_05</a:t>
            </a:r>
            <a:r>
              <a:rPr lang="en-GB" dirty="0"/>
              <a:t> (Accessed: 8 December 2019).</a:t>
            </a:r>
          </a:p>
          <a:p>
            <a:endParaRPr lang="en-GB" dirty="0"/>
          </a:p>
          <a:p>
            <a:r>
              <a:rPr lang="en-US" dirty="0"/>
              <a:t>Williams, M. and </a:t>
            </a:r>
            <a:r>
              <a:rPr lang="en-US" dirty="0" err="1"/>
              <a:t>Frolick</a:t>
            </a:r>
            <a:r>
              <a:rPr lang="en-US" dirty="0"/>
              <a:t>, M. (2006</a:t>
            </a:r>
            <a:r>
              <a:rPr lang="en-US" i="1" dirty="0"/>
              <a:t>) ‘The Evolution of EDI for Competitive Advantage: The </a:t>
            </a:r>
            <a:r>
              <a:rPr lang="en-US" i="1" dirty="0" err="1"/>
              <a:t>Fedex</a:t>
            </a:r>
            <a:r>
              <a:rPr lang="en-US" i="1" dirty="0"/>
              <a:t> Case ’. Information Systems Management, 18(2), pp.47-53</a:t>
            </a:r>
            <a:r>
              <a:rPr lang="en-US" dirty="0"/>
              <a:t>. [Online] Available at: </a:t>
            </a:r>
            <a:r>
              <a:rPr lang="en-GB" dirty="0">
                <a:hlinkClick r:id="rId5"/>
              </a:rPr>
              <a:t>https://www.tandfonline.com/doi/abs/10.1201/1078/43195.18.2.20010301/31277.8?journalCode=uism20</a:t>
            </a:r>
            <a:r>
              <a:rPr lang="en-GB" dirty="0"/>
              <a:t> (Accessed: 13 December 2019).</a:t>
            </a:r>
          </a:p>
        </p:txBody>
      </p:sp>
    </p:spTree>
    <p:extLst>
      <p:ext uri="{BB962C8B-B14F-4D97-AF65-F5344CB8AC3E}">
        <p14:creationId xmlns:p14="http://schemas.microsoft.com/office/powerpoint/2010/main" val="3205779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8000" b="-28000"/>
          </a:stretch>
        </a:blip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70EF184-D1AA-44AC-8E68-7D6AEE674247}"/>
              </a:ext>
            </a:extLst>
          </p:cNvPr>
          <p:cNvSpPr>
            <a:spLocks noGrp="1"/>
          </p:cNvSpPr>
          <p:nvPr>
            <p:ph type="ftr" sz="quarter" idx="11"/>
          </p:nvPr>
        </p:nvSpPr>
        <p:spPr/>
        <p:txBody>
          <a:bodyPr/>
          <a:lstStyle/>
          <a:p>
            <a:r>
              <a:rPr lang="en-GB"/>
              <a:t>Digital Skills and Resaerch Methods</a:t>
            </a:r>
          </a:p>
        </p:txBody>
      </p:sp>
      <p:sp>
        <p:nvSpPr>
          <p:cNvPr id="3" name="Slide Number Placeholder 2">
            <a:extLst>
              <a:ext uri="{FF2B5EF4-FFF2-40B4-BE49-F238E27FC236}">
                <a16:creationId xmlns:a16="http://schemas.microsoft.com/office/drawing/2014/main" id="{9E0B72ED-39B2-479D-9DE2-5FDFE863B471}"/>
              </a:ext>
            </a:extLst>
          </p:cNvPr>
          <p:cNvSpPr>
            <a:spLocks noGrp="1"/>
          </p:cNvSpPr>
          <p:nvPr>
            <p:ph type="sldNum" sz="quarter" idx="12"/>
          </p:nvPr>
        </p:nvSpPr>
        <p:spPr/>
        <p:txBody>
          <a:bodyPr/>
          <a:lstStyle/>
          <a:p>
            <a:fld id="{9D28E3C0-DA4C-430E-9E55-2C23F7599DB1}" type="slidenum">
              <a:rPr lang="en-GB" smtClean="0"/>
              <a:t>20</a:t>
            </a:fld>
            <a:endParaRPr lang="en-GB"/>
          </a:p>
        </p:txBody>
      </p:sp>
      <p:pic>
        <p:nvPicPr>
          <p:cNvPr id="6" name="Picture 5" descr="A picture containing drawing&#10;&#10;Description automatically generated">
            <a:extLst>
              <a:ext uri="{FF2B5EF4-FFF2-40B4-BE49-F238E27FC236}">
                <a16:creationId xmlns:a16="http://schemas.microsoft.com/office/drawing/2014/main" id="{B5A8557B-C39D-4872-A0D1-06EFAA72FA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2511" y="1866901"/>
            <a:ext cx="2726666" cy="2190750"/>
          </a:xfrm>
          <a:prstGeom prst="rect">
            <a:avLst/>
          </a:prstGeom>
        </p:spPr>
      </p:pic>
    </p:spTree>
    <p:extLst>
      <p:ext uri="{BB962C8B-B14F-4D97-AF65-F5344CB8AC3E}">
        <p14:creationId xmlns:p14="http://schemas.microsoft.com/office/powerpoint/2010/main" val="3372094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4088</TotalTime>
  <Words>1147</Words>
  <Application>Microsoft Office PowerPoint</Application>
  <PresentationFormat>Widescreen</PresentationFormat>
  <Paragraphs>213</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Aharoni</vt:lpstr>
      <vt:lpstr>Arial</vt:lpstr>
      <vt:lpstr>Arial,Sans-Serif</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Melinda kovacs</dc:creator>
  <cp:lastModifiedBy>ionut bro</cp:lastModifiedBy>
  <cp:revision>70</cp:revision>
  <dcterms:created xsi:type="dcterms:W3CDTF">2019-12-02T15:40:03Z</dcterms:created>
  <dcterms:modified xsi:type="dcterms:W3CDTF">2019-12-16T23:39:47Z</dcterms:modified>
</cp:coreProperties>
</file>