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78" r:id="rId7"/>
    <p:sldId id="279" r:id="rId8"/>
    <p:sldId id="280" r:id="rId9"/>
    <p:sldId id="287" r:id="rId10"/>
    <p:sldId id="281" r:id="rId11"/>
    <p:sldId id="282" r:id="rId12"/>
    <p:sldId id="262" r:id="rId13"/>
    <p:sldId id="263" r:id="rId14"/>
    <p:sldId id="264" r:id="rId15"/>
    <p:sldId id="265" r:id="rId16"/>
    <p:sldId id="258" r:id="rId17"/>
    <p:sldId id="266" r:id="rId18"/>
    <p:sldId id="267" r:id="rId19"/>
    <p:sldId id="270" r:id="rId20"/>
    <p:sldId id="268" r:id="rId21"/>
    <p:sldId id="269" r:id="rId22"/>
    <p:sldId id="271" r:id="rId23"/>
    <p:sldId id="272" r:id="rId24"/>
    <p:sldId id="273" r:id="rId25"/>
    <p:sldId id="274" r:id="rId26"/>
    <p:sldId id="275" r:id="rId27"/>
    <p:sldId id="276" r:id="rId28"/>
    <p:sldId id="277" r:id="rId29"/>
    <p:sldId id="283" r:id="rId30"/>
    <p:sldId id="284" r:id="rId31"/>
    <p:sldId id="285" r:id="rId32"/>
    <p:sldId id="286"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112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E637BB6B-EE1B-48FB-8575-0D55C373DE88}" type="datetimeFigureOut">
              <a:rPr lang="en-US" smtClean="0"/>
              <a:pPr/>
              <a:t>11/22/2018</a:t>
            </a:fld>
            <a:endParaRPr lang="en-US"/>
          </a:p>
        </p:txBody>
      </p:sp>
      <p:sp>
        <p:nvSpPr>
          <p:cNvPr id="19" name="Footer Placeholder 18"/>
          <p:cNvSpPr>
            <a:spLocks noGrp="1"/>
          </p:cNvSpPr>
          <p:nvPr>
            <p:ph type="ftr" sz="quarter" idx="11"/>
          </p:nvPr>
        </p:nvSpPr>
        <p:spPr/>
        <p:txBody>
          <a:bodyPr/>
          <a:lstStyle/>
          <a:p>
            <a:endParaRPr kumimoji="0" lang="en-US"/>
          </a:p>
        </p:txBody>
      </p:sp>
      <p:sp>
        <p:nvSpPr>
          <p:cNvPr id="27" name="Slide Number Placeholder 26"/>
          <p:cNvSpPr>
            <a:spLocks noGrp="1"/>
          </p:cNvSpPr>
          <p:nvPr>
            <p:ph type="sldNum" sz="quarter" idx="12"/>
          </p:nvPr>
        </p:nvSpPr>
        <p:spPr/>
        <p:txBody>
          <a:bodyPr/>
          <a:lstStyle/>
          <a:p>
            <a:fld id="{2AA957AF-53C0-420B-9C2D-77DB1416566C}" type="slidenum">
              <a:rPr kumimoji="0" lang="en-US" smtClean="0"/>
              <a:pPr/>
              <a:t>‹#›</a:t>
            </a:fld>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637BB6B-EE1B-48FB-8575-0D55C373DE88}" type="datetimeFigureOut">
              <a:rPr lang="en-US" smtClean="0"/>
              <a:pPr/>
              <a:t>11/22/2018</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2AA957AF-53C0-420B-9C2D-77DB1416566C}" type="slidenum">
              <a:rPr kumimoji="0" lang="en-US" smtClean="0"/>
              <a:pPr/>
              <a:t>‹#›</a:t>
            </a:fld>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Title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E637BB6B-EE1B-48FB-8575-0D55C373DE88}" type="datetimeFigureOut">
              <a:rPr lang="en-US" smtClean="0"/>
              <a:pPr/>
              <a:t>11/22/2018</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2AA957AF-53C0-420B-9C2D-77DB1416566C}" type="slidenum">
              <a:rPr kumimoji="0" lang="en-US" smtClean="0"/>
              <a:pPr/>
              <a:t>‹#›</a:t>
            </a:fld>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E637BB6B-EE1B-48FB-8575-0D55C373DE88}" type="datetimeFigureOut">
              <a:rPr lang="en-US" smtClean="0"/>
              <a:pPr/>
              <a:t>11/22/2018</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2AA957AF-53C0-420B-9C2D-77DB1416566C}" type="slidenum">
              <a:rPr kumimoji="0" lang="en-US" smtClean="0"/>
              <a:pPr/>
              <a:t>‹#›</a:t>
            </a:fld>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E637BB6B-EE1B-48FB-8575-0D55C373DE88}" type="datetimeFigureOut">
              <a:rPr lang="en-US" smtClean="0"/>
              <a:pPr/>
              <a:t>11/22/2018</a:t>
            </a:fld>
            <a:endParaRPr lang="en-US"/>
          </a:p>
        </p:txBody>
      </p:sp>
      <p:sp>
        <p:nvSpPr>
          <p:cNvPr id="8" name="Footer Placeholder 7"/>
          <p:cNvSpPr>
            <a:spLocks noGrp="1"/>
          </p:cNvSpPr>
          <p:nvPr>
            <p:ph type="ftr" sz="quarter" idx="11"/>
          </p:nvPr>
        </p:nvSpPr>
        <p:spPr/>
        <p:txBody>
          <a:bodyPr/>
          <a:lstStyle/>
          <a:p>
            <a:endParaRPr kumimoji="0" lang="en-US"/>
          </a:p>
        </p:txBody>
      </p:sp>
      <p:sp>
        <p:nvSpPr>
          <p:cNvPr id="9" name="Slide Number Placeholder 8"/>
          <p:cNvSpPr>
            <a:spLocks noGrp="1"/>
          </p:cNvSpPr>
          <p:nvPr>
            <p:ph type="sldNum" sz="quarter" idx="12"/>
          </p:nvPr>
        </p:nvSpPr>
        <p:spPr/>
        <p:txBody>
          <a:bodyPr/>
          <a:lstStyle/>
          <a:p>
            <a:fld id="{2AA957AF-53C0-420B-9C2D-77DB1416566C}" type="slidenum">
              <a:rPr kumimoji="0" lang="en-US" smtClean="0"/>
              <a:pPr/>
              <a:t>‹#›</a:t>
            </a:fld>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7470648" cy="1143000"/>
          </a:xfrm>
        </p:spPr>
        <p:txBody>
          <a:bodyPr anchor="ctr"/>
          <a:lstStyle>
            <a:lvl1pPr algn="l">
              <a:defRPr sz="4600"/>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E637BB6B-EE1B-48FB-8575-0D55C373DE88}" type="datetimeFigureOut">
              <a:rPr lang="en-US" smtClean="0"/>
              <a:pPr/>
              <a:t>11/22/2018</a:t>
            </a:fld>
            <a:endParaRPr lang="en-US"/>
          </a:p>
        </p:txBody>
      </p:sp>
      <p:sp>
        <p:nvSpPr>
          <p:cNvPr id="8" name="Slide Number Placeholder 7"/>
          <p:cNvSpPr>
            <a:spLocks noGrp="1"/>
          </p:cNvSpPr>
          <p:nvPr>
            <p:ph type="sldNum" sz="quarter" idx="11"/>
          </p:nvPr>
        </p:nvSpPr>
        <p:spPr/>
        <p:txBody>
          <a:bodyPr/>
          <a:lstStyle/>
          <a:p>
            <a:fld id="{2AA957AF-53C0-420B-9C2D-77DB1416566C}" type="slidenum">
              <a:rPr kumimoji="0" lang="en-US" smtClean="0"/>
              <a:pPr/>
              <a:t>‹#›</a:t>
            </a:fld>
            <a:endParaRPr kumimoji="0" lang="en-US"/>
          </a:p>
        </p:txBody>
      </p:sp>
      <p:sp>
        <p:nvSpPr>
          <p:cNvPr id="9" name="Footer Placeholder 8"/>
          <p:cNvSpPr>
            <a:spLocks noGrp="1"/>
          </p:cNvSpPr>
          <p:nvPr>
            <p:ph type="ftr" sz="quarter" idx="12"/>
          </p:nvPr>
        </p:nvSpPr>
        <p:spPr/>
        <p:txBody>
          <a:bodyPr/>
          <a:lstStyle/>
          <a:p>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37BB6B-EE1B-48FB-8575-0D55C373DE88}" type="datetimeFigureOut">
              <a:rPr lang="en-US" smtClean="0"/>
              <a:pPr/>
              <a:t>11/22/2018</a:t>
            </a:fld>
            <a:endParaRPr lang="en-US"/>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p:txBody>
          <a:bodyPr/>
          <a:lstStyle/>
          <a:p>
            <a:fld id="{2AA957AF-53C0-420B-9C2D-77DB1416566C}" type="slidenum">
              <a:rPr kumimoji="0" lang="en-US" smtClean="0"/>
              <a:pPr/>
              <a:t>‹#›</a:t>
            </a:fld>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E637BB6B-EE1B-48FB-8575-0D55C373DE88}" type="datetimeFigureOut">
              <a:rPr lang="en-US" smtClean="0"/>
              <a:pPr/>
              <a:t>11/22/2018</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a:xfrm>
            <a:off x="8156448" y="6422064"/>
            <a:ext cx="762000" cy="365125"/>
          </a:xfrm>
        </p:spPr>
        <p:txBody>
          <a:bodyPr/>
          <a:lstStyle/>
          <a:p>
            <a:fld id="{2AA957AF-53C0-420B-9C2D-77DB1416566C}" type="slidenum">
              <a:rPr kumimoji="0" lang="en-US" smtClean="0"/>
              <a:pPr/>
              <a:t>‹#›</a:t>
            </a:fld>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457200" y="6422064"/>
            <a:ext cx="2133600" cy="365125"/>
          </a:xfrm>
        </p:spPr>
        <p:txBody>
          <a:bodyPr/>
          <a:lstStyle/>
          <a:p>
            <a:fld id="{E637BB6B-EE1B-48FB-8575-0D55C373DE88}" type="datetimeFigureOut">
              <a:rPr lang="en-US" smtClean="0"/>
              <a:pPr/>
              <a:t>11/22/2018</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2AA957AF-53C0-420B-9C2D-77DB1416566C}" type="slidenum">
              <a:rPr kumimoji="0" lang="en-US" smtClean="0"/>
              <a:pPr/>
              <a:t>‹#›</a:t>
            </a:fld>
            <a:endParaRPr kumimoji="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637BB6B-EE1B-48FB-8575-0D55C373DE88}" type="datetimeFigureOut">
              <a:rPr lang="en-US" smtClean="0"/>
              <a:pPr/>
              <a:t>11/22/2018</a:t>
            </a:fld>
            <a:endParaRPr lang="en-US" dirty="0"/>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2AA957AF-53C0-420B-9C2D-77DB1416566C}" type="slidenum">
              <a:rPr kumimoji="0" lang="en-US" smtClean="0"/>
              <a:pPr/>
              <a:t>‹#›</a:t>
            </a:fld>
            <a:endParaRPr kumimoji="0"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637BB6B-EE1B-48FB-8575-0D55C373DE88}" type="datetimeFigureOut">
              <a:rPr lang="en-US" smtClean="0"/>
              <a:pPr/>
              <a:t>11/22/2018</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2AA957AF-53C0-420B-9C2D-77DB1416566C}" type="slidenum">
              <a:rPr kumimoji="0" lang="en-US" smtClean="0"/>
              <a:pPr/>
              <a:t>‹#›</a:t>
            </a:fld>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2" name="Freeform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Placeholder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fld id="{E637BB6B-EE1B-48FB-8575-0D55C373DE88}" type="datetimeFigureOut">
              <a:rPr lang="en-US" smtClean="0"/>
              <a:pPr/>
              <a:t>11/22/2018</a:t>
            </a:fld>
            <a:endParaRPr lang="en-US" sz="1000">
              <a:solidFill>
                <a:schemeClr val="tx2">
                  <a:shade val="50000"/>
                </a:schemeClr>
              </a:solidFill>
            </a:endParaRPr>
          </a:p>
        </p:txBody>
      </p:sp>
      <p:sp>
        <p:nvSpPr>
          <p:cNvPr id="22" name="Footer Placeholder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pPr algn="ctr" eaLnBrk="1" latinLnBrk="0" hangingPunct="1"/>
            <a:endParaRPr kumimoji="0" lang="en-US" sz="1000" dirty="0">
              <a:solidFill>
                <a:schemeClr val="tx2">
                  <a:shade val="50000"/>
                </a:schemeClr>
              </a:solidFill>
            </a:endParaRPr>
          </a:p>
        </p:txBody>
      </p:sp>
      <p:sp>
        <p:nvSpPr>
          <p:cNvPr id="18" name="Slide Number Placeholder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fld id="{2AA957AF-53C0-420B-9C2D-77DB1416566C}" type="slidenum">
              <a:rPr kumimoji="0" lang="en-US" smtClean="0"/>
              <a:pPr/>
              <a:t>‹#›</a:t>
            </a:fld>
            <a:endParaRPr kumimoji="0" lang="en-US" sz="1000" dirty="0">
              <a:solidFill>
                <a:schemeClr val="tx2">
                  <a:shade val="50000"/>
                </a:schemeClr>
              </a:solidFill>
            </a:endParaRPr>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Alexander and India</a:t>
            </a:r>
            <a:endParaRPr lang="en-GB" dirty="0"/>
          </a:p>
        </p:txBody>
      </p:sp>
      <p:sp>
        <p:nvSpPr>
          <p:cNvPr id="4" name="Subtitle 3"/>
          <p:cNvSpPr>
            <a:spLocks noGrp="1"/>
          </p:cNvSpPr>
          <p:nvPr>
            <p:ph type="subTitle" idx="1"/>
          </p:nvPr>
        </p:nvSpPr>
        <p:spPr/>
        <p:txBody>
          <a:bodyPr/>
          <a:lstStyle/>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7467600" cy="994122"/>
          </a:xfrm>
        </p:spPr>
        <p:txBody>
          <a:bodyPr>
            <a:normAutofit/>
          </a:bodyPr>
          <a:lstStyle/>
          <a:p>
            <a:r>
              <a:rPr lang="en-GB" sz="4000" dirty="0" smtClean="0"/>
              <a:t>Strabo </a:t>
            </a:r>
            <a:r>
              <a:rPr lang="en-GB" sz="4000" i="1" dirty="0" err="1" smtClean="0"/>
              <a:t>Geographica</a:t>
            </a:r>
            <a:r>
              <a:rPr lang="en-GB" sz="4000" dirty="0" smtClean="0"/>
              <a:t> 2.1.9</a:t>
            </a:r>
            <a:endParaRPr lang="en-GB" sz="4000" dirty="0"/>
          </a:p>
        </p:txBody>
      </p:sp>
      <p:sp>
        <p:nvSpPr>
          <p:cNvPr id="3" name="Content Placeholder 2"/>
          <p:cNvSpPr>
            <a:spLocks noGrp="1"/>
          </p:cNvSpPr>
          <p:nvPr>
            <p:ph idx="1"/>
          </p:nvPr>
        </p:nvSpPr>
        <p:spPr>
          <a:xfrm>
            <a:off x="395536" y="908720"/>
            <a:ext cx="8496944" cy="5517232"/>
          </a:xfrm>
        </p:spPr>
        <p:txBody>
          <a:bodyPr>
            <a:noAutofit/>
          </a:bodyPr>
          <a:lstStyle/>
          <a:p>
            <a:pPr marL="0" indent="179388">
              <a:buNone/>
            </a:pPr>
            <a:r>
              <a:rPr lang="en-GB" sz="1800" dirty="0" smtClean="0"/>
              <a:t>However, all who have written about India have proved themselves, for the most part, fabricators, but </a:t>
            </a:r>
            <a:r>
              <a:rPr lang="en-GB" sz="1800" dirty="0" err="1" smtClean="0"/>
              <a:t>preëminently</a:t>
            </a:r>
            <a:r>
              <a:rPr lang="en-GB" sz="1800" dirty="0" smtClean="0"/>
              <a:t> so </a:t>
            </a:r>
            <a:r>
              <a:rPr lang="en-GB" sz="1800" dirty="0" err="1" smtClean="0"/>
              <a:t>Deïmachus</a:t>
            </a:r>
            <a:r>
              <a:rPr lang="en-GB" sz="1800" dirty="0" smtClean="0"/>
              <a:t>; the next in order is </a:t>
            </a:r>
            <a:r>
              <a:rPr lang="en-GB" sz="1800" dirty="0" err="1" smtClean="0"/>
              <a:t>Megasthenes</a:t>
            </a:r>
            <a:r>
              <a:rPr lang="en-GB" sz="1800" dirty="0" smtClean="0"/>
              <a:t>; and then, </a:t>
            </a:r>
            <a:r>
              <a:rPr lang="en-GB" sz="1800" dirty="0" err="1" smtClean="0"/>
              <a:t>Onesicritus</a:t>
            </a:r>
            <a:r>
              <a:rPr lang="en-GB" sz="1800" dirty="0" smtClean="0"/>
              <a:t>, and </a:t>
            </a:r>
            <a:r>
              <a:rPr lang="en-GB" sz="1800" dirty="0" err="1" smtClean="0"/>
              <a:t>Nearchus</a:t>
            </a:r>
            <a:r>
              <a:rPr lang="en-GB" sz="1800" dirty="0" smtClean="0"/>
              <a:t>, and other such writers, who begin to speak the truth, though with faltering voice. I, too, had the privilege of noting this fact extensively when I was writing the "Deeds of Alexander.” But especially do </a:t>
            </a:r>
            <a:r>
              <a:rPr lang="en-GB" sz="1800" dirty="0" err="1" smtClean="0"/>
              <a:t>Deïmachus</a:t>
            </a:r>
            <a:r>
              <a:rPr lang="en-GB" sz="1800" dirty="0" smtClean="0"/>
              <a:t> and </a:t>
            </a:r>
            <a:r>
              <a:rPr lang="en-GB" sz="1800" dirty="0" err="1" smtClean="0"/>
              <a:t>Megasthenes</a:t>
            </a:r>
            <a:r>
              <a:rPr lang="en-GB" sz="1800" dirty="0" smtClean="0"/>
              <a:t> deserve to be distrusted. For they are the persons who tell us about the "men that sleep in their ears," and the "men without mouths," and "men without noses"; and about "men with one eye," "men with long legs," "men with fingers turned backward"; and they revived, also, the Homeric story of the battle between the cranes and the "pygmies," who, they say, were three spans tall. These men also tell about the ants that mine gold and Pans with wedge-shaped heads; and about snakes that swallow oxen and stags, horns and all; and in these matters the one refutes the other, as is stated by Eratosthenes also. For although they were sent on an ambassadorial mission to </a:t>
            </a:r>
            <a:r>
              <a:rPr lang="en-GB" sz="1800" dirty="0" err="1" smtClean="0"/>
              <a:t>Palimbothra</a:t>
            </a:r>
            <a:r>
              <a:rPr lang="en-GB" sz="1800" dirty="0" smtClean="0"/>
              <a:t> (</a:t>
            </a:r>
            <a:r>
              <a:rPr lang="en-GB" sz="1800" dirty="0" err="1" smtClean="0"/>
              <a:t>Megasthenes</a:t>
            </a:r>
            <a:r>
              <a:rPr lang="en-GB" sz="1800" dirty="0" smtClean="0"/>
              <a:t> to </a:t>
            </a:r>
            <a:r>
              <a:rPr lang="en-GB" sz="1800" dirty="0" err="1" smtClean="0"/>
              <a:t>Sandrocottus</a:t>
            </a:r>
            <a:r>
              <a:rPr lang="en-GB" sz="1800" dirty="0" smtClean="0"/>
              <a:t>, </a:t>
            </a:r>
            <a:r>
              <a:rPr lang="en-GB" sz="1800" dirty="0" err="1" smtClean="0"/>
              <a:t>Deïmachus</a:t>
            </a:r>
            <a:r>
              <a:rPr lang="en-GB" sz="1800" dirty="0" smtClean="0"/>
              <a:t> to </a:t>
            </a:r>
            <a:r>
              <a:rPr lang="en-GB" sz="1800" dirty="0" err="1" smtClean="0"/>
              <a:t>Allitrochades</a:t>
            </a:r>
            <a:r>
              <a:rPr lang="en-GB" sz="1800" dirty="0" smtClean="0"/>
              <a:t> the son of </a:t>
            </a:r>
            <a:r>
              <a:rPr lang="en-GB" sz="1800" dirty="0" err="1" smtClean="0"/>
              <a:t>Sandrocottus</a:t>
            </a:r>
            <a:r>
              <a:rPr lang="en-GB" sz="1800" dirty="0" smtClean="0"/>
              <a:t>), still, as memoirs of their stay abroad, they have left behind such writings as these, being prompted to do so by — I know not what cause! </a:t>
            </a:r>
            <a:r>
              <a:rPr lang="en-GB" sz="1800" dirty="0" err="1" smtClean="0"/>
              <a:t>Patrocles</a:t>
            </a:r>
            <a:r>
              <a:rPr lang="en-GB" sz="1800" dirty="0" smtClean="0"/>
              <a:t>, however, is by no means that sort of man. And also the other witnesses whom Eratosthenes has used are not lacking in credibility.</a:t>
            </a:r>
            <a:endParaRPr lang="en-GB"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Knowledge of India Pre/Post Alexander</a:t>
            </a:r>
            <a:endParaRPr lang="en-GB" dirty="0"/>
          </a:p>
        </p:txBody>
      </p:sp>
      <p:sp>
        <p:nvSpPr>
          <p:cNvPr id="3" name="Content Placeholder 2"/>
          <p:cNvSpPr>
            <a:spLocks noGrp="1"/>
          </p:cNvSpPr>
          <p:nvPr>
            <p:ph idx="1"/>
          </p:nvPr>
        </p:nvSpPr>
        <p:spPr/>
        <p:txBody>
          <a:bodyPr/>
          <a:lstStyle/>
          <a:p>
            <a:r>
              <a:rPr lang="en-GB" dirty="0" err="1" smtClean="0"/>
              <a:t>Scylax</a:t>
            </a:r>
            <a:r>
              <a:rPr lang="en-GB" dirty="0" smtClean="0"/>
              <a:t> of </a:t>
            </a:r>
            <a:r>
              <a:rPr lang="en-GB" dirty="0" err="1" smtClean="0"/>
              <a:t>Caryanda</a:t>
            </a:r>
            <a:r>
              <a:rPr lang="en-GB" dirty="0" smtClean="0"/>
              <a:t> (Different from the later Ps. </a:t>
            </a:r>
            <a:r>
              <a:rPr lang="en-GB" dirty="0" err="1" smtClean="0"/>
              <a:t>Scylax</a:t>
            </a:r>
            <a:r>
              <a:rPr lang="en-GB" dirty="0" smtClean="0"/>
              <a:t>)</a:t>
            </a:r>
          </a:p>
          <a:p>
            <a:r>
              <a:rPr lang="en-GB" dirty="0" err="1" smtClean="0"/>
              <a:t>Ctesias</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Ctesias</a:t>
            </a:r>
            <a:r>
              <a:rPr lang="en-GB" dirty="0" smtClean="0"/>
              <a:t>’ India</a:t>
            </a:r>
            <a:endParaRPr lang="en-GB" dirty="0"/>
          </a:p>
        </p:txBody>
      </p:sp>
      <p:sp>
        <p:nvSpPr>
          <p:cNvPr id="3" name="Content Placeholder 2"/>
          <p:cNvSpPr>
            <a:spLocks noGrp="1"/>
          </p:cNvSpPr>
          <p:nvPr>
            <p:ph idx="1"/>
          </p:nvPr>
        </p:nvSpPr>
        <p:spPr/>
        <p:txBody>
          <a:bodyPr/>
          <a:lstStyle/>
          <a:p>
            <a:r>
              <a:rPr lang="en-GB" dirty="0" smtClean="0"/>
              <a:t>Elephants, monkeys, giant cockerels, parrots (that talk), ‘worm’ (crocodile), spitting cobra, giant dogs, </a:t>
            </a:r>
            <a:r>
              <a:rPr lang="en-GB" dirty="0" err="1" smtClean="0"/>
              <a:t>manticore</a:t>
            </a:r>
            <a:r>
              <a:rPr lang="en-GB" dirty="0" smtClean="0"/>
              <a:t> </a:t>
            </a:r>
          </a:p>
          <a:p>
            <a:r>
              <a:rPr lang="en-GB" dirty="0" err="1" smtClean="0"/>
              <a:t>Manticore</a:t>
            </a:r>
            <a:r>
              <a:rPr lang="en-GB" dirty="0" smtClean="0"/>
              <a:t> </a:t>
            </a:r>
          </a:p>
          <a:p>
            <a:pPr lvl="1"/>
            <a:r>
              <a:rPr lang="en-GB" dirty="0" smtClean="0"/>
              <a:t>Lion sized, ‘almost human face’ human ears, tree rows of teeth, tail with numerous stings that it can fire at attackers</a:t>
            </a:r>
          </a:p>
          <a:p>
            <a:r>
              <a:rPr lang="en-GB" dirty="0" smtClean="0"/>
              <a:t>Griffins</a:t>
            </a:r>
          </a:p>
          <a:p>
            <a:r>
              <a:rPr lang="en-GB" dirty="0" smtClean="0"/>
              <a:t>Gold mining ants (see also Herodotus)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err="1" smtClean="0"/>
              <a:t>Ctesias</a:t>
            </a:r>
            <a:r>
              <a:rPr lang="en-US" b="1" dirty="0" smtClean="0"/>
              <a:t> (</a:t>
            </a:r>
            <a:r>
              <a:rPr lang="en-US" b="1" i="1" dirty="0" err="1" smtClean="0"/>
              <a:t>FgrH</a:t>
            </a:r>
            <a:r>
              <a:rPr lang="en-US" b="1" dirty="0" smtClean="0"/>
              <a:t> F45dδ) </a:t>
            </a:r>
            <a:r>
              <a:rPr lang="en-US" b="1" dirty="0" err="1" smtClean="0"/>
              <a:t>Plin</a:t>
            </a:r>
            <a:r>
              <a:rPr lang="en-US" b="1" dirty="0" smtClean="0"/>
              <a:t>. </a:t>
            </a:r>
            <a:r>
              <a:rPr lang="en-US" b="1" i="1" dirty="0" smtClean="0"/>
              <a:t>N.H. </a:t>
            </a:r>
            <a:r>
              <a:rPr lang="en-US" b="1" dirty="0" smtClean="0"/>
              <a:t>8.75</a:t>
            </a:r>
            <a:endParaRPr lang="en-GB" dirty="0"/>
          </a:p>
        </p:txBody>
      </p:sp>
      <p:sp>
        <p:nvSpPr>
          <p:cNvPr id="3" name="Content Placeholder 2"/>
          <p:cNvSpPr>
            <a:spLocks noGrp="1"/>
          </p:cNvSpPr>
          <p:nvPr>
            <p:ph idx="1"/>
          </p:nvPr>
        </p:nvSpPr>
        <p:spPr/>
        <p:txBody>
          <a:bodyPr>
            <a:normAutofit fontScale="92500"/>
          </a:bodyPr>
          <a:lstStyle/>
          <a:p>
            <a:r>
              <a:rPr lang="en-US" dirty="0" err="1" smtClean="0"/>
              <a:t>Ctesias</a:t>
            </a:r>
            <a:r>
              <a:rPr lang="en-US" dirty="0" smtClean="0"/>
              <a:t> writes that amongst these same men there is found an animal called the </a:t>
            </a:r>
            <a:r>
              <a:rPr lang="en-US" dirty="0" err="1" smtClean="0"/>
              <a:t>Mantichora</a:t>
            </a:r>
            <a:r>
              <a:rPr lang="en-US" dirty="0" smtClean="0"/>
              <a:t> which has three rows of teeth like a comb, the face and ears of a human, and bluish eyes. It is red in color with the body of a lion and a tail with stingers like a scorpion. Its voice is as if the sounds of the pipe were mixed with a trumpet and it is a creature of great speed which avidly goes after human flesh.</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Manticore</a:t>
            </a:r>
            <a:endParaRPr lang="en-GB" dirty="0"/>
          </a:p>
        </p:txBody>
      </p:sp>
      <p:pic>
        <p:nvPicPr>
          <p:cNvPr id="1026" name="Picture 2" descr="http://biblioklept.files.wordpress.com/2007/06/manticore.jpg"/>
          <p:cNvPicPr>
            <a:picLocks noGrp="1" noChangeAspect="1" noChangeArrowheads="1"/>
          </p:cNvPicPr>
          <p:nvPr>
            <p:ph sz="half" idx="1"/>
          </p:nvPr>
        </p:nvPicPr>
        <p:blipFill>
          <a:blip r:embed="rId2" cstate="print"/>
          <a:srcRect/>
          <a:stretch>
            <a:fillRect/>
          </a:stretch>
        </p:blipFill>
        <p:spPr bwMode="auto">
          <a:xfrm>
            <a:off x="179512" y="1340768"/>
            <a:ext cx="3923928" cy="3180352"/>
          </a:xfrm>
          <a:prstGeom prst="rect">
            <a:avLst/>
          </a:prstGeom>
          <a:noFill/>
        </p:spPr>
      </p:pic>
      <p:pic>
        <p:nvPicPr>
          <p:cNvPr id="1028" name="Picture 4" descr="http://2.bp.blogspot.com/_kxDtua4t7QI/TJAwe3ZgZdI/AAAAAAAAA4w/msk8qtaojeU/s1600/ManticoreMe.JPG"/>
          <p:cNvPicPr>
            <a:picLocks noGrp="1" noChangeAspect="1" noChangeArrowheads="1"/>
          </p:cNvPicPr>
          <p:nvPr>
            <p:ph sz="half" idx="2"/>
          </p:nvPr>
        </p:nvPicPr>
        <p:blipFill>
          <a:blip r:embed="rId3" cstate="print"/>
          <a:srcRect/>
          <a:stretch>
            <a:fillRect/>
          </a:stretch>
        </p:blipFill>
        <p:spPr bwMode="auto">
          <a:xfrm>
            <a:off x="4644008" y="476672"/>
            <a:ext cx="3657600" cy="3277210"/>
          </a:xfrm>
          <a:prstGeom prst="rect">
            <a:avLst/>
          </a:prstGeom>
          <a:noFill/>
        </p:spPr>
      </p:pic>
      <p:pic>
        <p:nvPicPr>
          <p:cNvPr id="1030" name="Picture 6" descr="File:Rosheim, Manticore.jpg"/>
          <p:cNvPicPr>
            <a:picLocks noChangeAspect="1" noChangeArrowheads="1"/>
          </p:cNvPicPr>
          <p:nvPr/>
        </p:nvPicPr>
        <p:blipFill>
          <a:blip r:embed="rId4" cstate="print"/>
          <a:srcRect/>
          <a:stretch>
            <a:fillRect/>
          </a:stretch>
        </p:blipFill>
        <p:spPr bwMode="auto">
          <a:xfrm>
            <a:off x="4139952" y="3905672"/>
            <a:ext cx="2962185" cy="2952328"/>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Human Races </a:t>
            </a:r>
            <a:endParaRPr lang="en-GB" dirty="0"/>
          </a:p>
        </p:txBody>
      </p:sp>
      <p:sp>
        <p:nvSpPr>
          <p:cNvPr id="3" name="Content Placeholder 2"/>
          <p:cNvSpPr>
            <a:spLocks noGrp="1"/>
          </p:cNvSpPr>
          <p:nvPr>
            <p:ph idx="1"/>
          </p:nvPr>
        </p:nvSpPr>
        <p:spPr/>
        <p:txBody>
          <a:bodyPr/>
          <a:lstStyle/>
          <a:p>
            <a:r>
              <a:rPr lang="en-GB" dirty="0" smtClean="0"/>
              <a:t>Pygmies (who tend pygmy animals)</a:t>
            </a:r>
          </a:p>
          <a:p>
            <a:r>
              <a:rPr lang="en-GB" dirty="0" smtClean="0"/>
              <a:t>Men with dogs’ heads (bark but can understand Indian speech), live up to 200 years</a:t>
            </a:r>
          </a:p>
          <a:p>
            <a:r>
              <a:rPr lang="en-GB" dirty="0" smtClean="0"/>
              <a:t>Milk people (can’t defecate so vomit)</a:t>
            </a:r>
          </a:p>
          <a:p>
            <a:r>
              <a:rPr lang="en-GB" dirty="0" smtClean="0"/>
              <a:t>Reverse aging people (up to 30 have white hair, after that it grows darker), also can sleep in their ears</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0" y="476672"/>
            <a:ext cx="3970784" cy="4248472"/>
          </a:xfrm>
        </p:spPr>
        <p:txBody>
          <a:bodyPr>
            <a:normAutofit/>
          </a:bodyPr>
          <a:lstStyle/>
          <a:p>
            <a:r>
              <a:rPr lang="en-GB" dirty="0" smtClean="0"/>
              <a:t>Monstrous races from Hartmann </a:t>
            </a:r>
            <a:r>
              <a:rPr lang="en-GB" dirty="0" err="1" smtClean="0"/>
              <a:t>Schedel’s</a:t>
            </a:r>
            <a:r>
              <a:rPr lang="en-GB" dirty="0" smtClean="0"/>
              <a:t> </a:t>
            </a:r>
            <a:r>
              <a:rPr lang="en-GB" i="1" dirty="0" err="1" smtClean="0"/>
              <a:t>Liber</a:t>
            </a:r>
            <a:r>
              <a:rPr lang="en-GB" i="1" dirty="0" smtClean="0"/>
              <a:t> </a:t>
            </a:r>
            <a:r>
              <a:rPr lang="en-GB" i="1" dirty="0" err="1" smtClean="0"/>
              <a:t>chronicarum</a:t>
            </a:r>
            <a:endParaRPr lang="en-GB" dirty="0"/>
          </a:p>
        </p:txBody>
      </p:sp>
      <p:pic>
        <p:nvPicPr>
          <p:cNvPr id="33794" name="Picture 2" descr="http://www.humanities.uci.edu/mclark/COURSES/EAL/E210W09/GreekRaces_files/image003.jpg"/>
          <p:cNvPicPr>
            <a:picLocks noChangeAspect="1" noChangeArrowheads="1"/>
          </p:cNvPicPr>
          <p:nvPr/>
        </p:nvPicPr>
        <p:blipFill>
          <a:blip r:embed="rId2" cstate="print"/>
          <a:srcRect/>
          <a:stretch>
            <a:fillRect/>
          </a:stretch>
        </p:blipFill>
        <p:spPr bwMode="auto">
          <a:xfrm>
            <a:off x="251520" y="0"/>
            <a:ext cx="3898226" cy="6408712"/>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Key Features</a:t>
            </a:r>
            <a:endParaRPr lang="en-GB" dirty="0"/>
          </a:p>
        </p:txBody>
      </p:sp>
      <p:sp>
        <p:nvSpPr>
          <p:cNvPr id="3" name="Content Placeholder 2"/>
          <p:cNvSpPr>
            <a:spLocks noGrp="1"/>
          </p:cNvSpPr>
          <p:nvPr>
            <p:ph idx="1"/>
          </p:nvPr>
        </p:nvSpPr>
        <p:spPr/>
        <p:txBody>
          <a:bodyPr/>
          <a:lstStyle/>
          <a:p>
            <a:r>
              <a:rPr lang="en-GB" dirty="0" smtClean="0"/>
              <a:t>Battle with </a:t>
            </a:r>
            <a:r>
              <a:rPr lang="en-GB" dirty="0" err="1" smtClean="0"/>
              <a:t>Porus</a:t>
            </a:r>
            <a:endParaRPr lang="en-GB" dirty="0" smtClean="0"/>
          </a:p>
          <a:p>
            <a:r>
              <a:rPr lang="en-GB" dirty="0" smtClean="0"/>
              <a:t>Exchange with Philosophers</a:t>
            </a:r>
          </a:p>
          <a:p>
            <a:r>
              <a:rPr lang="en-GB" dirty="0" smtClean="0"/>
              <a:t>Wonders of India</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Battle with </a:t>
            </a:r>
            <a:r>
              <a:rPr lang="en-GB" dirty="0" err="1" smtClean="0"/>
              <a:t>Porus</a:t>
            </a:r>
            <a:endParaRPr lang="en-GB" dirty="0"/>
          </a:p>
        </p:txBody>
      </p:sp>
      <p:sp>
        <p:nvSpPr>
          <p:cNvPr id="3" name="Content Placeholder 2"/>
          <p:cNvSpPr>
            <a:spLocks noGrp="1"/>
          </p:cNvSpPr>
          <p:nvPr>
            <p:ph idx="1"/>
          </p:nvPr>
        </p:nvSpPr>
        <p:spPr>
          <a:xfrm>
            <a:off x="457200" y="1600200"/>
            <a:ext cx="7467600" cy="5257800"/>
          </a:xfrm>
        </p:spPr>
        <p:txBody>
          <a:bodyPr>
            <a:normAutofit fontScale="85000" lnSpcReduction="20000"/>
          </a:bodyPr>
          <a:lstStyle/>
          <a:p>
            <a:r>
              <a:rPr lang="en-GB" dirty="0" smtClean="0"/>
              <a:t>Alexander then took his army and continued the march against </a:t>
            </a:r>
            <a:r>
              <a:rPr lang="en-GB" dirty="0" err="1" smtClean="0"/>
              <a:t>Porus</a:t>
            </a:r>
            <a:r>
              <a:rPr lang="en-GB" dirty="0" smtClean="0"/>
              <a:t>, the king of the Indians. After they had been marching for a long time through barren and waterless country full of ravines, the officers addressed the men of the army: ‘We did enough when we brought the war as far as Persia and we wearing ourselves out with this expedition to India, land full of wild beasts and having nothing to do with Greece? If Alexander’s great ambition leads him to go on making war and subduing barbarian peoples, why should we go along with him? Let him go alone and fight his own wars.’</a:t>
            </a:r>
          </a:p>
          <a:p>
            <a:pPr algn="r">
              <a:buNone/>
            </a:pPr>
            <a:r>
              <a:rPr lang="en-GB" sz="2100" dirty="0" smtClean="0"/>
              <a:t>Greek </a:t>
            </a:r>
            <a:r>
              <a:rPr lang="en-GB" sz="2100" i="1" dirty="0" smtClean="0"/>
              <a:t>AR</a:t>
            </a:r>
            <a:r>
              <a:rPr lang="en-GB" sz="2100" dirty="0" smtClean="0"/>
              <a:t> 3.1</a:t>
            </a:r>
            <a:endParaRPr lang="en-GB" sz="2100" i="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Trick against </a:t>
            </a:r>
            <a:r>
              <a:rPr lang="en-GB" dirty="0" err="1" smtClean="0"/>
              <a:t>Porus</a:t>
            </a:r>
            <a:endParaRPr lang="en-GB" dirty="0"/>
          </a:p>
        </p:txBody>
      </p:sp>
      <p:sp>
        <p:nvSpPr>
          <p:cNvPr id="3" name="Content Placeholder 2"/>
          <p:cNvSpPr>
            <a:spLocks noGrp="1"/>
          </p:cNvSpPr>
          <p:nvPr>
            <p:ph idx="1"/>
          </p:nvPr>
        </p:nvSpPr>
        <p:spPr>
          <a:xfrm>
            <a:off x="457200" y="1600200"/>
            <a:ext cx="7467600" cy="4997152"/>
          </a:xfrm>
        </p:spPr>
        <p:txBody>
          <a:bodyPr>
            <a:normAutofit fontScale="77500" lnSpcReduction="20000"/>
          </a:bodyPr>
          <a:lstStyle/>
          <a:p>
            <a:r>
              <a:rPr lang="en-GB" dirty="0" smtClean="0"/>
              <a:t>As Alexander was leaving, he saw the regiment of </a:t>
            </a:r>
            <a:r>
              <a:rPr lang="en-GB" dirty="0" err="1" smtClean="0"/>
              <a:t>Porus</a:t>
            </a:r>
            <a:r>
              <a:rPr lang="en-GB" dirty="0" smtClean="0"/>
              <a:t>’ animals. He racked his brains and thought hard, and what do you think the cunning fellow did? He had all the bronze statues he possessed and all the armour he had taken as booty from the soldiers heated up thoroughly until they were red-hot, and then set up in front of the army like a wall. The trumpets sounded the battle-cry. </a:t>
            </a:r>
            <a:r>
              <a:rPr lang="en-GB" dirty="0" err="1" smtClean="0"/>
              <a:t>Porus</a:t>
            </a:r>
            <a:r>
              <a:rPr lang="en-GB" dirty="0" smtClean="0"/>
              <a:t> ordered his beasts to be released. As the beasts rushed forward, they leapt on to the statues and clung to them: at once their muzzles were badly burnt and they let go immediately. That is how the resourceful Alexander put an end to the attack of the beasts. The Persian mounted archers were superior to the Indians, and drove them back. There was a fierce melee, soldiers both killing and being killed.</a:t>
            </a:r>
          </a:p>
          <a:p>
            <a:pPr algn="r">
              <a:buNone/>
            </a:pPr>
            <a:r>
              <a:rPr lang="en-GB" sz="2300" dirty="0" smtClean="0"/>
              <a:t>Greek </a:t>
            </a:r>
            <a:r>
              <a:rPr lang="en-GB" sz="2300" i="1" dirty="0" smtClean="0"/>
              <a:t>AR</a:t>
            </a:r>
            <a:r>
              <a:rPr lang="en-GB" sz="2300" dirty="0" smtClean="0"/>
              <a:t> 3.3</a:t>
            </a:r>
            <a:endParaRPr lang="en-GB" sz="23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Final battle</a:t>
            </a:r>
            <a:endParaRPr lang="en-GB" dirty="0"/>
          </a:p>
        </p:txBody>
      </p:sp>
      <p:sp>
        <p:nvSpPr>
          <p:cNvPr id="3" name="Content Placeholder 2"/>
          <p:cNvSpPr>
            <a:spLocks noGrp="1"/>
          </p:cNvSpPr>
          <p:nvPr>
            <p:ph idx="1"/>
          </p:nvPr>
        </p:nvSpPr>
        <p:spPr>
          <a:xfrm>
            <a:off x="457200" y="1412776"/>
            <a:ext cx="7467600" cy="5184576"/>
          </a:xfrm>
        </p:spPr>
        <p:txBody>
          <a:bodyPr>
            <a:normAutofit fontScale="70000" lnSpcReduction="20000"/>
          </a:bodyPr>
          <a:lstStyle/>
          <a:p>
            <a:pPr marL="0" indent="360363">
              <a:buNone/>
            </a:pPr>
            <a:r>
              <a:rPr lang="en-GB" dirty="0" smtClean="0"/>
              <a:t>When Alexander realized that they were on the point of defeat, he ordered a cessation of the fighting and sent a message to </a:t>
            </a:r>
            <a:r>
              <a:rPr lang="en-GB" dirty="0" err="1" smtClean="0"/>
              <a:t>Porus</a:t>
            </a:r>
            <a:r>
              <a:rPr lang="en-GB" dirty="0" smtClean="0"/>
              <a:t>, as follows:</a:t>
            </a:r>
          </a:p>
          <a:p>
            <a:pPr marL="0" indent="360363">
              <a:buNone/>
            </a:pPr>
            <a:r>
              <a:rPr lang="en-GB" dirty="0" smtClean="0"/>
              <a:t>‘It does not befit the power of a king to allow one or other of us to gain the victory only by the destruction of our armies; but it will be a mark of personal bravery if each of us puts a stop to the general fighting and comes forward to decide the victory by single combat.’</a:t>
            </a:r>
          </a:p>
          <a:p>
            <a:pPr marL="0" indent="360363">
              <a:buNone/>
            </a:pPr>
            <a:r>
              <a:rPr lang="en-GB" dirty="0" err="1" smtClean="0"/>
              <a:t>Porus</a:t>
            </a:r>
            <a:r>
              <a:rPr lang="en-GB" dirty="0" smtClean="0"/>
              <a:t> was delighted – he had noticed that Alexander was no match for himself in physical size – and promised to fight him single-handed. </a:t>
            </a:r>
            <a:r>
              <a:rPr lang="en-GB" dirty="0" err="1" smtClean="0"/>
              <a:t>Porus</a:t>
            </a:r>
            <a:r>
              <a:rPr lang="en-GB" dirty="0" smtClean="0"/>
              <a:t> was 8 feet tall and Alexander less than 5. Both sides stood around to watch the fight. Suddenly there was a tremendous noise in </a:t>
            </a:r>
            <a:r>
              <a:rPr lang="en-GB" dirty="0" err="1" smtClean="0"/>
              <a:t>Porus</a:t>
            </a:r>
            <a:r>
              <a:rPr lang="en-GB" dirty="0" smtClean="0"/>
              <a:t>’ camp. </a:t>
            </a:r>
            <a:r>
              <a:rPr lang="en-GB" dirty="0" err="1" smtClean="0"/>
              <a:t>Porus</a:t>
            </a:r>
            <a:r>
              <a:rPr lang="en-GB" dirty="0" smtClean="0"/>
              <a:t> was startled, and turned round to see what the cause of the noise was. At once Alexander knocked his legs from under him, jumped on to him and drove his sword through his ribs. That was the end of </a:t>
            </a:r>
            <a:r>
              <a:rPr lang="en-GB" dirty="0" err="1" smtClean="0"/>
              <a:t>Porus</a:t>
            </a:r>
            <a:r>
              <a:rPr lang="en-GB" dirty="0" smtClean="0"/>
              <a:t>, king of the Indians.</a:t>
            </a:r>
          </a:p>
          <a:p>
            <a:pPr marL="0" indent="360363" algn="r">
              <a:buNone/>
            </a:pPr>
            <a:r>
              <a:rPr lang="en-GB" sz="2200" dirty="0" smtClean="0"/>
              <a:t>Greek </a:t>
            </a:r>
            <a:r>
              <a:rPr lang="en-GB" sz="2200" i="1" dirty="0" smtClean="0"/>
              <a:t>AR</a:t>
            </a:r>
            <a:r>
              <a:rPr lang="en-GB" sz="2200" dirty="0" smtClean="0"/>
              <a:t> 3.4</a:t>
            </a:r>
            <a:endParaRPr lang="en-GB" sz="2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Historical Alexander in India</a:t>
            </a:r>
            <a:endParaRPr lang="en-GB" dirty="0"/>
          </a:p>
        </p:txBody>
      </p:sp>
      <p:pic>
        <p:nvPicPr>
          <p:cNvPr id="4" name="Picture 2" descr="http://i981.photobucket.com/albums/ae295/myimagesdigital/FORVM%20Forum/BM_Porus.jpg"/>
          <p:cNvPicPr>
            <a:picLocks noGrp="1" noChangeAspect="1" noChangeArrowheads="1"/>
          </p:cNvPicPr>
          <p:nvPr>
            <p:ph idx="1"/>
          </p:nvPr>
        </p:nvPicPr>
        <p:blipFill>
          <a:blip r:embed="rId2" cstate="print"/>
          <a:srcRect/>
          <a:stretch>
            <a:fillRect/>
          </a:stretch>
        </p:blipFill>
        <p:spPr bwMode="auto">
          <a:xfrm>
            <a:off x="323527" y="1628800"/>
            <a:ext cx="8527183" cy="4248472"/>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t>Letter to Aristotle about India (Greek </a:t>
            </a:r>
            <a:r>
              <a:rPr lang="en-GB" sz="3600" i="1" dirty="0" smtClean="0"/>
              <a:t>AR </a:t>
            </a:r>
            <a:r>
              <a:rPr lang="en-GB" sz="3600" dirty="0" smtClean="0"/>
              <a:t>3.7-11 mostly in A and Armenian)</a:t>
            </a:r>
            <a:endParaRPr lang="en-GB" sz="3600" i="1" dirty="0"/>
          </a:p>
        </p:txBody>
      </p:sp>
      <p:sp>
        <p:nvSpPr>
          <p:cNvPr id="3" name="Content Placeholder 2"/>
          <p:cNvSpPr>
            <a:spLocks noGrp="1"/>
          </p:cNvSpPr>
          <p:nvPr>
            <p:ph idx="1"/>
          </p:nvPr>
        </p:nvSpPr>
        <p:spPr/>
        <p:txBody>
          <a:bodyPr/>
          <a:lstStyle/>
          <a:p>
            <a:r>
              <a:rPr lang="en-GB" dirty="0" smtClean="0"/>
              <a:t>Fish eaters</a:t>
            </a:r>
          </a:p>
          <a:p>
            <a:r>
              <a:rPr lang="en-GB" dirty="0" smtClean="0"/>
              <a:t>Journey from Caspian Gates</a:t>
            </a:r>
          </a:p>
          <a:p>
            <a:r>
              <a:rPr lang="en-GB" dirty="0" smtClean="0"/>
              <a:t>City of Reeds</a:t>
            </a:r>
          </a:p>
          <a:p>
            <a:r>
              <a:rPr lang="en-GB" dirty="0" err="1" smtClean="0"/>
              <a:t>Sesonchosis</a:t>
            </a:r>
            <a:r>
              <a:rPr lang="en-GB" dirty="0" smtClean="0"/>
              <a:t> inscription</a:t>
            </a:r>
          </a:p>
          <a:p>
            <a:r>
              <a:rPr lang="en-GB" dirty="0" smtClean="0"/>
              <a:t>Giant animal attack</a:t>
            </a:r>
          </a:p>
          <a:p>
            <a:r>
              <a:rPr lang="en-GB" dirty="0" smtClean="0"/>
              <a:t>Giant snowstorm</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City of Reeds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After we had travelled for twelve days, we arrived at a city in the middle of a river. In the city there were reeds, 45 feet in circumference, from which all the buildings of the city were made. It was built not on the ground but on top of these reeds. I ordered the men to pitch camp there.....Then we chanced to come to a place where there was a lake and trees with all kinds of fruit. We rushed to enjoy the sweet water, which was more delicious even than honey.</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Ctesias</a:t>
            </a:r>
            <a:r>
              <a:rPr lang="en-GB" dirty="0" smtClean="0"/>
              <a:t>, </a:t>
            </a:r>
            <a:r>
              <a:rPr lang="en-GB" i="1" dirty="0" err="1" smtClean="0"/>
              <a:t>Indika</a:t>
            </a:r>
            <a:r>
              <a:rPr lang="en-GB" dirty="0" smtClean="0"/>
              <a:t> (A. Nichols trans) </a:t>
            </a:r>
            <a:r>
              <a:rPr lang="en-GB" sz="2700" i="1" dirty="0" err="1" smtClean="0"/>
              <a:t>FGrH</a:t>
            </a:r>
            <a:r>
              <a:rPr lang="en-GB" sz="2700" dirty="0" smtClean="0"/>
              <a:t> F45 (</a:t>
            </a:r>
            <a:r>
              <a:rPr lang="en-US" sz="2700" b="1" dirty="0" err="1" smtClean="0"/>
              <a:t>Phot</a:t>
            </a:r>
            <a:r>
              <a:rPr lang="en-US" sz="2700" b="1" dirty="0" smtClean="0"/>
              <a:t>. Bibl. 72 p. 45a 21 – 50a 4</a:t>
            </a:r>
            <a:r>
              <a:rPr lang="en-GB" sz="2700" dirty="0" smtClean="0"/>
              <a:t>)</a:t>
            </a:r>
            <a:endParaRPr lang="en-GB" dirty="0"/>
          </a:p>
        </p:txBody>
      </p:sp>
      <p:sp>
        <p:nvSpPr>
          <p:cNvPr id="3" name="Content Placeholder 2"/>
          <p:cNvSpPr>
            <a:spLocks noGrp="1"/>
          </p:cNvSpPr>
          <p:nvPr>
            <p:ph idx="1"/>
          </p:nvPr>
        </p:nvSpPr>
        <p:spPr/>
        <p:txBody>
          <a:bodyPr>
            <a:normAutofit fontScale="92500" lnSpcReduction="10000"/>
          </a:bodyPr>
          <a:lstStyle/>
          <a:p>
            <a:r>
              <a:rPr lang="en-US" dirty="0" smtClean="0"/>
              <a:t>The Indus River flows through the plains and mountains and the so-called Indian reed also grows there. These reeds are as thick as two men's embrace and as high as the mast of a large tonnage merchant ship. Some are even larger than this and some are smaller, such as is to be expected on a large mountain. The reeds can either be male or female. The male lacks a pith but is very strong whereas the female has a pith.</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Animal Attack</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I ordered the men to pitch camp, to prepare the beds and to light fires. About the third hour of the night, when the moon was high, the beasts that lived in the wood came out to drink from the lake. There were scorpions 18 inches long, sand-burrowers, both white and red. We were very frightened. Some of the men were killed... Then four-footed beasts began to come out to drink. Among them were lions bigger than bulls – their teeth alone were 2 feet long – lynxes, panthers, tigers, scorpion tails [?], elephants, ox-rams, bull-stags, men with six hands, strap-footed men, dog-partridges and other kinds of wild animals.... And suddenly a wild animal came that was larger than any elephant, called the </a:t>
            </a:r>
            <a:r>
              <a:rPr lang="en-GB" dirty="0" err="1" smtClean="0"/>
              <a:t>Odontotyrannos</a:t>
            </a:r>
            <a:r>
              <a:rPr lang="en-GB" dirty="0" smtClean="0"/>
              <a:t>....When the moon went down night foxes leapt out of the sand, some 8, and some 12, feet long; and crocodiles emerged from the wood and killed the baggage-</a:t>
            </a:r>
            <a:r>
              <a:rPr lang="en-GB" dirty="0" err="1" smtClean="0"/>
              <a:t>carrieres</a:t>
            </a:r>
            <a:r>
              <a:rPr lang="en-GB" dirty="0" smtClean="0"/>
              <a:t>. There were bats larger than pigeons, and they had teeth....</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Letter to Aristotle about India</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2 Latin texts</a:t>
            </a:r>
          </a:p>
          <a:p>
            <a:pPr lvl="1"/>
            <a:r>
              <a:rPr lang="en-GB" dirty="0" smtClean="0"/>
              <a:t>1</a:t>
            </a:r>
            <a:r>
              <a:rPr lang="en-GB" baseline="30000" dirty="0" smtClean="0"/>
              <a:t>st</a:t>
            </a:r>
            <a:r>
              <a:rPr lang="en-GB" dirty="0" smtClean="0"/>
              <a:t> dates to 7</a:t>
            </a:r>
            <a:r>
              <a:rPr lang="en-GB" baseline="30000" dirty="0" smtClean="0"/>
              <a:t>th</a:t>
            </a:r>
            <a:r>
              <a:rPr lang="en-GB" dirty="0" smtClean="0"/>
              <a:t> C AD</a:t>
            </a:r>
          </a:p>
          <a:p>
            <a:pPr lvl="1"/>
            <a:r>
              <a:rPr lang="en-GB" dirty="0" smtClean="0"/>
              <a:t>2</a:t>
            </a:r>
            <a:r>
              <a:rPr lang="en-GB" baseline="30000" dirty="0" smtClean="0"/>
              <a:t>nd</a:t>
            </a:r>
            <a:r>
              <a:rPr lang="en-GB" dirty="0" smtClean="0"/>
              <a:t> translation of 1</a:t>
            </a:r>
            <a:r>
              <a:rPr lang="en-GB" baseline="30000" dirty="0" smtClean="0"/>
              <a:t>st</a:t>
            </a:r>
            <a:r>
              <a:rPr lang="en-GB" dirty="0" smtClean="0"/>
              <a:t> into Italian/Latin 10</a:t>
            </a:r>
            <a:r>
              <a:rPr lang="en-GB" baseline="30000" dirty="0" smtClean="0"/>
              <a:t>th</a:t>
            </a:r>
            <a:r>
              <a:rPr lang="en-GB" dirty="0" smtClean="0"/>
              <a:t> C</a:t>
            </a:r>
          </a:p>
          <a:p>
            <a:r>
              <a:rPr lang="en-GB" dirty="0" smtClean="0"/>
              <a:t>Greek original (lost)</a:t>
            </a:r>
          </a:p>
          <a:p>
            <a:pPr lvl="1"/>
            <a:r>
              <a:rPr lang="en-GB" dirty="0" smtClean="0"/>
              <a:t>Connected to version in </a:t>
            </a:r>
            <a:r>
              <a:rPr lang="en-GB" i="1" dirty="0" smtClean="0"/>
              <a:t>AR?</a:t>
            </a:r>
            <a:endParaRPr lang="en-GB" dirty="0" smtClean="0"/>
          </a:p>
          <a:p>
            <a:r>
              <a:rPr lang="en-GB" dirty="0" smtClean="0"/>
              <a:t>A version is a letter, Gamma/</a:t>
            </a:r>
            <a:r>
              <a:rPr lang="en-GB" dirty="0" err="1" smtClean="0"/>
              <a:t>Epislon</a:t>
            </a:r>
            <a:r>
              <a:rPr lang="en-GB" dirty="0" smtClean="0"/>
              <a:t> 3</a:t>
            </a:r>
            <a:r>
              <a:rPr lang="en-GB" baseline="30000" dirty="0" smtClean="0"/>
              <a:t>rd</a:t>
            </a:r>
            <a:r>
              <a:rPr lang="en-GB" dirty="0" smtClean="0"/>
              <a:t> person narrative</a:t>
            </a:r>
          </a:p>
          <a:p>
            <a:r>
              <a:rPr lang="en-GB" dirty="0" smtClean="0"/>
              <a:t>Closely related to the ‘Letter of </a:t>
            </a:r>
            <a:r>
              <a:rPr lang="en-GB" dirty="0" err="1" smtClean="0"/>
              <a:t>Pharasamenes</a:t>
            </a:r>
            <a:r>
              <a:rPr lang="en-GB" dirty="0" smtClean="0"/>
              <a:t> to Hadrian on the wonders of the East’</a:t>
            </a:r>
          </a:p>
          <a:p>
            <a:r>
              <a:rPr lang="en-GB" dirty="0" smtClean="0"/>
              <a:t>Old English translation preserved in Beowulf manuscript</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Letter as explanation</a:t>
            </a:r>
            <a:endParaRPr lang="en-GB" dirty="0"/>
          </a:p>
        </p:txBody>
      </p:sp>
      <p:sp>
        <p:nvSpPr>
          <p:cNvPr id="3" name="Content Placeholder 2"/>
          <p:cNvSpPr>
            <a:spLocks noGrp="1"/>
          </p:cNvSpPr>
          <p:nvPr>
            <p:ph idx="1"/>
          </p:nvPr>
        </p:nvSpPr>
        <p:spPr/>
        <p:txBody>
          <a:bodyPr/>
          <a:lstStyle/>
          <a:p>
            <a:r>
              <a:rPr lang="en-GB" dirty="0" smtClean="0"/>
              <a:t>In that region there is a people called the </a:t>
            </a:r>
            <a:r>
              <a:rPr lang="en-GB" dirty="0" err="1" smtClean="0"/>
              <a:t>Seres</a:t>
            </a:r>
            <a:r>
              <a:rPr lang="en-GB" dirty="0" smtClean="0"/>
              <a:t>, and trees grow there which have leaves life wool, which the local people collect to make clothes for themselves.</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Moral episodes</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However, it commonly happens that when a man achieves some success, this is pretty soon followed by adversity; and we now began to suffer from severe thirst. When we could no longer endure the torment, a soldier named </a:t>
            </a:r>
            <a:r>
              <a:rPr lang="en-GB" dirty="0" err="1" smtClean="0"/>
              <a:t>Zefirus</a:t>
            </a:r>
            <a:r>
              <a:rPr lang="en-GB" dirty="0" smtClean="0"/>
              <a:t> discovered some water in a hollow rock; he filled his own helmet with it and brought it to me, being more zealous for my life than for his own. Then I called together the whole army and in sight of them all I poured away the water. I thought that if the army saw me drinking it would only make them feel even more thirsty. I praised the generosity of </a:t>
            </a:r>
            <a:r>
              <a:rPr lang="en-GB" dirty="0" err="1" smtClean="0"/>
              <a:t>Zefirus</a:t>
            </a:r>
            <a:r>
              <a:rPr lang="en-GB" dirty="0" smtClean="0"/>
              <a:t> towards me, and gave him a generous gift. What I did with that water encouraged the whole army, and we began to move again. </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Reed episode</a:t>
            </a:r>
            <a:endParaRPr lang="en-GB" dirty="0"/>
          </a:p>
        </p:txBody>
      </p:sp>
      <p:pic>
        <p:nvPicPr>
          <p:cNvPr id="1026" name="Picture 2" descr="http://materialsamples.files.wordpress.com/2010/03/giant-bamboo.jpg"/>
          <p:cNvPicPr>
            <a:picLocks noGrp="1" noChangeAspect="1" noChangeArrowheads="1"/>
          </p:cNvPicPr>
          <p:nvPr>
            <p:ph sz="half" idx="1"/>
          </p:nvPr>
        </p:nvPicPr>
        <p:blipFill>
          <a:blip r:embed="rId2" cstate="print"/>
          <a:stretch>
            <a:fillRect/>
          </a:stretch>
        </p:blipFill>
        <p:spPr bwMode="auto">
          <a:xfrm>
            <a:off x="0" y="1484784"/>
            <a:ext cx="5190922" cy="3528392"/>
          </a:xfrm>
          <a:prstGeom prst="rect">
            <a:avLst/>
          </a:prstGeom>
          <a:noFill/>
        </p:spPr>
      </p:pic>
      <p:pic>
        <p:nvPicPr>
          <p:cNvPr id="1028" name="Picture 4" descr="http://www.indianmirror.com/geography/banyan%20tree.jpg"/>
          <p:cNvPicPr>
            <a:picLocks noGrp="1" noChangeAspect="1" noChangeArrowheads="1"/>
          </p:cNvPicPr>
          <p:nvPr>
            <p:ph sz="half" idx="2"/>
          </p:nvPr>
        </p:nvPicPr>
        <p:blipFill>
          <a:blip r:embed="rId3" cstate="print"/>
          <a:srcRect/>
          <a:stretch>
            <a:fillRect/>
          </a:stretch>
        </p:blipFill>
        <p:spPr bwMode="auto">
          <a:xfrm>
            <a:off x="3923928" y="2780928"/>
            <a:ext cx="5004048" cy="3531429"/>
          </a:xfrm>
          <a:prstGeom prst="rect">
            <a:avLst/>
          </a:prstGeom>
          <a:noFill/>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Fantastical beasts (1)</a:t>
            </a:r>
            <a:endParaRPr lang="en-GB" dirty="0"/>
          </a:p>
        </p:txBody>
      </p:sp>
      <p:sp>
        <p:nvSpPr>
          <p:cNvPr id="3" name="Content Placeholder 2"/>
          <p:cNvSpPr>
            <a:spLocks noGrp="1"/>
          </p:cNvSpPr>
          <p:nvPr>
            <p:ph idx="1"/>
          </p:nvPr>
        </p:nvSpPr>
        <p:spPr/>
        <p:txBody>
          <a:bodyPr/>
          <a:lstStyle/>
          <a:p>
            <a:r>
              <a:rPr lang="en-GB" dirty="0" smtClean="0"/>
              <a:t>They had swum about a quarter of the way across when suddenly a new shock assailed us. We saw emerging from the deep a number of hippopotamuses, bigger than elephants. They are called hippopotamuses because they are half men and half horses. </a:t>
            </a:r>
          </a:p>
          <a:p>
            <a:r>
              <a:rPr lang="en-GB" dirty="0" smtClean="0"/>
              <a:t>This is a shift through the translation as it does not occur in the first version</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Fantastical beasts (2)</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The next arrival was a beast larger than an elephant, with three horns on its forehead. In the Indian language it was called </a:t>
            </a:r>
            <a:r>
              <a:rPr lang="en-GB" dirty="0" err="1" smtClean="0"/>
              <a:t>Odontotyrannus</a:t>
            </a:r>
            <a:r>
              <a:rPr lang="en-GB" dirty="0" smtClean="0"/>
              <a:t> or tooth-tyrant. It looked a bit like a horse and its head was black. It was about to drink from the lake, when it suddenly saw our camp and made a charge at us. I positioned some Macedonians to resist it.... Then there arrived shrews bigger than foxes; any of our animals that they bit died instantly, but for men their bite was harmful but not deadly. </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Anti-elephant tactics</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I ordered some of the Thracian horsemen to ride and take some pigs with them to meet the elephants: for I knew that elephants hate the sound of pigs squealing. I send after them some more horsemen and all the trumpeters; we stationed the rest of the foot soldiers in the camp. Then I set off with </a:t>
            </a:r>
            <a:r>
              <a:rPr lang="en-GB" dirty="0" err="1" smtClean="0"/>
              <a:t>Porus</a:t>
            </a:r>
            <a:r>
              <a:rPr lang="en-GB" dirty="0" smtClean="0"/>
              <a:t> and the rest of the horsemen. We saw a herd elephants pointing their trunks at us (</a:t>
            </a:r>
            <a:r>
              <a:rPr lang="en-GB" i="1" dirty="0" smtClean="0"/>
              <a:t>these are like large teeth in their cheeks</a:t>
            </a:r>
            <a:r>
              <a:rPr lang="en-GB" dirty="0" smtClean="0"/>
              <a:t>). Their backs were black, white and red. </a:t>
            </a:r>
            <a:r>
              <a:rPr lang="en-GB" dirty="0" err="1" smtClean="0"/>
              <a:t>Porus</a:t>
            </a:r>
            <a:r>
              <a:rPr lang="en-GB" dirty="0" smtClean="0"/>
              <a:t> said that we should be able to overcome the elephants heard the sound of the trumpets and the squealing of the pigs, they ran away. </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Trees of the sun and moon</a:t>
            </a:r>
            <a:endParaRPr lang="en-GB" dirty="0"/>
          </a:p>
        </p:txBody>
      </p:sp>
      <p:sp>
        <p:nvSpPr>
          <p:cNvPr id="3" name="Content Placeholder 2"/>
          <p:cNvSpPr>
            <a:spLocks noGrp="1"/>
          </p:cNvSpPr>
          <p:nvPr>
            <p:ph idx="1"/>
          </p:nvPr>
        </p:nvSpPr>
        <p:spPr/>
        <p:txBody>
          <a:bodyPr/>
          <a:lstStyle/>
          <a:p>
            <a:r>
              <a:rPr lang="en-GB" dirty="0" smtClean="0"/>
              <a:t>‘You will see two trees,’ one of them men replied cheerfully, ‘that of the Sun and that of the Moon. The tree of the Sun [is male and] speaks the Indian language and the tree of the Moon [is female and] speaks Greek. From them you will be able to learn all the good and evil things that are going to happen to you.’</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Relation of these events and </a:t>
            </a:r>
            <a:r>
              <a:rPr lang="en-GB" dirty="0" err="1" smtClean="0"/>
              <a:t>Ctesias</a:t>
            </a:r>
            <a:endParaRPr lang="en-GB" dirty="0"/>
          </a:p>
        </p:txBody>
      </p:sp>
      <p:sp>
        <p:nvSpPr>
          <p:cNvPr id="3" name="Content Placeholder 2"/>
          <p:cNvSpPr>
            <a:spLocks noGrp="1"/>
          </p:cNvSpPr>
          <p:nvPr>
            <p:ph idx="1"/>
          </p:nvPr>
        </p:nvSpPr>
        <p:spPr/>
        <p:txBody>
          <a:bodyPr/>
          <a:lstStyle/>
          <a:p>
            <a:r>
              <a:rPr lang="en-GB" dirty="0" smtClean="0"/>
              <a:t>Reeds occur in both</a:t>
            </a:r>
          </a:p>
          <a:p>
            <a:r>
              <a:rPr lang="en-GB" dirty="0" smtClean="0"/>
              <a:t>Most other animals are independent of the </a:t>
            </a:r>
            <a:r>
              <a:rPr lang="en-GB" dirty="0" err="1" smtClean="0"/>
              <a:t>Ctesias</a:t>
            </a:r>
            <a:r>
              <a:rPr lang="en-GB" dirty="0" smtClean="0"/>
              <a:t> tradition</a:t>
            </a:r>
          </a:p>
          <a:p>
            <a:r>
              <a:rPr lang="en-GB" dirty="0" smtClean="0"/>
              <a:t>Sanctuary of the Sun and the Moon also in </a:t>
            </a:r>
            <a:r>
              <a:rPr lang="en-GB" dirty="0" err="1" smtClean="0"/>
              <a:t>Ctesias</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Problematic Geography</a:t>
            </a:r>
            <a:endParaRPr lang="en-GB" dirty="0"/>
          </a:p>
        </p:txBody>
      </p:sp>
      <p:sp>
        <p:nvSpPr>
          <p:cNvPr id="3" name="Content Placeholder 2"/>
          <p:cNvSpPr>
            <a:spLocks noGrp="1"/>
          </p:cNvSpPr>
          <p:nvPr>
            <p:ph idx="1"/>
          </p:nvPr>
        </p:nvSpPr>
        <p:spPr>
          <a:xfrm>
            <a:off x="467544" y="1628800"/>
            <a:ext cx="7467600" cy="4525963"/>
          </a:xfrm>
        </p:spPr>
        <p:txBody>
          <a:bodyPr/>
          <a:lstStyle/>
          <a:p>
            <a:r>
              <a:rPr lang="en-GB" dirty="0" smtClean="0"/>
              <a:t>Entrance to Indian – Caspian gates</a:t>
            </a:r>
          </a:p>
          <a:p>
            <a:r>
              <a:rPr lang="en-GB" dirty="0" smtClean="0"/>
              <a:t>Confusion of Ethiopia/India</a:t>
            </a:r>
          </a:p>
          <a:p>
            <a:r>
              <a:rPr lang="en-GB" dirty="0" smtClean="0"/>
              <a:t>Allows Alexander to meet the Amazons here</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38914" name="Picture 2" descr="http://www.nb.no/utstillinger/leksikon/img/bilder/01.jpg"/>
          <p:cNvPicPr>
            <a:picLocks noChangeAspect="1" noChangeArrowheads="1"/>
          </p:cNvPicPr>
          <p:nvPr/>
        </p:nvPicPr>
        <p:blipFill>
          <a:blip r:embed="rId2" cstate="print"/>
          <a:srcRect/>
          <a:stretch>
            <a:fillRect/>
          </a:stretch>
        </p:blipFill>
        <p:spPr bwMode="auto">
          <a:xfrm>
            <a:off x="1403648" y="0"/>
            <a:ext cx="6048672" cy="6864314"/>
          </a:xfrm>
          <a:prstGeom prst="rect">
            <a:avLst/>
          </a:prstGeom>
          <a:noFill/>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1986" name="Picture 2" descr="http://1.bp.blogspot.com/-Gy7j2M_4iL4/T1RNirKEZ6I/AAAAAAAAAqk/uzadRtElA6g/s1600/MuzirisPeutingerTables.jpg"/>
          <p:cNvPicPr>
            <a:picLocks noChangeAspect="1" noChangeArrowheads="1"/>
          </p:cNvPicPr>
          <p:nvPr/>
        </p:nvPicPr>
        <p:blipFill>
          <a:blip r:embed="rId2" cstate="print"/>
          <a:srcRect/>
          <a:stretch>
            <a:fillRect/>
          </a:stretch>
        </p:blipFill>
        <p:spPr bwMode="auto">
          <a:xfrm>
            <a:off x="1" y="1556791"/>
            <a:ext cx="9144000" cy="4629151"/>
          </a:xfrm>
          <a:prstGeom prst="rect">
            <a:avLst/>
          </a:prstGeom>
          <a:noFill/>
        </p:spPr>
      </p:pic>
    </p:spTree>
  </p:cSld>
  <p:clrMapOvr>
    <a:masterClrMapping/>
  </p:clrMapOvr>
</p:sld>
</file>

<file path=ppt/theme/theme1.xml><?xml version="1.0" encoding="utf-8"?>
<a:theme xmlns:a="http://schemas.openxmlformats.org/drawingml/2006/main" name="Technic">
  <a:themeElements>
    <a:clrScheme name="Technic">
      <a:dk1>
        <a:sysClr val="windowText" lastClr="000000"/>
      </a:dk1>
      <a:lt1>
        <a:sysClr val="window" lastClr="FFFFFF"/>
      </a:lt1>
      <a:dk2>
        <a:srgbClr val="3B3B3B"/>
      </a:dk2>
      <a:lt2>
        <a:srgbClr val="D4D2D0"/>
      </a:lt2>
      <a:accent1>
        <a:srgbClr val="6EA0B0"/>
      </a:accent1>
      <a:accent2>
        <a:srgbClr val="CCAF0A"/>
      </a:accent2>
      <a:accent3>
        <a:srgbClr val="8D89A4"/>
      </a:accent3>
      <a:accent4>
        <a:srgbClr val="748560"/>
      </a:accent4>
      <a:accent5>
        <a:srgbClr val="9E9273"/>
      </a:accent5>
      <a:accent6>
        <a:srgbClr val="7E848D"/>
      </a:accent6>
      <a:hlink>
        <a:srgbClr val="00C8C3"/>
      </a:hlink>
      <a:folHlink>
        <a:srgbClr val="A116E0"/>
      </a:folHlink>
    </a:clrScheme>
    <a:fontScheme name="Technic">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Technic">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2" ma:contentTypeDescription="Create a new document." ma:contentTypeScope="" ma:versionID="02384363fdbaf2218df7c30ee71431a3">
  <xsd:schema xmlns:xsd="http://www.w3.org/2001/XMLSchema" xmlns:xs="http://www.w3.org/2001/XMLSchema" xmlns:p="http://schemas.microsoft.com/office/2006/metadata/properties" xmlns:ns3="d2d6d51c-be45-489c-bfaa-c0c3d4c0c982" targetNamespace="http://schemas.microsoft.com/office/2006/metadata/properties" ma:root="true" ma:fieldsID="3cd834729d18a9894f8a1a795a66dc3d" ns3:_="">
    <xsd:import namespace="d2d6d51c-be45-489c-bfaa-c0c3d4c0c982"/>
    <xsd:element name="properties">
      <xsd:complexType>
        <xsd:sequence>
          <xsd:element name="documentManagement">
            <xsd:complexType>
              <xsd:all>
                <xsd:element ref="ns3:SharedWithUsers" minOccurs="0"/>
                <xsd:element ref="ns3: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BA05454-E7F9-41CC-915F-FCFA135EA2F5}">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d2d6d51c-be45-489c-bfaa-c0c3d4c0c982"/>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B32ED5B6-DCC1-4ADB-AE85-E91A5D43E5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F98ACA0-B31C-4E4C-BB47-B2D8A611405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Technic</Template>
  <TotalTime>4632</TotalTime>
  <Words>1939</Words>
  <Application>Microsoft Office PowerPoint</Application>
  <PresentationFormat>On-screen Show (4:3)</PresentationFormat>
  <Paragraphs>81</Paragraphs>
  <Slides>29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Franklin Gothic Book</vt:lpstr>
      <vt:lpstr>Wingdings 2</vt:lpstr>
      <vt:lpstr>Technic</vt:lpstr>
      <vt:lpstr>Alexander and India</vt:lpstr>
      <vt:lpstr>Strabo Geographica 2.1.9</vt:lpstr>
      <vt:lpstr>Knowledge of India Pre/Post Alexander</vt:lpstr>
      <vt:lpstr>Ctesias’ India</vt:lpstr>
      <vt:lpstr>Ctesias (FgrH F45dδ) Plin. N.H. 8.75</vt:lpstr>
      <vt:lpstr>Manticore</vt:lpstr>
      <vt:lpstr>Human Races </vt:lpstr>
      <vt:lpstr>Monstrous races from Hartmann Schedel’s Liber chronicarum</vt:lpstr>
      <vt:lpstr>3 Key Features</vt:lpstr>
      <vt:lpstr>Battle with Porus</vt:lpstr>
      <vt:lpstr>Trick against Porus</vt:lpstr>
      <vt:lpstr>Final battle</vt:lpstr>
      <vt:lpstr>Historical Alexander in India</vt:lpstr>
      <vt:lpstr>Letter to Aristotle about India (Greek AR 3.7-11 mostly in A and Armenian)</vt:lpstr>
      <vt:lpstr>City of Reeds</vt:lpstr>
      <vt:lpstr>Ctesias, Indika (A. Nichols trans) FGrH F45 (Phot. Bibl. 72 p. 45a 21 – 50a 4)</vt:lpstr>
      <vt:lpstr>Animal Attack</vt:lpstr>
      <vt:lpstr>Letter to Aristotle about India</vt:lpstr>
      <vt:lpstr>Letter as explanation</vt:lpstr>
      <vt:lpstr>Moral episodes</vt:lpstr>
      <vt:lpstr>Reed episode</vt:lpstr>
      <vt:lpstr>Fantastical beasts (1)</vt:lpstr>
      <vt:lpstr>Fantastical beasts (2)</vt:lpstr>
      <vt:lpstr>Anti-elephant tactics</vt:lpstr>
      <vt:lpstr>Trees of the sun and moon</vt:lpstr>
      <vt:lpstr>Relation of these events and Ctesias</vt:lpstr>
      <vt:lpstr>Problematic Geography</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On Love’s Trail</dc:title>
  <dc:creator>k.erickson</dc:creator>
  <cp:lastModifiedBy>Kyle Erickson</cp:lastModifiedBy>
  <cp:revision>308</cp:revision>
  <dcterms:created xsi:type="dcterms:W3CDTF">2013-02-05T12:42:04Z</dcterms:created>
  <dcterms:modified xsi:type="dcterms:W3CDTF">2018-11-22T17:10:53Z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