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0"/>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0" d="100"/>
          <a:sy n="60" d="100"/>
        </p:scale>
        <p:origin x="48" y="6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F4AC5E-5277-4DA8-9DB8-A8CD1FE0A20E}" type="datetimeFigureOut">
              <a:rPr lang="en-GB" smtClean="0"/>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C1AB8-2887-4270-95C5-63BB7054ED2D}" type="slidenum">
              <a:rPr lang="en-GB" smtClean="0"/>
              <a:t>‹#›</a:t>
            </a:fld>
            <a:endParaRPr lang="en-GB"/>
          </a:p>
        </p:txBody>
      </p:sp>
    </p:spTree>
    <p:extLst>
      <p:ext uri="{BB962C8B-B14F-4D97-AF65-F5344CB8AC3E}">
        <p14:creationId xmlns:p14="http://schemas.microsoft.com/office/powerpoint/2010/main" val="2158725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Unlocking Opportunities, Enhancing Careers</a:t>
            </a:r>
          </a:p>
          <a:p>
            <a:endParaRPr lang="en-US"/>
          </a:p>
          <a:p>
            <a:r>
              <a:rPr lang="en-US"/>
              <a:t>SANS certifications offer a multitude of advantages to information security professionals. By becoming SANS-certified, you open doors to a world of opportunities and benefits:</a:t>
            </a:r>
          </a:p>
          <a:p>
            <a:endParaRPr lang="en-US"/>
          </a:p>
          <a:p>
            <a:r>
              <a:rPr lang="en-US"/>
              <a:t>Career Advancement: SANS certifications are recognized and respected across industries. They signal your commitment to excellence and can lead to promotions and higher salaries.</a:t>
            </a:r>
          </a:p>
          <a:p>
            <a:r>
              <a:rPr lang="en-US"/>
              <a:t>Skills Enhancement: SANS training not only prepares you for certification exams but also equips you with practical, real-world skills that you can immediately apply in your job.</a:t>
            </a:r>
          </a:p>
          <a:p>
            <a:r>
              <a:rPr lang="en-US"/>
              <a:t>Industry Recognition: Employers value SANS-certified professionals for their expertise in cybersecurity. Your certification sets you apart in a competitive job market.</a:t>
            </a:r>
          </a:p>
          <a:p>
            <a:r>
              <a:rPr lang="en-US"/>
              <a:t>Community Membership: Join a global community of InfoSec experts and practitioners, gaining access to valuable networking and collaboration opportunities.</a:t>
            </a:r>
          </a:p>
          <a:p>
            <a:r>
              <a:rPr lang="en-US"/>
              <a:t>Continuous Learning: SANS offers a path for lifelong learning, with a wide range of specialized certifications to suit your career goals.</a:t>
            </a:r>
          </a:p>
        </p:txBody>
      </p:sp>
    </p:spTree>
    <p:extLst>
      <p:ext uri="{BB962C8B-B14F-4D97-AF65-F5344CB8AC3E}">
        <p14:creationId xmlns:p14="http://schemas.microsoft.com/office/powerpoint/2010/main" val="2762124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The SANS Institute is not just a training and certification provider; it's a driving force behind the growth and development of the global InfoSec community. SANS plays a pivotal role in enhancing cybersecurity knowledge and preparedness:</a:t>
            </a:r>
          </a:p>
          <a:p>
            <a:endParaRPr lang="en-US"/>
          </a:p>
          <a:p>
            <a:r>
              <a:rPr lang="en-US"/>
              <a:t>Conferences and Events: SANS hosts world-renowned conferences and events, including the annual SANS Network Security Conference, which brings together experts and enthusiasts from around the world to share insights and best practices.</a:t>
            </a:r>
          </a:p>
          <a:p>
            <a:r>
              <a:rPr lang="en-US"/>
              <a:t>Research and Publications: SANS conducts cutting-edge research and publishes valuable resources, including whitepapers, blogs, and newsletters, to keep the community informed about the latest threats and defense strategies.</a:t>
            </a:r>
          </a:p>
          <a:p>
            <a:r>
              <a:rPr lang="en-US"/>
              <a:t>Security Awareness: SANS offers security awareness training to educate individuals and organizations on recognizing and mitigating cybersecurity risks.</a:t>
            </a:r>
          </a:p>
          <a:p>
            <a:r>
              <a:rPr lang="en-US"/>
              <a:t>Incident Response and Forensics: SANS provides incident response and digital forensics resources to help organizations effectively manage and investigate security incidents.</a:t>
            </a:r>
          </a:p>
          <a:p>
            <a:r>
              <a:rPr lang="en-US"/>
              <a:t>Open Source Projects: SANS contributes to the community through open source projects, such as the "SANS Investigate Forensic Toolkit" (SIFT), which aids digital investigations.</a:t>
            </a:r>
          </a:p>
        </p:txBody>
      </p:sp>
    </p:spTree>
    <p:extLst>
      <p:ext uri="{BB962C8B-B14F-4D97-AF65-F5344CB8AC3E}">
        <p14:creationId xmlns:p14="http://schemas.microsoft.com/office/powerpoint/2010/main" val="1269352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47155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10/26/2023</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71514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42280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17654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168181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1675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87134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70508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759272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458804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10/26/2023</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865905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10/26/2023</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104201837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62" r:id="rId4"/>
    <p:sldLayoutId id="2147483663" r:id="rId5"/>
    <p:sldLayoutId id="2147483668" r:id="rId6"/>
    <p:sldLayoutId id="2147483664" r:id="rId7"/>
    <p:sldLayoutId id="2147483665" r:id="rId8"/>
    <p:sldLayoutId id="2147483666" r:id="rId9"/>
    <p:sldLayoutId id="2147483667" r:id="rId10"/>
    <p:sldLayoutId id="2147483669"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51B11-1A3C-11F1-3A01-AF17039B647C}"/>
              </a:ext>
            </a:extLst>
          </p:cNvPr>
          <p:cNvSpPr>
            <a:spLocks noGrp="1"/>
          </p:cNvSpPr>
          <p:nvPr>
            <p:ph type="ctrTitle"/>
          </p:nvPr>
        </p:nvSpPr>
        <p:spPr>
          <a:xfrm>
            <a:off x="1104899" y="2355112"/>
            <a:ext cx="6933112" cy="3237615"/>
          </a:xfrm>
        </p:spPr>
        <p:txBody>
          <a:bodyPr>
            <a:normAutofit/>
          </a:bodyPr>
          <a:lstStyle/>
          <a:p>
            <a:pPr algn="l"/>
            <a:r>
              <a:rPr lang="en-GB" dirty="0"/>
              <a:t>Data security and compliance </a:t>
            </a:r>
          </a:p>
        </p:txBody>
      </p:sp>
      <p:sp>
        <p:nvSpPr>
          <p:cNvPr id="3" name="Subtitle 2">
            <a:extLst>
              <a:ext uri="{FF2B5EF4-FFF2-40B4-BE49-F238E27FC236}">
                <a16:creationId xmlns:a16="http://schemas.microsoft.com/office/drawing/2014/main" id="{75F3F530-913B-DEA9-60FE-8E3CE614F1BE}"/>
              </a:ext>
            </a:extLst>
          </p:cNvPr>
          <p:cNvSpPr>
            <a:spLocks noGrp="1"/>
          </p:cNvSpPr>
          <p:nvPr>
            <p:ph type="subTitle" idx="1"/>
          </p:nvPr>
        </p:nvSpPr>
        <p:spPr>
          <a:xfrm>
            <a:off x="1104899" y="1265273"/>
            <a:ext cx="5916873" cy="1066522"/>
          </a:xfrm>
        </p:spPr>
        <p:txBody>
          <a:bodyPr>
            <a:normAutofit/>
          </a:bodyPr>
          <a:lstStyle/>
          <a:p>
            <a:pPr algn="l"/>
            <a:r>
              <a:rPr lang="en-GB" dirty="0"/>
              <a:t>Group 1 </a:t>
            </a:r>
          </a:p>
        </p:txBody>
      </p:sp>
      <p:pic>
        <p:nvPicPr>
          <p:cNvPr id="4" name="Picture 3" descr="Wavy 3D art">
            <a:extLst>
              <a:ext uri="{FF2B5EF4-FFF2-40B4-BE49-F238E27FC236}">
                <a16:creationId xmlns:a16="http://schemas.microsoft.com/office/drawing/2014/main" id="{C2E299EA-23DC-F36C-279B-634CDC02A5EA}"/>
              </a:ext>
            </a:extLst>
          </p:cNvPr>
          <p:cNvPicPr>
            <a:picLocks noChangeAspect="1"/>
          </p:cNvPicPr>
          <p:nvPr/>
        </p:nvPicPr>
        <p:blipFill rotWithShape="1">
          <a:blip r:embed="rId2"/>
          <a:srcRect l="35794" r="24344" b="-1"/>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11" name="Straight Connector 10">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0209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171661-0838-4942-A149-8C1B78926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CAF5D9-7CE6-8049-3EAA-CD5762E7A940}"/>
              </a:ext>
            </a:extLst>
          </p:cNvPr>
          <p:cNvSpPr>
            <a:spLocks noGrp="1"/>
          </p:cNvSpPr>
          <p:nvPr>
            <p:ph type="title"/>
          </p:nvPr>
        </p:nvSpPr>
        <p:spPr>
          <a:xfrm>
            <a:off x="1114426" y="533400"/>
            <a:ext cx="4529138" cy="1671639"/>
          </a:xfrm>
        </p:spPr>
        <p:txBody>
          <a:bodyPr>
            <a:normAutofit/>
          </a:bodyPr>
          <a:lstStyle/>
          <a:p>
            <a:r>
              <a:rPr lang="en-GB" sz="4100"/>
              <a:t>Introduction </a:t>
            </a:r>
          </a:p>
        </p:txBody>
      </p:sp>
      <p:sp>
        <p:nvSpPr>
          <p:cNvPr id="3" name="Content Placeholder 2">
            <a:extLst>
              <a:ext uri="{FF2B5EF4-FFF2-40B4-BE49-F238E27FC236}">
                <a16:creationId xmlns:a16="http://schemas.microsoft.com/office/drawing/2014/main" id="{6C78151A-B207-A63E-71DD-5DC0EBF42B74}"/>
              </a:ext>
            </a:extLst>
          </p:cNvPr>
          <p:cNvSpPr>
            <a:spLocks noGrp="1"/>
          </p:cNvSpPr>
          <p:nvPr>
            <p:ph idx="1"/>
          </p:nvPr>
        </p:nvSpPr>
        <p:spPr>
          <a:xfrm>
            <a:off x="1104900" y="2205038"/>
            <a:ext cx="4405314" cy="4119561"/>
          </a:xfrm>
        </p:spPr>
        <p:txBody>
          <a:bodyPr>
            <a:normAutofit/>
          </a:bodyPr>
          <a:lstStyle/>
          <a:p>
            <a:pPr marL="0" indent="0">
              <a:buNone/>
            </a:pPr>
            <a:r>
              <a:rPr lang="en-GB" dirty="0"/>
              <a:t>To improve our understanding of the subject we will be conducting basic group research an answering questions which pertain to the subject at hand. </a:t>
            </a:r>
          </a:p>
        </p:txBody>
      </p:sp>
      <p:cxnSp>
        <p:nvCxnSpPr>
          <p:cNvPr id="12" name="Straight Connector 11">
            <a:extLst>
              <a:ext uri="{FF2B5EF4-FFF2-40B4-BE49-F238E27FC236}">
                <a16:creationId xmlns:a16="http://schemas.microsoft.com/office/drawing/2014/main" id="{BB04A404-AF1E-4EC9-AF7D-46C68BFCEB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30398" y="-1"/>
            <a:ext cx="2559923"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1874503-FE8B-408C-ABAF-2B72BAC296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741182" y="0"/>
            <a:ext cx="725518"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Research with solid fill">
            <a:extLst>
              <a:ext uri="{FF2B5EF4-FFF2-40B4-BE49-F238E27FC236}">
                <a16:creationId xmlns:a16="http://schemas.microsoft.com/office/drawing/2014/main" id="{767D96D7-EEA0-A370-0117-E534131029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6001" y="647700"/>
            <a:ext cx="5562600" cy="5562600"/>
          </a:xfrm>
          <a:prstGeom prst="rect">
            <a:avLst/>
          </a:prstGeom>
        </p:spPr>
      </p:pic>
    </p:spTree>
    <p:extLst>
      <p:ext uri="{BB962C8B-B14F-4D97-AF65-F5344CB8AC3E}">
        <p14:creationId xmlns:p14="http://schemas.microsoft.com/office/powerpoint/2010/main" val="4243454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EF2AD6-72C0-478C-7F2C-B6B8AFFCEA1D}"/>
              </a:ext>
            </a:extLst>
          </p:cNvPr>
          <p:cNvSpPr>
            <a:spLocks noGrp="1"/>
          </p:cNvSpPr>
          <p:nvPr>
            <p:ph type="title"/>
          </p:nvPr>
        </p:nvSpPr>
        <p:spPr>
          <a:xfrm>
            <a:off x="1129553" y="584791"/>
            <a:ext cx="10064376" cy="1086847"/>
          </a:xfrm>
        </p:spPr>
        <p:txBody>
          <a:bodyPr>
            <a:normAutofit/>
          </a:bodyPr>
          <a:lstStyle/>
          <a:p>
            <a:r>
              <a:rPr lang="en-GB" sz="2400" dirty="0"/>
              <a:t>Question 1 – </a:t>
            </a:r>
            <a:br>
              <a:rPr lang="en-GB" sz="2400" dirty="0"/>
            </a:br>
            <a:r>
              <a:rPr lang="en-GB" sz="2400" dirty="0"/>
              <a:t>What are the three general categories of unethical and illegal behaviour? </a:t>
            </a:r>
          </a:p>
        </p:txBody>
      </p:sp>
      <p:cxnSp>
        <p:nvCxnSpPr>
          <p:cNvPr id="22" name="Straight Connector 21">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92C6AC8-DB4D-2534-4207-E6037A275ABD}"/>
              </a:ext>
            </a:extLst>
          </p:cNvPr>
          <p:cNvSpPr>
            <a:spLocks noGrp="1"/>
          </p:cNvSpPr>
          <p:nvPr>
            <p:ph idx="1"/>
          </p:nvPr>
        </p:nvSpPr>
        <p:spPr>
          <a:xfrm>
            <a:off x="1129554" y="2499694"/>
            <a:ext cx="5831833" cy="3824906"/>
          </a:xfrm>
        </p:spPr>
        <p:txBody>
          <a:bodyPr anchor="ctr">
            <a:normAutofit/>
          </a:bodyPr>
          <a:lstStyle/>
          <a:p>
            <a:pPr marL="0" indent="0">
              <a:buNone/>
            </a:pPr>
            <a:r>
              <a:rPr lang="en-GB" b="1" u="sng"/>
              <a:t>Unauthorised access </a:t>
            </a:r>
          </a:p>
          <a:p>
            <a:pPr marL="0" indent="0">
              <a:buNone/>
            </a:pPr>
            <a:r>
              <a:rPr lang="en-GB" kern="100">
                <a:effectLst/>
                <a:latin typeface="Calibri" panose="020F0502020204030204" pitchFamily="34" charset="0"/>
                <a:ea typeface="Times New Roman" panose="02020603050405020304" pitchFamily="18" charset="0"/>
                <a:cs typeface="Calibri" panose="020F0502020204030204" pitchFamily="34" charset="0"/>
              </a:rPr>
              <a:t>Those without authority and/or possible threat actors gaining access to any sensitive data or any systems within a network. With this access they can then conduct further malicious actions which can include tampering and changing the data, deleting data, or downloading malware/ransomware onto the system. </a:t>
            </a:r>
            <a:endParaRPr lang="en-GB" kern="10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b="1" u="sng" dirty="0"/>
          </a:p>
        </p:txBody>
      </p:sp>
      <p:pic>
        <p:nvPicPr>
          <p:cNvPr id="5" name="Graphic 4" descr="No sign with solid fill">
            <a:extLst>
              <a:ext uri="{FF2B5EF4-FFF2-40B4-BE49-F238E27FC236}">
                <a16:creationId xmlns:a16="http://schemas.microsoft.com/office/drawing/2014/main" id="{64766A67-A5A8-33ED-7185-1344D4F029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57252" y="2458528"/>
            <a:ext cx="3866071" cy="3866071"/>
          </a:xfrm>
          <a:prstGeom prst="rect">
            <a:avLst/>
          </a:prstGeom>
        </p:spPr>
      </p:pic>
    </p:spTree>
    <p:extLst>
      <p:ext uri="{BB962C8B-B14F-4D97-AF65-F5344CB8AC3E}">
        <p14:creationId xmlns:p14="http://schemas.microsoft.com/office/powerpoint/2010/main" val="2543839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6EB4634-87EE-EF49-2423-3BBE0E624FCE}"/>
              </a:ext>
            </a:extLst>
          </p:cNvPr>
          <p:cNvSpPr txBox="1"/>
          <p:nvPr/>
        </p:nvSpPr>
        <p:spPr>
          <a:xfrm>
            <a:off x="1129553" y="584791"/>
            <a:ext cx="10064376" cy="108684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400" i="1" cap="all" dirty="0">
                <a:solidFill>
                  <a:schemeClr val="tx2"/>
                </a:solidFill>
                <a:latin typeface="+mj-lt"/>
                <a:ea typeface="+mj-ea"/>
                <a:cs typeface="+mj-cs"/>
              </a:rPr>
              <a:t>Question 1 – Continued …</a:t>
            </a:r>
            <a:br>
              <a:rPr lang="en-US" sz="2400" i="1" cap="all" dirty="0">
                <a:solidFill>
                  <a:schemeClr val="tx2"/>
                </a:solidFill>
                <a:latin typeface="+mj-lt"/>
                <a:ea typeface="+mj-ea"/>
                <a:cs typeface="+mj-cs"/>
              </a:rPr>
            </a:br>
            <a:r>
              <a:rPr lang="en-US" sz="2400" i="1" cap="all" dirty="0">
                <a:solidFill>
                  <a:schemeClr val="tx2"/>
                </a:solidFill>
                <a:latin typeface="+mj-lt"/>
                <a:ea typeface="+mj-ea"/>
                <a:cs typeface="+mj-cs"/>
              </a:rPr>
              <a:t>What are the three general categories of unethical and illegal behavior? </a:t>
            </a:r>
          </a:p>
        </p:txBody>
      </p:sp>
      <p:cxnSp>
        <p:nvCxnSpPr>
          <p:cNvPr id="24" name="Straight Connector 23">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B19FF7-D97A-E440-82EA-3B1941A767FC}"/>
              </a:ext>
            </a:extLst>
          </p:cNvPr>
          <p:cNvSpPr>
            <a:spLocks noGrp="1"/>
          </p:cNvSpPr>
          <p:nvPr>
            <p:ph idx="1"/>
          </p:nvPr>
        </p:nvSpPr>
        <p:spPr>
          <a:xfrm>
            <a:off x="1129554" y="2499694"/>
            <a:ext cx="5831833" cy="3824906"/>
          </a:xfrm>
        </p:spPr>
        <p:txBody>
          <a:bodyPr vert="horz" lIns="91440" tIns="45720" rIns="91440" bIns="45720" rtlCol="0" anchor="ctr">
            <a:normAutofit/>
          </a:bodyPr>
          <a:lstStyle/>
          <a:p>
            <a:pPr marL="0" indent="0">
              <a:buNone/>
            </a:pPr>
            <a:r>
              <a:rPr lang="en-US" b="1" u="sng" dirty="0"/>
              <a:t>Data theft and misuse</a:t>
            </a:r>
          </a:p>
          <a:p>
            <a:pPr marL="0" indent="0">
              <a:buNone/>
            </a:pPr>
            <a:r>
              <a:rPr lang="en-US" dirty="0"/>
              <a:t>This can include stealing, selling, or using the data in any unauthorized manner. It can also mean that sensitive data may be handled in an unethical way by not protecting or giving it away to those who shouldn’t be granted access.</a:t>
            </a:r>
          </a:p>
          <a:p>
            <a:pPr marL="0"/>
            <a:endParaRPr lang="en-US" dirty="0"/>
          </a:p>
        </p:txBody>
      </p:sp>
      <p:pic>
        <p:nvPicPr>
          <p:cNvPr id="9" name="Graphic 8" descr="Robber">
            <a:extLst>
              <a:ext uri="{FF2B5EF4-FFF2-40B4-BE49-F238E27FC236}">
                <a16:creationId xmlns:a16="http://schemas.microsoft.com/office/drawing/2014/main" id="{949B784B-17A4-8416-0CAD-19961B52F4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57252" y="2458528"/>
            <a:ext cx="3866071" cy="3866071"/>
          </a:xfrm>
          <a:prstGeom prst="rect">
            <a:avLst/>
          </a:prstGeom>
        </p:spPr>
      </p:pic>
    </p:spTree>
    <p:extLst>
      <p:ext uri="{BB962C8B-B14F-4D97-AF65-F5344CB8AC3E}">
        <p14:creationId xmlns:p14="http://schemas.microsoft.com/office/powerpoint/2010/main" val="3154923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16DE02-C2C8-477C-9FD7-70A983BDE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3AF29F-D5EC-4489-BF8F-3B356C597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0173A01-F891-430E-B39E-483E711B20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E0363E9-7CD0-497E-88D7-9401364903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CCD4B14-FFCC-4CE5-BC9D-DF47AA1AD7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5DED734-54E5-48ED-AEE6-165F24827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B1E67E1-F5E5-187F-FBC5-0ED93F8C91F8}"/>
              </a:ext>
            </a:extLst>
          </p:cNvPr>
          <p:cNvSpPr>
            <a:spLocks noGrp="1"/>
          </p:cNvSpPr>
          <p:nvPr>
            <p:ph type="title"/>
          </p:nvPr>
        </p:nvSpPr>
        <p:spPr>
          <a:xfrm>
            <a:off x="1129553" y="584791"/>
            <a:ext cx="10064376" cy="1086847"/>
          </a:xfrm>
        </p:spPr>
        <p:txBody>
          <a:bodyPr>
            <a:normAutofit/>
          </a:bodyPr>
          <a:lstStyle/>
          <a:p>
            <a:r>
              <a:rPr lang="en-US" sz="1800" i="1" cap="all" dirty="0">
                <a:latin typeface="+mj-lt"/>
                <a:ea typeface="+mj-ea"/>
                <a:cs typeface="+mj-cs"/>
              </a:rPr>
              <a:t>Question 1 – Continued …</a:t>
            </a:r>
            <a:br>
              <a:rPr lang="en-US" sz="1800" i="1" cap="all" dirty="0">
                <a:latin typeface="+mj-lt"/>
                <a:ea typeface="+mj-ea"/>
                <a:cs typeface="+mj-cs"/>
              </a:rPr>
            </a:br>
            <a:r>
              <a:rPr lang="en-US" sz="1800" i="1" cap="all" dirty="0">
                <a:latin typeface="+mj-lt"/>
                <a:ea typeface="+mj-ea"/>
                <a:cs typeface="+mj-cs"/>
              </a:rPr>
              <a:t>What are the three general categories of unethical and illegal behavior? </a:t>
            </a:r>
            <a:br>
              <a:rPr lang="en-US" sz="1800" i="1" cap="all" dirty="0">
                <a:latin typeface="+mj-lt"/>
                <a:ea typeface="+mj-ea"/>
                <a:cs typeface="+mj-cs"/>
              </a:rPr>
            </a:br>
            <a:endParaRPr lang="en-GB" sz="1800" dirty="0"/>
          </a:p>
        </p:txBody>
      </p:sp>
      <p:cxnSp>
        <p:nvCxnSpPr>
          <p:cNvPr id="22" name="Straight Connector 21">
            <a:extLst>
              <a:ext uri="{FF2B5EF4-FFF2-40B4-BE49-F238E27FC236}">
                <a16:creationId xmlns:a16="http://schemas.microsoft.com/office/drawing/2014/main" id="{34222167-616B-448F-A79B-219A4FD3DD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7EB808-7ED7-42B9-750A-697B20066BA3}"/>
              </a:ext>
            </a:extLst>
          </p:cNvPr>
          <p:cNvSpPr>
            <a:spLocks noGrp="1"/>
          </p:cNvSpPr>
          <p:nvPr>
            <p:ph idx="1"/>
          </p:nvPr>
        </p:nvSpPr>
        <p:spPr>
          <a:xfrm>
            <a:off x="1129554" y="2499694"/>
            <a:ext cx="5831833" cy="3824906"/>
          </a:xfrm>
        </p:spPr>
        <p:txBody>
          <a:bodyPr anchor="ctr">
            <a:normAutofit/>
          </a:bodyPr>
          <a:lstStyle/>
          <a:p>
            <a:pPr marL="0" indent="0">
              <a:buNone/>
            </a:pPr>
            <a:r>
              <a:rPr lang="en-GB" b="1" u="sng" dirty="0"/>
              <a:t>Non-compliance with regulations </a:t>
            </a:r>
          </a:p>
          <a:p>
            <a:pPr marL="0" indent="0">
              <a:buNone/>
            </a:pPr>
            <a:r>
              <a:rPr lang="en-GB" dirty="0"/>
              <a:t>By not complying with the needed regulations of data security then you are putting the data and the person it pertains to at danger. As a professional you must comply GDRP, HIPPA, or/and industry specific standards</a:t>
            </a:r>
            <a:r>
              <a:rPr lang="en-GB"/>
              <a:t>. </a:t>
            </a:r>
            <a:endParaRPr lang="en-GB" dirty="0"/>
          </a:p>
        </p:txBody>
      </p:sp>
      <p:pic>
        <p:nvPicPr>
          <p:cNvPr id="7" name="Graphic 6" descr="Questions">
            <a:extLst>
              <a:ext uri="{FF2B5EF4-FFF2-40B4-BE49-F238E27FC236}">
                <a16:creationId xmlns:a16="http://schemas.microsoft.com/office/drawing/2014/main" id="{F84BD769-2A66-FA1F-0EBF-CF757E62E5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57252" y="2458528"/>
            <a:ext cx="3866071" cy="3866071"/>
          </a:xfrm>
          <a:prstGeom prst="rect">
            <a:avLst/>
          </a:prstGeom>
        </p:spPr>
      </p:pic>
    </p:spTree>
    <p:extLst>
      <p:ext uri="{BB962C8B-B14F-4D97-AF65-F5344CB8AC3E}">
        <p14:creationId xmlns:p14="http://schemas.microsoft.com/office/powerpoint/2010/main" val="2100168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36E0F2-A64B-471E-93C0-8DFE08CC57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E3AB1-2A8C-4607-9FAE-D8BDB280FE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D66059-832F-40B6-A35F-F56C8F38A1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515E2ED-7EA9-448D-83FA-54C3DF9723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0595356-EABD-4767-AC9D-EA21FF115E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8CD9F06-9628-469C-B788-A894E3E0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550A431-0B61-421B-B4B7-24C0CFF0F9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BE9D3906-2326-41A8-81ED-03D3A38FB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A98FDB75-8534-4735-AF49-9D2EAF7D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C4EF532-641A-4CC5-A071-83BEEC207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85029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B9A63E-085A-C842-2DF0-A5FDCDA8048F}"/>
              </a:ext>
            </a:extLst>
          </p:cNvPr>
          <p:cNvSpPr>
            <a:spLocks noGrp="1"/>
          </p:cNvSpPr>
          <p:nvPr>
            <p:ph type="title"/>
          </p:nvPr>
        </p:nvSpPr>
        <p:spPr>
          <a:xfrm>
            <a:off x="2146005" y="1004776"/>
            <a:ext cx="7899991" cy="3372865"/>
          </a:xfrm>
        </p:spPr>
        <p:txBody>
          <a:bodyPr vert="horz" lIns="91440" tIns="45720" rIns="91440" bIns="45720" rtlCol="0" anchor="ctr">
            <a:normAutofit/>
          </a:bodyPr>
          <a:lstStyle/>
          <a:p>
            <a:pPr algn="ctr"/>
            <a:r>
              <a:rPr lang="en-US" sz="5600" b="0">
                <a:effectLst/>
              </a:rPr>
              <a:t>Preventing Illegal and Unethical Behavior</a:t>
            </a:r>
            <a:endParaRPr lang="en-US" sz="5600"/>
          </a:p>
        </p:txBody>
      </p:sp>
      <p:cxnSp>
        <p:nvCxnSpPr>
          <p:cNvPr id="27" name="Straight Connector 26">
            <a:extLst>
              <a:ext uri="{FF2B5EF4-FFF2-40B4-BE49-F238E27FC236}">
                <a16:creationId xmlns:a16="http://schemas.microsoft.com/office/drawing/2014/main" id="{13280B82-CD55-43FD-92C4-F05E2A8D1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38725"/>
            <a:ext cx="7548282" cy="179629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0A4F542-D561-4AFB-8321-EB900BAF0A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0990" y="0"/>
            <a:ext cx="1050158" cy="485029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4D9248B-0006-4BFE-8110-40C16E45C0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71715" y="2788404"/>
            <a:ext cx="2788334" cy="203944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4C10EA2-1BD8-4267-AA7D-AB8CCA53C3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7102" y="3429000"/>
            <a:ext cx="4854899" cy="142129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B04B14B-9533-46E5-A48D-58ECB1B40B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9213112" y="0"/>
            <a:ext cx="2978888" cy="433891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521483B-CE28-412B-9C71-9BE081E9DC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640572" y="0"/>
            <a:ext cx="6551428" cy="100477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585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21B39-3229-0542-8793-A8EE0A1ACB7F}"/>
              </a:ext>
            </a:extLst>
          </p:cNvPr>
          <p:cNvSpPr>
            <a:spLocks noGrp="1"/>
          </p:cNvSpPr>
          <p:nvPr>
            <p:ph type="title"/>
          </p:nvPr>
        </p:nvSpPr>
        <p:spPr/>
        <p:txBody>
          <a:bodyPr/>
          <a:lstStyle/>
          <a:p>
            <a:r>
              <a:rPr lang="en-GB" b="1" i="0" dirty="0">
                <a:effectLst/>
                <a:latin typeface="Söhne"/>
              </a:rPr>
              <a:t>Promoting Ethical </a:t>
            </a:r>
            <a:r>
              <a:rPr lang="en-GB" b="1" i="0" dirty="0" err="1">
                <a:effectLst/>
                <a:latin typeface="Söhne"/>
              </a:rPr>
              <a:t>Behavior</a:t>
            </a:r>
            <a:endParaRPr lang="en-GB" dirty="0"/>
          </a:p>
        </p:txBody>
      </p:sp>
      <p:sp>
        <p:nvSpPr>
          <p:cNvPr id="3" name="Content Placeholder 2">
            <a:extLst>
              <a:ext uri="{FF2B5EF4-FFF2-40B4-BE49-F238E27FC236}">
                <a16:creationId xmlns:a16="http://schemas.microsoft.com/office/drawing/2014/main" id="{84518A6E-0F45-74D4-6002-B502C29938B7}"/>
              </a:ext>
            </a:extLst>
          </p:cNvPr>
          <p:cNvSpPr>
            <a:spLocks noGrp="1"/>
          </p:cNvSpPr>
          <p:nvPr>
            <p:ph idx="1"/>
          </p:nvPr>
        </p:nvSpPr>
        <p:spPr/>
        <p:txBody>
          <a:bodyPr>
            <a:normAutofit fontScale="92500" lnSpcReduction="10000"/>
          </a:bodyPr>
          <a:lstStyle/>
          <a:p>
            <a:pPr algn="l"/>
            <a:r>
              <a:rPr lang="en-GB" b="1" i="0" dirty="0">
                <a:solidFill>
                  <a:srgbClr val="374151"/>
                </a:solidFill>
                <a:effectLst/>
                <a:latin typeface="Söhne"/>
              </a:rPr>
              <a:t>1. Ethical Leadership:</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Lead by example, demonstrating and promoting ethical conduct.</a:t>
            </a:r>
          </a:p>
          <a:p>
            <a:pPr algn="l">
              <a:buFont typeface="Arial" panose="020B0604020202020204" pitchFamily="34" charset="0"/>
              <a:buChar char="•"/>
            </a:pPr>
            <a:r>
              <a:rPr lang="en-GB" b="0" i="0" dirty="0">
                <a:solidFill>
                  <a:srgbClr val="374151"/>
                </a:solidFill>
                <a:effectLst/>
                <a:latin typeface="Söhne"/>
              </a:rPr>
              <a:t>Establish a culture of integrity from the top down.</a:t>
            </a:r>
          </a:p>
          <a:p>
            <a:pPr algn="l"/>
            <a:r>
              <a:rPr lang="en-GB" b="1" i="0" dirty="0">
                <a:solidFill>
                  <a:srgbClr val="374151"/>
                </a:solidFill>
                <a:effectLst/>
                <a:latin typeface="Söhne"/>
              </a:rPr>
              <a:t>2. Clear Codes of Conduct:</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Develop and communicate comprehensive codes of conduct.</a:t>
            </a:r>
          </a:p>
          <a:p>
            <a:pPr algn="l">
              <a:buFont typeface="Arial" panose="020B0604020202020204" pitchFamily="34" charset="0"/>
              <a:buChar char="•"/>
            </a:pPr>
            <a:r>
              <a:rPr lang="en-GB" b="0" i="0" dirty="0">
                <a:solidFill>
                  <a:srgbClr val="374151"/>
                </a:solidFill>
                <a:effectLst/>
                <a:latin typeface="Söhne"/>
              </a:rPr>
              <a:t>Clearly define acceptable and unacceptable </a:t>
            </a:r>
            <a:r>
              <a:rPr lang="en-GB" b="0" i="0" dirty="0" err="1">
                <a:solidFill>
                  <a:srgbClr val="374151"/>
                </a:solidFill>
                <a:effectLst/>
                <a:latin typeface="Söhne"/>
              </a:rPr>
              <a:t>behaviors</a:t>
            </a:r>
            <a:r>
              <a:rPr lang="en-GB" b="0" i="0" dirty="0">
                <a:solidFill>
                  <a:srgbClr val="374151"/>
                </a:solidFill>
                <a:effectLst/>
                <a:latin typeface="Söhne"/>
              </a:rPr>
              <a:t>.</a:t>
            </a:r>
          </a:p>
          <a:p>
            <a:pPr algn="l"/>
            <a:r>
              <a:rPr lang="en-GB" b="1" i="0" dirty="0">
                <a:solidFill>
                  <a:srgbClr val="374151"/>
                </a:solidFill>
                <a:effectLst/>
                <a:latin typeface="Söhne"/>
              </a:rPr>
              <a:t>3. Ongoing Training:</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Provide regular ethics training to all employees.</a:t>
            </a:r>
          </a:p>
          <a:p>
            <a:pPr algn="l">
              <a:buFont typeface="Arial" panose="020B0604020202020204" pitchFamily="34" charset="0"/>
              <a:buChar char="•"/>
            </a:pPr>
            <a:r>
              <a:rPr lang="en-GB" b="0" i="0" dirty="0">
                <a:solidFill>
                  <a:srgbClr val="374151"/>
                </a:solidFill>
                <a:effectLst/>
                <a:latin typeface="Söhne"/>
              </a:rPr>
              <a:t>Raise awareness about ethical challenges and decision-making.</a:t>
            </a:r>
          </a:p>
          <a:p>
            <a:endParaRPr lang="en-GB" dirty="0"/>
          </a:p>
        </p:txBody>
      </p:sp>
    </p:spTree>
    <p:extLst>
      <p:ext uri="{BB962C8B-B14F-4D97-AF65-F5344CB8AC3E}">
        <p14:creationId xmlns:p14="http://schemas.microsoft.com/office/powerpoint/2010/main" val="3001828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E2855-9892-8D18-E0D1-CE28776B655A}"/>
              </a:ext>
            </a:extLst>
          </p:cNvPr>
          <p:cNvSpPr>
            <a:spLocks noGrp="1"/>
          </p:cNvSpPr>
          <p:nvPr>
            <p:ph type="title"/>
          </p:nvPr>
        </p:nvSpPr>
        <p:spPr/>
        <p:txBody>
          <a:bodyPr/>
          <a:lstStyle/>
          <a:p>
            <a:r>
              <a:rPr lang="en-GB" b="1" i="0" dirty="0">
                <a:effectLst/>
                <a:latin typeface="Söhne"/>
              </a:rPr>
              <a:t>Reporting and Accountability</a:t>
            </a:r>
            <a:br>
              <a:rPr lang="en-GB" dirty="0"/>
            </a:br>
            <a:endParaRPr lang="en-GB" dirty="0"/>
          </a:p>
        </p:txBody>
      </p:sp>
      <p:sp>
        <p:nvSpPr>
          <p:cNvPr id="3" name="Content Placeholder 2">
            <a:extLst>
              <a:ext uri="{FF2B5EF4-FFF2-40B4-BE49-F238E27FC236}">
                <a16:creationId xmlns:a16="http://schemas.microsoft.com/office/drawing/2014/main" id="{65D6EAC8-D91A-2644-35E2-BDEFC9252C92}"/>
              </a:ext>
            </a:extLst>
          </p:cNvPr>
          <p:cNvSpPr>
            <a:spLocks noGrp="1"/>
          </p:cNvSpPr>
          <p:nvPr>
            <p:ph idx="1"/>
          </p:nvPr>
        </p:nvSpPr>
        <p:spPr/>
        <p:txBody>
          <a:bodyPr>
            <a:normAutofit fontScale="92500" lnSpcReduction="10000"/>
          </a:bodyPr>
          <a:lstStyle/>
          <a:p>
            <a:pPr algn="l"/>
            <a:r>
              <a:rPr lang="en-GB" b="1" i="0" dirty="0">
                <a:solidFill>
                  <a:srgbClr val="374151"/>
                </a:solidFill>
                <a:effectLst/>
                <a:latin typeface="Söhne"/>
              </a:rPr>
              <a:t>4. Whistleblower Programs:</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Implement confidential reporting channels.</a:t>
            </a:r>
          </a:p>
          <a:p>
            <a:pPr algn="l">
              <a:buFont typeface="Arial" panose="020B0604020202020204" pitchFamily="34" charset="0"/>
              <a:buChar char="•"/>
            </a:pPr>
            <a:r>
              <a:rPr lang="en-GB" b="0" i="0" dirty="0">
                <a:solidFill>
                  <a:srgbClr val="374151"/>
                </a:solidFill>
                <a:effectLst/>
                <a:latin typeface="Söhne"/>
              </a:rPr>
              <a:t>Protect whistleblowers from retaliation.</a:t>
            </a:r>
          </a:p>
          <a:p>
            <a:pPr algn="l"/>
            <a:r>
              <a:rPr lang="en-GB" b="1" i="0" dirty="0">
                <a:solidFill>
                  <a:srgbClr val="374151"/>
                </a:solidFill>
                <a:effectLst/>
                <a:latin typeface="Söhne"/>
              </a:rPr>
              <a:t>5. Transparent Accountability:</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Clearly outline consequences for unethical </a:t>
            </a:r>
            <a:r>
              <a:rPr lang="en-GB" b="0" i="0" dirty="0" err="1">
                <a:solidFill>
                  <a:srgbClr val="374151"/>
                </a:solidFill>
                <a:effectLst/>
                <a:latin typeface="Söhne"/>
              </a:rPr>
              <a:t>behavior</a:t>
            </a:r>
            <a:r>
              <a:rPr lang="en-GB" b="0" i="0" dirty="0">
                <a:solidFill>
                  <a:srgbClr val="374151"/>
                </a:solidFill>
                <a:effectLst/>
                <a:latin typeface="Söhne"/>
              </a:rPr>
              <a:t>.</a:t>
            </a:r>
          </a:p>
          <a:p>
            <a:pPr algn="l">
              <a:buFont typeface="Arial" panose="020B0604020202020204" pitchFamily="34" charset="0"/>
              <a:buChar char="•"/>
            </a:pPr>
            <a:r>
              <a:rPr lang="en-GB" b="0" i="0" dirty="0">
                <a:solidFill>
                  <a:srgbClr val="374151"/>
                </a:solidFill>
                <a:effectLst/>
                <a:latin typeface="Söhne"/>
              </a:rPr>
              <a:t>Apply consequences consistently and fairly.</a:t>
            </a:r>
          </a:p>
          <a:p>
            <a:pPr algn="l"/>
            <a:r>
              <a:rPr lang="en-GB" b="1" i="0" dirty="0">
                <a:solidFill>
                  <a:srgbClr val="374151"/>
                </a:solidFill>
                <a:effectLst/>
                <a:latin typeface="Söhne"/>
              </a:rPr>
              <a:t>6. Ethical Decision-Making:</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Encourage employees to use ethical decision-making frameworks.</a:t>
            </a:r>
          </a:p>
          <a:p>
            <a:pPr algn="l">
              <a:buFont typeface="Arial" panose="020B0604020202020204" pitchFamily="34" charset="0"/>
              <a:buChar char="•"/>
            </a:pPr>
            <a:r>
              <a:rPr lang="en-GB" b="0" i="0" dirty="0">
                <a:solidFill>
                  <a:srgbClr val="374151"/>
                </a:solidFill>
                <a:effectLst/>
                <a:latin typeface="Söhne"/>
              </a:rPr>
              <a:t>Promote ethical reasoning and reflection.</a:t>
            </a:r>
          </a:p>
          <a:p>
            <a:endParaRPr lang="en-GB" dirty="0"/>
          </a:p>
        </p:txBody>
      </p:sp>
    </p:spTree>
    <p:extLst>
      <p:ext uri="{BB962C8B-B14F-4D97-AF65-F5344CB8AC3E}">
        <p14:creationId xmlns:p14="http://schemas.microsoft.com/office/powerpoint/2010/main" val="362596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DCFB1-D822-54A9-AE00-0D451A6C3496}"/>
              </a:ext>
            </a:extLst>
          </p:cNvPr>
          <p:cNvSpPr>
            <a:spLocks noGrp="1"/>
          </p:cNvSpPr>
          <p:nvPr>
            <p:ph type="title"/>
          </p:nvPr>
        </p:nvSpPr>
        <p:spPr/>
        <p:txBody>
          <a:bodyPr/>
          <a:lstStyle/>
          <a:p>
            <a:r>
              <a:rPr lang="en-GB" b="1" i="0" dirty="0">
                <a:effectLst/>
                <a:latin typeface="Söhne"/>
              </a:rPr>
              <a:t>Compliance and Oversight</a:t>
            </a:r>
            <a:endParaRPr lang="en-GB" dirty="0"/>
          </a:p>
        </p:txBody>
      </p:sp>
      <p:sp>
        <p:nvSpPr>
          <p:cNvPr id="3" name="Content Placeholder 2">
            <a:extLst>
              <a:ext uri="{FF2B5EF4-FFF2-40B4-BE49-F238E27FC236}">
                <a16:creationId xmlns:a16="http://schemas.microsoft.com/office/drawing/2014/main" id="{D9C45BF9-6AAC-60D9-80AB-B93944FC67AF}"/>
              </a:ext>
            </a:extLst>
          </p:cNvPr>
          <p:cNvSpPr>
            <a:spLocks noGrp="1"/>
          </p:cNvSpPr>
          <p:nvPr>
            <p:ph idx="1"/>
          </p:nvPr>
        </p:nvSpPr>
        <p:spPr/>
        <p:txBody>
          <a:bodyPr>
            <a:normAutofit fontScale="85000" lnSpcReduction="20000"/>
          </a:bodyPr>
          <a:lstStyle/>
          <a:p>
            <a:pPr algn="l"/>
            <a:r>
              <a:rPr lang="en-GB" b="1" i="0" dirty="0">
                <a:solidFill>
                  <a:srgbClr val="374151"/>
                </a:solidFill>
                <a:effectLst/>
                <a:latin typeface="Söhne"/>
              </a:rPr>
              <a:t>7. Legal Compliance:</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Ensure adherence to relevant laws and regulations.</a:t>
            </a:r>
          </a:p>
          <a:p>
            <a:pPr algn="l">
              <a:buFont typeface="Arial" panose="020B0604020202020204" pitchFamily="34" charset="0"/>
              <a:buChar char="•"/>
            </a:pPr>
            <a:r>
              <a:rPr lang="en-GB" b="0" i="0" dirty="0">
                <a:solidFill>
                  <a:srgbClr val="374151"/>
                </a:solidFill>
                <a:effectLst/>
                <a:latin typeface="Söhne"/>
              </a:rPr>
              <a:t>Stay informed about changing legal requirements.</a:t>
            </a:r>
          </a:p>
          <a:p>
            <a:pPr algn="l"/>
            <a:r>
              <a:rPr lang="en-GB" b="1" i="0" dirty="0">
                <a:solidFill>
                  <a:srgbClr val="374151"/>
                </a:solidFill>
                <a:effectLst/>
                <a:latin typeface="Söhne"/>
              </a:rPr>
              <a:t>8. External Audits and Certification:</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Seek external audits and certifications in relevant areas.</a:t>
            </a:r>
          </a:p>
          <a:p>
            <a:pPr algn="l">
              <a:buFont typeface="Arial" panose="020B0604020202020204" pitchFamily="34" charset="0"/>
              <a:buChar char="•"/>
            </a:pPr>
            <a:r>
              <a:rPr lang="en-GB" b="0" i="0" dirty="0">
                <a:solidFill>
                  <a:srgbClr val="374151"/>
                </a:solidFill>
                <a:effectLst/>
                <a:latin typeface="Söhne"/>
              </a:rPr>
              <a:t>Demonstrate commitment to ethical and compliant practices.</a:t>
            </a:r>
          </a:p>
          <a:p>
            <a:pPr algn="l"/>
            <a:r>
              <a:rPr lang="en-GB" b="1" i="0" dirty="0">
                <a:solidFill>
                  <a:srgbClr val="374151"/>
                </a:solidFill>
                <a:effectLst/>
                <a:latin typeface="Söhne"/>
              </a:rPr>
              <a:t>9. Continuous Improvement:</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Regularly review and enhance ethical policies and measures.</a:t>
            </a:r>
          </a:p>
          <a:p>
            <a:pPr algn="l">
              <a:buFont typeface="Arial" panose="020B0604020202020204" pitchFamily="34" charset="0"/>
              <a:buChar char="•"/>
            </a:pPr>
            <a:r>
              <a:rPr lang="en-GB" b="0" i="0" dirty="0">
                <a:solidFill>
                  <a:srgbClr val="374151"/>
                </a:solidFill>
                <a:effectLst/>
                <a:latin typeface="Söhne"/>
              </a:rPr>
              <a:t>Adapt to evolving ethical challenges and industry changes.</a:t>
            </a:r>
          </a:p>
          <a:p>
            <a:br>
              <a:rPr lang="en-GB" dirty="0"/>
            </a:br>
            <a:endParaRPr lang="en-GB" dirty="0"/>
          </a:p>
        </p:txBody>
      </p:sp>
    </p:spTree>
    <p:extLst>
      <p:ext uri="{BB962C8B-B14F-4D97-AF65-F5344CB8AC3E}">
        <p14:creationId xmlns:p14="http://schemas.microsoft.com/office/powerpoint/2010/main" val="812672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AC2FE-48EC-85D7-DA28-1D8280E103AA}"/>
              </a:ext>
            </a:extLst>
          </p:cNvPr>
          <p:cNvSpPr>
            <a:spLocks noGrp="1"/>
          </p:cNvSpPr>
          <p:nvPr>
            <p:ph type="title"/>
          </p:nvPr>
        </p:nvSpPr>
        <p:spPr/>
        <p:txBody>
          <a:bodyPr/>
          <a:lstStyle/>
          <a:p>
            <a:r>
              <a:rPr lang="en-GB" b="1" i="0" dirty="0">
                <a:effectLst/>
                <a:latin typeface="Söhne"/>
              </a:rPr>
              <a:t>Preventing Illegal </a:t>
            </a:r>
            <a:r>
              <a:rPr lang="en-GB" b="1" i="0" dirty="0" err="1">
                <a:effectLst/>
                <a:latin typeface="Söhne"/>
              </a:rPr>
              <a:t>Behavior</a:t>
            </a:r>
            <a:br>
              <a:rPr lang="en-GB" dirty="0"/>
            </a:br>
            <a:endParaRPr lang="en-GB" dirty="0"/>
          </a:p>
        </p:txBody>
      </p:sp>
      <p:sp>
        <p:nvSpPr>
          <p:cNvPr id="3" name="Content Placeholder 2">
            <a:extLst>
              <a:ext uri="{FF2B5EF4-FFF2-40B4-BE49-F238E27FC236}">
                <a16:creationId xmlns:a16="http://schemas.microsoft.com/office/drawing/2014/main" id="{EB79ADEC-533F-06A7-544C-D097B675F176}"/>
              </a:ext>
            </a:extLst>
          </p:cNvPr>
          <p:cNvSpPr>
            <a:spLocks noGrp="1"/>
          </p:cNvSpPr>
          <p:nvPr>
            <p:ph idx="1"/>
          </p:nvPr>
        </p:nvSpPr>
        <p:spPr/>
        <p:txBody>
          <a:bodyPr>
            <a:normAutofit fontScale="92500" lnSpcReduction="20000"/>
          </a:bodyPr>
          <a:lstStyle/>
          <a:p>
            <a:pPr algn="l"/>
            <a:r>
              <a:rPr lang="en-GB" b="1" i="0" dirty="0">
                <a:solidFill>
                  <a:srgbClr val="374151"/>
                </a:solidFill>
                <a:effectLst/>
                <a:latin typeface="Söhne"/>
              </a:rPr>
              <a:t>1. Access Control and Authorization:</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Implement strict access controls to limit who can access sensitive information.</a:t>
            </a:r>
          </a:p>
          <a:p>
            <a:pPr algn="l">
              <a:buFont typeface="Arial" panose="020B0604020202020204" pitchFamily="34" charset="0"/>
              <a:buChar char="•"/>
            </a:pPr>
            <a:r>
              <a:rPr lang="en-GB" b="0" i="0" dirty="0">
                <a:solidFill>
                  <a:srgbClr val="374151"/>
                </a:solidFill>
                <a:effectLst/>
                <a:latin typeface="Söhne"/>
              </a:rPr>
              <a:t>Enforce the principle of least privilege.</a:t>
            </a:r>
          </a:p>
          <a:p>
            <a:pPr algn="l"/>
            <a:r>
              <a:rPr lang="en-GB" b="1" i="0" dirty="0">
                <a:solidFill>
                  <a:srgbClr val="374151"/>
                </a:solidFill>
                <a:effectLst/>
                <a:latin typeface="Söhne"/>
              </a:rPr>
              <a:t>2. Data Protection Measures:</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Use encryption and data protection techniques to safeguard data from unauthorized access.</a:t>
            </a:r>
          </a:p>
          <a:p>
            <a:pPr algn="l">
              <a:buFont typeface="Arial" panose="020B0604020202020204" pitchFamily="34" charset="0"/>
              <a:buChar char="•"/>
            </a:pPr>
            <a:r>
              <a:rPr lang="en-GB" b="0" i="0" dirty="0">
                <a:solidFill>
                  <a:srgbClr val="374151"/>
                </a:solidFill>
                <a:effectLst/>
                <a:latin typeface="Söhne"/>
              </a:rPr>
              <a:t>Protect data both at rest and in transit.</a:t>
            </a:r>
          </a:p>
          <a:p>
            <a:pPr algn="l"/>
            <a:r>
              <a:rPr lang="en-GB" b="1" i="0" dirty="0">
                <a:solidFill>
                  <a:srgbClr val="374151"/>
                </a:solidFill>
                <a:effectLst/>
                <a:latin typeface="Söhne"/>
              </a:rPr>
              <a:t>3. Compliance with Regulations:</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Ensure strict compliance with relevant laws and regulations.</a:t>
            </a:r>
          </a:p>
          <a:p>
            <a:pPr algn="l">
              <a:buFont typeface="Arial" panose="020B0604020202020204" pitchFamily="34" charset="0"/>
              <a:buChar char="•"/>
            </a:pPr>
            <a:r>
              <a:rPr lang="en-GB" b="0" i="0" dirty="0">
                <a:solidFill>
                  <a:srgbClr val="374151"/>
                </a:solidFill>
                <a:effectLst/>
                <a:latin typeface="Söhne"/>
              </a:rPr>
              <a:t>Stay updated on legal requirements and industry-specific standards.</a:t>
            </a:r>
          </a:p>
          <a:p>
            <a:endParaRPr lang="en-GB" dirty="0"/>
          </a:p>
        </p:txBody>
      </p:sp>
    </p:spTree>
    <p:extLst>
      <p:ext uri="{BB962C8B-B14F-4D97-AF65-F5344CB8AC3E}">
        <p14:creationId xmlns:p14="http://schemas.microsoft.com/office/powerpoint/2010/main" val="3522864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C4106-B969-A1D1-AF81-07175E01F12E}"/>
              </a:ext>
            </a:extLst>
          </p:cNvPr>
          <p:cNvSpPr>
            <a:spLocks noGrp="1"/>
          </p:cNvSpPr>
          <p:nvPr>
            <p:ph type="title"/>
          </p:nvPr>
        </p:nvSpPr>
        <p:spPr/>
        <p:txBody>
          <a:bodyPr/>
          <a:lstStyle/>
          <a:p>
            <a:r>
              <a:rPr lang="en-GB" b="1" i="0" dirty="0">
                <a:effectLst/>
                <a:latin typeface="Söhne"/>
              </a:rPr>
              <a:t>Monitoring and Reporting</a:t>
            </a:r>
            <a:endParaRPr lang="en-GB" dirty="0"/>
          </a:p>
        </p:txBody>
      </p:sp>
      <p:sp>
        <p:nvSpPr>
          <p:cNvPr id="3" name="Content Placeholder 2">
            <a:extLst>
              <a:ext uri="{FF2B5EF4-FFF2-40B4-BE49-F238E27FC236}">
                <a16:creationId xmlns:a16="http://schemas.microsoft.com/office/drawing/2014/main" id="{D6D25440-A62C-1FA7-FE88-78E45B9D717B}"/>
              </a:ext>
            </a:extLst>
          </p:cNvPr>
          <p:cNvSpPr>
            <a:spLocks noGrp="1"/>
          </p:cNvSpPr>
          <p:nvPr>
            <p:ph idx="1"/>
          </p:nvPr>
        </p:nvSpPr>
        <p:spPr/>
        <p:txBody>
          <a:bodyPr>
            <a:normAutofit fontScale="92500" lnSpcReduction="20000"/>
          </a:bodyPr>
          <a:lstStyle/>
          <a:p>
            <a:pPr algn="l"/>
            <a:r>
              <a:rPr lang="en-GB" b="1" i="0" dirty="0">
                <a:solidFill>
                  <a:srgbClr val="374151"/>
                </a:solidFill>
                <a:effectLst/>
                <a:latin typeface="Söhne"/>
              </a:rPr>
              <a:t>4. Regular Auditing and Monitoring:</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Implement continuous monitoring and auditing of systems and network traffic.</a:t>
            </a:r>
          </a:p>
          <a:p>
            <a:pPr algn="l">
              <a:buFont typeface="Arial" panose="020B0604020202020204" pitchFamily="34" charset="0"/>
              <a:buChar char="•"/>
            </a:pPr>
            <a:r>
              <a:rPr lang="en-GB" b="0" i="0" dirty="0">
                <a:solidFill>
                  <a:srgbClr val="374151"/>
                </a:solidFill>
                <a:effectLst/>
                <a:latin typeface="Söhne"/>
              </a:rPr>
              <a:t>Detect and investigate unusual or suspicious activities.</a:t>
            </a:r>
          </a:p>
          <a:p>
            <a:pPr algn="l"/>
            <a:r>
              <a:rPr lang="en-GB" b="1" i="0" dirty="0">
                <a:solidFill>
                  <a:srgbClr val="374151"/>
                </a:solidFill>
                <a:effectLst/>
                <a:latin typeface="Söhne"/>
              </a:rPr>
              <a:t>5. Incident Response Plan:</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Develop and maintain a well-defined incident response plan.</a:t>
            </a:r>
          </a:p>
          <a:p>
            <a:pPr algn="l">
              <a:buFont typeface="Arial" panose="020B0604020202020204" pitchFamily="34" charset="0"/>
              <a:buChar char="•"/>
            </a:pPr>
            <a:r>
              <a:rPr lang="en-GB" b="0" i="0" dirty="0">
                <a:solidFill>
                  <a:srgbClr val="374151"/>
                </a:solidFill>
                <a:effectLst/>
                <a:latin typeface="Söhne"/>
              </a:rPr>
              <a:t>Test and rehearse the plan regularly to ensure an effective response.</a:t>
            </a:r>
          </a:p>
          <a:p>
            <a:pPr algn="l"/>
            <a:r>
              <a:rPr lang="en-GB" b="1" i="0" dirty="0">
                <a:solidFill>
                  <a:srgbClr val="374151"/>
                </a:solidFill>
                <a:effectLst/>
                <a:latin typeface="Söhne"/>
              </a:rPr>
              <a:t>6. Reporting and Legal Action:</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Encourage employees to report illegal </a:t>
            </a:r>
            <a:r>
              <a:rPr lang="en-GB" b="0" i="0" dirty="0" err="1">
                <a:solidFill>
                  <a:srgbClr val="374151"/>
                </a:solidFill>
                <a:effectLst/>
                <a:latin typeface="Söhne"/>
              </a:rPr>
              <a:t>behavior</a:t>
            </a:r>
            <a:r>
              <a:rPr lang="en-GB" b="0" i="0" dirty="0">
                <a:solidFill>
                  <a:srgbClr val="374151"/>
                </a:solidFill>
                <a:effectLst/>
                <a:latin typeface="Söhne"/>
              </a:rPr>
              <a:t> and provide mechanisms to do so.</a:t>
            </a:r>
          </a:p>
          <a:p>
            <a:pPr algn="l">
              <a:buFont typeface="Arial" panose="020B0604020202020204" pitchFamily="34" charset="0"/>
              <a:buChar char="•"/>
            </a:pPr>
            <a:r>
              <a:rPr lang="en-GB" b="0" i="0" dirty="0">
                <a:solidFill>
                  <a:srgbClr val="374151"/>
                </a:solidFill>
                <a:effectLst/>
                <a:latin typeface="Söhne"/>
              </a:rPr>
              <a:t>Promptly report illegal actions to law enforcement and take legal action as necessary.</a:t>
            </a:r>
          </a:p>
          <a:p>
            <a:pPr marL="0" indent="0">
              <a:buNone/>
            </a:pPr>
            <a:endParaRPr lang="en-GB" dirty="0"/>
          </a:p>
        </p:txBody>
      </p:sp>
    </p:spTree>
    <p:extLst>
      <p:ext uri="{BB962C8B-B14F-4D97-AF65-F5344CB8AC3E}">
        <p14:creationId xmlns:p14="http://schemas.microsoft.com/office/powerpoint/2010/main" val="763685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628BC-42D4-D454-0656-0FE760D91FDD}"/>
              </a:ext>
            </a:extLst>
          </p:cNvPr>
          <p:cNvSpPr>
            <a:spLocks noGrp="1"/>
          </p:cNvSpPr>
          <p:nvPr>
            <p:ph type="title"/>
          </p:nvPr>
        </p:nvSpPr>
        <p:spPr/>
        <p:txBody>
          <a:bodyPr/>
          <a:lstStyle/>
          <a:p>
            <a:r>
              <a:rPr lang="en-GB" b="1" i="0" dirty="0">
                <a:effectLst/>
                <a:latin typeface="Söhne"/>
              </a:rPr>
              <a:t>Employee Screening and Legal Compliance</a:t>
            </a:r>
            <a:endParaRPr lang="en-GB" dirty="0"/>
          </a:p>
        </p:txBody>
      </p:sp>
      <p:sp>
        <p:nvSpPr>
          <p:cNvPr id="3" name="Content Placeholder 2">
            <a:extLst>
              <a:ext uri="{FF2B5EF4-FFF2-40B4-BE49-F238E27FC236}">
                <a16:creationId xmlns:a16="http://schemas.microsoft.com/office/drawing/2014/main" id="{DA3D29B4-9D79-9404-7C9E-5BB6D0F097A2}"/>
              </a:ext>
            </a:extLst>
          </p:cNvPr>
          <p:cNvSpPr>
            <a:spLocks noGrp="1"/>
          </p:cNvSpPr>
          <p:nvPr>
            <p:ph idx="1"/>
          </p:nvPr>
        </p:nvSpPr>
        <p:spPr/>
        <p:txBody>
          <a:bodyPr>
            <a:normAutofit fontScale="85000" lnSpcReduction="10000"/>
          </a:bodyPr>
          <a:lstStyle/>
          <a:p>
            <a:pPr algn="l"/>
            <a:r>
              <a:rPr lang="en-GB" b="1" i="0" dirty="0">
                <a:solidFill>
                  <a:srgbClr val="374151"/>
                </a:solidFill>
                <a:effectLst/>
                <a:latin typeface="Söhne"/>
              </a:rPr>
              <a:t>7. Thorough Background Checks:</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Conduct comprehensive background checks and screenings during the hiring process.</a:t>
            </a:r>
          </a:p>
          <a:p>
            <a:pPr algn="l">
              <a:buFont typeface="Arial" panose="020B0604020202020204" pitchFamily="34" charset="0"/>
              <a:buChar char="•"/>
            </a:pPr>
            <a:r>
              <a:rPr lang="en-GB" b="0" i="0" dirty="0">
                <a:solidFill>
                  <a:srgbClr val="374151"/>
                </a:solidFill>
                <a:effectLst/>
                <a:latin typeface="Söhne"/>
              </a:rPr>
              <a:t>Identify potential red flags related to illegal </a:t>
            </a:r>
            <a:r>
              <a:rPr lang="en-GB" b="0" i="0" dirty="0" err="1">
                <a:solidFill>
                  <a:srgbClr val="374151"/>
                </a:solidFill>
                <a:effectLst/>
                <a:latin typeface="Söhne"/>
              </a:rPr>
              <a:t>behavior</a:t>
            </a:r>
            <a:r>
              <a:rPr lang="en-GB" b="0" i="0" dirty="0">
                <a:solidFill>
                  <a:srgbClr val="374151"/>
                </a:solidFill>
                <a:effectLst/>
                <a:latin typeface="Söhne"/>
              </a:rPr>
              <a:t>.</a:t>
            </a:r>
          </a:p>
          <a:p>
            <a:pPr algn="l"/>
            <a:r>
              <a:rPr lang="en-GB" b="1" i="0" dirty="0">
                <a:solidFill>
                  <a:srgbClr val="374151"/>
                </a:solidFill>
                <a:effectLst/>
                <a:latin typeface="Söhne"/>
              </a:rPr>
              <a:t>8. Legal Deterrence:</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Make employees aware of the legal consequences of illegal actions.</a:t>
            </a:r>
          </a:p>
          <a:p>
            <a:pPr algn="l">
              <a:buFont typeface="Arial" panose="020B0604020202020204" pitchFamily="34" charset="0"/>
              <a:buChar char="•"/>
            </a:pPr>
            <a:r>
              <a:rPr lang="en-GB" b="0" i="0" dirty="0">
                <a:solidFill>
                  <a:srgbClr val="374151"/>
                </a:solidFill>
                <a:effectLst/>
                <a:latin typeface="Söhne"/>
              </a:rPr>
              <a:t>Ensure that violations are appropriately investigated and reported to law enforcement.</a:t>
            </a:r>
          </a:p>
          <a:p>
            <a:pPr algn="l"/>
            <a:r>
              <a:rPr lang="en-GB" b="1" i="0" dirty="0">
                <a:solidFill>
                  <a:srgbClr val="374151"/>
                </a:solidFill>
                <a:effectLst/>
                <a:latin typeface="Söhne"/>
              </a:rPr>
              <a:t>9. Education and Awareness:</a:t>
            </a:r>
            <a:endParaRPr lang="en-GB" b="0" i="0" dirty="0">
              <a:solidFill>
                <a:srgbClr val="374151"/>
              </a:solidFill>
              <a:effectLst/>
              <a:latin typeface="Söhne"/>
            </a:endParaRPr>
          </a:p>
          <a:p>
            <a:pPr algn="l">
              <a:buFont typeface="Arial" panose="020B0604020202020204" pitchFamily="34" charset="0"/>
              <a:buChar char="•"/>
            </a:pPr>
            <a:r>
              <a:rPr lang="en-GB" b="0" i="0" dirty="0">
                <a:solidFill>
                  <a:srgbClr val="374151"/>
                </a:solidFill>
                <a:effectLst/>
                <a:latin typeface="Söhne"/>
              </a:rPr>
              <a:t>Educate employees about the importance of legal compliance.</a:t>
            </a:r>
          </a:p>
          <a:p>
            <a:pPr algn="l">
              <a:buFont typeface="Arial" panose="020B0604020202020204" pitchFamily="34" charset="0"/>
              <a:buChar char="•"/>
            </a:pPr>
            <a:r>
              <a:rPr lang="en-GB" b="0" i="0" dirty="0">
                <a:solidFill>
                  <a:srgbClr val="374151"/>
                </a:solidFill>
                <a:effectLst/>
                <a:latin typeface="Söhne"/>
              </a:rPr>
              <a:t>Raise awareness about the legal and ethical implications of their actions.</a:t>
            </a:r>
          </a:p>
          <a:p>
            <a:endParaRPr lang="en-GB" dirty="0"/>
          </a:p>
        </p:txBody>
      </p:sp>
    </p:spTree>
    <p:extLst>
      <p:ext uri="{BB962C8B-B14F-4D97-AF65-F5344CB8AC3E}">
        <p14:creationId xmlns:p14="http://schemas.microsoft.com/office/powerpoint/2010/main" val="1214503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04899" y="2355112"/>
            <a:ext cx="6933112" cy="3237615"/>
          </a:xfrm>
        </p:spPr>
        <p:txBody>
          <a:bodyPr>
            <a:normAutofit/>
          </a:bodyPr>
          <a:lstStyle/>
          <a:p>
            <a:pPr algn="l"/>
            <a:r>
              <a:rPr lang="en-GB" dirty="0"/>
              <a:t>Data security and compliance </a:t>
            </a:r>
          </a:p>
        </p:txBody>
      </p:sp>
      <p:sp>
        <p:nvSpPr>
          <p:cNvPr id="3" name="Subtitle 2"/>
          <p:cNvSpPr>
            <a:spLocks noGrp="1"/>
          </p:cNvSpPr>
          <p:nvPr>
            <p:ph type="subTitle" idx="1"/>
          </p:nvPr>
        </p:nvSpPr>
        <p:spPr>
          <a:xfrm>
            <a:off x="1104899" y="1265273"/>
            <a:ext cx="5916873" cy="1066522"/>
          </a:xfrm>
        </p:spPr>
        <p:txBody>
          <a:bodyPr>
            <a:normAutofit/>
          </a:bodyPr>
          <a:lstStyle/>
          <a:p>
            <a:pPr algn="l"/>
            <a:r>
              <a:rPr lang="en-GB" dirty="0"/>
              <a:t>Group 1 </a:t>
            </a:r>
          </a:p>
        </p:txBody>
      </p:sp>
      <p:pic>
        <p:nvPicPr>
          <p:cNvPr id="4" name="Picture 3" descr="Wavy 3D art"/>
          <p:cNvPicPr>
            <a:picLocks noChangeAspect="1"/>
          </p:cNvPicPr>
          <p:nvPr/>
        </p:nvPicPr>
        <p:blipFill rotWithShape="1">
          <a:blip r:embed="rId2"/>
          <a:srcRect l="35794" r="24344" b="-1"/>
          <a:stretch>
            <a:fillRect/>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11" name="Straight Connector 10"/>
          <p:cNvCxnSpPr>
            <a:cxnSpLocks noGrp="1" noRot="1" noChangeAspect="1" noMove="1" noResize="1" noEditPoints="1" noAdjustHandles="1" noChangeArrowheads="1" noChangeShapeType="1"/>
          </p:cNvCxnSpPr>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a:cxnSpLocks noGrp="1" noRot="1" noChangeAspect="1" noMove="1" noResize="1" noEditPoints="1" noAdjustHandles="1" noChangeArrowheads="1" noChangeShapeType="1"/>
          </p:cNvCxnSpPr>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1413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p:cNvCxnSpPr>
            <a:cxnSpLocks noGrp="1" noRot="1" noChangeAspect="1" noMove="1" noResize="1" noEditPoints="1" noAdjustHandles="1" noChangeArrowheads="1" noChangeShapeType="1"/>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cxnSpLocks noGrp="1" noRot="1" noChangeAspect="1" noMove="1" noResize="1" noEditPoints="1" noAdjustHandles="1" noChangeArrowheads="1" noChangeShapeType="1"/>
          </p:cNvCxnSpPr>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cxnSpLocks noGrp="1" noRot="1" noChangeAspect="1" noMove="1" noResize="1" noEditPoints="1" noAdjustHandles="1" noChangeArrowheads="1" noChangeShapeType="1"/>
          </p:cNvCxnSpPr>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noGrp="1" noRot="1" noChangeAspect="1" noMove="1" noResize="1" noEditPoints="1" noAdjustHandles="1" noChangeArrowheads="1" noChangeShapeType="1"/>
          </p:cNvCxnSpPr>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129553" y="584791"/>
            <a:ext cx="10064376" cy="1086847"/>
          </a:xfrm>
        </p:spPr>
        <p:txBody>
          <a:bodyPr>
            <a:normAutofit fontScale="90000"/>
          </a:bodyPr>
          <a:lstStyle/>
          <a:p>
            <a:r>
              <a:rPr lang="en-GB" sz="2400" dirty="0"/>
              <a:t>Question </a:t>
            </a:r>
            <a:r>
              <a:rPr lang="en-US" altLang="en-GB" sz="2400" dirty="0"/>
              <a:t>3 </a:t>
            </a:r>
            <a:r>
              <a:rPr lang="en-GB" sz="2400" dirty="0"/>
              <a:t>– </a:t>
            </a:r>
            <a:br>
              <a:rPr lang="en-GB" sz="2400" dirty="0"/>
            </a:br>
            <a:r>
              <a:rPr lang="en-GB" sz="2400" dirty="0"/>
              <a:t>What is the stated purpose of the SANS organization? In what ways is it involved in professional certification for InfoSec professionals? </a:t>
            </a:r>
          </a:p>
        </p:txBody>
      </p:sp>
      <p:cxnSp>
        <p:nvCxnSpPr>
          <p:cNvPr id="22" name="Straight Connector 21"/>
          <p:cNvCxnSpPr>
            <a:cxnSpLocks noGrp="1" noRot="1" noChangeAspect="1" noMove="1" noResize="1" noEditPoints="1" noAdjustHandles="1" noChangeArrowheads="1" noChangeShapeType="1"/>
          </p:cNvCxnSpPr>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129554" y="2499694"/>
            <a:ext cx="5831833" cy="3824906"/>
          </a:xfrm>
        </p:spPr>
        <p:txBody>
          <a:bodyPr anchor="ctr">
            <a:normAutofit fontScale="82500" lnSpcReduction="20000"/>
          </a:bodyPr>
          <a:lstStyle/>
          <a:p>
            <a:pPr marL="0" indent="0">
              <a:buNone/>
            </a:pPr>
            <a:r>
              <a:rPr lang="en-GB" b="1">
                <a:effectLst/>
              </a:rPr>
              <a:t>SANS Institute: Empowering Cybersecurity Professionals</a:t>
            </a:r>
          </a:p>
          <a:p>
            <a:pPr marL="0" indent="0">
              <a:buNone/>
            </a:pPr>
            <a:endParaRPr lang="en-GB" b="1">
              <a:effectLst/>
            </a:endParaRPr>
          </a:p>
          <a:p>
            <a:pPr marL="0" indent="0">
              <a:buNone/>
            </a:pPr>
            <a:r>
              <a:rPr lang="en-GB" b="1">
                <a:effectLst/>
              </a:rPr>
              <a:t>The SANS Institute, a globally recognized leader in cybersecurity training, is dedicated to empowering individuals and organizations to effectively combat cybersecurity threats. Founded in 1989, SANS has been at the forefront of providing world-class training and certification programs for information security professionals. With a mission to make the world a safer place through information security, SANS plays a pivotal role in shaping the InfoSec landscape. Through its comprehensive training, industry-recognized certifications, and contributions to the cybersecurity community, the SANS Institute continues to lead the way in cybersecurity education and expertise.</a:t>
            </a:r>
            <a:r>
              <a:rPr lang="en-GB" kern="100">
                <a:effectLst/>
                <a:latin typeface="Calibri" panose="020F0502020204030204" pitchFamily="34" charset="0"/>
                <a:ea typeface="Times New Roman" panose="02020503050405090304" pitchFamily="18" charset="0"/>
                <a:cs typeface="Calibri" panose="020F0502020204030204" pitchFamily="34" charset="0"/>
              </a:rPr>
              <a:t> </a:t>
            </a:r>
            <a:endParaRPr lang="en-GB" kern="100">
              <a:effectLst/>
              <a:latin typeface="Calibri" panose="020F0502020204030204" pitchFamily="34" charset="0"/>
              <a:ea typeface="Times New Roman" panose="02020503050405090304" pitchFamily="18" charset="0"/>
              <a:cs typeface="Times New Roman" panose="02020503050405090304" pitchFamily="18" charset="0"/>
            </a:endParaRPr>
          </a:p>
          <a:p>
            <a:pPr marL="0" indent="0">
              <a:buNone/>
            </a:pPr>
            <a:endParaRPr lang="en-GB" b="1" dirty="0">
              <a:effectLst/>
            </a:endParaRPr>
          </a:p>
        </p:txBody>
      </p:sp>
      <p:pic>
        <p:nvPicPr>
          <p:cNvPr id="5" name="Graphic 4" descr="No sign with solid fill"/>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57252" y="2458528"/>
            <a:ext cx="3866071" cy="3866071"/>
          </a:xfrm>
          <a:prstGeom prst="rect">
            <a:avLst/>
          </a:prstGeom>
        </p:spPr>
      </p:pic>
    </p:spTree>
    <p:extLst>
      <p:ext uri="{BB962C8B-B14F-4D97-AF65-F5344CB8AC3E}">
        <p14:creationId xmlns:p14="http://schemas.microsoft.com/office/powerpoint/2010/main" val="10550862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a:spLocks noGrp="1" noRot="1" noChangeAspect="1" noMove="1" noResize="1" noEditPoints="1" noAdjustHandles="1" noChangeArrowheads="1" noChangeShapeType="1" noTextEdit="1"/>
          </p:cNvSpPr>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a:cxnSpLocks noGrp="1" noRot="1" noChangeAspect="1" noMove="1" noResize="1" noEditPoints="1" noAdjustHandles="1" noChangeArrowheads="1" noChangeShapeType="1"/>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cxnSpLocks noGrp="1" noRot="1" noChangeAspect="1" noMove="1" noResize="1" noEditPoints="1" noAdjustHandles="1" noChangeArrowheads="1" noChangeShapeType="1"/>
          </p:cNvCxnSpPr>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noGrp="1" noRot="1" noChangeAspect="1" noMove="1" noResize="1" noEditPoints="1" noAdjustHandles="1" noChangeArrowheads="1" noChangeShapeType="1"/>
          </p:cNvCxnSpPr>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cxnSpLocks noGrp="1" noRot="1" noChangeAspect="1" noMove="1" noResize="1" noEditPoints="1" noAdjustHandles="1" noChangeArrowheads="1" noChangeShapeType="1"/>
          </p:cNvCxnSpPr>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a:cxnSpLocks noGrp="1" noRot="1" noChangeAspect="1" noMove="1" noResize="1" noEditPoints="1" noAdjustHandles="1" noChangeArrowheads="1" noChangeShapeType="1"/>
          </p:cNvCxnSpPr>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129554" y="2499694"/>
            <a:ext cx="5831833" cy="3824906"/>
          </a:xfrm>
        </p:spPr>
        <p:txBody>
          <a:bodyPr vert="horz" lIns="91440" tIns="45720" rIns="91440" bIns="45720" rtlCol="0" anchor="ctr">
            <a:normAutofit fontScale="82500" lnSpcReduction="10000"/>
          </a:bodyPr>
          <a:lstStyle/>
          <a:p>
            <a:pPr marL="0" indent="0">
              <a:buNone/>
            </a:pPr>
            <a:r>
              <a:rPr lang="en-US" b="1" dirty="0"/>
              <a:t>SANS Certification Programs</a:t>
            </a:r>
          </a:p>
          <a:p>
            <a:pPr marL="0" indent="0">
              <a:buNone/>
            </a:pPr>
            <a:r>
              <a:rPr lang="en-US" b="1" dirty="0"/>
              <a:t>SANS Institute offers a range of certification programs that have become industry benchmarks for cybersecurity professionals. These certifications are designed to validate and enhance your expertise in various domains of information security. Whether you're new to the field or a seasoned professional, SANS certifications cater to individuals at all skill levels. By earning a SANS certification, you not only demonstrate your proficiency but also gain a competitive edge in the ever-evolving world of cybersecurity. Join the ranks of certified InfoSec experts and propel your career to new heights with SANS certifications.</a:t>
            </a:r>
          </a:p>
        </p:txBody>
      </p:sp>
      <p:pic>
        <p:nvPicPr>
          <p:cNvPr id="9" name="Graphic 8" descr="Robbe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57252" y="2458528"/>
            <a:ext cx="3866071" cy="3866071"/>
          </a:xfrm>
          <a:prstGeom prst="rect">
            <a:avLst/>
          </a:prstGeom>
        </p:spPr>
      </p:pic>
      <p:sp>
        <p:nvSpPr>
          <p:cNvPr id="2" name="Title 1"/>
          <p:cNvSpPr>
            <a:spLocks noGrp="1"/>
          </p:cNvSpPr>
          <p:nvPr>
            <p:ph type="title"/>
          </p:nvPr>
        </p:nvSpPr>
        <p:spPr>
          <a:xfrm>
            <a:off x="1129553" y="584791"/>
            <a:ext cx="10064376" cy="1086847"/>
          </a:xfrm>
        </p:spPr>
        <p:txBody>
          <a:bodyPr>
            <a:normAutofit fontScale="90000"/>
          </a:bodyPr>
          <a:lstStyle/>
          <a:p>
            <a:r>
              <a:rPr lang="en-GB" sz="2400" dirty="0"/>
              <a:t>Question </a:t>
            </a:r>
            <a:r>
              <a:rPr lang="en-US" altLang="en-GB" sz="2400" dirty="0"/>
              <a:t>3 </a:t>
            </a:r>
            <a:r>
              <a:rPr lang="en-GB" sz="2400" dirty="0"/>
              <a:t>– </a:t>
            </a:r>
            <a:br>
              <a:rPr lang="en-GB" sz="2400" dirty="0"/>
            </a:br>
            <a:r>
              <a:rPr lang="en-GB" sz="2400" dirty="0"/>
              <a:t>What is the stated purpose of the SANS organization? In what ways is it involved in professional certification for InfoSec professionals? </a:t>
            </a:r>
          </a:p>
        </p:txBody>
      </p:sp>
    </p:spTree>
    <p:extLst>
      <p:ext uri="{BB962C8B-B14F-4D97-AF65-F5344CB8AC3E}">
        <p14:creationId xmlns:p14="http://schemas.microsoft.com/office/powerpoint/2010/main" val="1914771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a:spLocks noGrp="1" noRot="1" noChangeAspect="1" noMove="1" noResize="1" noEditPoints="1" noAdjustHandles="1" noChangeArrowheads="1" noChangeShapeType="1" noTextEdit="1"/>
          </p:cNvSpPr>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p:cNvCxnSpPr>
            <a:cxnSpLocks noGrp="1" noRot="1" noChangeAspect="1" noMove="1" noResize="1" noEditPoints="1" noAdjustHandles="1" noChangeArrowheads="1" noChangeShapeType="1"/>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a:cxnSpLocks noGrp="1" noRot="1" noChangeAspect="1" noMove="1" noResize="1" noEditPoints="1" noAdjustHandles="1" noChangeArrowheads="1" noChangeShapeType="1"/>
          </p:cNvCxnSpPr>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a:cxnSpLocks noGrp="1" noRot="1" noChangeAspect="1" noMove="1" noResize="1" noEditPoints="1" noAdjustHandles="1" noChangeArrowheads="1" noChangeShapeType="1"/>
          </p:cNvCxnSpPr>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noGrp="1" noRot="1" noChangeAspect="1" noMove="1" noResize="1" noEditPoints="1" noAdjustHandles="1" noChangeArrowheads="1" noChangeShapeType="1"/>
          </p:cNvCxnSpPr>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a:cxnSpLocks noGrp="1" noRot="1" noChangeAspect="1" noMove="1" noResize="1" noEditPoints="1" noAdjustHandles="1" noChangeArrowheads="1" noChangeShapeType="1"/>
          </p:cNvCxnSpPr>
          <p:nvPr/>
        </p:nvCxnSpPr>
        <p:spPr>
          <a:xfrm flipH="1">
            <a:off x="11594353" y="0"/>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129554" y="2132664"/>
            <a:ext cx="5831833" cy="3824906"/>
          </a:xfrm>
        </p:spPr>
        <p:txBody>
          <a:bodyPr anchor="ctr">
            <a:normAutofit fontScale="57500" lnSpcReduction="10000"/>
          </a:bodyPr>
          <a:lstStyle/>
          <a:p>
            <a:pPr marL="0" indent="0">
              <a:buNone/>
            </a:pPr>
            <a:r>
              <a:rPr lang="en-GB" b="1" dirty="0"/>
              <a:t>Benefits of SANS Certification</a:t>
            </a:r>
          </a:p>
          <a:p>
            <a:pPr marL="0" indent="0">
              <a:buNone/>
            </a:pPr>
            <a:r>
              <a:rPr lang="en-GB" b="1" dirty="0"/>
              <a:t>SANS certifications offer a multitude of advantages to information security professionals. By becoming SANS-certified, you open doors to a world of opportunities and benefits:</a:t>
            </a:r>
          </a:p>
          <a:p>
            <a:pPr marL="0" indent="0">
              <a:buNone/>
            </a:pPr>
            <a:endParaRPr lang="en-GB" b="1" dirty="0"/>
          </a:p>
          <a:p>
            <a:pPr marL="0" indent="0">
              <a:buNone/>
            </a:pPr>
            <a:r>
              <a:rPr lang="en-GB" sz="4665" b="1" dirty="0"/>
              <a:t>Career Advancement</a:t>
            </a:r>
          </a:p>
          <a:p>
            <a:pPr marL="0" indent="0">
              <a:buNone/>
            </a:pPr>
            <a:r>
              <a:rPr lang="en-GB" sz="4665" b="1" dirty="0"/>
              <a:t>Skills Enhancement</a:t>
            </a:r>
          </a:p>
          <a:p>
            <a:pPr marL="0" indent="0">
              <a:buNone/>
            </a:pPr>
            <a:r>
              <a:rPr lang="en-GB" sz="4665" b="1" dirty="0"/>
              <a:t>Industry Recognition</a:t>
            </a:r>
          </a:p>
          <a:p>
            <a:pPr marL="0" indent="0">
              <a:buNone/>
            </a:pPr>
            <a:r>
              <a:rPr lang="en-GB" sz="4665" b="1" dirty="0"/>
              <a:t>Community Membership</a:t>
            </a:r>
          </a:p>
          <a:p>
            <a:pPr marL="0" indent="0">
              <a:buNone/>
            </a:pPr>
            <a:r>
              <a:rPr lang="en-GB" sz="4665" b="1" dirty="0"/>
              <a:t>Continuous Learning</a:t>
            </a:r>
          </a:p>
        </p:txBody>
      </p:sp>
      <p:pic>
        <p:nvPicPr>
          <p:cNvPr id="7" name="Graphic 6" descr="Questions"/>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57252" y="2458528"/>
            <a:ext cx="3866071" cy="3866071"/>
          </a:xfrm>
          <a:prstGeom prst="rect">
            <a:avLst/>
          </a:prstGeom>
        </p:spPr>
      </p:pic>
      <p:sp>
        <p:nvSpPr>
          <p:cNvPr id="6" name="Title 5"/>
          <p:cNvSpPr>
            <a:spLocks noGrp="1"/>
          </p:cNvSpPr>
          <p:nvPr>
            <p:ph type="title"/>
          </p:nvPr>
        </p:nvSpPr>
        <p:spPr>
          <a:xfrm>
            <a:off x="1129553" y="584791"/>
            <a:ext cx="10064376" cy="1086847"/>
          </a:xfrm>
        </p:spPr>
        <p:txBody>
          <a:bodyPr>
            <a:normAutofit fontScale="90000"/>
          </a:bodyPr>
          <a:lstStyle/>
          <a:p>
            <a:r>
              <a:rPr lang="en-GB" sz="2400" dirty="0"/>
              <a:t>Question </a:t>
            </a:r>
            <a:r>
              <a:rPr lang="en-US" altLang="en-GB" sz="2400" dirty="0"/>
              <a:t>3 </a:t>
            </a:r>
            <a:r>
              <a:rPr lang="en-GB" sz="2400" dirty="0"/>
              <a:t>– </a:t>
            </a:r>
            <a:br>
              <a:rPr lang="en-GB" sz="2400" dirty="0"/>
            </a:br>
            <a:r>
              <a:rPr lang="en-GB" sz="2400" dirty="0"/>
              <a:t>What is the stated purpose of the SANS organization? In what ways is it involved in professional certification for InfoSec professionals? </a:t>
            </a:r>
          </a:p>
        </p:txBody>
      </p:sp>
    </p:spTree>
    <p:extLst>
      <p:ext uri="{BB962C8B-B14F-4D97-AF65-F5344CB8AC3E}">
        <p14:creationId xmlns:p14="http://schemas.microsoft.com/office/powerpoint/2010/main" val="1389019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14426" y="533400"/>
            <a:ext cx="4529138" cy="1671639"/>
          </a:xfrm>
        </p:spPr>
        <p:txBody>
          <a:bodyPr>
            <a:normAutofit fontScale="90000"/>
          </a:bodyPr>
          <a:lstStyle/>
          <a:p>
            <a:r>
              <a:rPr lang="en-GB" sz="4100"/>
              <a:t>SANS' Contributions to the InfoSec Community</a:t>
            </a:r>
          </a:p>
        </p:txBody>
      </p:sp>
      <p:sp>
        <p:nvSpPr>
          <p:cNvPr id="3" name="Content Placeholder 2"/>
          <p:cNvSpPr>
            <a:spLocks noGrp="1"/>
          </p:cNvSpPr>
          <p:nvPr>
            <p:ph idx="1"/>
          </p:nvPr>
        </p:nvSpPr>
        <p:spPr>
          <a:xfrm>
            <a:off x="1104900" y="2410778"/>
            <a:ext cx="4405314" cy="4119561"/>
          </a:xfrm>
        </p:spPr>
        <p:txBody>
          <a:bodyPr>
            <a:normAutofit/>
          </a:bodyPr>
          <a:lstStyle/>
          <a:p>
            <a:pPr marL="0" indent="0">
              <a:buNone/>
            </a:pPr>
            <a:r>
              <a:rPr lang="en-GB" b="1" dirty="0"/>
              <a:t>Conferences and Event</a:t>
            </a:r>
            <a:r>
              <a:rPr lang="en-US" altLang="en-GB" b="1" dirty="0"/>
              <a:t>s</a:t>
            </a:r>
          </a:p>
          <a:p>
            <a:pPr marL="0" indent="0">
              <a:buNone/>
            </a:pPr>
            <a:r>
              <a:rPr lang="en-GB" b="1" dirty="0"/>
              <a:t>Research and Publications</a:t>
            </a:r>
          </a:p>
          <a:p>
            <a:pPr marL="0" indent="0">
              <a:buNone/>
            </a:pPr>
            <a:r>
              <a:rPr lang="en-GB" b="1" dirty="0"/>
              <a:t>Security Awareness</a:t>
            </a:r>
          </a:p>
          <a:p>
            <a:pPr marL="0" indent="0">
              <a:buNone/>
            </a:pPr>
            <a:r>
              <a:rPr lang="en-GB" b="1" dirty="0"/>
              <a:t>Incident Response and Forensics</a:t>
            </a:r>
          </a:p>
          <a:p>
            <a:pPr marL="0" indent="0">
              <a:buNone/>
            </a:pPr>
            <a:r>
              <a:rPr lang="en-GB" b="1" dirty="0"/>
              <a:t>Open Source Projects</a:t>
            </a:r>
          </a:p>
        </p:txBody>
      </p:sp>
      <p:cxnSp>
        <p:nvCxnSpPr>
          <p:cNvPr id="12" name="Straight Connector 11"/>
          <p:cNvCxnSpPr>
            <a:cxnSpLocks noGrp="1" noRot="1" noChangeAspect="1" noMove="1" noResize="1" noEditPoints="1" noAdjustHandles="1" noChangeArrowheads="1" noChangeShapeType="1"/>
          </p:cNvCxnSpPr>
          <p:nvPr/>
        </p:nvCxnSpPr>
        <p:spPr>
          <a:xfrm flipV="1">
            <a:off x="8430398" y="-1"/>
            <a:ext cx="2559923"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a:cxnSpLocks noGrp="1" noRot="1" noChangeAspect="1" noMove="1" noResize="1" noEditPoints="1" noAdjustHandles="1" noChangeArrowheads="1" noChangeShapeType="1"/>
          </p:cNvCxnSpPr>
          <p:nvPr/>
        </p:nvCxnSpPr>
        <p:spPr>
          <a:xfrm flipV="1">
            <a:off x="9741182" y="0"/>
            <a:ext cx="725518" cy="685799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Research with solid fill"/>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1" y="647700"/>
            <a:ext cx="5562600" cy="5562600"/>
          </a:xfrm>
          <a:prstGeom prst="rect">
            <a:avLst/>
          </a:prstGeom>
        </p:spPr>
      </p:pic>
    </p:spTree>
    <p:extLst>
      <p:ext uri="{BB962C8B-B14F-4D97-AF65-F5344CB8AC3E}">
        <p14:creationId xmlns:p14="http://schemas.microsoft.com/office/powerpoint/2010/main" val="580880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99AE5-447C-ADA6-1A40-63F35CFE1407}"/>
              </a:ext>
            </a:extLst>
          </p:cNvPr>
          <p:cNvSpPr>
            <a:spLocks noGrp="1"/>
          </p:cNvSpPr>
          <p:nvPr>
            <p:ph type="title"/>
          </p:nvPr>
        </p:nvSpPr>
        <p:spPr>
          <a:xfrm>
            <a:off x="1143000" y="2737922"/>
            <a:ext cx="9906000" cy="1382156"/>
          </a:xfrm>
        </p:spPr>
        <p:txBody>
          <a:bodyPr/>
          <a:lstStyle/>
          <a:p>
            <a:pPr algn="ctr"/>
            <a:r>
              <a:rPr lang="en-GB" dirty="0"/>
              <a:t>ANY QUESTIONS?</a:t>
            </a:r>
          </a:p>
        </p:txBody>
      </p:sp>
    </p:spTree>
    <p:extLst>
      <p:ext uri="{BB962C8B-B14F-4D97-AF65-F5344CB8AC3E}">
        <p14:creationId xmlns:p14="http://schemas.microsoft.com/office/powerpoint/2010/main" val="3211931480"/>
      </p:ext>
    </p:extLst>
  </p:cSld>
  <p:clrMapOvr>
    <a:masterClrMapping/>
  </p:clrMapOvr>
</p:sld>
</file>

<file path=ppt/theme/theme1.xml><?xml version="1.0" encoding="utf-8"?>
<a:theme xmlns:a="http://schemas.openxmlformats.org/drawingml/2006/main" name="AngleLinesVTI">
  <a:themeElements>
    <a:clrScheme name="AnalogousFromRegularSeed_2SEEDS">
      <a:dk1>
        <a:srgbClr val="000000"/>
      </a:dk1>
      <a:lt1>
        <a:srgbClr val="FFFFFF"/>
      </a:lt1>
      <a:dk2>
        <a:srgbClr val="23323E"/>
      </a:dk2>
      <a:lt2>
        <a:srgbClr val="E8E3E2"/>
      </a:lt2>
      <a:accent1>
        <a:srgbClr val="3B94B1"/>
      </a:accent1>
      <a:accent2>
        <a:srgbClr val="46B4A1"/>
      </a:accent2>
      <a:accent3>
        <a:srgbClr val="4D74C3"/>
      </a:accent3>
      <a:accent4>
        <a:srgbClr val="B13B58"/>
      </a:accent4>
      <a:accent5>
        <a:srgbClr val="C3604D"/>
      </a:accent5>
      <a:accent6>
        <a:srgbClr val="B1803B"/>
      </a:accent6>
      <a:hlink>
        <a:srgbClr val="BF5F3F"/>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1399</Words>
  <Application>Microsoft Office PowerPoint</Application>
  <PresentationFormat>Widescreen</PresentationFormat>
  <Paragraphs>116</Paragraphs>
  <Slides>18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Söhne</vt:lpstr>
      <vt:lpstr>Univers Condensed Light</vt:lpstr>
      <vt:lpstr>Walbaum Display Light</vt:lpstr>
      <vt:lpstr>AngleLinesVTI</vt:lpstr>
      <vt:lpstr>Data security and compliance </vt:lpstr>
      <vt:lpstr>Introduction </vt:lpstr>
      <vt:lpstr>Question 1 –  What are the three general categories of unethical and illegal behaviour? </vt:lpstr>
      <vt:lpstr>PowerPoint Presentation</vt:lpstr>
      <vt:lpstr>Question 1 – Continued … What are the three general categories of unethical and illegal behavior?  </vt:lpstr>
      <vt:lpstr>Preventing Illegal and Unethical Behavior</vt:lpstr>
      <vt:lpstr>Promoting Ethical Behavior</vt:lpstr>
      <vt:lpstr>Reporting and Accountability </vt:lpstr>
      <vt:lpstr>Compliance and Oversight</vt:lpstr>
      <vt:lpstr>Preventing Illegal Behavior </vt:lpstr>
      <vt:lpstr>Monitoring and Reporting</vt:lpstr>
      <vt:lpstr>Employee Screening and Legal Compliance</vt:lpstr>
      <vt:lpstr>Data security and compliance </vt:lpstr>
      <vt:lpstr>Question 3 –  What is the stated purpose of the SANS organization? In what ways is it involved in professional certification for InfoSec professionals? </vt:lpstr>
      <vt:lpstr>Question 3 –  What is the stated purpose of the SANS organization? In what ways is it involved in professional certification for InfoSec professionals? </vt:lpstr>
      <vt:lpstr>Question 3 –  What is the stated purpose of the SANS organization? In what ways is it involved in professional certification for InfoSec professionals? </vt:lpstr>
      <vt:lpstr>SANS' Contributions to the InfoSec Community</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security and compliance </dc:title>
  <dc:creator>lara costa</dc:creator>
  <cp:lastModifiedBy>John Hughes</cp:lastModifiedBy>
  <cp:revision>2</cp:revision>
  <dcterms:created xsi:type="dcterms:W3CDTF">2023-10-26T14:17:53Z</dcterms:created>
  <dcterms:modified xsi:type="dcterms:W3CDTF">2023-10-26T15:35:18Z</dcterms:modified>
</cp:coreProperties>
</file>