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74" r:id="rId5"/>
    <p:sldId id="275" r:id="rId6"/>
    <p:sldId id="261" r:id="rId7"/>
    <p:sldId id="262" r:id="rId8"/>
    <p:sldId id="263" r:id="rId9"/>
    <p:sldId id="276" r:id="rId10"/>
    <p:sldId id="277" r:id="rId11"/>
    <p:sldId id="264" r:id="rId12"/>
    <p:sldId id="265" r:id="rId13"/>
    <p:sldId id="266" r:id="rId14"/>
    <p:sldId id="267" r:id="rId15"/>
    <p:sldId id="269" r:id="rId16"/>
    <p:sldId id="270" r:id="rId17"/>
    <p:sldId id="271" r:id="rId18"/>
    <p:sldId id="272" r:id="rId19"/>
    <p:sldId id="27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84" autoAdjust="0"/>
    <p:restoredTop sz="94660"/>
  </p:normalViewPr>
  <p:slideViewPr>
    <p:cSldViewPr snapToGrid="0">
      <p:cViewPr varScale="1">
        <p:scale>
          <a:sx n="124" d="100"/>
          <a:sy n="124" d="100"/>
        </p:scale>
        <p:origin x="58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3.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svg"/><Relationship Id="rId7" Type="http://schemas.openxmlformats.org/officeDocument/2006/relationships/image" Target="../media/image23.svg"/><Relationship Id="rId2" Type="http://schemas.openxmlformats.org/officeDocument/2006/relationships/image" Target="../media/image18.png"/><Relationship Id="rId1" Type="http://schemas.openxmlformats.org/officeDocument/2006/relationships/hyperlink" Target="https://www.statista.com/statistics/375195/gdp-growth-forecast-uk/" TargetMode="External"/><Relationship Id="rId6" Type="http://schemas.openxmlformats.org/officeDocument/2006/relationships/image" Target="../media/image22.png"/><Relationship Id="rId5" Type="http://schemas.openxmlformats.org/officeDocument/2006/relationships/image" Target="../media/image21.svg"/><Relationship Id="rId4" Type="http://schemas.openxmlformats.org/officeDocument/2006/relationships/image" Target="../media/image20.png"/><Relationship Id="rId9"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20.png"/><Relationship Id="rId7" Type="http://schemas.openxmlformats.org/officeDocument/2006/relationships/image" Target="../media/image23.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2.png"/><Relationship Id="rId5" Type="http://schemas.openxmlformats.org/officeDocument/2006/relationships/hyperlink" Target="https://www.statista.com/statistics/375195/gdp-growth-forecast-uk/" TargetMode="External"/><Relationship Id="rId4" Type="http://schemas.openxmlformats.org/officeDocument/2006/relationships/image" Target="../media/image21.svg"/><Relationship Id="rId9"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B47908-0D8E-4838-A96E-6110EA77C700}"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B1A52BDC-ECB9-40F9-A25C-BBFE9F86B30A}">
      <dgm:prSet/>
      <dgm:spPr/>
      <dgm:t>
        <a:bodyPr/>
        <a:lstStyle/>
        <a:p>
          <a:pPr>
            <a:lnSpc>
              <a:spcPct val="100000"/>
            </a:lnSpc>
          </a:pPr>
          <a:r>
            <a:rPr lang="en-GB"/>
            <a:t>Individuals in modern society do not take on the whole possible range of economic activity themselves.</a:t>
          </a:r>
          <a:endParaRPr lang="en-US"/>
        </a:p>
      </dgm:t>
    </dgm:pt>
    <dgm:pt modelId="{049C7735-9E3D-48D8-9D3A-9DD9FC6CC37F}" type="parTrans" cxnId="{DC98EA35-8648-4B54-BEDE-2142BCC36083}">
      <dgm:prSet/>
      <dgm:spPr/>
      <dgm:t>
        <a:bodyPr/>
        <a:lstStyle/>
        <a:p>
          <a:endParaRPr lang="en-US"/>
        </a:p>
      </dgm:t>
    </dgm:pt>
    <dgm:pt modelId="{09379B6B-F769-4B46-A32D-6794738D367D}" type="sibTrans" cxnId="{DC98EA35-8648-4B54-BEDE-2142BCC36083}">
      <dgm:prSet/>
      <dgm:spPr/>
      <dgm:t>
        <a:bodyPr/>
        <a:lstStyle/>
        <a:p>
          <a:endParaRPr lang="en-US"/>
        </a:p>
      </dgm:t>
    </dgm:pt>
    <dgm:pt modelId="{55845E0A-AED5-424D-A668-72616A6A0778}">
      <dgm:prSet/>
      <dgm:spPr/>
      <dgm:t>
        <a:bodyPr/>
        <a:lstStyle/>
        <a:p>
          <a:pPr>
            <a:lnSpc>
              <a:spcPct val="100000"/>
            </a:lnSpc>
          </a:pPr>
          <a:r>
            <a:rPr lang="en-GB"/>
            <a:t>It applies to land , capital labour and entrepreneurship  </a:t>
          </a:r>
          <a:endParaRPr lang="en-US"/>
        </a:p>
      </dgm:t>
    </dgm:pt>
    <dgm:pt modelId="{773E7661-202B-4FBB-A9BD-AD059813C9B3}" type="parTrans" cxnId="{A17038D3-4DF4-4186-BE3D-DFFF84C2C1B1}">
      <dgm:prSet/>
      <dgm:spPr/>
      <dgm:t>
        <a:bodyPr/>
        <a:lstStyle/>
        <a:p>
          <a:endParaRPr lang="en-US"/>
        </a:p>
      </dgm:t>
    </dgm:pt>
    <dgm:pt modelId="{BA701CDF-3902-4B43-AF30-268EF1DF29F2}" type="sibTrans" cxnId="{A17038D3-4DF4-4186-BE3D-DFFF84C2C1B1}">
      <dgm:prSet/>
      <dgm:spPr/>
      <dgm:t>
        <a:bodyPr/>
        <a:lstStyle/>
        <a:p>
          <a:endParaRPr lang="en-US"/>
        </a:p>
      </dgm:t>
    </dgm:pt>
    <dgm:pt modelId="{4047F001-A841-46A7-B8EC-21EABEFF680A}" type="pres">
      <dgm:prSet presAssocID="{FFB47908-0D8E-4838-A96E-6110EA77C700}" presName="root" presStyleCnt="0">
        <dgm:presLayoutVars>
          <dgm:dir/>
          <dgm:resizeHandles val="exact"/>
        </dgm:presLayoutVars>
      </dgm:prSet>
      <dgm:spPr/>
    </dgm:pt>
    <dgm:pt modelId="{C92A23D6-95E7-436B-8791-FAC8D8724EBC}" type="pres">
      <dgm:prSet presAssocID="{B1A52BDC-ECB9-40F9-A25C-BBFE9F86B30A}" presName="compNode" presStyleCnt="0"/>
      <dgm:spPr/>
    </dgm:pt>
    <dgm:pt modelId="{3168D1B4-676E-486A-9F2E-12A941366D6A}" type="pres">
      <dgm:prSet presAssocID="{B1A52BDC-ECB9-40F9-A25C-BBFE9F86B30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a:ext>
      </dgm:extLst>
    </dgm:pt>
    <dgm:pt modelId="{F56D422B-0542-49AF-AB22-13AD9515E9D8}" type="pres">
      <dgm:prSet presAssocID="{B1A52BDC-ECB9-40F9-A25C-BBFE9F86B30A}" presName="spaceRect" presStyleCnt="0"/>
      <dgm:spPr/>
    </dgm:pt>
    <dgm:pt modelId="{A63DDA1B-205C-4737-93FC-DF345E63C30B}" type="pres">
      <dgm:prSet presAssocID="{B1A52BDC-ECB9-40F9-A25C-BBFE9F86B30A}" presName="textRect" presStyleLbl="revTx" presStyleIdx="0" presStyleCnt="2">
        <dgm:presLayoutVars>
          <dgm:chMax val="1"/>
          <dgm:chPref val="1"/>
        </dgm:presLayoutVars>
      </dgm:prSet>
      <dgm:spPr/>
    </dgm:pt>
    <dgm:pt modelId="{7CF2640D-9435-4DB5-A71A-FF113D533BAC}" type="pres">
      <dgm:prSet presAssocID="{09379B6B-F769-4B46-A32D-6794738D367D}" presName="sibTrans" presStyleCnt="0"/>
      <dgm:spPr/>
    </dgm:pt>
    <dgm:pt modelId="{8CD50047-241B-4C9E-80D9-63BEA1975FC6}" type="pres">
      <dgm:prSet presAssocID="{55845E0A-AED5-424D-A668-72616A6A0778}" presName="compNode" presStyleCnt="0"/>
      <dgm:spPr/>
    </dgm:pt>
    <dgm:pt modelId="{6CE0A835-E96D-470F-B385-79EF39FAAEE5}" type="pres">
      <dgm:prSet presAssocID="{55845E0A-AED5-424D-A668-72616A6A077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arm scene"/>
        </a:ext>
      </dgm:extLst>
    </dgm:pt>
    <dgm:pt modelId="{00CB5BAF-A524-42FC-87EE-74EA13DFC225}" type="pres">
      <dgm:prSet presAssocID="{55845E0A-AED5-424D-A668-72616A6A0778}" presName="spaceRect" presStyleCnt="0"/>
      <dgm:spPr/>
    </dgm:pt>
    <dgm:pt modelId="{4E2489EB-2AF1-4E50-A9F5-CA5A4CFC0956}" type="pres">
      <dgm:prSet presAssocID="{55845E0A-AED5-424D-A668-72616A6A0778}" presName="textRect" presStyleLbl="revTx" presStyleIdx="1" presStyleCnt="2">
        <dgm:presLayoutVars>
          <dgm:chMax val="1"/>
          <dgm:chPref val="1"/>
        </dgm:presLayoutVars>
      </dgm:prSet>
      <dgm:spPr/>
    </dgm:pt>
  </dgm:ptLst>
  <dgm:cxnLst>
    <dgm:cxn modelId="{0AD65825-E6CD-4986-A731-E08F939EF5E8}" type="presOf" srcId="{FFB47908-0D8E-4838-A96E-6110EA77C700}" destId="{4047F001-A841-46A7-B8EC-21EABEFF680A}" srcOrd="0" destOrd="0" presId="urn:microsoft.com/office/officeart/2018/2/layout/IconLabelList"/>
    <dgm:cxn modelId="{DC98EA35-8648-4B54-BEDE-2142BCC36083}" srcId="{FFB47908-0D8E-4838-A96E-6110EA77C700}" destId="{B1A52BDC-ECB9-40F9-A25C-BBFE9F86B30A}" srcOrd="0" destOrd="0" parTransId="{049C7735-9E3D-48D8-9D3A-9DD9FC6CC37F}" sibTransId="{09379B6B-F769-4B46-A32D-6794738D367D}"/>
    <dgm:cxn modelId="{BE77F259-86D1-4DDE-BBD3-7B804A556270}" type="presOf" srcId="{55845E0A-AED5-424D-A668-72616A6A0778}" destId="{4E2489EB-2AF1-4E50-A9F5-CA5A4CFC0956}" srcOrd="0" destOrd="0" presId="urn:microsoft.com/office/officeart/2018/2/layout/IconLabelList"/>
    <dgm:cxn modelId="{B66BBDC1-F900-46A8-84AD-90E6B4B83364}" type="presOf" srcId="{B1A52BDC-ECB9-40F9-A25C-BBFE9F86B30A}" destId="{A63DDA1B-205C-4737-93FC-DF345E63C30B}" srcOrd="0" destOrd="0" presId="urn:microsoft.com/office/officeart/2018/2/layout/IconLabelList"/>
    <dgm:cxn modelId="{A17038D3-4DF4-4186-BE3D-DFFF84C2C1B1}" srcId="{FFB47908-0D8E-4838-A96E-6110EA77C700}" destId="{55845E0A-AED5-424D-A668-72616A6A0778}" srcOrd="1" destOrd="0" parTransId="{773E7661-202B-4FBB-A9BD-AD059813C9B3}" sibTransId="{BA701CDF-3902-4B43-AF30-268EF1DF29F2}"/>
    <dgm:cxn modelId="{D41548DB-E48F-4629-B61C-653442F1091A}" type="presParOf" srcId="{4047F001-A841-46A7-B8EC-21EABEFF680A}" destId="{C92A23D6-95E7-436B-8791-FAC8D8724EBC}" srcOrd="0" destOrd="0" presId="urn:microsoft.com/office/officeart/2018/2/layout/IconLabelList"/>
    <dgm:cxn modelId="{89E227A8-3EEC-4195-9A6D-4A4139C74BEA}" type="presParOf" srcId="{C92A23D6-95E7-436B-8791-FAC8D8724EBC}" destId="{3168D1B4-676E-486A-9F2E-12A941366D6A}" srcOrd="0" destOrd="0" presId="urn:microsoft.com/office/officeart/2018/2/layout/IconLabelList"/>
    <dgm:cxn modelId="{7DF05F1B-F2A0-4B61-862B-45BC3431A328}" type="presParOf" srcId="{C92A23D6-95E7-436B-8791-FAC8D8724EBC}" destId="{F56D422B-0542-49AF-AB22-13AD9515E9D8}" srcOrd="1" destOrd="0" presId="urn:microsoft.com/office/officeart/2018/2/layout/IconLabelList"/>
    <dgm:cxn modelId="{EC48DC1F-7317-463A-965C-955C3693F2A8}" type="presParOf" srcId="{C92A23D6-95E7-436B-8791-FAC8D8724EBC}" destId="{A63DDA1B-205C-4737-93FC-DF345E63C30B}" srcOrd="2" destOrd="0" presId="urn:microsoft.com/office/officeart/2018/2/layout/IconLabelList"/>
    <dgm:cxn modelId="{B19B86C0-914C-4B37-8696-D323EA57A650}" type="presParOf" srcId="{4047F001-A841-46A7-B8EC-21EABEFF680A}" destId="{7CF2640D-9435-4DB5-A71A-FF113D533BAC}" srcOrd="1" destOrd="0" presId="urn:microsoft.com/office/officeart/2018/2/layout/IconLabelList"/>
    <dgm:cxn modelId="{8986C05D-9DCD-4619-87CF-5E6C83BC60A7}" type="presParOf" srcId="{4047F001-A841-46A7-B8EC-21EABEFF680A}" destId="{8CD50047-241B-4C9E-80D9-63BEA1975FC6}" srcOrd="2" destOrd="0" presId="urn:microsoft.com/office/officeart/2018/2/layout/IconLabelList"/>
    <dgm:cxn modelId="{8EDB0DC7-1D75-4425-BADC-A52760F3451B}" type="presParOf" srcId="{8CD50047-241B-4C9E-80D9-63BEA1975FC6}" destId="{6CE0A835-E96D-470F-B385-79EF39FAAEE5}" srcOrd="0" destOrd="0" presId="urn:microsoft.com/office/officeart/2018/2/layout/IconLabelList"/>
    <dgm:cxn modelId="{85725D26-8C5C-4DF6-9D9E-8E65713E7B74}" type="presParOf" srcId="{8CD50047-241B-4C9E-80D9-63BEA1975FC6}" destId="{00CB5BAF-A524-42FC-87EE-74EA13DFC225}" srcOrd="1" destOrd="0" presId="urn:microsoft.com/office/officeart/2018/2/layout/IconLabelList"/>
    <dgm:cxn modelId="{14C6B985-9EBE-4474-9A02-BA7BE5ABC48D}" type="presParOf" srcId="{8CD50047-241B-4C9E-80D9-63BEA1975FC6}" destId="{4E2489EB-2AF1-4E50-A9F5-CA5A4CFC095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3FE17D-8B07-4291-89E4-B34151D04E7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D0CEA8E-F9B5-4367-A6AC-3AB660DD57A7}">
      <dgm:prSet/>
      <dgm:spPr/>
      <dgm:t>
        <a:bodyPr/>
        <a:lstStyle/>
        <a:p>
          <a:pPr>
            <a:lnSpc>
              <a:spcPct val="100000"/>
            </a:lnSpc>
          </a:pPr>
          <a:r>
            <a:rPr lang="en-GB"/>
            <a:t>PERSONAL WEALTH : Personal belongings -  clothes, cars and consumer durables, houses, land and  paintings, etc.  [ These have utility (satisfaction)’ money value , limited in supply and are transferable between people]</a:t>
          </a:r>
          <a:endParaRPr lang="en-US"/>
        </a:p>
      </dgm:t>
    </dgm:pt>
    <dgm:pt modelId="{C773B6A8-BC5B-429B-AC58-EA55E925973B}" type="parTrans" cxnId="{F87BCCD0-FA46-4CB5-8F39-2DEFD4876D6A}">
      <dgm:prSet/>
      <dgm:spPr/>
      <dgm:t>
        <a:bodyPr/>
        <a:lstStyle/>
        <a:p>
          <a:endParaRPr lang="en-US"/>
        </a:p>
      </dgm:t>
    </dgm:pt>
    <dgm:pt modelId="{F3922F8C-F9C4-4EC9-898A-ABCBCBC55FAB}" type="sibTrans" cxnId="{F87BCCD0-FA46-4CB5-8F39-2DEFD4876D6A}">
      <dgm:prSet/>
      <dgm:spPr/>
      <dgm:t>
        <a:bodyPr/>
        <a:lstStyle/>
        <a:p>
          <a:endParaRPr lang="en-US"/>
        </a:p>
      </dgm:t>
    </dgm:pt>
    <dgm:pt modelId="{711DCB99-C6A0-4AEA-8359-5734D296DC06}">
      <dgm:prSet/>
      <dgm:spPr/>
      <dgm:t>
        <a:bodyPr/>
        <a:lstStyle/>
        <a:p>
          <a:pPr>
            <a:lnSpc>
              <a:spcPct val="100000"/>
            </a:lnSpc>
          </a:pPr>
          <a:r>
            <a:rPr lang="en-GB"/>
            <a:t>BUSINESS WEALTH: factory buildings, machinery and raw materials and stocks of finished goods . </a:t>
          </a:r>
          <a:endParaRPr lang="en-US"/>
        </a:p>
      </dgm:t>
    </dgm:pt>
    <dgm:pt modelId="{7A65A722-067A-42CB-88BB-A8FA1C884FC5}" type="parTrans" cxnId="{E0AE5587-ACE2-411C-AF25-F1C615E72827}">
      <dgm:prSet/>
      <dgm:spPr/>
      <dgm:t>
        <a:bodyPr/>
        <a:lstStyle/>
        <a:p>
          <a:endParaRPr lang="en-US"/>
        </a:p>
      </dgm:t>
    </dgm:pt>
    <dgm:pt modelId="{C6B86C9E-B8D6-4626-B2F1-D6ACCC03CE7F}" type="sibTrans" cxnId="{E0AE5587-ACE2-411C-AF25-F1C615E72827}">
      <dgm:prSet/>
      <dgm:spPr/>
      <dgm:t>
        <a:bodyPr/>
        <a:lstStyle/>
        <a:p>
          <a:endParaRPr lang="en-US"/>
        </a:p>
      </dgm:t>
    </dgm:pt>
    <dgm:pt modelId="{6EB40360-AC3F-4F95-A4A3-71021252A701}">
      <dgm:prSet/>
      <dgm:spPr/>
      <dgm:t>
        <a:bodyPr/>
        <a:lstStyle/>
        <a:p>
          <a:pPr>
            <a:lnSpc>
              <a:spcPct val="100000"/>
            </a:lnSpc>
          </a:pPr>
          <a:r>
            <a:rPr lang="en-GB"/>
            <a:t>SOCIAL WEALTH: wealth owned collectively  to include property owned by the national government and local authorities. For example – schools, road and museums.  Welath can be transferred from the private sector to the social sector  and vice versa. </a:t>
          </a:r>
          <a:endParaRPr lang="en-US"/>
        </a:p>
      </dgm:t>
    </dgm:pt>
    <dgm:pt modelId="{6805C9E0-08C6-4FFC-80EA-60185D174057}" type="parTrans" cxnId="{3B8FBACE-8F6D-40AA-AC1B-DB242DB3E4A5}">
      <dgm:prSet/>
      <dgm:spPr/>
      <dgm:t>
        <a:bodyPr/>
        <a:lstStyle/>
        <a:p>
          <a:endParaRPr lang="en-US"/>
        </a:p>
      </dgm:t>
    </dgm:pt>
    <dgm:pt modelId="{E66526D1-7E7B-4971-B7B1-A2B872928A25}" type="sibTrans" cxnId="{3B8FBACE-8F6D-40AA-AC1B-DB242DB3E4A5}">
      <dgm:prSet/>
      <dgm:spPr/>
      <dgm:t>
        <a:bodyPr/>
        <a:lstStyle/>
        <a:p>
          <a:endParaRPr lang="en-US"/>
        </a:p>
      </dgm:t>
    </dgm:pt>
    <dgm:pt modelId="{D82A82A8-307F-4230-837D-A1C486E901DB}" type="pres">
      <dgm:prSet presAssocID="{3D3FE17D-8B07-4291-89E4-B34151D04E71}" presName="root" presStyleCnt="0">
        <dgm:presLayoutVars>
          <dgm:dir/>
          <dgm:resizeHandles val="exact"/>
        </dgm:presLayoutVars>
      </dgm:prSet>
      <dgm:spPr/>
    </dgm:pt>
    <dgm:pt modelId="{73A680C7-7FB4-4364-BDF9-890EAC13242B}" type="pres">
      <dgm:prSet presAssocID="{AD0CEA8E-F9B5-4367-A6AC-3AB660DD57A7}" presName="compNode" presStyleCnt="0"/>
      <dgm:spPr/>
    </dgm:pt>
    <dgm:pt modelId="{0EE01E20-F561-4EC7-9F45-3C80BDC87FFE}" type="pres">
      <dgm:prSet presAssocID="{AD0CEA8E-F9B5-4367-A6AC-3AB660DD57A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uburban scene"/>
        </a:ext>
      </dgm:extLst>
    </dgm:pt>
    <dgm:pt modelId="{2CEF7124-5CF3-4860-AD89-BBE2CACA56D3}" type="pres">
      <dgm:prSet presAssocID="{AD0CEA8E-F9B5-4367-A6AC-3AB660DD57A7}" presName="spaceRect" presStyleCnt="0"/>
      <dgm:spPr/>
    </dgm:pt>
    <dgm:pt modelId="{5EB806CC-3B8C-43CE-86FE-A6AC817E6A1F}" type="pres">
      <dgm:prSet presAssocID="{AD0CEA8E-F9B5-4367-A6AC-3AB660DD57A7}" presName="textRect" presStyleLbl="revTx" presStyleIdx="0" presStyleCnt="3">
        <dgm:presLayoutVars>
          <dgm:chMax val="1"/>
          <dgm:chPref val="1"/>
        </dgm:presLayoutVars>
      </dgm:prSet>
      <dgm:spPr/>
    </dgm:pt>
    <dgm:pt modelId="{6567D529-9A8A-4CA1-ADC6-5B292C60D5E8}" type="pres">
      <dgm:prSet presAssocID="{F3922F8C-F9C4-4EC9-898A-ABCBCBC55FAB}" presName="sibTrans" presStyleCnt="0"/>
      <dgm:spPr/>
    </dgm:pt>
    <dgm:pt modelId="{0FEBE7B4-F621-48B6-AD18-E4AB050471E5}" type="pres">
      <dgm:prSet presAssocID="{711DCB99-C6A0-4AEA-8359-5734D296DC06}" presName="compNode" presStyleCnt="0"/>
      <dgm:spPr/>
    </dgm:pt>
    <dgm:pt modelId="{B5B7A4E6-9D9A-4DEC-B92E-4CFE43D38332}" type="pres">
      <dgm:prSet presAssocID="{711DCB99-C6A0-4AEA-8359-5734D296DC0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actory"/>
        </a:ext>
      </dgm:extLst>
    </dgm:pt>
    <dgm:pt modelId="{22FD4D95-FB20-474C-A904-903F6BB7248C}" type="pres">
      <dgm:prSet presAssocID="{711DCB99-C6A0-4AEA-8359-5734D296DC06}" presName="spaceRect" presStyleCnt="0"/>
      <dgm:spPr/>
    </dgm:pt>
    <dgm:pt modelId="{7F3665E7-1AE9-4131-A565-43C2BF9B002D}" type="pres">
      <dgm:prSet presAssocID="{711DCB99-C6A0-4AEA-8359-5734D296DC06}" presName="textRect" presStyleLbl="revTx" presStyleIdx="1" presStyleCnt="3">
        <dgm:presLayoutVars>
          <dgm:chMax val="1"/>
          <dgm:chPref val="1"/>
        </dgm:presLayoutVars>
      </dgm:prSet>
      <dgm:spPr/>
    </dgm:pt>
    <dgm:pt modelId="{911985F3-9D43-4A70-919F-71EA6D4DEA04}" type="pres">
      <dgm:prSet presAssocID="{C6B86C9E-B8D6-4626-B2F1-D6ACCC03CE7F}" presName="sibTrans" presStyleCnt="0"/>
      <dgm:spPr/>
    </dgm:pt>
    <dgm:pt modelId="{016CA370-9CCE-47EA-8065-1FB922C91A77}" type="pres">
      <dgm:prSet presAssocID="{6EB40360-AC3F-4F95-A4A3-71021252A701}" presName="compNode" presStyleCnt="0"/>
      <dgm:spPr/>
    </dgm:pt>
    <dgm:pt modelId="{B5CF4DE0-6D59-4941-889A-3424D7EA53DB}" type="pres">
      <dgm:prSet presAssocID="{6EB40360-AC3F-4F95-A4A3-71021252A70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nk"/>
        </a:ext>
      </dgm:extLst>
    </dgm:pt>
    <dgm:pt modelId="{A756ADD7-EB8A-401B-9506-E3E0D66A31D7}" type="pres">
      <dgm:prSet presAssocID="{6EB40360-AC3F-4F95-A4A3-71021252A701}" presName="spaceRect" presStyleCnt="0"/>
      <dgm:spPr/>
    </dgm:pt>
    <dgm:pt modelId="{0EB67296-0551-4ED9-8F37-0D58BED98A7C}" type="pres">
      <dgm:prSet presAssocID="{6EB40360-AC3F-4F95-A4A3-71021252A701}" presName="textRect" presStyleLbl="revTx" presStyleIdx="2" presStyleCnt="3">
        <dgm:presLayoutVars>
          <dgm:chMax val="1"/>
          <dgm:chPref val="1"/>
        </dgm:presLayoutVars>
      </dgm:prSet>
      <dgm:spPr/>
    </dgm:pt>
  </dgm:ptLst>
  <dgm:cxnLst>
    <dgm:cxn modelId="{90316709-8A55-413C-B510-6AA4F6851B69}" type="presOf" srcId="{3D3FE17D-8B07-4291-89E4-B34151D04E71}" destId="{D82A82A8-307F-4230-837D-A1C486E901DB}" srcOrd="0" destOrd="0" presId="urn:microsoft.com/office/officeart/2018/2/layout/IconLabelList"/>
    <dgm:cxn modelId="{CF538F52-088F-4354-8A14-30B3D4689226}" type="presOf" srcId="{AD0CEA8E-F9B5-4367-A6AC-3AB660DD57A7}" destId="{5EB806CC-3B8C-43CE-86FE-A6AC817E6A1F}" srcOrd="0" destOrd="0" presId="urn:microsoft.com/office/officeart/2018/2/layout/IconLabelList"/>
    <dgm:cxn modelId="{FB978B54-D592-4823-B371-10DE8B3C5D65}" type="presOf" srcId="{6EB40360-AC3F-4F95-A4A3-71021252A701}" destId="{0EB67296-0551-4ED9-8F37-0D58BED98A7C}" srcOrd="0" destOrd="0" presId="urn:microsoft.com/office/officeart/2018/2/layout/IconLabelList"/>
    <dgm:cxn modelId="{4081AB7C-C61E-4E97-A89E-A0F7223F32CB}" type="presOf" srcId="{711DCB99-C6A0-4AEA-8359-5734D296DC06}" destId="{7F3665E7-1AE9-4131-A565-43C2BF9B002D}" srcOrd="0" destOrd="0" presId="urn:microsoft.com/office/officeart/2018/2/layout/IconLabelList"/>
    <dgm:cxn modelId="{E0AE5587-ACE2-411C-AF25-F1C615E72827}" srcId="{3D3FE17D-8B07-4291-89E4-B34151D04E71}" destId="{711DCB99-C6A0-4AEA-8359-5734D296DC06}" srcOrd="1" destOrd="0" parTransId="{7A65A722-067A-42CB-88BB-A8FA1C884FC5}" sibTransId="{C6B86C9E-B8D6-4626-B2F1-D6ACCC03CE7F}"/>
    <dgm:cxn modelId="{3B8FBACE-8F6D-40AA-AC1B-DB242DB3E4A5}" srcId="{3D3FE17D-8B07-4291-89E4-B34151D04E71}" destId="{6EB40360-AC3F-4F95-A4A3-71021252A701}" srcOrd="2" destOrd="0" parTransId="{6805C9E0-08C6-4FFC-80EA-60185D174057}" sibTransId="{E66526D1-7E7B-4971-B7B1-A2B872928A25}"/>
    <dgm:cxn modelId="{F87BCCD0-FA46-4CB5-8F39-2DEFD4876D6A}" srcId="{3D3FE17D-8B07-4291-89E4-B34151D04E71}" destId="{AD0CEA8E-F9B5-4367-A6AC-3AB660DD57A7}" srcOrd="0" destOrd="0" parTransId="{C773B6A8-BC5B-429B-AC58-EA55E925973B}" sibTransId="{F3922F8C-F9C4-4EC9-898A-ABCBCBC55FAB}"/>
    <dgm:cxn modelId="{50F0B8DE-D5D1-4ACB-832E-5246EA910B0A}" type="presParOf" srcId="{D82A82A8-307F-4230-837D-A1C486E901DB}" destId="{73A680C7-7FB4-4364-BDF9-890EAC13242B}" srcOrd="0" destOrd="0" presId="urn:microsoft.com/office/officeart/2018/2/layout/IconLabelList"/>
    <dgm:cxn modelId="{BB98B6C3-52AA-434F-B06A-1D36956306BE}" type="presParOf" srcId="{73A680C7-7FB4-4364-BDF9-890EAC13242B}" destId="{0EE01E20-F561-4EC7-9F45-3C80BDC87FFE}" srcOrd="0" destOrd="0" presId="urn:microsoft.com/office/officeart/2018/2/layout/IconLabelList"/>
    <dgm:cxn modelId="{53AFABC9-7F67-49FF-B1C9-FAF4B4AB8916}" type="presParOf" srcId="{73A680C7-7FB4-4364-BDF9-890EAC13242B}" destId="{2CEF7124-5CF3-4860-AD89-BBE2CACA56D3}" srcOrd="1" destOrd="0" presId="urn:microsoft.com/office/officeart/2018/2/layout/IconLabelList"/>
    <dgm:cxn modelId="{3B1667E6-CCA1-4973-847B-E91F5891ACD5}" type="presParOf" srcId="{73A680C7-7FB4-4364-BDF9-890EAC13242B}" destId="{5EB806CC-3B8C-43CE-86FE-A6AC817E6A1F}" srcOrd="2" destOrd="0" presId="urn:microsoft.com/office/officeart/2018/2/layout/IconLabelList"/>
    <dgm:cxn modelId="{7C986E34-1E24-4285-BF73-4EB4C199742F}" type="presParOf" srcId="{D82A82A8-307F-4230-837D-A1C486E901DB}" destId="{6567D529-9A8A-4CA1-ADC6-5B292C60D5E8}" srcOrd="1" destOrd="0" presId="urn:microsoft.com/office/officeart/2018/2/layout/IconLabelList"/>
    <dgm:cxn modelId="{DF32414C-92D6-4440-9887-099FA65B3EB9}" type="presParOf" srcId="{D82A82A8-307F-4230-837D-A1C486E901DB}" destId="{0FEBE7B4-F621-48B6-AD18-E4AB050471E5}" srcOrd="2" destOrd="0" presId="urn:microsoft.com/office/officeart/2018/2/layout/IconLabelList"/>
    <dgm:cxn modelId="{1FF26BEF-A646-43EC-85D4-12F111AE8BA8}" type="presParOf" srcId="{0FEBE7B4-F621-48B6-AD18-E4AB050471E5}" destId="{B5B7A4E6-9D9A-4DEC-B92E-4CFE43D38332}" srcOrd="0" destOrd="0" presId="urn:microsoft.com/office/officeart/2018/2/layout/IconLabelList"/>
    <dgm:cxn modelId="{5E1188EF-7EF0-463D-BE76-CFB5898ADCAF}" type="presParOf" srcId="{0FEBE7B4-F621-48B6-AD18-E4AB050471E5}" destId="{22FD4D95-FB20-474C-A904-903F6BB7248C}" srcOrd="1" destOrd="0" presId="urn:microsoft.com/office/officeart/2018/2/layout/IconLabelList"/>
    <dgm:cxn modelId="{3B1F7E00-31E5-4156-A3AE-954C7FEE75D9}" type="presParOf" srcId="{0FEBE7B4-F621-48B6-AD18-E4AB050471E5}" destId="{7F3665E7-1AE9-4131-A565-43C2BF9B002D}" srcOrd="2" destOrd="0" presId="urn:microsoft.com/office/officeart/2018/2/layout/IconLabelList"/>
    <dgm:cxn modelId="{BB1E16D7-0AC3-45F2-91B0-0A15CD33293A}" type="presParOf" srcId="{D82A82A8-307F-4230-837D-A1C486E901DB}" destId="{911985F3-9D43-4A70-919F-71EA6D4DEA04}" srcOrd="3" destOrd="0" presId="urn:microsoft.com/office/officeart/2018/2/layout/IconLabelList"/>
    <dgm:cxn modelId="{9F3B65C3-DD20-4F1B-990D-1E287780C6C4}" type="presParOf" srcId="{D82A82A8-307F-4230-837D-A1C486E901DB}" destId="{016CA370-9CCE-47EA-8065-1FB922C91A77}" srcOrd="4" destOrd="0" presId="urn:microsoft.com/office/officeart/2018/2/layout/IconLabelList"/>
    <dgm:cxn modelId="{8ADC1AF1-25D8-4C63-B704-BBEFE55F0059}" type="presParOf" srcId="{016CA370-9CCE-47EA-8065-1FB922C91A77}" destId="{B5CF4DE0-6D59-4941-889A-3424D7EA53DB}" srcOrd="0" destOrd="0" presId="urn:microsoft.com/office/officeart/2018/2/layout/IconLabelList"/>
    <dgm:cxn modelId="{2BEA605E-D436-49B4-B1E7-3341C026BFFC}" type="presParOf" srcId="{016CA370-9CCE-47EA-8065-1FB922C91A77}" destId="{A756ADD7-EB8A-401B-9506-E3E0D66A31D7}" srcOrd="1" destOrd="0" presId="urn:microsoft.com/office/officeart/2018/2/layout/IconLabelList"/>
    <dgm:cxn modelId="{46518D0C-F850-48B1-9C47-0FD3CFB8EBB1}" type="presParOf" srcId="{016CA370-9CCE-47EA-8065-1FB922C91A77}" destId="{0EB67296-0551-4ED9-8F37-0D58BED98A7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A7CB519-27E0-425F-AB9E-204444F20BB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22C155A-A075-4F45-ADD2-6658CB05B19E}">
      <dgm:prSet/>
      <dgm:spPr/>
      <dgm:t>
        <a:bodyPr/>
        <a:lstStyle/>
        <a:p>
          <a:pPr>
            <a:lnSpc>
              <a:spcPct val="100000"/>
            </a:lnSpc>
          </a:pPr>
          <a:r>
            <a:rPr lang="en-US"/>
            <a:t>Economic growth – a sustained rise in the level of output of goods and services (economic activity)</a:t>
          </a:r>
        </a:p>
      </dgm:t>
    </dgm:pt>
    <dgm:pt modelId="{B8DD828D-A644-4C6A-BBC6-99E4C536D26C}" type="parTrans" cxnId="{F2433A10-2E88-40F8-8FBC-AD9D03334C8A}">
      <dgm:prSet/>
      <dgm:spPr/>
      <dgm:t>
        <a:bodyPr/>
        <a:lstStyle/>
        <a:p>
          <a:endParaRPr lang="en-US"/>
        </a:p>
      </dgm:t>
    </dgm:pt>
    <dgm:pt modelId="{85307863-2968-4361-96AA-5D58FAA1C14F}" type="sibTrans" cxnId="{F2433A10-2E88-40F8-8FBC-AD9D03334C8A}">
      <dgm:prSet/>
      <dgm:spPr/>
      <dgm:t>
        <a:bodyPr/>
        <a:lstStyle/>
        <a:p>
          <a:endParaRPr lang="en-US"/>
        </a:p>
      </dgm:t>
    </dgm:pt>
    <dgm:pt modelId="{8A58F334-95B8-44D7-96CE-F6F405888859}">
      <dgm:prSet/>
      <dgm:spPr/>
      <dgm:t>
        <a:bodyPr/>
        <a:lstStyle/>
        <a:p>
          <a:pPr>
            <a:lnSpc>
              <a:spcPct val="100000"/>
            </a:lnSpc>
          </a:pPr>
          <a:r>
            <a:rPr lang="en-US">
              <a:hlinkClick xmlns:r="http://schemas.openxmlformats.org/officeDocument/2006/relationships" r:id="rId1"/>
            </a:rPr>
            <a:t>https://www.statista.com/statistics/375195/gdp-growth-forecast-uk/</a:t>
          </a:r>
          <a:endParaRPr lang="en-US"/>
        </a:p>
      </dgm:t>
    </dgm:pt>
    <dgm:pt modelId="{2DCD13A5-A4D7-4406-ABFA-6ABF709E700E}" type="parTrans" cxnId="{581A2EBE-DC07-4C63-91E5-0562DF722E25}">
      <dgm:prSet/>
      <dgm:spPr/>
      <dgm:t>
        <a:bodyPr/>
        <a:lstStyle/>
        <a:p>
          <a:endParaRPr lang="en-US"/>
        </a:p>
      </dgm:t>
    </dgm:pt>
    <dgm:pt modelId="{662F1A4E-8D01-4F3E-A8B0-ABC4685FE050}" type="sibTrans" cxnId="{581A2EBE-DC07-4C63-91E5-0562DF722E25}">
      <dgm:prSet/>
      <dgm:spPr/>
      <dgm:t>
        <a:bodyPr/>
        <a:lstStyle/>
        <a:p>
          <a:endParaRPr lang="en-US"/>
        </a:p>
      </dgm:t>
    </dgm:pt>
    <dgm:pt modelId="{B4E0B3C1-0C4B-4938-AE85-ED97F1C24CD2}">
      <dgm:prSet/>
      <dgm:spPr/>
      <dgm:t>
        <a:bodyPr/>
        <a:lstStyle/>
        <a:p>
          <a:pPr>
            <a:lnSpc>
              <a:spcPct val="100000"/>
            </a:lnSpc>
          </a:pPr>
          <a:r>
            <a:rPr lang="en-US"/>
            <a:t>Causes of economic growth – an increase in the size of the working population or/and an increase in the productivity of individual work people.</a:t>
          </a:r>
        </a:p>
      </dgm:t>
    </dgm:pt>
    <dgm:pt modelId="{B0BFDE0D-F160-49CB-A081-A85DA21F47B7}" type="parTrans" cxnId="{E35FF667-23A8-418D-9C49-2349332D7540}">
      <dgm:prSet/>
      <dgm:spPr/>
      <dgm:t>
        <a:bodyPr/>
        <a:lstStyle/>
        <a:p>
          <a:endParaRPr lang="en-US"/>
        </a:p>
      </dgm:t>
    </dgm:pt>
    <dgm:pt modelId="{E9D1AE36-D78B-45A6-9FA3-987BD779E6CE}" type="sibTrans" cxnId="{E35FF667-23A8-418D-9C49-2349332D7540}">
      <dgm:prSet/>
      <dgm:spPr/>
      <dgm:t>
        <a:bodyPr/>
        <a:lstStyle/>
        <a:p>
          <a:endParaRPr lang="en-US"/>
        </a:p>
      </dgm:t>
    </dgm:pt>
    <dgm:pt modelId="{F25C231A-928E-4A9D-B9E1-2F93E8BC2B6E}">
      <dgm:prSet/>
      <dgm:spPr/>
      <dgm:t>
        <a:bodyPr/>
        <a:lstStyle/>
        <a:p>
          <a:pPr>
            <a:lnSpc>
              <a:spcPct val="100000"/>
            </a:lnSpc>
          </a:pPr>
          <a:r>
            <a:rPr lang="en-US"/>
            <a:t>Better consumer foods and services are available and to more people</a:t>
          </a:r>
        </a:p>
      </dgm:t>
    </dgm:pt>
    <dgm:pt modelId="{E108278C-0016-4DDC-889C-CDA32A1F6112}" type="parTrans" cxnId="{2CD2DFB0-0BB7-473D-8D45-85145845FB0D}">
      <dgm:prSet/>
      <dgm:spPr/>
      <dgm:t>
        <a:bodyPr/>
        <a:lstStyle/>
        <a:p>
          <a:endParaRPr lang="en-US"/>
        </a:p>
      </dgm:t>
    </dgm:pt>
    <dgm:pt modelId="{E34FA79F-AC94-4DDC-A102-D70C52CBBD05}" type="sibTrans" cxnId="{2CD2DFB0-0BB7-473D-8D45-85145845FB0D}">
      <dgm:prSet/>
      <dgm:spPr/>
      <dgm:t>
        <a:bodyPr/>
        <a:lstStyle/>
        <a:p>
          <a:endParaRPr lang="en-US"/>
        </a:p>
      </dgm:t>
    </dgm:pt>
    <dgm:pt modelId="{03C14A96-E524-4145-AD04-2415718A26C0}" type="pres">
      <dgm:prSet presAssocID="{9A7CB519-27E0-425F-AB9E-204444F20BB9}" presName="root" presStyleCnt="0">
        <dgm:presLayoutVars>
          <dgm:dir/>
          <dgm:resizeHandles val="exact"/>
        </dgm:presLayoutVars>
      </dgm:prSet>
      <dgm:spPr/>
    </dgm:pt>
    <dgm:pt modelId="{F3F5B582-AAA5-45EE-82C3-563279C562A0}" type="pres">
      <dgm:prSet presAssocID="{322C155A-A075-4F45-ADD2-6658CB05B19E}" presName="compNode" presStyleCnt="0"/>
      <dgm:spPr/>
    </dgm:pt>
    <dgm:pt modelId="{279DEA1D-8305-46F5-819E-445BC5CA93D0}" type="pres">
      <dgm:prSet presAssocID="{322C155A-A075-4F45-ADD2-6658CB05B19E}" presName="iconRect" presStyleLbl="node1" presStyleIdx="0" presStyleCnt="4"/>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Upward trend"/>
        </a:ext>
      </dgm:extLst>
    </dgm:pt>
    <dgm:pt modelId="{A1AE6AD9-C134-4A15-895F-7D3D85037804}" type="pres">
      <dgm:prSet presAssocID="{322C155A-A075-4F45-ADD2-6658CB05B19E}" presName="spaceRect" presStyleCnt="0"/>
      <dgm:spPr/>
    </dgm:pt>
    <dgm:pt modelId="{3FC4E2AA-4FB3-4DD8-A2FB-DE5B8D4B4F36}" type="pres">
      <dgm:prSet presAssocID="{322C155A-A075-4F45-ADD2-6658CB05B19E}" presName="textRect" presStyleLbl="revTx" presStyleIdx="0" presStyleCnt="4">
        <dgm:presLayoutVars>
          <dgm:chMax val="1"/>
          <dgm:chPref val="1"/>
        </dgm:presLayoutVars>
      </dgm:prSet>
      <dgm:spPr/>
    </dgm:pt>
    <dgm:pt modelId="{569F7AAF-7E96-4EF2-BEFE-E5B101594809}" type="pres">
      <dgm:prSet presAssocID="{85307863-2968-4361-96AA-5D58FAA1C14F}" presName="sibTrans" presStyleCnt="0"/>
      <dgm:spPr/>
    </dgm:pt>
    <dgm:pt modelId="{19530798-59EB-4EA7-A9B7-04B31ECCB5F7}" type="pres">
      <dgm:prSet presAssocID="{8A58F334-95B8-44D7-96CE-F6F405888859}" presName="compNode" presStyleCnt="0"/>
      <dgm:spPr/>
    </dgm:pt>
    <dgm:pt modelId="{42A683CF-66AE-4D5F-B842-720DC15419ED}" type="pres">
      <dgm:prSet presAssocID="{8A58F334-95B8-44D7-96CE-F6F405888859}" presName="iconRect" presStyleLbl="node1" presStyleIdx="1" presStyleCnt="4"/>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Earth Globe Americas"/>
        </a:ext>
      </dgm:extLst>
    </dgm:pt>
    <dgm:pt modelId="{DAF14E90-1F50-43B8-8012-5CF98E7D0233}" type="pres">
      <dgm:prSet presAssocID="{8A58F334-95B8-44D7-96CE-F6F405888859}" presName="spaceRect" presStyleCnt="0"/>
      <dgm:spPr/>
    </dgm:pt>
    <dgm:pt modelId="{C01633EF-4F78-4809-9AEE-D8829A8E6B1B}" type="pres">
      <dgm:prSet presAssocID="{8A58F334-95B8-44D7-96CE-F6F405888859}" presName="textRect" presStyleLbl="revTx" presStyleIdx="1" presStyleCnt="4">
        <dgm:presLayoutVars>
          <dgm:chMax val="1"/>
          <dgm:chPref val="1"/>
        </dgm:presLayoutVars>
      </dgm:prSet>
      <dgm:spPr/>
    </dgm:pt>
    <dgm:pt modelId="{B5EC92E2-EBE8-4B00-B15D-66ACB91EA213}" type="pres">
      <dgm:prSet presAssocID="{662F1A4E-8D01-4F3E-A8B0-ABC4685FE050}" presName="sibTrans" presStyleCnt="0"/>
      <dgm:spPr/>
    </dgm:pt>
    <dgm:pt modelId="{5FC1FCBA-71BE-4CB7-A84C-87C9C9882071}" type="pres">
      <dgm:prSet presAssocID="{B4E0B3C1-0C4B-4938-AE85-ED97F1C24CD2}" presName="compNode" presStyleCnt="0"/>
      <dgm:spPr/>
    </dgm:pt>
    <dgm:pt modelId="{39B8C016-3707-431B-BD63-3420E39FAB8B}" type="pres">
      <dgm:prSet presAssocID="{B4E0B3C1-0C4B-4938-AE85-ED97F1C24CD2}" presName="iconRect" presStyleLbl="node1" presStyleIdx="2" presStyleCnt="4"/>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Business Growth"/>
        </a:ext>
      </dgm:extLst>
    </dgm:pt>
    <dgm:pt modelId="{8519EF5E-BE73-4C99-B737-D8D370975D4F}" type="pres">
      <dgm:prSet presAssocID="{B4E0B3C1-0C4B-4938-AE85-ED97F1C24CD2}" presName="spaceRect" presStyleCnt="0"/>
      <dgm:spPr/>
    </dgm:pt>
    <dgm:pt modelId="{CC727B40-9554-4803-A7DB-A774CE13D9FD}" type="pres">
      <dgm:prSet presAssocID="{B4E0B3C1-0C4B-4938-AE85-ED97F1C24CD2}" presName="textRect" presStyleLbl="revTx" presStyleIdx="2" presStyleCnt="4">
        <dgm:presLayoutVars>
          <dgm:chMax val="1"/>
          <dgm:chPref val="1"/>
        </dgm:presLayoutVars>
      </dgm:prSet>
      <dgm:spPr/>
    </dgm:pt>
    <dgm:pt modelId="{F563863D-5AC6-42FD-B66B-6817BCC6A605}" type="pres">
      <dgm:prSet presAssocID="{E9D1AE36-D78B-45A6-9FA3-987BD779E6CE}" presName="sibTrans" presStyleCnt="0"/>
      <dgm:spPr/>
    </dgm:pt>
    <dgm:pt modelId="{AA2BD23E-CD75-4983-9F8A-968D86851455}" type="pres">
      <dgm:prSet presAssocID="{F25C231A-928E-4A9D-B9E1-2F93E8BC2B6E}" presName="compNode" presStyleCnt="0"/>
      <dgm:spPr/>
    </dgm:pt>
    <dgm:pt modelId="{B3A4DD6C-091A-4F93-B43C-B9CF23C8BE88}" type="pres">
      <dgm:prSet presAssocID="{F25C231A-928E-4A9D-B9E1-2F93E8BC2B6E}" presName="iconRect" presStyleLbl="node1" presStyleIdx="3" presStyleCnt="4"/>
      <dgm:spPr>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dgm:spPr>
      <dgm:extLst>
        <a:ext uri="{E40237B7-FDA0-4F09-8148-C483321AD2D9}">
          <dgm14:cNvPr xmlns:dgm14="http://schemas.microsoft.com/office/drawing/2010/diagram" id="0" name="" descr="Fork and knife"/>
        </a:ext>
      </dgm:extLst>
    </dgm:pt>
    <dgm:pt modelId="{7D77F76B-B9D4-4D4E-A050-9CBBE3221B49}" type="pres">
      <dgm:prSet presAssocID="{F25C231A-928E-4A9D-B9E1-2F93E8BC2B6E}" presName="spaceRect" presStyleCnt="0"/>
      <dgm:spPr/>
    </dgm:pt>
    <dgm:pt modelId="{A5D02C54-0E62-4D19-A136-155477CDC82A}" type="pres">
      <dgm:prSet presAssocID="{F25C231A-928E-4A9D-B9E1-2F93E8BC2B6E}" presName="textRect" presStyleLbl="revTx" presStyleIdx="3" presStyleCnt="4">
        <dgm:presLayoutVars>
          <dgm:chMax val="1"/>
          <dgm:chPref val="1"/>
        </dgm:presLayoutVars>
      </dgm:prSet>
      <dgm:spPr/>
    </dgm:pt>
  </dgm:ptLst>
  <dgm:cxnLst>
    <dgm:cxn modelId="{F2433A10-2E88-40F8-8FBC-AD9D03334C8A}" srcId="{9A7CB519-27E0-425F-AB9E-204444F20BB9}" destId="{322C155A-A075-4F45-ADD2-6658CB05B19E}" srcOrd="0" destOrd="0" parTransId="{B8DD828D-A644-4C6A-BBC6-99E4C536D26C}" sibTransId="{85307863-2968-4361-96AA-5D58FAA1C14F}"/>
    <dgm:cxn modelId="{575A9E1B-9033-4CCC-A5AB-A444725F0FC2}" type="presOf" srcId="{B4E0B3C1-0C4B-4938-AE85-ED97F1C24CD2}" destId="{CC727B40-9554-4803-A7DB-A774CE13D9FD}" srcOrd="0" destOrd="0" presId="urn:microsoft.com/office/officeart/2018/2/layout/IconLabelList"/>
    <dgm:cxn modelId="{FE201C47-199D-4B70-AD1C-1BBA6165E822}" type="presOf" srcId="{8A58F334-95B8-44D7-96CE-F6F405888859}" destId="{C01633EF-4F78-4809-9AEE-D8829A8E6B1B}" srcOrd="0" destOrd="0" presId="urn:microsoft.com/office/officeart/2018/2/layout/IconLabelList"/>
    <dgm:cxn modelId="{E35FF667-23A8-418D-9C49-2349332D7540}" srcId="{9A7CB519-27E0-425F-AB9E-204444F20BB9}" destId="{B4E0B3C1-0C4B-4938-AE85-ED97F1C24CD2}" srcOrd="2" destOrd="0" parTransId="{B0BFDE0D-F160-49CB-A081-A85DA21F47B7}" sibTransId="{E9D1AE36-D78B-45A6-9FA3-987BD779E6CE}"/>
    <dgm:cxn modelId="{2D1CF4A6-A12F-47F6-9F02-756BCDB1CDD0}" type="presOf" srcId="{9A7CB519-27E0-425F-AB9E-204444F20BB9}" destId="{03C14A96-E524-4145-AD04-2415718A26C0}" srcOrd="0" destOrd="0" presId="urn:microsoft.com/office/officeart/2018/2/layout/IconLabelList"/>
    <dgm:cxn modelId="{2CD2DFB0-0BB7-473D-8D45-85145845FB0D}" srcId="{9A7CB519-27E0-425F-AB9E-204444F20BB9}" destId="{F25C231A-928E-4A9D-B9E1-2F93E8BC2B6E}" srcOrd="3" destOrd="0" parTransId="{E108278C-0016-4DDC-889C-CDA32A1F6112}" sibTransId="{E34FA79F-AC94-4DDC-A102-D70C52CBBD05}"/>
    <dgm:cxn modelId="{581A2EBE-DC07-4C63-91E5-0562DF722E25}" srcId="{9A7CB519-27E0-425F-AB9E-204444F20BB9}" destId="{8A58F334-95B8-44D7-96CE-F6F405888859}" srcOrd="1" destOrd="0" parTransId="{2DCD13A5-A4D7-4406-ABFA-6ABF709E700E}" sibTransId="{662F1A4E-8D01-4F3E-A8B0-ABC4685FE050}"/>
    <dgm:cxn modelId="{27DD9FF5-35C4-4D57-A9B3-22BF3D777543}" type="presOf" srcId="{F25C231A-928E-4A9D-B9E1-2F93E8BC2B6E}" destId="{A5D02C54-0E62-4D19-A136-155477CDC82A}" srcOrd="0" destOrd="0" presId="urn:microsoft.com/office/officeart/2018/2/layout/IconLabelList"/>
    <dgm:cxn modelId="{EF7E90F6-ACEF-4455-AEB9-22E715BA3ED0}" type="presOf" srcId="{322C155A-A075-4F45-ADD2-6658CB05B19E}" destId="{3FC4E2AA-4FB3-4DD8-A2FB-DE5B8D4B4F36}" srcOrd="0" destOrd="0" presId="urn:microsoft.com/office/officeart/2018/2/layout/IconLabelList"/>
    <dgm:cxn modelId="{F5D1490D-513F-4E5D-B075-F88E36D9BCA4}" type="presParOf" srcId="{03C14A96-E524-4145-AD04-2415718A26C0}" destId="{F3F5B582-AAA5-45EE-82C3-563279C562A0}" srcOrd="0" destOrd="0" presId="urn:microsoft.com/office/officeart/2018/2/layout/IconLabelList"/>
    <dgm:cxn modelId="{6239CBEF-B32C-47DD-8406-0E1AFA004861}" type="presParOf" srcId="{F3F5B582-AAA5-45EE-82C3-563279C562A0}" destId="{279DEA1D-8305-46F5-819E-445BC5CA93D0}" srcOrd="0" destOrd="0" presId="urn:microsoft.com/office/officeart/2018/2/layout/IconLabelList"/>
    <dgm:cxn modelId="{1A626404-E903-4A87-873D-206012AB4B6B}" type="presParOf" srcId="{F3F5B582-AAA5-45EE-82C3-563279C562A0}" destId="{A1AE6AD9-C134-4A15-895F-7D3D85037804}" srcOrd="1" destOrd="0" presId="urn:microsoft.com/office/officeart/2018/2/layout/IconLabelList"/>
    <dgm:cxn modelId="{00006B3F-AB97-4AAA-9CB7-8A06EAAE410C}" type="presParOf" srcId="{F3F5B582-AAA5-45EE-82C3-563279C562A0}" destId="{3FC4E2AA-4FB3-4DD8-A2FB-DE5B8D4B4F36}" srcOrd="2" destOrd="0" presId="urn:microsoft.com/office/officeart/2018/2/layout/IconLabelList"/>
    <dgm:cxn modelId="{BE970716-2831-42BE-8FB0-FFD94A69E87A}" type="presParOf" srcId="{03C14A96-E524-4145-AD04-2415718A26C0}" destId="{569F7AAF-7E96-4EF2-BEFE-E5B101594809}" srcOrd="1" destOrd="0" presId="urn:microsoft.com/office/officeart/2018/2/layout/IconLabelList"/>
    <dgm:cxn modelId="{0978B932-23B0-4070-816E-D19666B85678}" type="presParOf" srcId="{03C14A96-E524-4145-AD04-2415718A26C0}" destId="{19530798-59EB-4EA7-A9B7-04B31ECCB5F7}" srcOrd="2" destOrd="0" presId="urn:microsoft.com/office/officeart/2018/2/layout/IconLabelList"/>
    <dgm:cxn modelId="{6C7EC006-7F79-47C3-A420-D573FB7DB607}" type="presParOf" srcId="{19530798-59EB-4EA7-A9B7-04B31ECCB5F7}" destId="{42A683CF-66AE-4D5F-B842-720DC15419ED}" srcOrd="0" destOrd="0" presId="urn:microsoft.com/office/officeart/2018/2/layout/IconLabelList"/>
    <dgm:cxn modelId="{CA00BDC7-F2D2-4A30-8060-4E9A41A3C662}" type="presParOf" srcId="{19530798-59EB-4EA7-A9B7-04B31ECCB5F7}" destId="{DAF14E90-1F50-43B8-8012-5CF98E7D0233}" srcOrd="1" destOrd="0" presId="urn:microsoft.com/office/officeart/2018/2/layout/IconLabelList"/>
    <dgm:cxn modelId="{27E62116-659F-4208-95F1-89CB83292ECE}" type="presParOf" srcId="{19530798-59EB-4EA7-A9B7-04B31ECCB5F7}" destId="{C01633EF-4F78-4809-9AEE-D8829A8E6B1B}" srcOrd="2" destOrd="0" presId="urn:microsoft.com/office/officeart/2018/2/layout/IconLabelList"/>
    <dgm:cxn modelId="{631194BD-6B13-4E29-AC17-3C032B6EAFFF}" type="presParOf" srcId="{03C14A96-E524-4145-AD04-2415718A26C0}" destId="{B5EC92E2-EBE8-4B00-B15D-66ACB91EA213}" srcOrd="3" destOrd="0" presId="urn:microsoft.com/office/officeart/2018/2/layout/IconLabelList"/>
    <dgm:cxn modelId="{427D811A-5D02-4AAA-8EE1-2DD9F22A230F}" type="presParOf" srcId="{03C14A96-E524-4145-AD04-2415718A26C0}" destId="{5FC1FCBA-71BE-4CB7-A84C-87C9C9882071}" srcOrd="4" destOrd="0" presId="urn:microsoft.com/office/officeart/2018/2/layout/IconLabelList"/>
    <dgm:cxn modelId="{4336ABB5-FBAC-4AD8-A0DD-597186EC6FC5}" type="presParOf" srcId="{5FC1FCBA-71BE-4CB7-A84C-87C9C9882071}" destId="{39B8C016-3707-431B-BD63-3420E39FAB8B}" srcOrd="0" destOrd="0" presId="urn:microsoft.com/office/officeart/2018/2/layout/IconLabelList"/>
    <dgm:cxn modelId="{47049EF9-0AD6-497F-A305-CD212255A147}" type="presParOf" srcId="{5FC1FCBA-71BE-4CB7-A84C-87C9C9882071}" destId="{8519EF5E-BE73-4C99-B737-D8D370975D4F}" srcOrd="1" destOrd="0" presId="urn:microsoft.com/office/officeart/2018/2/layout/IconLabelList"/>
    <dgm:cxn modelId="{74B56C4B-EF58-4CFA-8687-A3652C1D4BAF}" type="presParOf" srcId="{5FC1FCBA-71BE-4CB7-A84C-87C9C9882071}" destId="{CC727B40-9554-4803-A7DB-A774CE13D9FD}" srcOrd="2" destOrd="0" presId="urn:microsoft.com/office/officeart/2018/2/layout/IconLabelList"/>
    <dgm:cxn modelId="{CFC134F6-33D6-4478-8230-658C5B34B08D}" type="presParOf" srcId="{03C14A96-E524-4145-AD04-2415718A26C0}" destId="{F563863D-5AC6-42FD-B66B-6817BCC6A605}" srcOrd="5" destOrd="0" presId="urn:microsoft.com/office/officeart/2018/2/layout/IconLabelList"/>
    <dgm:cxn modelId="{34CD695C-9982-417D-804B-8415CAF600F4}" type="presParOf" srcId="{03C14A96-E524-4145-AD04-2415718A26C0}" destId="{AA2BD23E-CD75-4983-9F8A-968D86851455}" srcOrd="6" destOrd="0" presId="urn:microsoft.com/office/officeart/2018/2/layout/IconLabelList"/>
    <dgm:cxn modelId="{A2416EC3-32F8-4F77-8BC6-CDB2EDCFF96E}" type="presParOf" srcId="{AA2BD23E-CD75-4983-9F8A-968D86851455}" destId="{B3A4DD6C-091A-4F93-B43C-B9CF23C8BE88}" srcOrd="0" destOrd="0" presId="urn:microsoft.com/office/officeart/2018/2/layout/IconLabelList"/>
    <dgm:cxn modelId="{66BB9781-519B-41A0-BDE6-488FA0C11101}" type="presParOf" srcId="{AA2BD23E-CD75-4983-9F8A-968D86851455}" destId="{7D77F76B-B9D4-4D4E-A050-9CBBE3221B49}" srcOrd="1" destOrd="0" presId="urn:microsoft.com/office/officeart/2018/2/layout/IconLabelList"/>
    <dgm:cxn modelId="{0E93A648-7697-48B4-A1E9-16E05E8C48DE}" type="presParOf" srcId="{AA2BD23E-CD75-4983-9F8A-968D86851455}" destId="{A5D02C54-0E62-4D19-A136-155477CDC82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2F9D454-2238-4B08-B122-AC675B71C798}"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20304FBE-4528-4815-A7CA-64519FBDF6E1}">
      <dgm:prSet/>
      <dgm:spPr/>
      <dgm:t>
        <a:bodyPr/>
        <a:lstStyle/>
        <a:p>
          <a:r>
            <a:rPr lang="en-US"/>
            <a:t>Actual economic growth – the annual percentage increase in national output. This tends to fluctuate with the trade cycle. </a:t>
          </a:r>
        </a:p>
      </dgm:t>
    </dgm:pt>
    <dgm:pt modelId="{395C547C-3B69-42B9-964C-E453DB5D0633}" type="parTrans" cxnId="{6D312BC8-E828-4260-B9D8-3583CDBEC519}">
      <dgm:prSet/>
      <dgm:spPr/>
      <dgm:t>
        <a:bodyPr/>
        <a:lstStyle/>
        <a:p>
          <a:endParaRPr lang="en-US"/>
        </a:p>
      </dgm:t>
    </dgm:pt>
    <dgm:pt modelId="{808CC193-D57C-42EE-859E-58C07C49CEF8}" type="sibTrans" cxnId="{6D312BC8-E828-4260-B9D8-3583CDBEC519}">
      <dgm:prSet/>
      <dgm:spPr/>
      <dgm:t>
        <a:bodyPr/>
        <a:lstStyle/>
        <a:p>
          <a:endParaRPr lang="en-US"/>
        </a:p>
      </dgm:t>
    </dgm:pt>
    <dgm:pt modelId="{9E173795-9DCC-46C1-9E87-A07CD14D261B}">
      <dgm:prSet/>
      <dgm:spPr/>
      <dgm:t>
        <a:bodyPr/>
        <a:lstStyle/>
        <a:p>
          <a:r>
            <a:rPr lang="en-US"/>
            <a:t>Potential Economic Growth – the rate at which the economy would grow if all resources were fully used. </a:t>
          </a:r>
        </a:p>
      </dgm:t>
    </dgm:pt>
    <dgm:pt modelId="{A61B6125-4BC7-4250-B626-3B416F0F6B7F}" type="parTrans" cxnId="{F1BAC8EB-E7B8-4866-8843-0E096933B3E3}">
      <dgm:prSet/>
      <dgm:spPr/>
      <dgm:t>
        <a:bodyPr/>
        <a:lstStyle/>
        <a:p>
          <a:endParaRPr lang="en-US"/>
        </a:p>
      </dgm:t>
    </dgm:pt>
    <dgm:pt modelId="{6AF8214F-9F94-4777-9032-F8A56F332B30}" type="sibTrans" cxnId="{F1BAC8EB-E7B8-4866-8843-0E096933B3E3}">
      <dgm:prSet/>
      <dgm:spPr/>
      <dgm:t>
        <a:bodyPr/>
        <a:lstStyle/>
        <a:p>
          <a:endParaRPr lang="en-US"/>
        </a:p>
      </dgm:t>
    </dgm:pt>
    <dgm:pt modelId="{53F7332C-C712-470D-9FEA-F03BC2605753}">
      <dgm:prSet/>
      <dgm:spPr/>
      <dgm:t>
        <a:bodyPr/>
        <a:lstStyle/>
        <a:p>
          <a:r>
            <a:rPr lang="en-US"/>
            <a:t>Potential economic growth is related to the productive capacity of the economy. </a:t>
          </a:r>
        </a:p>
      </dgm:t>
    </dgm:pt>
    <dgm:pt modelId="{48862474-EF2B-4D2A-92A6-8E0ADC9DC9A4}" type="parTrans" cxnId="{B83C5FEE-6272-424C-BAD6-2854F295EE99}">
      <dgm:prSet/>
      <dgm:spPr/>
      <dgm:t>
        <a:bodyPr/>
        <a:lstStyle/>
        <a:p>
          <a:endParaRPr lang="en-US"/>
        </a:p>
      </dgm:t>
    </dgm:pt>
    <dgm:pt modelId="{CE03634A-D780-46E6-BDFF-667EEDC0E901}" type="sibTrans" cxnId="{B83C5FEE-6272-424C-BAD6-2854F295EE99}">
      <dgm:prSet/>
      <dgm:spPr/>
      <dgm:t>
        <a:bodyPr/>
        <a:lstStyle/>
        <a:p>
          <a:endParaRPr lang="en-US"/>
        </a:p>
      </dgm:t>
    </dgm:pt>
    <dgm:pt modelId="{38C23377-72F2-4B09-9FF5-4A57EC140A51}">
      <dgm:prSet/>
      <dgm:spPr/>
      <dgm:t>
        <a:bodyPr/>
        <a:lstStyle/>
        <a:p>
          <a:r>
            <a:rPr lang="en-US" dirty="0"/>
            <a:t>1) Increases in the amount of resources – land, labour, capital and entrepreneurship </a:t>
          </a:r>
        </a:p>
      </dgm:t>
    </dgm:pt>
    <dgm:pt modelId="{5DC776DF-29D8-4F2B-AEE6-780D8BE4E689}" type="parTrans" cxnId="{A6D733D8-C8A3-4390-B8FF-F3091DD41BAD}">
      <dgm:prSet/>
      <dgm:spPr/>
      <dgm:t>
        <a:bodyPr/>
        <a:lstStyle/>
        <a:p>
          <a:endParaRPr lang="en-US"/>
        </a:p>
      </dgm:t>
    </dgm:pt>
    <dgm:pt modelId="{1229E5F3-4089-49C1-B8C2-E237615D539F}" type="sibTrans" cxnId="{A6D733D8-C8A3-4390-B8FF-F3091DD41BAD}">
      <dgm:prSet/>
      <dgm:spPr/>
      <dgm:t>
        <a:bodyPr/>
        <a:lstStyle/>
        <a:p>
          <a:endParaRPr lang="en-US"/>
        </a:p>
      </dgm:t>
    </dgm:pt>
    <dgm:pt modelId="{1A167FA8-532C-414C-8621-BCE4BF8BF042}">
      <dgm:prSet/>
      <dgm:spPr/>
      <dgm:t>
        <a:bodyPr/>
        <a:lstStyle/>
        <a:p>
          <a:r>
            <a:rPr lang="en-US"/>
            <a:t>2) Increases in the productivity of resources – technological process and upskilled labour practices.  </a:t>
          </a:r>
          <a:endParaRPr lang="en-US" dirty="0"/>
        </a:p>
      </dgm:t>
    </dgm:pt>
    <dgm:pt modelId="{0CCDE904-E4A6-4072-AC84-9CAE5A0765F9}" type="parTrans" cxnId="{FED1FA80-1839-442E-A498-AF3664C1964B}">
      <dgm:prSet/>
      <dgm:spPr/>
      <dgm:t>
        <a:bodyPr/>
        <a:lstStyle/>
        <a:p>
          <a:endParaRPr lang="en-US"/>
        </a:p>
      </dgm:t>
    </dgm:pt>
    <dgm:pt modelId="{56F4EAB5-5F3B-403F-BBAB-4C9BD5568E1A}" type="sibTrans" cxnId="{FED1FA80-1839-442E-A498-AF3664C1964B}">
      <dgm:prSet/>
      <dgm:spPr/>
      <dgm:t>
        <a:bodyPr/>
        <a:lstStyle/>
        <a:p>
          <a:endParaRPr lang="en-US"/>
        </a:p>
      </dgm:t>
    </dgm:pt>
    <dgm:pt modelId="{492F5015-0B7C-694D-ACF6-57E9E7CB9D33}" type="pres">
      <dgm:prSet presAssocID="{E2F9D454-2238-4B08-B122-AC675B71C798}" presName="vert0" presStyleCnt="0">
        <dgm:presLayoutVars>
          <dgm:dir/>
          <dgm:animOne val="branch"/>
          <dgm:animLvl val="lvl"/>
        </dgm:presLayoutVars>
      </dgm:prSet>
      <dgm:spPr/>
    </dgm:pt>
    <dgm:pt modelId="{F4A4A0FF-887F-F846-B952-8F4CB5B8C371}" type="pres">
      <dgm:prSet presAssocID="{20304FBE-4528-4815-A7CA-64519FBDF6E1}" presName="thickLine" presStyleLbl="alignNode1" presStyleIdx="0" presStyleCnt="5"/>
      <dgm:spPr/>
    </dgm:pt>
    <dgm:pt modelId="{1473AF02-2953-F24F-BFFF-476CC0C27A8A}" type="pres">
      <dgm:prSet presAssocID="{20304FBE-4528-4815-A7CA-64519FBDF6E1}" presName="horz1" presStyleCnt="0"/>
      <dgm:spPr/>
    </dgm:pt>
    <dgm:pt modelId="{78360BDE-4A56-D847-B421-19F0C1FABCC3}" type="pres">
      <dgm:prSet presAssocID="{20304FBE-4528-4815-A7CA-64519FBDF6E1}" presName="tx1" presStyleLbl="revTx" presStyleIdx="0" presStyleCnt="5"/>
      <dgm:spPr/>
    </dgm:pt>
    <dgm:pt modelId="{51052C0C-9CD5-E24E-9F91-B91E28DD1774}" type="pres">
      <dgm:prSet presAssocID="{20304FBE-4528-4815-A7CA-64519FBDF6E1}" presName="vert1" presStyleCnt="0"/>
      <dgm:spPr/>
    </dgm:pt>
    <dgm:pt modelId="{2D7266AA-B584-564C-BCFE-A4F4A404E427}" type="pres">
      <dgm:prSet presAssocID="{9E173795-9DCC-46C1-9E87-A07CD14D261B}" presName="thickLine" presStyleLbl="alignNode1" presStyleIdx="1" presStyleCnt="5"/>
      <dgm:spPr/>
    </dgm:pt>
    <dgm:pt modelId="{1AE19151-7B11-2841-B7CB-F928D05C95FB}" type="pres">
      <dgm:prSet presAssocID="{9E173795-9DCC-46C1-9E87-A07CD14D261B}" presName="horz1" presStyleCnt="0"/>
      <dgm:spPr/>
    </dgm:pt>
    <dgm:pt modelId="{ED2BAE19-DCB5-404C-9442-821E2A22C682}" type="pres">
      <dgm:prSet presAssocID="{9E173795-9DCC-46C1-9E87-A07CD14D261B}" presName="tx1" presStyleLbl="revTx" presStyleIdx="1" presStyleCnt="5"/>
      <dgm:spPr/>
    </dgm:pt>
    <dgm:pt modelId="{03E76D18-93A0-2B4A-A899-C07A7E0240F8}" type="pres">
      <dgm:prSet presAssocID="{9E173795-9DCC-46C1-9E87-A07CD14D261B}" presName="vert1" presStyleCnt="0"/>
      <dgm:spPr/>
    </dgm:pt>
    <dgm:pt modelId="{C19395BE-CA3E-CC4E-B095-0A02A89549B6}" type="pres">
      <dgm:prSet presAssocID="{53F7332C-C712-470D-9FEA-F03BC2605753}" presName="thickLine" presStyleLbl="alignNode1" presStyleIdx="2" presStyleCnt="5"/>
      <dgm:spPr/>
    </dgm:pt>
    <dgm:pt modelId="{F0363328-74A4-2E45-9E8E-258E76D74485}" type="pres">
      <dgm:prSet presAssocID="{53F7332C-C712-470D-9FEA-F03BC2605753}" presName="horz1" presStyleCnt="0"/>
      <dgm:spPr/>
    </dgm:pt>
    <dgm:pt modelId="{51F2583F-D90C-734E-89EE-72D3CDE9CE57}" type="pres">
      <dgm:prSet presAssocID="{53F7332C-C712-470D-9FEA-F03BC2605753}" presName="tx1" presStyleLbl="revTx" presStyleIdx="2" presStyleCnt="5"/>
      <dgm:spPr/>
    </dgm:pt>
    <dgm:pt modelId="{9BD57F02-456E-4740-81AD-C1F826BA6591}" type="pres">
      <dgm:prSet presAssocID="{53F7332C-C712-470D-9FEA-F03BC2605753}" presName="vert1" presStyleCnt="0"/>
      <dgm:spPr/>
    </dgm:pt>
    <dgm:pt modelId="{CA20801A-5AF0-124C-80F7-85EDA56EA558}" type="pres">
      <dgm:prSet presAssocID="{38C23377-72F2-4B09-9FF5-4A57EC140A51}" presName="thickLine" presStyleLbl="alignNode1" presStyleIdx="3" presStyleCnt="5"/>
      <dgm:spPr/>
    </dgm:pt>
    <dgm:pt modelId="{2822F673-2BCC-404A-99E3-B9052605BD3F}" type="pres">
      <dgm:prSet presAssocID="{38C23377-72F2-4B09-9FF5-4A57EC140A51}" presName="horz1" presStyleCnt="0"/>
      <dgm:spPr/>
    </dgm:pt>
    <dgm:pt modelId="{3F2BF237-B1AA-CA4F-93A1-94A15EBDDFA8}" type="pres">
      <dgm:prSet presAssocID="{38C23377-72F2-4B09-9FF5-4A57EC140A51}" presName="tx1" presStyleLbl="revTx" presStyleIdx="3" presStyleCnt="5"/>
      <dgm:spPr/>
    </dgm:pt>
    <dgm:pt modelId="{936AA185-4539-5D4A-BBFD-A20651317AB9}" type="pres">
      <dgm:prSet presAssocID="{38C23377-72F2-4B09-9FF5-4A57EC140A51}" presName="vert1" presStyleCnt="0"/>
      <dgm:spPr/>
    </dgm:pt>
    <dgm:pt modelId="{6C2AFDC3-69F6-8C42-A4A8-879CB523EB84}" type="pres">
      <dgm:prSet presAssocID="{1A167FA8-532C-414C-8621-BCE4BF8BF042}" presName="thickLine" presStyleLbl="alignNode1" presStyleIdx="4" presStyleCnt="5"/>
      <dgm:spPr/>
    </dgm:pt>
    <dgm:pt modelId="{A684F812-E7DA-B140-BB20-C2B1704AB5CA}" type="pres">
      <dgm:prSet presAssocID="{1A167FA8-532C-414C-8621-BCE4BF8BF042}" presName="horz1" presStyleCnt="0"/>
      <dgm:spPr/>
    </dgm:pt>
    <dgm:pt modelId="{48CE6A84-2A07-0A4D-BE6B-527FBDD2E197}" type="pres">
      <dgm:prSet presAssocID="{1A167FA8-532C-414C-8621-BCE4BF8BF042}" presName="tx1" presStyleLbl="revTx" presStyleIdx="4" presStyleCnt="5"/>
      <dgm:spPr/>
    </dgm:pt>
    <dgm:pt modelId="{93B25650-4BB0-5E41-BE2C-0611CF3F17FC}" type="pres">
      <dgm:prSet presAssocID="{1A167FA8-532C-414C-8621-BCE4BF8BF042}" presName="vert1" presStyleCnt="0"/>
      <dgm:spPr/>
    </dgm:pt>
  </dgm:ptLst>
  <dgm:cxnLst>
    <dgm:cxn modelId="{6EEAAA56-362D-1749-BB58-B917C4931BC1}" type="presOf" srcId="{E2F9D454-2238-4B08-B122-AC675B71C798}" destId="{492F5015-0B7C-694D-ACF6-57E9E7CB9D33}" srcOrd="0" destOrd="0" presId="urn:microsoft.com/office/officeart/2008/layout/LinedList"/>
    <dgm:cxn modelId="{B60A165C-925E-2E41-8ACC-B7ED14CF5FC3}" type="presOf" srcId="{53F7332C-C712-470D-9FEA-F03BC2605753}" destId="{51F2583F-D90C-734E-89EE-72D3CDE9CE57}" srcOrd="0" destOrd="0" presId="urn:microsoft.com/office/officeart/2008/layout/LinedList"/>
    <dgm:cxn modelId="{5370FB6F-B858-7A44-921B-0530287F9C54}" type="presOf" srcId="{1A167FA8-532C-414C-8621-BCE4BF8BF042}" destId="{48CE6A84-2A07-0A4D-BE6B-527FBDD2E197}" srcOrd="0" destOrd="0" presId="urn:microsoft.com/office/officeart/2008/layout/LinedList"/>
    <dgm:cxn modelId="{FED1FA80-1839-442E-A498-AF3664C1964B}" srcId="{E2F9D454-2238-4B08-B122-AC675B71C798}" destId="{1A167FA8-532C-414C-8621-BCE4BF8BF042}" srcOrd="4" destOrd="0" parTransId="{0CCDE904-E4A6-4072-AC84-9CAE5A0765F9}" sibTransId="{56F4EAB5-5F3B-403F-BBAB-4C9BD5568E1A}"/>
    <dgm:cxn modelId="{6D312BC8-E828-4260-B9D8-3583CDBEC519}" srcId="{E2F9D454-2238-4B08-B122-AC675B71C798}" destId="{20304FBE-4528-4815-A7CA-64519FBDF6E1}" srcOrd="0" destOrd="0" parTransId="{395C547C-3B69-42B9-964C-E453DB5D0633}" sibTransId="{808CC193-D57C-42EE-859E-58C07C49CEF8}"/>
    <dgm:cxn modelId="{1C3B29C9-1D9D-CF42-AE17-092ED1400373}" type="presOf" srcId="{38C23377-72F2-4B09-9FF5-4A57EC140A51}" destId="{3F2BF237-B1AA-CA4F-93A1-94A15EBDDFA8}" srcOrd="0" destOrd="0" presId="urn:microsoft.com/office/officeart/2008/layout/LinedList"/>
    <dgm:cxn modelId="{9A27ADCE-3420-3347-896F-7D32A8B98290}" type="presOf" srcId="{20304FBE-4528-4815-A7CA-64519FBDF6E1}" destId="{78360BDE-4A56-D847-B421-19F0C1FABCC3}" srcOrd="0" destOrd="0" presId="urn:microsoft.com/office/officeart/2008/layout/LinedList"/>
    <dgm:cxn modelId="{A6D733D8-C8A3-4390-B8FF-F3091DD41BAD}" srcId="{E2F9D454-2238-4B08-B122-AC675B71C798}" destId="{38C23377-72F2-4B09-9FF5-4A57EC140A51}" srcOrd="3" destOrd="0" parTransId="{5DC776DF-29D8-4F2B-AEE6-780D8BE4E689}" sibTransId="{1229E5F3-4089-49C1-B8C2-E237615D539F}"/>
    <dgm:cxn modelId="{A96914EA-DEB1-0544-BF01-4037412CC483}" type="presOf" srcId="{9E173795-9DCC-46C1-9E87-A07CD14D261B}" destId="{ED2BAE19-DCB5-404C-9442-821E2A22C682}" srcOrd="0" destOrd="0" presId="urn:microsoft.com/office/officeart/2008/layout/LinedList"/>
    <dgm:cxn modelId="{F1BAC8EB-E7B8-4866-8843-0E096933B3E3}" srcId="{E2F9D454-2238-4B08-B122-AC675B71C798}" destId="{9E173795-9DCC-46C1-9E87-A07CD14D261B}" srcOrd="1" destOrd="0" parTransId="{A61B6125-4BC7-4250-B626-3B416F0F6B7F}" sibTransId="{6AF8214F-9F94-4777-9032-F8A56F332B30}"/>
    <dgm:cxn modelId="{B83C5FEE-6272-424C-BAD6-2854F295EE99}" srcId="{E2F9D454-2238-4B08-B122-AC675B71C798}" destId="{53F7332C-C712-470D-9FEA-F03BC2605753}" srcOrd="2" destOrd="0" parTransId="{48862474-EF2B-4D2A-92A6-8E0ADC9DC9A4}" sibTransId="{CE03634A-D780-46E6-BDFF-667EEDC0E901}"/>
    <dgm:cxn modelId="{95EBB6D7-66BC-2146-8B40-4746800F7C4F}" type="presParOf" srcId="{492F5015-0B7C-694D-ACF6-57E9E7CB9D33}" destId="{F4A4A0FF-887F-F846-B952-8F4CB5B8C371}" srcOrd="0" destOrd="0" presId="urn:microsoft.com/office/officeart/2008/layout/LinedList"/>
    <dgm:cxn modelId="{022BCECC-11C9-1D47-95E3-E02E74F9900A}" type="presParOf" srcId="{492F5015-0B7C-694D-ACF6-57E9E7CB9D33}" destId="{1473AF02-2953-F24F-BFFF-476CC0C27A8A}" srcOrd="1" destOrd="0" presId="urn:microsoft.com/office/officeart/2008/layout/LinedList"/>
    <dgm:cxn modelId="{09ECC523-91FB-4448-B9BB-F909B9953620}" type="presParOf" srcId="{1473AF02-2953-F24F-BFFF-476CC0C27A8A}" destId="{78360BDE-4A56-D847-B421-19F0C1FABCC3}" srcOrd="0" destOrd="0" presId="urn:microsoft.com/office/officeart/2008/layout/LinedList"/>
    <dgm:cxn modelId="{D8E8CBD6-B515-2C40-81DB-C95A1F742F2D}" type="presParOf" srcId="{1473AF02-2953-F24F-BFFF-476CC0C27A8A}" destId="{51052C0C-9CD5-E24E-9F91-B91E28DD1774}" srcOrd="1" destOrd="0" presId="urn:microsoft.com/office/officeart/2008/layout/LinedList"/>
    <dgm:cxn modelId="{2C5F15B0-1672-B64F-AC81-0A6E970204F1}" type="presParOf" srcId="{492F5015-0B7C-694D-ACF6-57E9E7CB9D33}" destId="{2D7266AA-B584-564C-BCFE-A4F4A404E427}" srcOrd="2" destOrd="0" presId="urn:microsoft.com/office/officeart/2008/layout/LinedList"/>
    <dgm:cxn modelId="{964DCB73-A436-524C-8370-DFDBD2B381B4}" type="presParOf" srcId="{492F5015-0B7C-694D-ACF6-57E9E7CB9D33}" destId="{1AE19151-7B11-2841-B7CB-F928D05C95FB}" srcOrd="3" destOrd="0" presId="urn:microsoft.com/office/officeart/2008/layout/LinedList"/>
    <dgm:cxn modelId="{65D1307C-03E9-904E-99A6-EFE0E956A9E3}" type="presParOf" srcId="{1AE19151-7B11-2841-B7CB-F928D05C95FB}" destId="{ED2BAE19-DCB5-404C-9442-821E2A22C682}" srcOrd="0" destOrd="0" presId="urn:microsoft.com/office/officeart/2008/layout/LinedList"/>
    <dgm:cxn modelId="{AC63E0BA-A404-6C4D-B12C-CFA76279C47B}" type="presParOf" srcId="{1AE19151-7B11-2841-B7CB-F928D05C95FB}" destId="{03E76D18-93A0-2B4A-A899-C07A7E0240F8}" srcOrd="1" destOrd="0" presId="urn:microsoft.com/office/officeart/2008/layout/LinedList"/>
    <dgm:cxn modelId="{CA680CA5-826C-4848-8F40-D3DFBF1D21D3}" type="presParOf" srcId="{492F5015-0B7C-694D-ACF6-57E9E7CB9D33}" destId="{C19395BE-CA3E-CC4E-B095-0A02A89549B6}" srcOrd="4" destOrd="0" presId="urn:microsoft.com/office/officeart/2008/layout/LinedList"/>
    <dgm:cxn modelId="{CD9B7B08-B161-4247-BDF1-67943B4884E3}" type="presParOf" srcId="{492F5015-0B7C-694D-ACF6-57E9E7CB9D33}" destId="{F0363328-74A4-2E45-9E8E-258E76D74485}" srcOrd="5" destOrd="0" presId="urn:microsoft.com/office/officeart/2008/layout/LinedList"/>
    <dgm:cxn modelId="{FAC242A2-2FEB-B346-8AF0-8E8733AF2CB4}" type="presParOf" srcId="{F0363328-74A4-2E45-9E8E-258E76D74485}" destId="{51F2583F-D90C-734E-89EE-72D3CDE9CE57}" srcOrd="0" destOrd="0" presId="urn:microsoft.com/office/officeart/2008/layout/LinedList"/>
    <dgm:cxn modelId="{982915DD-4127-FD4D-9D51-9F4268A1EE8B}" type="presParOf" srcId="{F0363328-74A4-2E45-9E8E-258E76D74485}" destId="{9BD57F02-456E-4740-81AD-C1F826BA6591}" srcOrd="1" destOrd="0" presId="urn:microsoft.com/office/officeart/2008/layout/LinedList"/>
    <dgm:cxn modelId="{F0E65B70-3FB4-FF4C-9119-2F8D8ED1E71A}" type="presParOf" srcId="{492F5015-0B7C-694D-ACF6-57E9E7CB9D33}" destId="{CA20801A-5AF0-124C-80F7-85EDA56EA558}" srcOrd="6" destOrd="0" presId="urn:microsoft.com/office/officeart/2008/layout/LinedList"/>
    <dgm:cxn modelId="{23FA43A2-2BA6-0740-9720-2EF7DA7C64AD}" type="presParOf" srcId="{492F5015-0B7C-694D-ACF6-57E9E7CB9D33}" destId="{2822F673-2BCC-404A-99E3-B9052605BD3F}" srcOrd="7" destOrd="0" presId="urn:microsoft.com/office/officeart/2008/layout/LinedList"/>
    <dgm:cxn modelId="{B5896E2A-1EFC-3744-AA05-AAF1DDA4EDEC}" type="presParOf" srcId="{2822F673-2BCC-404A-99E3-B9052605BD3F}" destId="{3F2BF237-B1AA-CA4F-93A1-94A15EBDDFA8}" srcOrd="0" destOrd="0" presId="urn:microsoft.com/office/officeart/2008/layout/LinedList"/>
    <dgm:cxn modelId="{8E47F89D-084E-7E47-B41A-B6D612DB5DA4}" type="presParOf" srcId="{2822F673-2BCC-404A-99E3-B9052605BD3F}" destId="{936AA185-4539-5D4A-BBFD-A20651317AB9}" srcOrd="1" destOrd="0" presId="urn:microsoft.com/office/officeart/2008/layout/LinedList"/>
    <dgm:cxn modelId="{6EB11B2D-37EF-2843-AC53-8D8AA73E3AD3}" type="presParOf" srcId="{492F5015-0B7C-694D-ACF6-57E9E7CB9D33}" destId="{6C2AFDC3-69F6-8C42-A4A8-879CB523EB84}" srcOrd="8" destOrd="0" presId="urn:microsoft.com/office/officeart/2008/layout/LinedList"/>
    <dgm:cxn modelId="{36FA793A-BADF-804D-A82B-51004C507CB5}" type="presParOf" srcId="{492F5015-0B7C-694D-ACF6-57E9E7CB9D33}" destId="{A684F812-E7DA-B140-BB20-C2B1704AB5CA}" srcOrd="9" destOrd="0" presId="urn:microsoft.com/office/officeart/2008/layout/LinedList"/>
    <dgm:cxn modelId="{B3075E5A-FC7D-8C46-B281-B7AB2C166694}" type="presParOf" srcId="{A684F812-E7DA-B140-BB20-C2B1704AB5CA}" destId="{48CE6A84-2A07-0A4D-BE6B-527FBDD2E197}" srcOrd="0" destOrd="0" presId="urn:microsoft.com/office/officeart/2008/layout/LinedList"/>
    <dgm:cxn modelId="{AB1F21E3-AE9C-6847-9633-4CD2EC5E9622}" type="presParOf" srcId="{A684F812-E7DA-B140-BB20-C2B1704AB5CA}" destId="{93B25650-4BB0-5E41-BE2C-0611CF3F17F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68D1B4-676E-486A-9F2E-12A941366D6A}">
      <dsp:nvSpPr>
        <dsp:cNvPr id="0" name=""/>
        <dsp:cNvSpPr/>
      </dsp:nvSpPr>
      <dsp:spPr>
        <a:xfrm>
          <a:off x="668502" y="796307"/>
          <a:ext cx="1058062" cy="1058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3DDA1B-205C-4737-93FC-DF345E63C30B}">
      <dsp:nvSpPr>
        <dsp:cNvPr id="0" name=""/>
        <dsp:cNvSpPr/>
      </dsp:nvSpPr>
      <dsp:spPr>
        <a:xfrm>
          <a:off x="21909" y="2168280"/>
          <a:ext cx="235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Individuals in modern society do not take on the whole possible range of economic activity themselves.</a:t>
          </a:r>
          <a:endParaRPr lang="en-US" sz="1100" kern="1200"/>
        </a:p>
      </dsp:txBody>
      <dsp:txXfrm>
        <a:off x="21909" y="2168280"/>
        <a:ext cx="2351250" cy="720000"/>
      </dsp:txXfrm>
    </dsp:sp>
    <dsp:sp modelId="{6CE0A835-E96D-470F-B385-79EF39FAAEE5}">
      <dsp:nvSpPr>
        <dsp:cNvPr id="0" name=""/>
        <dsp:cNvSpPr/>
      </dsp:nvSpPr>
      <dsp:spPr>
        <a:xfrm>
          <a:off x="3431221" y="796307"/>
          <a:ext cx="1058062" cy="1058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2489EB-2AF1-4E50-A9F5-CA5A4CFC0956}">
      <dsp:nvSpPr>
        <dsp:cNvPr id="0" name=""/>
        <dsp:cNvSpPr/>
      </dsp:nvSpPr>
      <dsp:spPr>
        <a:xfrm>
          <a:off x="2784627" y="2168280"/>
          <a:ext cx="235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It applies to land , capital labour and entrepreneurship  </a:t>
          </a:r>
          <a:endParaRPr lang="en-US" sz="1100" kern="1200"/>
        </a:p>
      </dsp:txBody>
      <dsp:txXfrm>
        <a:off x="2784627" y="2168280"/>
        <a:ext cx="235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E01E20-F561-4EC7-9F45-3C80BDC87FFE}">
      <dsp:nvSpPr>
        <dsp:cNvPr id="0" name=""/>
        <dsp:cNvSpPr/>
      </dsp:nvSpPr>
      <dsp:spPr>
        <a:xfrm>
          <a:off x="1212569" y="808036"/>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B806CC-3B8C-43CE-86FE-A6AC817E6A1F}">
      <dsp:nvSpPr>
        <dsp:cNvPr id="0" name=""/>
        <dsp:cNvSpPr/>
      </dsp:nvSpPr>
      <dsp:spPr>
        <a:xfrm>
          <a:off x="417971" y="2518804"/>
          <a:ext cx="2889450" cy="1024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PERSONAL WEALTH : Personal belongings -  clothes, cars and consumer durables, houses, land and  paintings, etc.  [ These have utility (satisfaction)’ money value , limited in supply and are transferable between people]</a:t>
          </a:r>
          <a:endParaRPr lang="en-US" sz="1100" kern="1200"/>
        </a:p>
      </dsp:txBody>
      <dsp:txXfrm>
        <a:off x="417971" y="2518804"/>
        <a:ext cx="2889450" cy="1024497"/>
      </dsp:txXfrm>
    </dsp:sp>
    <dsp:sp modelId="{B5B7A4E6-9D9A-4DEC-B92E-4CFE43D38332}">
      <dsp:nvSpPr>
        <dsp:cNvPr id="0" name=""/>
        <dsp:cNvSpPr/>
      </dsp:nvSpPr>
      <dsp:spPr>
        <a:xfrm>
          <a:off x="4607673" y="808036"/>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3665E7-1AE9-4131-A565-43C2BF9B002D}">
      <dsp:nvSpPr>
        <dsp:cNvPr id="0" name=""/>
        <dsp:cNvSpPr/>
      </dsp:nvSpPr>
      <dsp:spPr>
        <a:xfrm>
          <a:off x="3813074" y="2518804"/>
          <a:ext cx="2889450" cy="1024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BUSINESS WEALTH: factory buildings, machinery and raw materials and stocks of finished goods . </a:t>
          </a:r>
          <a:endParaRPr lang="en-US" sz="1100" kern="1200"/>
        </a:p>
      </dsp:txBody>
      <dsp:txXfrm>
        <a:off x="3813074" y="2518804"/>
        <a:ext cx="2889450" cy="1024497"/>
      </dsp:txXfrm>
    </dsp:sp>
    <dsp:sp modelId="{B5CF4DE0-6D59-4941-889A-3424D7EA53DB}">
      <dsp:nvSpPr>
        <dsp:cNvPr id="0" name=""/>
        <dsp:cNvSpPr/>
      </dsp:nvSpPr>
      <dsp:spPr>
        <a:xfrm>
          <a:off x="8002777" y="808036"/>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B67296-0551-4ED9-8F37-0D58BED98A7C}">
      <dsp:nvSpPr>
        <dsp:cNvPr id="0" name=""/>
        <dsp:cNvSpPr/>
      </dsp:nvSpPr>
      <dsp:spPr>
        <a:xfrm>
          <a:off x="7208178" y="2518804"/>
          <a:ext cx="2889450" cy="1024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SOCIAL WEALTH: wealth owned collectively  to include property owned by the national government and local authorities. For example – schools, road and museums.  Welath can be transferred from the private sector to the social sector  and vice versa. </a:t>
          </a:r>
          <a:endParaRPr lang="en-US" sz="1100" kern="1200"/>
        </a:p>
      </dsp:txBody>
      <dsp:txXfrm>
        <a:off x="7208178" y="2518804"/>
        <a:ext cx="2889450" cy="10244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9DEA1D-8305-46F5-819E-445BC5CA93D0}">
      <dsp:nvSpPr>
        <dsp:cNvPr id="0" name=""/>
        <dsp:cNvSpPr/>
      </dsp:nvSpPr>
      <dsp:spPr>
        <a:xfrm>
          <a:off x="1281119" y="219784"/>
          <a:ext cx="725361" cy="7253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C4E2AA-4FB3-4DD8-A2FB-DE5B8D4B4F36}">
      <dsp:nvSpPr>
        <dsp:cNvPr id="0" name=""/>
        <dsp:cNvSpPr/>
      </dsp:nvSpPr>
      <dsp:spPr>
        <a:xfrm>
          <a:off x="837843" y="1208520"/>
          <a:ext cx="1611914" cy="765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Economic growth – a sustained rise in the level of output of goods and services (economic activity)</a:t>
          </a:r>
        </a:p>
      </dsp:txBody>
      <dsp:txXfrm>
        <a:off x="837843" y="1208520"/>
        <a:ext cx="1611914" cy="765659"/>
      </dsp:txXfrm>
    </dsp:sp>
    <dsp:sp modelId="{42A683CF-66AE-4D5F-B842-720DC15419ED}">
      <dsp:nvSpPr>
        <dsp:cNvPr id="0" name=""/>
        <dsp:cNvSpPr/>
      </dsp:nvSpPr>
      <dsp:spPr>
        <a:xfrm>
          <a:off x="3175118" y="219784"/>
          <a:ext cx="725361" cy="7253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1633EF-4F78-4809-9AEE-D8829A8E6B1B}">
      <dsp:nvSpPr>
        <dsp:cNvPr id="0" name=""/>
        <dsp:cNvSpPr/>
      </dsp:nvSpPr>
      <dsp:spPr>
        <a:xfrm>
          <a:off x="2731842" y="1208520"/>
          <a:ext cx="1611914" cy="765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hlinkClick xmlns:r="http://schemas.openxmlformats.org/officeDocument/2006/relationships" r:id="rId5"/>
            </a:rPr>
            <a:t>https://www.statista.com/statistics/375195/gdp-growth-forecast-uk/</a:t>
          </a:r>
          <a:endParaRPr lang="en-US" sz="1100" kern="1200"/>
        </a:p>
      </dsp:txBody>
      <dsp:txXfrm>
        <a:off x="2731842" y="1208520"/>
        <a:ext cx="1611914" cy="765659"/>
      </dsp:txXfrm>
    </dsp:sp>
    <dsp:sp modelId="{39B8C016-3707-431B-BD63-3420E39FAB8B}">
      <dsp:nvSpPr>
        <dsp:cNvPr id="0" name=""/>
        <dsp:cNvSpPr/>
      </dsp:nvSpPr>
      <dsp:spPr>
        <a:xfrm>
          <a:off x="1281119" y="2377158"/>
          <a:ext cx="725361" cy="725361"/>
        </a:xfrm>
        <a:prstGeom prst="rect">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727B40-9554-4803-A7DB-A774CE13D9FD}">
      <dsp:nvSpPr>
        <dsp:cNvPr id="0" name=""/>
        <dsp:cNvSpPr/>
      </dsp:nvSpPr>
      <dsp:spPr>
        <a:xfrm>
          <a:off x="837843" y="3365894"/>
          <a:ext cx="1611914" cy="765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Causes of economic growth – an increase in the size of the working population or/and an increase in the productivity of individual work people.</a:t>
          </a:r>
        </a:p>
      </dsp:txBody>
      <dsp:txXfrm>
        <a:off x="837843" y="3365894"/>
        <a:ext cx="1611914" cy="765659"/>
      </dsp:txXfrm>
    </dsp:sp>
    <dsp:sp modelId="{B3A4DD6C-091A-4F93-B43C-B9CF23C8BE88}">
      <dsp:nvSpPr>
        <dsp:cNvPr id="0" name=""/>
        <dsp:cNvSpPr/>
      </dsp:nvSpPr>
      <dsp:spPr>
        <a:xfrm>
          <a:off x="3175118" y="2377158"/>
          <a:ext cx="725361" cy="725361"/>
        </a:xfrm>
        <a:prstGeom prst="rect">
          <a:avLst/>
        </a:prstGeom>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D02C54-0E62-4D19-A136-155477CDC82A}">
      <dsp:nvSpPr>
        <dsp:cNvPr id="0" name=""/>
        <dsp:cNvSpPr/>
      </dsp:nvSpPr>
      <dsp:spPr>
        <a:xfrm>
          <a:off x="2731842" y="3365894"/>
          <a:ext cx="1611914" cy="765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Better consumer foods and services are available and to more people</a:t>
          </a:r>
        </a:p>
      </dsp:txBody>
      <dsp:txXfrm>
        <a:off x="2731842" y="3365894"/>
        <a:ext cx="1611914" cy="76565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A4A0FF-887F-F846-B952-8F4CB5B8C371}">
      <dsp:nvSpPr>
        <dsp:cNvPr id="0" name=""/>
        <dsp:cNvSpPr/>
      </dsp:nvSpPr>
      <dsp:spPr>
        <a:xfrm>
          <a:off x="0" y="531"/>
          <a:ext cx="1051560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360BDE-4A56-D847-B421-19F0C1FABCC3}">
      <dsp:nvSpPr>
        <dsp:cNvPr id="0" name=""/>
        <dsp:cNvSpPr/>
      </dsp:nvSpPr>
      <dsp:spPr>
        <a:xfrm>
          <a:off x="0" y="531"/>
          <a:ext cx="10515600" cy="870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Actual economic growth – the annual percentage increase in national output. This tends to fluctuate with the trade cycle. </a:t>
          </a:r>
        </a:p>
      </dsp:txBody>
      <dsp:txXfrm>
        <a:off x="0" y="531"/>
        <a:ext cx="10515600" cy="870296"/>
      </dsp:txXfrm>
    </dsp:sp>
    <dsp:sp modelId="{2D7266AA-B584-564C-BCFE-A4F4A404E427}">
      <dsp:nvSpPr>
        <dsp:cNvPr id="0" name=""/>
        <dsp:cNvSpPr/>
      </dsp:nvSpPr>
      <dsp:spPr>
        <a:xfrm>
          <a:off x="0" y="870827"/>
          <a:ext cx="10515600" cy="0"/>
        </a:xfrm>
        <a:prstGeom prst="line">
          <a:avLst/>
        </a:prstGeom>
        <a:solidFill>
          <a:schemeClr val="accent5">
            <a:hueOff val="-3038037"/>
            <a:satOff val="-207"/>
            <a:lumOff val="490"/>
            <a:alphaOff val="0"/>
          </a:schemeClr>
        </a:solidFill>
        <a:ln w="19050" cap="flat" cmpd="sng" algn="ctr">
          <a:solidFill>
            <a:schemeClr val="accent5">
              <a:hueOff val="-3038037"/>
              <a:satOff val="-207"/>
              <a:lumOff val="4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2BAE19-DCB5-404C-9442-821E2A22C682}">
      <dsp:nvSpPr>
        <dsp:cNvPr id="0" name=""/>
        <dsp:cNvSpPr/>
      </dsp:nvSpPr>
      <dsp:spPr>
        <a:xfrm>
          <a:off x="0" y="870827"/>
          <a:ext cx="10515600" cy="870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Potential Economic Growth – the rate at which the economy would grow if all resources were fully used. </a:t>
          </a:r>
        </a:p>
      </dsp:txBody>
      <dsp:txXfrm>
        <a:off x="0" y="870827"/>
        <a:ext cx="10515600" cy="870296"/>
      </dsp:txXfrm>
    </dsp:sp>
    <dsp:sp modelId="{C19395BE-CA3E-CC4E-B095-0A02A89549B6}">
      <dsp:nvSpPr>
        <dsp:cNvPr id="0" name=""/>
        <dsp:cNvSpPr/>
      </dsp:nvSpPr>
      <dsp:spPr>
        <a:xfrm>
          <a:off x="0" y="1741123"/>
          <a:ext cx="10515600" cy="0"/>
        </a:xfrm>
        <a:prstGeom prst="line">
          <a:avLst/>
        </a:prstGeom>
        <a:solidFill>
          <a:schemeClr val="accent5">
            <a:hueOff val="-6076075"/>
            <a:satOff val="-413"/>
            <a:lumOff val="981"/>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F2583F-D90C-734E-89EE-72D3CDE9CE57}">
      <dsp:nvSpPr>
        <dsp:cNvPr id="0" name=""/>
        <dsp:cNvSpPr/>
      </dsp:nvSpPr>
      <dsp:spPr>
        <a:xfrm>
          <a:off x="0" y="1741123"/>
          <a:ext cx="10515600" cy="870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Potential economic growth is related to the productive capacity of the economy. </a:t>
          </a:r>
        </a:p>
      </dsp:txBody>
      <dsp:txXfrm>
        <a:off x="0" y="1741123"/>
        <a:ext cx="10515600" cy="870296"/>
      </dsp:txXfrm>
    </dsp:sp>
    <dsp:sp modelId="{CA20801A-5AF0-124C-80F7-85EDA56EA558}">
      <dsp:nvSpPr>
        <dsp:cNvPr id="0" name=""/>
        <dsp:cNvSpPr/>
      </dsp:nvSpPr>
      <dsp:spPr>
        <a:xfrm>
          <a:off x="0" y="2611420"/>
          <a:ext cx="10515600" cy="0"/>
        </a:xfrm>
        <a:prstGeom prst="line">
          <a:avLst/>
        </a:prstGeom>
        <a:solidFill>
          <a:schemeClr val="accent5">
            <a:hueOff val="-9114112"/>
            <a:satOff val="-620"/>
            <a:lumOff val="1471"/>
            <a:alphaOff val="0"/>
          </a:schemeClr>
        </a:solidFill>
        <a:ln w="19050" cap="flat" cmpd="sng" algn="ctr">
          <a:solidFill>
            <a:schemeClr val="accent5">
              <a:hueOff val="-9114112"/>
              <a:satOff val="-620"/>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2BF237-B1AA-CA4F-93A1-94A15EBDDFA8}">
      <dsp:nvSpPr>
        <dsp:cNvPr id="0" name=""/>
        <dsp:cNvSpPr/>
      </dsp:nvSpPr>
      <dsp:spPr>
        <a:xfrm>
          <a:off x="0" y="2611420"/>
          <a:ext cx="10515600" cy="870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1) Increases in the amount of resources – land, labour, capital and entrepreneurship </a:t>
          </a:r>
        </a:p>
      </dsp:txBody>
      <dsp:txXfrm>
        <a:off x="0" y="2611420"/>
        <a:ext cx="10515600" cy="870296"/>
      </dsp:txXfrm>
    </dsp:sp>
    <dsp:sp modelId="{6C2AFDC3-69F6-8C42-A4A8-879CB523EB84}">
      <dsp:nvSpPr>
        <dsp:cNvPr id="0" name=""/>
        <dsp:cNvSpPr/>
      </dsp:nvSpPr>
      <dsp:spPr>
        <a:xfrm>
          <a:off x="0" y="3481716"/>
          <a:ext cx="10515600" cy="0"/>
        </a:xfrm>
        <a:prstGeom prst="line">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CE6A84-2A07-0A4D-BE6B-527FBDD2E197}">
      <dsp:nvSpPr>
        <dsp:cNvPr id="0" name=""/>
        <dsp:cNvSpPr/>
      </dsp:nvSpPr>
      <dsp:spPr>
        <a:xfrm>
          <a:off x="0" y="3481716"/>
          <a:ext cx="10515600" cy="870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2) Increases in the productivity of resources – technological process and upskilled labour practices.  </a:t>
          </a:r>
          <a:endParaRPr lang="en-US" sz="2400" kern="1200" dirty="0"/>
        </a:p>
      </dsp:txBody>
      <dsp:txXfrm>
        <a:off x="0" y="3481716"/>
        <a:ext cx="10515600" cy="87029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5D917-86C4-6960-A5CD-BB5C8EA72BA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9F5D4CB-BF9F-0BBE-18A7-30CECF0467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654380C-4144-0DB9-BF70-02C757EF2F5E}"/>
              </a:ext>
            </a:extLst>
          </p:cNvPr>
          <p:cNvSpPr>
            <a:spLocks noGrp="1"/>
          </p:cNvSpPr>
          <p:nvPr>
            <p:ph type="dt" sz="half" idx="10"/>
          </p:nvPr>
        </p:nvSpPr>
        <p:spPr/>
        <p:txBody>
          <a:bodyPr/>
          <a:lstStyle/>
          <a:p>
            <a:fld id="{9D450B0E-020A-4207-9BC7-F41AFD4D87F5}" type="datetimeFigureOut">
              <a:rPr lang="en-GB" smtClean="0"/>
              <a:t>08/02/2025</a:t>
            </a:fld>
            <a:endParaRPr lang="en-GB"/>
          </a:p>
        </p:txBody>
      </p:sp>
      <p:sp>
        <p:nvSpPr>
          <p:cNvPr id="5" name="Footer Placeholder 4">
            <a:extLst>
              <a:ext uri="{FF2B5EF4-FFF2-40B4-BE49-F238E27FC236}">
                <a16:creationId xmlns:a16="http://schemas.microsoft.com/office/drawing/2014/main" id="{B9A67C59-B37C-B660-A600-46C8288A30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12233A-5632-4466-0E99-44380C4D94BF}"/>
              </a:ext>
            </a:extLst>
          </p:cNvPr>
          <p:cNvSpPr>
            <a:spLocks noGrp="1"/>
          </p:cNvSpPr>
          <p:nvPr>
            <p:ph type="sldNum" sz="quarter" idx="12"/>
          </p:nvPr>
        </p:nvSpPr>
        <p:spPr/>
        <p:txBody>
          <a:bodyPr/>
          <a:lstStyle/>
          <a:p>
            <a:fld id="{5E59B6FA-E8EB-4F39-85DB-A7F444C35E84}" type="slidenum">
              <a:rPr lang="en-GB" smtClean="0"/>
              <a:t>‹#›</a:t>
            </a:fld>
            <a:endParaRPr lang="en-GB"/>
          </a:p>
        </p:txBody>
      </p:sp>
    </p:spTree>
    <p:extLst>
      <p:ext uri="{BB962C8B-B14F-4D97-AF65-F5344CB8AC3E}">
        <p14:creationId xmlns:p14="http://schemas.microsoft.com/office/powerpoint/2010/main" val="10924007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8ECB7-F711-CF91-511E-566ECD8FED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863045-7F72-C6DB-8216-DF4FCC6A3F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A314A9-582A-45D8-CFF2-49F291536ED1}"/>
              </a:ext>
            </a:extLst>
          </p:cNvPr>
          <p:cNvSpPr>
            <a:spLocks noGrp="1"/>
          </p:cNvSpPr>
          <p:nvPr>
            <p:ph type="dt" sz="half" idx="10"/>
          </p:nvPr>
        </p:nvSpPr>
        <p:spPr/>
        <p:txBody>
          <a:bodyPr/>
          <a:lstStyle/>
          <a:p>
            <a:fld id="{9D450B0E-020A-4207-9BC7-F41AFD4D87F5}" type="datetimeFigureOut">
              <a:rPr lang="en-GB" smtClean="0"/>
              <a:t>08/02/2025</a:t>
            </a:fld>
            <a:endParaRPr lang="en-GB"/>
          </a:p>
        </p:txBody>
      </p:sp>
      <p:sp>
        <p:nvSpPr>
          <p:cNvPr id="5" name="Footer Placeholder 4">
            <a:extLst>
              <a:ext uri="{FF2B5EF4-FFF2-40B4-BE49-F238E27FC236}">
                <a16:creationId xmlns:a16="http://schemas.microsoft.com/office/drawing/2014/main" id="{3A23D26C-2713-9693-88B0-5372455BEE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6C16BC-5FBF-BF94-C349-E49761D14B34}"/>
              </a:ext>
            </a:extLst>
          </p:cNvPr>
          <p:cNvSpPr>
            <a:spLocks noGrp="1"/>
          </p:cNvSpPr>
          <p:nvPr>
            <p:ph type="sldNum" sz="quarter" idx="12"/>
          </p:nvPr>
        </p:nvSpPr>
        <p:spPr/>
        <p:txBody>
          <a:bodyPr/>
          <a:lstStyle/>
          <a:p>
            <a:fld id="{5E59B6FA-E8EB-4F39-85DB-A7F444C35E84}" type="slidenum">
              <a:rPr lang="en-GB" smtClean="0"/>
              <a:t>‹#›</a:t>
            </a:fld>
            <a:endParaRPr lang="en-GB"/>
          </a:p>
        </p:txBody>
      </p:sp>
    </p:spTree>
    <p:extLst>
      <p:ext uri="{BB962C8B-B14F-4D97-AF65-F5344CB8AC3E}">
        <p14:creationId xmlns:p14="http://schemas.microsoft.com/office/powerpoint/2010/main" val="29619038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170AD-3B22-CD27-1AF8-26D080B103E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1B046C9-A2E6-F0CA-EC20-2BDFDA2559E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612B5EA-C8DA-2B2F-3B84-D2E966B952BA}"/>
              </a:ext>
            </a:extLst>
          </p:cNvPr>
          <p:cNvSpPr>
            <a:spLocks noGrp="1"/>
          </p:cNvSpPr>
          <p:nvPr>
            <p:ph type="dt" sz="half" idx="10"/>
          </p:nvPr>
        </p:nvSpPr>
        <p:spPr/>
        <p:txBody>
          <a:bodyPr/>
          <a:lstStyle/>
          <a:p>
            <a:fld id="{9D450B0E-020A-4207-9BC7-F41AFD4D87F5}" type="datetimeFigureOut">
              <a:rPr lang="en-GB" smtClean="0"/>
              <a:t>08/02/2025</a:t>
            </a:fld>
            <a:endParaRPr lang="en-GB"/>
          </a:p>
        </p:txBody>
      </p:sp>
      <p:sp>
        <p:nvSpPr>
          <p:cNvPr id="5" name="Footer Placeholder 4">
            <a:extLst>
              <a:ext uri="{FF2B5EF4-FFF2-40B4-BE49-F238E27FC236}">
                <a16:creationId xmlns:a16="http://schemas.microsoft.com/office/drawing/2014/main" id="{B39DE3E1-24D2-A27D-F098-9924EAC1D0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52A644-5174-CFAB-9658-7403BAA8F5D8}"/>
              </a:ext>
            </a:extLst>
          </p:cNvPr>
          <p:cNvSpPr>
            <a:spLocks noGrp="1"/>
          </p:cNvSpPr>
          <p:nvPr>
            <p:ph type="sldNum" sz="quarter" idx="12"/>
          </p:nvPr>
        </p:nvSpPr>
        <p:spPr/>
        <p:txBody>
          <a:bodyPr/>
          <a:lstStyle/>
          <a:p>
            <a:fld id="{5E59B6FA-E8EB-4F39-85DB-A7F444C35E84}" type="slidenum">
              <a:rPr lang="en-GB" smtClean="0"/>
              <a:t>‹#›</a:t>
            </a:fld>
            <a:endParaRPr lang="en-GB"/>
          </a:p>
        </p:txBody>
      </p:sp>
    </p:spTree>
    <p:extLst>
      <p:ext uri="{BB962C8B-B14F-4D97-AF65-F5344CB8AC3E}">
        <p14:creationId xmlns:p14="http://schemas.microsoft.com/office/powerpoint/2010/main" val="3164838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7A503-49C9-FF81-6480-D89B76AEDA8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A7A15E-35A7-E652-CFA7-ECB1AB5FC94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7B1C4EF-6C91-21D3-3490-7C4F6B483F4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D70BC6A-60F8-8A7C-7C91-2D1128F65BA8}"/>
              </a:ext>
            </a:extLst>
          </p:cNvPr>
          <p:cNvSpPr>
            <a:spLocks noGrp="1"/>
          </p:cNvSpPr>
          <p:nvPr>
            <p:ph type="dt" sz="half" idx="10"/>
          </p:nvPr>
        </p:nvSpPr>
        <p:spPr/>
        <p:txBody>
          <a:bodyPr/>
          <a:lstStyle/>
          <a:p>
            <a:fld id="{9D450B0E-020A-4207-9BC7-F41AFD4D87F5}" type="datetimeFigureOut">
              <a:rPr lang="en-GB" smtClean="0"/>
              <a:t>08/02/2025</a:t>
            </a:fld>
            <a:endParaRPr lang="en-GB"/>
          </a:p>
        </p:txBody>
      </p:sp>
      <p:sp>
        <p:nvSpPr>
          <p:cNvPr id="6" name="Footer Placeholder 5">
            <a:extLst>
              <a:ext uri="{FF2B5EF4-FFF2-40B4-BE49-F238E27FC236}">
                <a16:creationId xmlns:a16="http://schemas.microsoft.com/office/drawing/2014/main" id="{66B36862-57AC-315A-C466-EB53CAE68E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DE6C37-2F2B-629E-4601-19B442909F17}"/>
              </a:ext>
            </a:extLst>
          </p:cNvPr>
          <p:cNvSpPr>
            <a:spLocks noGrp="1"/>
          </p:cNvSpPr>
          <p:nvPr>
            <p:ph type="sldNum" sz="quarter" idx="12"/>
          </p:nvPr>
        </p:nvSpPr>
        <p:spPr/>
        <p:txBody>
          <a:bodyPr/>
          <a:lstStyle/>
          <a:p>
            <a:fld id="{5E59B6FA-E8EB-4F39-85DB-A7F444C35E84}" type="slidenum">
              <a:rPr lang="en-GB" smtClean="0"/>
              <a:t>‹#›</a:t>
            </a:fld>
            <a:endParaRPr lang="en-GB"/>
          </a:p>
        </p:txBody>
      </p:sp>
    </p:spTree>
    <p:extLst>
      <p:ext uri="{BB962C8B-B14F-4D97-AF65-F5344CB8AC3E}">
        <p14:creationId xmlns:p14="http://schemas.microsoft.com/office/powerpoint/2010/main" val="1336735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4DDE8-2E1C-FCA4-041B-3EEC61798E4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E6C5CD6-8F77-5299-6EC5-08AEEA100CF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7AC681A-0087-48FD-F04B-351AC0BD1B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20BB3CF-D518-938A-93BF-A866ACBB264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633626-4BA5-E172-7143-F1B837E6FF3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CF06A82-9F1E-0511-4255-C465F8B8AF9E}"/>
              </a:ext>
            </a:extLst>
          </p:cNvPr>
          <p:cNvSpPr>
            <a:spLocks noGrp="1"/>
          </p:cNvSpPr>
          <p:nvPr>
            <p:ph type="dt" sz="half" idx="10"/>
          </p:nvPr>
        </p:nvSpPr>
        <p:spPr/>
        <p:txBody>
          <a:bodyPr/>
          <a:lstStyle/>
          <a:p>
            <a:fld id="{9D450B0E-020A-4207-9BC7-F41AFD4D87F5}" type="datetimeFigureOut">
              <a:rPr lang="en-GB" smtClean="0"/>
              <a:t>08/02/2025</a:t>
            </a:fld>
            <a:endParaRPr lang="en-GB"/>
          </a:p>
        </p:txBody>
      </p:sp>
      <p:sp>
        <p:nvSpPr>
          <p:cNvPr id="8" name="Footer Placeholder 7">
            <a:extLst>
              <a:ext uri="{FF2B5EF4-FFF2-40B4-BE49-F238E27FC236}">
                <a16:creationId xmlns:a16="http://schemas.microsoft.com/office/drawing/2014/main" id="{3401C9A9-E84D-12CA-3796-5E4770316ED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AD132A5-2678-F9EB-54AD-C844D0D418D4}"/>
              </a:ext>
            </a:extLst>
          </p:cNvPr>
          <p:cNvSpPr>
            <a:spLocks noGrp="1"/>
          </p:cNvSpPr>
          <p:nvPr>
            <p:ph type="sldNum" sz="quarter" idx="12"/>
          </p:nvPr>
        </p:nvSpPr>
        <p:spPr/>
        <p:txBody>
          <a:bodyPr/>
          <a:lstStyle/>
          <a:p>
            <a:fld id="{5E59B6FA-E8EB-4F39-85DB-A7F444C35E84}" type="slidenum">
              <a:rPr lang="en-GB" smtClean="0"/>
              <a:t>‹#›</a:t>
            </a:fld>
            <a:endParaRPr lang="en-GB"/>
          </a:p>
        </p:txBody>
      </p:sp>
    </p:spTree>
    <p:extLst>
      <p:ext uri="{BB962C8B-B14F-4D97-AF65-F5344CB8AC3E}">
        <p14:creationId xmlns:p14="http://schemas.microsoft.com/office/powerpoint/2010/main" val="38532715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20856-EAB6-F5D5-04E0-B1AC2568952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E95888-5F1C-203F-4C5F-E51266239811}"/>
              </a:ext>
            </a:extLst>
          </p:cNvPr>
          <p:cNvSpPr>
            <a:spLocks noGrp="1"/>
          </p:cNvSpPr>
          <p:nvPr>
            <p:ph type="dt" sz="half" idx="10"/>
          </p:nvPr>
        </p:nvSpPr>
        <p:spPr/>
        <p:txBody>
          <a:bodyPr/>
          <a:lstStyle/>
          <a:p>
            <a:fld id="{9D450B0E-020A-4207-9BC7-F41AFD4D87F5}" type="datetimeFigureOut">
              <a:rPr lang="en-GB" smtClean="0"/>
              <a:t>08/02/2025</a:t>
            </a:fld>
            <a:endParaRPr lang="en-GB"/>
          </a:p>
        </p:txBody>
      </p:sp>
      <p:sp>
        <p:nvSpPr>
          <p:cNvPr id="4" name="Footer Placeholder 3">
            <a:extLst>
              <a:ext uri="{FF2B5EF4-FFF2-40B4-BE49-F238E27FC236}">
                <a16:creationId xmlns:a16="http://schemas.microsoft.com/office/drawing/2014/main" id="{2AD4E7C4-0A96-023D-8F65-BE6A079955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77F0E6A-E673-946F-BCEA-BDA8BBE1AED9}"/>
              </a:ext>
            </a:extLst>
          </p:cNvPr>
          <p:cNvSpPr>
            <a:spLocks noGrp="1"/>
          </p:cNvSpPr>
          <p:nvPr>
            <p:ph type="sldNum" sz="quarter" idx="12"/>
          </p:nvPr>
        </p:nvSpPr>
        <p:spPr/>
        <p:txBody>
          <a:bodyPr/>
          <a:lstStyle/>
          <a:p>
            <a:fld id="{5E59B6FA-E8EB-4F39-85DB-A7F444C35E84}" type="slidenum">
              <a:rPr lang="en-GB" smtClean="0"/>
              <a:t>‹#›</a:t>
            </a:fld>
            <a:endParaRPr lang="en-GB"/>
          </a:p>
        </p:txBody>
      </p:sp>
    </p:spTree>
    <p:extLst>
      <p:ext uri="{BB962C8B-B14F-4D97-AF65-F5344CB8AC3E}">
        <p14:creationId xmlns:p14="http://schemas.microsoft.com/office/powerpoint/2010/main" val="219657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7B47FF-0B8C-130A-E05F-AD15F6CCE66E}"/>
              </a:ext>
            </a:extLst>
          </p:cNvPr>
          <p:cNvSpPr>
            <a:spLocks noGrp="1"/>
          </p:cNvSpPr>
          <p:nvPr>
            <p:ph type="dt" sz="half" idx="10"/>
          </p:nvPr>
        </p:nvSpPr>
        <p:spPr/>
        <p:txBody>
          <a:bodyPr/>
          <a:lstStyle/>
          <a:p>
            <a:fld id="{9D450B0E-020A-4207-9BC7-F41AFD4D87F5}" type="datetimeFigureOut">
              <a:rPr lang="en-GB" smtClean="0"/>
              <a:t>08/02/2025</a:t>
            </a:fld>
            <a:endParaRPr lang="en-GB"/>
          </a:p>
        </p:txBody>
      </p:sp>
      <p:sp>
        <p:nvSpPr>
          <p:cNvPr id="3" name="Footer Placeholder 2">
            <a:extLst>
              <a:ext uri="{FF2B5EF4-FFF2-40B4-BE49-F238E27FC236}">
                <a16:creationId xmlns:a16="http://schemas.microsoft.com/office/drawing/2014/main" id="{7867FAD0-338A-8888-903C-6E144C7048B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92902B3-1609-711D-C7DD-8F1BAEE0553A}"/>
              </a:ext>
            </a:extLst>
          </p:cNvPr>
          <p:cNvSpPr>
            <a:spLocks noGrp="1"/>
          </p:cNvSpPr>
          <p:nvPr>
            <p:ph type="sldNum" sz="quarter" idx="12"/>
          </p:nvPr>
        </p:nvSpPr>
        <p:spPr/>
        <p:txBody>
          <a:bodyPr/>
          <a:lstStyle/>
          <a:p>
            <a:fld id="{5E59B6FA-E8EB-4F39-85DB-A7F444C35E84}" type="slidenum">
              <a:rPr lang="en-GB" smtClean="0"/>
              <a:t>‹#›</a:t>
            </a:fld>
            <a:endParaRPr lang="en-GB"/>
          </a:p>
        </p:txBody>
      </p:sp>
    </p:spTree>
    <p:extLst>
      <p:ext uri="{BB962C8B-B14F-4D97-AF65-F5344CB8AC3E}">
        <p14:creationId xmlns:p14="http://schemas.microsoft.com/office/powerpoint/2010/main" val="2111308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F41C1-52D6-4DDA-B24D-47EA151CE5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5265193-EFED-A57F-5EC5-D107527B64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49E11A1-93B8-AD40-65A3-56B74491B9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C1932C-D222-9B45-1008-8955EA3EE32A}"/>
              </a:ext>
            </a:extLst>
          </p:cNvPr>
          <p:cNvSpPr>
            <a:spLocks noGrp="1"/>
          </p:cNvSpPr>
          <p:nvPr>
            <p:ph type="dt" sz="half" idx="10"/>
          </p:nvPr>
        </p:nvSpPr>
        <p:spPr/>
        <p:txBody>
          <a:bodyPr/>
          <a:lstStyle/>
          <a:p>
            <a:fld id="{9D450B0E-020A-4207-9BC7-F41AFD4D87F5}" type="datetimeFigureOut">
              <a:rPr lang="en-GB" smtClean="0"/>
              <a:t>08/02/2025</a:t>
            </a:fld>
            <a:endParaRPr lang="en-GB"/>
          </a:p>
        </p:txBody>
      </p:sp>
      <p:sp>
        <p:nvSpPr>
          <p:cNvPr id="6" name="Footer Placeholder 5">
            <a:extLst>
              <a:ext uri="{FF2B5EF4-FFF2-40B4-BE49-F238E27FC236}">
                <a16:creationId xmlns:a16="http://schemas.microsoft.com/office/drawing/2014/main" id="{A6EFA1E1-23C0-535F-7169-F12975BD6C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3CF13D-3F54-1A96-E109-D2B7956ACC34}"/>
              </a:ext>
            </a:extLst>
          </p:cNvPr>
          <p:cNvSpPr>
            <a:spLocks noGrp="1"/>
          </p:cNvSpPr>
          <p:nvPr>
            <p:ph type="sldNum" sz="quarter" idx="12"/>
          </p:nvPr>
        </p:nvSpPr>
        <p:spPr/>
        <p:txBody>
          <a:bodyPr/>
          <a:lstStyle/>
          <a:p>
            <a:fld id="{5E59B6FA-E8EB-4F39-85DB-A7F444C35E84}" type="slidenum">
              <a:rPr lang="en-GB" smtClean="0"/>
              <a:t>‹#›</a:t>
            </a:fld>
            <a:endParaRPr lang="en-GB"/>
          </a:p>
        </p:txBody>
      </p:sp>
    </p:spTree>
    <p:extLst>
      <p:ext uri="{BB962C8B-B14F-4D97-AF65-F5344CB8AC3E}">
        <p14:creationId xmlns:p14="http://schemas.microsoft.com/office/powerpoint/2010/main" val="1022717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B55B4-0551-20A8-B843-CF24077EBC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45D6C9-9FAE-E1CD-AB4E-86B6221287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2765C4-8CF5-7A77-58A9-A0FCC5540D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5E957B-4492-790E-742C-28E225B99387}"/>
              </a:ext>
            </a:extLst>
          </p:cNvPr>
          <p:cNvSpPr>
            <a:spLocks noGrp="1"/>
          </p:cNvSpPr>
          <p:nvPr>
            <p:ph type="dt" sz="half" idx="10"/>
          </p:nvPr>
        </p:nvSpPr>
        <p:spPr/>
        <p:txBody>
          <a:bodyPr/>
          <a:lstStyle/>
          <a:p>
            <a:fld id="{9D450B0E-020A-4207-9BC7-F41AFD4D87F5}" type="datetimeFigureOut">
              <a:rPr lang="en-GB" smtClean="0"/>
              <a:t>08/02/2025</a:t>
            </a:fld>
            <a:endParaRPr lang="en-GB"/>
          </a:p>
        </p:txBody>
      </p:sp>
      <p:sp>
        <p:nvSpPr>
          <p:cNvPr id="6" name="Footer Placeholder 5">
            <a:extLst>
              <a:ext uri="{FF2B5EF4-FFF2-40B4-BE49-F238E27FC236}">
                <a16:creationId xmlns:a16="http://schemas.microsoft.com/office/drawing/2014/main" id="{80A3DAFC-D4F0-90E7-237E-F411507FE9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35D2E-6902-9B22-B790-C455EE1F5A32}"/>
              </a:ext>
            </a:extLst>
          </p:cNvPr>
          <p:cNvSpPr>
            <a:spLocks noGrp="1"/>
          </p:cNvSpPr>
          <p:nvPr>
            <p:ph type="sldNum" sz="quarter" idx="12"/>
          </p:nvPr>
        </p:nvSpPr>
        <p:spPr/>
        <p:txBody>
          <a:bodyPr/>
          <a:lstStyle/>
          <a:p>
            <a:fld id="{5E59B6FA-E8EB-4F39-85DB-A7F444C35E84}" type="slidenum">
              <a:rPr lang="en-GB" smtClean="0"/>
              <a:t>‹#›</a:t>
            </a:fld>
            <a:endParaRPr lang="en-GB"/>
          </a:p>
        </p:txBody>
      </p:sp>
    </p:spTree>
    <p:extLst>
      <p:ext uri="{BB962C8B-B14F-4D97-AF65-F5344CB8AC3E}">
        <p14:creationId xmlns:p14="http://schemas.microsoft.com/office/powerpoint/2010/main" val="26586518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DCED5-6C83-6EDD-CCBD-F3F666072A0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EA0C1B-AF6F-0698-2982-1388C6B2E24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2FD60F-35B7-A0F1-7406-DA70B40FD0CB}"/>
              </a:ext>
            </a:extLst>
          </p:cNvPr>
          <p:cNvSpPr>
            <a:spLocks noGrp="1"/>
          </p:cNvSpPr>
          <p:nvPr>
            <p:ph type="dt" sz="half" idx="10"/>
          </p:nvPr>
        </p:nvSpPr>
        <p:spPr/>
        <p:txBody>
          <a:bodyPr/>
          <a:lstStyle/>
          <a:p>
            <a:fld id="{9D450B0E-020A-4207-9BC7-F41AFD4D87F5}" type="datetimeFigureOut">
              <a:rPr lang="en-GB" smtClean="0"/>
              <a:t>08/02/2025</a:t>
            </a:fld>
            <a:endParaRPr lang="en-GB"/>
          </a:p>
        </p:txBody>
      </p:sp>
      <p:sp>
        <p:nvSpPr>
          <p:cNvPr id="5" name="Footer Placeholder 4">
            <a:extLst>
              <a:ext uri="{FF2B5EF4-FFF2-40B4-BE49-F238E27FC236}">
                <a16:creationId xmlns:a16="http://schemas.microsoft.com/office/drawing/2014/main" id="{68FD4A01-EB9D-2551-CA13-089C6F1A17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F75A2B-6C74-E8F4-614A-7E5C671E6822}"/>
              </a:ext>
            </a:extLst>
          </p:cNvPr>
          <p:cNvSpPr>
            <a:spLocks noGrp="1"/>
          </p:cNvSpPr>
          <p:nvPr>
            <p:ph type="sldNum" sz="quarter" idx="12"/>
          </p:nvPr>
        </p:nvSpPr>
        <p:spPr/>
        <p:txBody>
          <a:bodyPr/>
          <a:lstStyle/>
          <a:p>
            <a:fld id="{5E59B6FA-E8EB-4F39-85DB-A7F444C35E84}" type="slidenum">
              <a:rPr lang="en-GB" smtClean="0"/>
              <a:t>‹#›</a:t>
            </a:fld>
            <a:endParaRPr lang="en-GB"/>
          </a:p>
        </p:txBody>
      </p:sp>
    </p:spTree>
    <p:extLst>
      <p:ext uri="{BB962C8B-B14F-4D97-AF65-F5344CB8AC3E}">
        <p14:creationId xmlns:p14="http://schemas.microsoft.com/office/powerpoint/2010/main" val="926674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A689B9-F95A-10ED-E833-6AB6AFB5AE9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E9F8F3-BBC8-D533-75EC-DFD40559245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687E21-0729-6757-E53D-A7EF3A274372}"/>
              </a:ext>
            </a:extLst>
          </p:cNvPr>
          <p:cNvSpPr>
            <a:spLocks noGrp="1"/>
          </p:cNvSpPr>
          <p:nvPr>
            <p:ph type="dt" sz="half" idx="10"/>
          </p:nvPr>
        </p:nvSpPr>
        <p:spPr/>
        <p:txBody>
          <a:bodyPr/>
          <a:lstStyle/>
          <a:p>
            <a:fld id="{9D450B0E-020A-4207-9BC7-F41AFD4D87F5}" type="datetimeFigureOut">
              <a:rPr lang="en-GB" smtClean="0"/>
              <a:t>08/02/2025</a:t>
            </a:fld>
            <a:endParaRPr lang="en-GB"/>
          </a:p>
        </p:txBody>
      </p:sp>
      <p:sp>
        <p:nvSpPr>
          <p:cNvPr id="5" name="Footer Placeholder 4">
            <a:extLst>
              <a:ext uri="{FF2B5EF4-FFF2-40B4-BE49-F238E27FC236}">
                <a16:creationId xmlns:a16="http://schemas.microsoft.com/office/drawing/2014/main" id="{5F018679-F03E-BC24-D965-F4F6D8B05D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B1789C-70F2-C893-CAA9-C5737E0FA79C}"/>
              </a:ext>
            </a:extLst>
          </p:cNvPr>
          <p:cNvSpPr>
            <a:spLocks noGrp="1"/>
          </p:cNvSpPr>
          <p:nvPr>
            <p:ph type="sldNum" sz="quarter" idx="12"/>
          </p:nvPr>
        </p:nvSpPr>
        <p:spPr/>
        <p:txBody>
          <a:bodyPr/>
          <a:lstStyle/>
          <a:p>
            <a:fld id="{5E59B6FA-E8EB-4F39-85DB-A7F444C35E84}" type="slidenum">
              <a:rPr lang="en-GB" smtClean="0"/>
              <a:t>‹#›</a:t>
            </a:fld>
            <a:endParaRPr lang="en-GB"/>
          </a:p>
        </p:txBody>
      </p:sp>
    </p:spTree>
    <p:extLst>
      <p:ext uri="{BB962C8B-B14F-4D97-AF65-F5344CB8AC3E}">
        <p14:creationId xmlns:p14="http://schemas.microsoft.com/office/powerpoint/2010/main" val="7051347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B8AF96-2C46-7C5C-9CCE-93A9EA7570A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E7C0FA-CE09-EC30-3867-40D3A994A5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E206B3-CECF-491C-2F93-37D35670CD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D450B0E-020A-4207-9BC7-F41AFD4D87F5}" type="datetimeFigureOut">
              <a:rPr lang="en-GB" smtClean="0"/>
              <a:t>08/02/2025</a:t>
            </a:fld>
            <a:endParaRPr lang="en-GB"/>
          </a:p>
        </p:txBody>
      </p:sp>
      <p:sp>
        <p:nvSpPr>
          <p:cNvPr id="5" name="Footer Placeholder 4">
            <a:extLst>
              <a:ext uri="{FF2B5EF4-FFF2-40B4-BE49-F238E27FC236}">
                <a16:creationId xmlns:a16="http://schemas.microsoft.com/office/drawing/2014/main" id="{4527875A-7D1F-B2CE-9CEA-1B444AC6A3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BC7F531-F096-5BBD-818F-75794011952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E59B6FA-E8EB-4F39-85DB-A7F444C35E84}" type="slidenum">
              <a:rPr lang="en-GB" smtClean="0"/>
              <a:t>‹#›</a:t>
            </a:fld>
            <a:endParaRPr lang="en-GB"/>
          </a:p>
        </p:txBody>
      </p:sp>
    </p:spTree>
    <p:extLst>
      <p:ext uri="{BB962C8B-B14F-4D97-AF65-F5344CB8AC3E}">
        <p14:creationId xmlns:p14="http://schemas.microsoft.com/office/powerpoint/2010/main" val="25878973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reed.com/articles/top-10-highest-paying-jobs-in-information-technology-for-2024" TargetMode="External"/><Relationship Id="rId2" Type="http://schemas.openxmlformats.org/officeDocument/2006/relationships/hyperlink" Target="https://www.theguardian.com/money/2014/nov/28/highest-paid-jobs-2014"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hyperlink" Target="https://chelseacorporate.com/buying-a-business/6-of-the-uks-fastest-growing-industries-to-buy-into/#:~:text=Ecommerce%20is%20undoubtedly%20one%20of,increase%20to%2038.6%25%20by%202025"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hyperlink" Target="https://www.theguardian.com/business/2023/dec/29/five-charts-explaining-the-uks-economic-prospects-in-2024" TargetMode="External"/><Relationship Id="rId2" Type="http://schemas.openxmlformats.org/officeDocument/2006/relationships/hyperlink" Target="https://www.statista.com/statistics/623727/business-confidence-in-the-united-kingdom/" TargetMode="Externa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670380-6C7B-0982-84B0-D5C614E02291}"/>
              </a:ext>
            </a:extLst>
          </p:cNvPr>
          <p:cNvSpPr>
            <a:spLocks noGrp="1"/>
          </p:cNvSpPr>
          <p:nvPr>
            <p:ph type="ctrTitle"/>
          </p:nvPr>
        </p:nvSpPr>
        <p:spPr>
          <a:xfrm>
            <a:off x="5297762" y="640080"/>
            <a:ext cx="6251110" cy="3566160"/>
          </a:xfrm>
        </p:spPr>
        <p:txBody>
          <a:bodyPr anchor="b">
            <a:normAutofit/>
          </a:bodyPr>
          <a:lstStyle/>
          <a:p>
            <a:pPr algn="l"/>
            <a:r>
              <a:rPr lang="en-GB" sz="5400" dirty="0"/>
              <a:t>LECTURE 1B  – Allocation of Scarce Resources &amp; Economic Growth (2)</a:t>
            </a:r>
          </a:p>
        </p:txBody>
      </p:sp>
      <p:sp>
        <p:nvSpPr>
          <p:cNvPr id="3" name="Subtitle 2">
            <a:extLst>
              <a:ext uri="{FF2B5EF4-FFF2-40B4-BE49-F238E27FC236}">
                <a16:creationId xmlns:a16="http://schemas.microsoft.com/office/drawing/2014/main" id="{19CAA55C-C2E1-9686-11BD-23C97FA09663}"/>
              </a:ext>
            </a:extLst>
          </p:cNvPr>
          <p:cNvSpPr>
            <a:spLocks noGrp="1"/>
          </p:cNvSpPr>
          <p:nvPr>
            <p:ph type="subTitle" idx="1"/>
          </p:nvPr>
        </p:nvSpPr>
        <p:spPr>
          <a:xfrm>
            <a:off x="5297760" y="4636008"/>
            <a:ext cx="6251111" cy="1572768"/>
          </a:xfrm>
        </p:spPr>
        <p:txBody>
          <a:bodyPr>
            <a:normAutofit/>
          </a:bodyPr>
          <a:lstStyle/>
          <a:p>
            <a:pPr algn="l"/>
            <a:endParaRPr lang="en-GB"/>
          </a:p>
        </p:txBody>
      </p:sp>
      <p:pic>
        <p:nvPicPr>
          <p:cNvPr id="5" name="Picture 4" descr="Floral design made with continuous lines">
            <a:extLst>
              <a:ext uri="{FF2B5EF4-FFF2-40B4-BE49-F238E27FC236}">
                <a16:creationId xmlns:a16="http://schemas.microsoft.com/office/drawing/2014/main" id="{143767A0-6C0C-B6BE-B653-D91771290965}"/>
              </a:ext>
            </a:extLst>
          </p:cNvPr>
          <p:cNvPicPr>
            <a:picLocks noChangeAspect="1"/>
          </p:cNvPicPr>
          <p:nvPr/>
        </p:nvPicPr>
        <p:blipFill rotWithShape="1">
          <a:blip r:embed="rId2"/>
          <a:srcRect l="8331" r="20703"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17505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6C678A-E673-B5C3-A6AA-99E4902DCB80}"/>
              </a:ext>
            </a:extLst>
          </p:cNvPr>
          <p:cNvSpPr>
            <a:spLocks noGrp="1"/>
          </p:cNvSpPr>
          <p:nvPr>
            <p:ph type="title"/>
          </p:nvPr>
        </p:nvSpPr>
        <p:spPr>
          <a:xfrm>
            <a:off x="640080" y="325369"/>
            <a:ext cx="4368602" cy="1956841"/>
          </a:xfrm>
        </p:spPr>
        <p:txBody>
          <a:bodyPr anchor="b">
            <a:normAutofit/>
          </a:bodyPr>
          <a:lstStyle/>
          <a:p>
            <a:r>
              <a:rPr lang="en-GB" sz="5400"/>
              <a:t>Contents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FA4984-9105-95FE-0293-64D9756E134A}"/>
              </a:ext>
            </a:extLst>
          </p:cNvPr>
          <p:cNvSpPr>
            <a:spLocks noGrp="1"/>
          </p:cNvSpPr>
          <p:nvPr>
            <p:ph idx="1"/>
          </p:nvPr>
        </p:nvSpPr>
        <p:spPr>
          <a:xfrm>
            <a:off x="640080" y="2872899"/>
            <a:ext cx="4243589" cy="3320668"/>
          </a:xfrm>
        </p:spPr>
        <p:txBody>
          <a:bodyPr>
            <a:normAutofit/>
          </a:bodyPr>
          <a:lstStyle/>
          <a:p>
            <a:r>
              <a:rPr lang="en-GB" sz="2200"/>
              <a:t>Exchange </a:t>
            </a:r>
          </a:p>
          <a:p>
            <a:endParaRPr lang="en-GB" sz="2200"/>
          </a:p>
          <a:p>
            <a:r>
              <a:rPr lang="en-GB" sz="2200"/>
              <a:t>Specialisation </a:t>
            </a:r>
          </a:p>
          <a:p>
            <a:endParaRPr lang="en-GB" sz="2200"/>
          </a:p>
          <a:p>
            <a:r>
              <a:rPr lang="en-GB" sz="2200"/>
              <a:t>Economic Wealth </a:t>
            </a:r>
          </a:p>
        </p:txBody>
      </p:sp>
      <p:pic>
        <p:nvPicPr>
          <p:cNvPr id="5" name="Picture 4" descr="Stock market graph on display">
            <a:extLst>
              <a:ext uri="{FF2B5EF4-FFF2-40B4-BE49-F238E27FC236}">
                <a16:creationId xmlns:a16="http://schemas.microsoft.com/office/drawing/2014/main" id="{831A1796-FC15-EF16-B73A-A6348F19E63A}"/>
              </a:ext>
            </a:extLst>
          </p:cNvPr>
          <p:cNvPicPr>
            <a:picLocks noChangeAspect="1"/>
          </p:cNvPicPr>
          <p:nvPr/>
        </p:nvPicPr>
        <p:blipFill rotWithShape="1">
          <a:blip r:embed="rId2"/>
          <a:srcRect l="33839" r="798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44269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CA72C-FD2F-2877-A4C4-58EA30545D97}"/>
              </a:ext>
            </a:extLst>
          </p:cNvPr>
          <p:cNvSpPr>
            <a:spLocks noGrp="1"/>
          </p:cNvSpPr>
          <p:nvPr>
            <p:ph type="title"/>
          </p:nvPr>
        </p:nvSpPr>
        <p:spPr>
          <a:xfrm>
            <a:off x="5868557" y="1138036"/>
            <a:ext cx="5444382" cy="1402470"/>
          </a:xfrm>
        </p:spPr>
        <p:txBody>
          <a:bodyPr anchor="t">
            <a:normAutofit/>
          </a:bodyPr>
          <a:lstStyle/>
          <a:p>
            <a:r>
              <a:rPr lang="en-GB" sz="3200"/>
              <a:t>RECALL – Week 1 </a:t>
            </a:r>
          </a:p>
        </p:txBody>
      </p:sp>
      <p:pic>
        <p:nvPicPr>
          <p:cNvPr id="5" name="Picture 4" descr="Many question marks on black background">
            <a:extLst>
              <a:ext uri="{FF2B5EF4-FFF2-40B4-BE49-F238E27FC236}">
                <a16:creationId xmlns:a16="http://schemas.microsoft.com/office/drawing/2014/main" id="{DCC585E8-1983-CE58-1A8C-4784D1E1F387}"/>
              </a:ext>
            </a:extLst>
          </p:cNvPr>
          <p:cNvPicPr>
            <a:picLocks noChangeAspect="1"/>
          </p:cNvPicPr>
          <p:nvPr/>
        </p:nvPicPr>
        <p:blipFill rotWithShape="1">
          <a:blip r:embed="rId2"/>
          <a:srcRect l="54181" r="2" b="2"/>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BA0FB13-1A22-AFBD-7630-AAE401D2F632}"/>
              </a:ext>
            </a:extLst>
          </p:cNvPr>
          <p:cNvSpPr>
            <a:spLocks noGrp="1"/>
          </p:cNvSpPr>
          <p:nvPr>
            <p:ph idx="1"/>
          </p:nvPr>
        </p:nvSpPr>
        <p:spPr>
          <a:xfrm>
            <a:off x="5868557" y="2551176"/>
            <a:ext cx="5444382" cy="3591207"/>
          </a:xfrm>
        </p:spPr>
        <p:txBody>
          <a:bodyPr>
            <a:normAutofit/>
          </a:bodyPr>
          <a:lstStyle/>
          <a:p>
            <a:r>
              <a:rPr lang="en-GB" sz="2000" dirty="0"/>
              <a:t>Our need to make economic decisions and the following questions; </a:t>
            </a:r>
          </a:p>
          <a:p>
            <a:r>
              <a:rPr lang="en-GB" sz="2000" dirty="0"/>
              <a:t>What to produce </a:t>
            </a:r>
          </a:p>
          <a:p>
            <a:r>
              <a:rPr lang="en-GB" sz="2000" dirty="0"/>
              <a:t>How to produce </a:t>
            </a:r>
          </a:p>
          <a:p>
            <a:r>
              <a:rPr lang="en-GB" sz="2000" dirty="0"/>
              <a:t>Whom gets what </a:t>
            </a:r>
          </a:p>
          <a:p>
            <a:r>
              <a:rPr lang="en-GB" sz="2000" dirty="0"/>
              <a:t>Implies that these questions reflect choice and therefore opportunity cost . </a:t>
            </a:r>
          </a:p>
          <a:p>
            <a:r>
              <a:rPr lang="en-GB" sz="2000" dirty="0"/>
              <a:t>Work through the EPQ/DRQ – Syria /China. See print –out. </a:t>
            </a:r>
          </a:p>
        </p:txBody>
      </p:sp>
    </p:spTree>
    <p:extLst>
      <p:ext uri="{BB962C8B-B14F-4D97-AF65-F5344CB8AC3E}">
        <p14:creationId xmlns:p14="http://schemas.microsoft.com/office/powerpoint/2010/main" val="22024715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D0EFE-4966-5F81-697D-E13888AAB201}"/>
              </a:ext>
            </a:extLst>
          </p:cNvPr>
          <p:cNvSpPr>
            <a:spLocks noGrp="1"/>
          </p:cNvSpPr>
          <p:nvPr>
            <p:ph type="title"/>
          </p:nvPr>
        </p:nvSpPr>
        <p:spPr/>
        <p:txBody>
          <a:bodyPr/>
          <a:lstStyle/>
          <a:p>
            <a:r>
              <a:rPr lang="en-US" dirty="0"/>
              <a:t>RESOURCE ALLOCATION </a:t>
            </a:r>
          </a:p>
        </p:txBody>
      </p:sp>
      <p:sp>
        <p:nvSpPr>
          <p:cNvPr id="3" name="Content Placeholder 2">
            <a:extLst>
              <a:ext uri="{FF2B5EF4-FFF2-40B4-BE49-F238E27FC236}">
                <a16:creationId xmlns:a16="http://schemas.microsoft.com/office/drawing/2014/main" id="{631C08E9-9BBC-35D5-ADFD-C61EB464E528}"/>
              </a:ext>
            </a:extLst>
          </p:cNvPr>
          <p:cNvSpPr>
            <a:spLocks noGrp="1"/>
          </p:cNvSpPr>
          <p:nvPr>
            <p:ph idx="1"/>
          </p:nvPr>
        </p:nvSpPr>
        <p:spPr/>
        <p:txBody>
          <a:bodyPr/>
          <a:lstStyle/>
          <a:p>
            <a:r>
              <a:rPr lang="en-US" dirty="0"/>
              <a:t>We have established, that in all countries, resources are </a:t>
            </a:r>
            <a:r>
              <a:rPr lang="en-US" dirty="0">
                <a:solidFill>
                  <a:srgbClr val="FF0000"/>
                </a:solidFill>
              </a:rPr>
              <a:t>scarce given unlimited wants. </a:t>
            </a:r>
          </a:p>
          <a:p>
            <a:r>
              <a:rPr lang="en-US" dirty="0"/>
              <a:t>A </a:t>
            </a:r>
            <a:r>
              <a:rPr lang="en-US" dirty="0">
                <a:solidFill>
                  <a:srgbClr val="FF0000"/>
                </a:solidFill>
              </a:rPr>
              <a:t>choice</a:t>
            </a:r>
            <a:r>
              <a:rPr lang="en-US" dirty="0"/>
              <a:t> must be made and once  choice is made </a:t>
            </a:r>
            <a:r>
              <a:rPr lang="en-US" dirty="0">
                <a:solidFill>
                  <a:srgbClr val="FF0000"/>
                </a:solidFill>
              </a:rPr>
              <a:t>opportunity cost </a:t>
            </a:r>
            <a:r>
              <a:rPr lang="en-US" dirty="0"/>
              <a:t>is suffered.</a:t>
            </a:r>
          </a:p>
          <a:p>
            <a:r>
              <a:rPr lang="en-US" dirty="0"/>
              <a:t>This choice or these choices reflect</a:t>
            </a:r>
          </a:p>
          <a:p>
            <a:r>
              <a:rPr lang="en-US" dirty="0"/>
              <a:t> Production decisions – How much to produce/What is the best combination of resources/ factor of production /For whom should we produce?</a:t>
            </a:r>
          </a:p>
        </p:txBody>
      </p:sp>
    </p:spTree>
    <p:extLst>
      <p:ext uri="{BB962C8B-B14F-4D97-AF65-F5344CB8AC3E}">
        <p14:creationId xmlns:p14="http://schemas.microsoft.com/office/powerpoint/2010/main" val="1248379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E71C2-A728-D563-D3F1-52AE0BE41AEC}"/>
              </a:ext>
            </a:extLst>
          </p:cNvPr>
          <p:cNvSpPr>
            <a:spLocks noGrp="1"/>
          </p:cNvSpPr>
          <p:nvPr>
            <p:ph type="title"/>
          </p:nvPr>
        </p:nvSpPr>
        <p:spPr/>
        <p:txBody>
          <a:bodyPr/>
          <a:lstStyle/>
          <a:p>
            <a:r>
              <a:rPr lang="en-US" dirty="0"/>
              <a:t>RESOURCES (FOP) &amp; EXCHANGE VALUE</a:t>
            </a:r>
          </a:p>
        </p:txBody>
      </p:sp>
      <p:sp>
        <p:nvSpPr>
          <p:cNvPr id="3" name="Content Placeholder 2">
            <a:extLst>
              <a:ext uri="{FF2B5EF4-FFF2-40B4-BE49-F238E27FC236}">
                <a16:creationId xmlns:a16="http://schemas.microsoft.com/office/drawing/2014/main" id="{3C42E9FF-6608-DEEE-5C38-BCC1B15DA23F}"/>
              </a:ext>
            </a:extLst>
          </p:cNvPr>
          <p:cNvSpPr>
            <a:spLocks noGrp="1"/>
          </p:cNvSpPr>
          <p:nvPr>
            <p:ph idx="1"/>
          </p:nvPr>
        </p:nvSpPr>
        <p:spPr/>
        <p:txBody>
          <a:bodyPr>
            <a:normAutofit fontScale="92500"/>
          </a:bodyPr>
          <a:lstStyle/>
          <a:p>
            <a:r>
              <a:rPr lang="en-US" dirty="0"/>
              <a:t>Because economic decision have to be made given resource scarcity.</a:t>
            </a:r>
          </a:p>
          <a:p>
            <a:r>
              <a:rPr lang="en-US" dirty="0"/>
              <a:t>Implication: where a resource is scarce, that resource has economic value or exchange value.</a:t>
            </a:r>
          </a:p>
          <a:p>
            <a:r>
              <a:rPr lang="en-US" dirty="0"/>
              <a:t>Exchange value of resources is measured by money.</a:t>
            </a:r>
          </a:p>
          <a:p>
            <a:r>
              <a:rPr lang="en-US" dirty="0"/>
              <a:t>The value of goods and services is given by price/prices</a:t>
            </a:r>
          </a:p>
          <a:p>
            <a:r>
              <a:rPr lang="en-US" dirty="0"/>
              <a:t>Highest paying jobs 2014 - </a:t>
            </a:r>
            <a:r>
              <a:rPr lang="en-US" dirty="0">
                <a:hlinkClick r:id="rId2"/>
              </a:rPr>
              <a:t>https://www.theguardian.com/money/2014/nov/28/highest-paid-jobs-2014</a:t>
            </a:r>
            <a:endParaRPr lang="en-US" dirty="0"/>
          </a:p>
          <a:p>
            <a:r>
              <a:rPr lang="en-US" dirty="0"/>
              <a:t>2024 - </a:t>
            </a:r>
            <a:r>
              <a:rPr lang="en-US" dirty="0">
                <a:hlinkClick r:id="rId3"/>
              </a:rPr>
              <a:t>https://www.reed.com/articles/top-10-highest-paying-jobs-in-information-technology-for-2024</a:t>
            </a:r>
            <a:endParaRPr lang="en-US" dirty="0"/>
          </a:p>
          <a:p>
            <a:endParaRPr lang="en-US" dirty="0"/>
          </a:p>
        </p:txBody>
      </p:sp>
    </p:spTree>
    <p:extLst>
      <p:ext uri="{BB962C8B-B14F-4D97-AF65-F5344CB8AC3E}">
        <p14:creationId xmlns:p14="http://schemas.microsoft.com/office/powerpoint/2010/main" val="10938936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7CE5C-CF7E-7C3B-0D38-979C0DE44054}"/>
              </a:ext>
            </a:extLst>
          </p:cNvPr>
          <p:cNvSpPr>
            <a:spLocks noGrp="1"/>
          </p:cNvSpPr>
          <p:nvPr>
            <p:ph type="title"/>
          </p:nvPr>
        </p:nvSpPr>
        <p:spPr/>
        <p:txBody>
          <a:bodyPr/>
          <a:lstStyle/>
          <a:p>
            <a:r>
              <a:rPr lang="en-GB"/>
              <a:t>KEY TERMS</a:t>
            </a:r>
            <a:endParaRPr lang="en-GB" dirty="0"/>
          </a:p>
        </p:txBody>
      </p:sp>
      <p:sp>
        <p:nvSpPr>
          <p:cNvPr id="4" name="Text Placeholder 3">
            <a:extLst>
              <a:ext uri="{FF2B5EF4-FFF2-40B4-BE49-F238E27FC236}">
                <a16:creationId xmlns:a16="http://schemas.microsoft.com/office/drawing/2014/main" id="{47D7DA55-E096-995F-03C1-14B771F00B85}"/>
              </a:ext>
            </a:extLst>
          </p:cNvPr>
          <p:cNvSpPr>
            <a:spLocks noGrp="1"/>
          </p:cNvSpPr>
          <p:nvPr>
            <p:ph type="body" idx="1"/>
          </p:nvPr>
        </p:nvSpPr>
        <p:spPr/>
        <p:txBody>
          <a:bodyPr/>
          <a:lstStyle/>
          <a:p>
            <a:r>
              <a:rPr lang="en-GB"/>
              <a:t>SPECIALSATION </a:t>
            </a:r>
            <a:endParaRPr lang="en-GB" dirty="0"/>
          </a:p>
        </p:txBody>
      </p:sp>
      <p:graphicFrame>
        <p:nvGraphicFramePr>
          <p:cNvPr id="9" name="Content Placeholder 4">
            <a:extLst>
              <a:ext uri="{FF2B5EF4-FFF2-40B4-BE49-F238E27FC236}">
                <a16:creationId xmlns:a16="http://schemas.microsoft.com/office/drawing/2014/main" id="{4922919B-AB20-4C13-94D3-66EC491EFB3A}"/>
              </a:ext>
            </a:extLst>
          </p:cNvPr>
          <p:cNvGraphicFramePr>
            <a:graphicFrameLocks noGrp="1"/>
          </p:cNvGraphicFramePr>
          <p:nvPr>
            <p:ph sz="half" idx="2"/>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 Placeholder 5">
            <a:extLst>
              <a:ext uri="{FF2B5EF4-FFF2-40B4-BE49-F238E27FC236}">
                <a16:creationId xmlns:a16="http://schemas.microsoft.com/office/drawing/2014/main" id="{5406F1EF-FA11-C5DA-CB68-1DB1AF09116D}"/>
              </a:ext>
            </a:extLst>
          </p:cNvPr>
          <p:cNvSpPr>
            <a:spLocks noGrp="1"/>
          </p:cNvSpPr>
          <p:nvPr>
            <p:ph type="body" sz="quarter" idx="3"/>
          </p:nvPr>
        </p:nvSpPr>
        <p:spPr/>
        <p:txBody>
          <a:bodyPr/>
          <a:lstStyle/>
          <a:p>
            <a:r>
              <a:rPr lang="en-GB"/>
              <a:t>DIVISON  OF LABOUR </a:t>
            </a:r>
            <a:endParaRPr lang="en-GB" dirty="0"/>
          </a:p>
        </p:txBody>
      </p:sp>
      <p:sp>
        <p:nvSpPr>
          <p:cNvPr id="7" name="Content Placeholder 6">
            <a:extLst>
              <a:ext uri="{FF2B5EF4-FFF2-40B4-BE49-F238E27FC236}">
                <a16:creationId xmlns:a16="http://schemas.microsoft.com/office/drawing/2014/main" id="{3DA6E046-39BB-C4AB-3CB3-FE84E303CCD8}"/>
              </a:ext>
            </a:extLst>
          </p:cNvPr>
          <p:cNvSpPr>
            <a:spLocks noGrp="1"/>
          </p:cNvSpPr>
          <p:nvPr>
            <p:ph sz="quarter" idx="4"/>
          </p:nvPr>
        </p:nvSpPr>
        <p:spPr/>
        <p:txBody>
          <a:bodyPr>
            <a:normAutofit lnSpcReduction="10000"/>
          </a:bodyPr>
          <a:lstStyle/>
          <a:p>
            <a:r>
              <a:rPr lang="en-GB" dirty="0"/>
              <a:t>Division of labour refers to specialisation within a single industry .The work can be split into sub-specialities and workers become experts within their sub-specialities. </a:t>
            </a:r>
          </a:p>
          <a:p>
            <a:r>
              <a:rPr lang="en-GB" dirty="0"/>
              <a:t>Workers earn a wage (Money)  in exchange for labour and use this to buy required goods and services </a:t>
            </a:r>
          </a:p>
        </p:txBody>
      </p:sp>
    </p:spTree>
    <p:extLst>
      <p:ext uri="{BB962C8B-B14F-4D97-AF65-F5344CB8AC3E}">
        <p14:creationId xmlns:p14="http://schemas.microsoft.com/office/powerpoint/2010/main" val="2589290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descr="Construction work tools">
            <a:extLst>
              <a:ext uri="{FF2B5EF4-FFF2-40B4-BE49-F238E27FC236}">
                <a16:creationId xmlns:a16="http://schemas.microsoft.com/office/drawing/2014/main" id="{BBA57B3B-5459-D446-783E-9E7BDC3AD4AD}"/>
              </a:ext>
            </a:extLst>
          </p:cNvPr>
          <p:cNvPicPr>
            <a:picLocks noChangeAspect="1"/>
          </p:cNvPicPr>
          <p:nvPr/>
        </p:nvPicPr>
        <p:blipFill rotWithShape="1">
          <a:blip r:embed="rId2">
            <a:alphaModFix/>
          </a:blip>
          <a:srcRect t="11798" b="3933"/>
          <a:stretch/>
        </p:blipFill>
        <p:spPr>
          <a:xfrm>
            <a:off x="20" y="10"/>
            <a:ext cx="12191979" cy="6857990"/>
          </a:xfrm>
          <a:prstGeom prst="rect">
            <a:avLst/>
          </a:prstGeom>
        </p:spPr>
      </p:pic>
      <p:sp>
        <p:nvSpPr>
          <p:cNvPr id="14" name="Rectangle 13">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3CADC38F-3775-E43E-BC42-7A418593A331}"/>
              </a:ext>
            </a:extLst>
          </p:cNvPr>
          <p:cNvSpPr>
            <a:spLocks noGrp="1"/>
          </p:cNvSpPr>
          <p:nvPr>
            <p:ph type="title"/>
          </p:nvPr>
        </p:nvSpPr>
        <p:spPr>
          <a:xfrm>
            <a:off x="762000" y="1137434"/>
            <a:ext cx="7800660" cy="1520987"/>
          </a:xfrm>
        </p:spPr>
        <p:txBody>
          <a:bodyPr vert="horz" lIns="91440" tIns="45720" rIns="91440" bIns="45720" rtlCol="0" anchor="t">
            <a:normAutofit/>
          </a:bodyPr>
          <a:lstStyle/>
          <a:p>
            <a:r>
              <a:rPr lang="en-US" sz="3400" dirty="0">
                <a:solidFill>
                  <a:srgbClr val="FFFFFF"/>
                </a:solidFill>
              </a:rPr>
              <a:t>Why is the specialization of labour so important to modern economies? What are its benefits?  (15 minutes) </a:t>
            </a:r>
          </a:p>
        </p:txBody>
      </p:sp>
      <p:sp>
        <p:nvSpPr>
          <p:cNvPr id="16" name="Rectangle 15">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3069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CF1D6-33CE-CA5C-731D-5A86AFD5A791}"/>
              </a:ext>
            </a:extLst>
          </p:cNvPr>
          <p:cNvSpPr>
            <a:spLocks noGrp="1"/>
          </p:cNvSpPr>
          <p:nvPr>
            <p:ph type="title"/>
          </p:nvPr>
        </p:nvSpPr>
        <p:spPr/>
        <p:txBody>
          <a:bodyPr/>
          <a:lstStyle/>
          <a:p>
            <a:r>
              <a:rPr lang="en-GB" dirty="0"/>
              <a:t>Answer Guide </a:t>
            </a:r>
          </a:p>
        </p:txBody>
      </p:sp>
      <p:sp>
        <p:nvSpPr>
          <p:cNvPr id="3" name="Content Placeholder 2">
            <a:extLst>
              <a:ext uri="{FF2B5EF4-FFF2-40B4-BE49-F238E27FC236}">
                <a16:creationId xmlns:a16="http://schemas.microsoft.com/office/drawing/2014/main" id="{0268EAB7-7536-D3FD-E82A-F717E3410A43}"/>
              </a:ext>
            </a:extLst>
          </p:cNvPr>
          <p:cNvSpPr>
            <a:spLocks noGrp="1"/>
          </p:cNvSpPr>
          <p:nvPr>
            <p:ph idx="1"/>
          </p:nvPr>
        </p:nvSpPr>
        <p:spPr/>
        <p:txBody>
          <a:bodyPr/>
          <a:lstStyle/>
          <a:p>
            <a:r>
              <a:rPr lang="en-GB" dirty="0"/>
              <a:t>Define specialisation and division of labour</a:t>
            </a:r>
          </a:p>
          <a:p>
            <a:r>
              <a:rPr lang="en-GB" dirty="0"/>
              <a:t>Give two examples </a:t>
            </a:r>
          </a:p>
          <a:p>
            <a:r>
              <a:rPr lang="en-GB" dirty="0"/>
              <a:t>Explain the relationship between specialisation of labour and productive efficiency. </a:t>
            </a:r>
          </a:p>
          <a:p>
            <a:r>
              <a:rPr lang="en-GB" dirty="0"/>
              <a:t>State the advantages of the specialisation of labour </a:t>
            </a:r>
          </a:p>
          <a:p>
            <a:r>
              <a:rPr lang="en-GB" dirty="0"/>
              <a:t>State their disadvantages </a:t>
            </a:r>
          </a:p>
        </p:txBody>
      </p:sp>
    </p:spTree>
    <p:extLst>
      <p:ext uri="{BB962C8B-B14F-4D97-AF65-F5344CB8AC3E}">
        <p14:creationId xmlns:p14="http://schemas.microsoft.com/office/powerpoint/2010/main" val="26160227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76913-7030-10C0-3689-81EF7DDF8789}"/>
              </a:ext>
            </a:extLst>
          </p:cNvPr>
          <p:cNvSpPr>
            <a:spLocks noGrp="1"/>
          </p:cNvSpPr>
          <p:nvPr>
            <p:ph type="title"/>
          </p:nvPr>
        </p:nvSpPr>
        <p:spPr/>
        <p:txBody>
          <a:bodyPr/>
          <a:lstStyle/>
          <a:p>
            <a:r>
              <a:rPr lang="en-US" dirty="0"/>
              <a:t>Guidance – ATQ </a:t>
            </a:r>
          </a:p>
        </p:txBody>
      </p:sp>
      <p:sp>
        <p:nvSpPr>
          <p:cNvPr id="3" name="Content Placeholder 2">
            <a:extLst>
              <a:ext uri="{FF2B5EF4-FFF2-40B4-BE49-F238E27FC236}">
                <a16:creationId xmlns:a16="http://schemas.microsoft.com/office/drawing/2014/main" id="{C033B3E0-DEDF-D82C-7C81-0D7071AF9479}"/>
              </a:ext>
            </a:extLst>
          </p:cNvPr>
          <p:cNvSpPr>
            <a:spLocks noGrp="1"/>
          </p:cNvSpPr>
          <p:nvPr>
            <p:ph idx="1"/>
          </p:nvPr>
        </p:nvSpPr>
        <p:spPr/>
        <p:txBody>
          <a:bodyPr>
            <a:normAutofit fontScale="92500" lnSpcReduction="10000"/>
          </a:bodyPr>
          <a:lstStyle/>
          <a:p>
            <a:r>
              <a:rPr lang="en-US" dirty="0"/>
              <a:t>In economics because of scarcity of resources there is a need to make a choice as to what should be produced and how this should be produced. For example, should cars or buses be produced/in what quantities. How much labour, land and capital should be used?</a:t>
            </a:r>
          </a:p>
          <a:p>
            <a:r>
              <a:rPr lang="en-US" dirty="0"/>
              <a:t>If cars are to be produced, then specialization will occur as individual workers will not undertake the entire range of the economic activities relating to car production. </a:t>
            </a:r>
          </a:p>
          <a:p>
            <a:r>
              <a:rPr lang="en-US" dirty="0"/>
              <a:t>This means that division of labour which relates to specialization with a single industry ( car industry) is significant. In the car industry the work will be divided up into sub-</a:t>
            </a:r>
            <a:r>
              <a:rPr lang="en-US" dirty="0" err="1"/>
              <a:t>specialities</a:t>
            </a:r>
            <a:r>
              <a:rPr lang="en-US" dirty="0"/>
              <a:t>, such as car body builders, engine tuners and paint sprayers. The advantage is that workers efficiency improves as they become expert in their work area. </a:t>
            </a:r>
          </a:p>
        </p:txBody>
      </p:sp>
    </p:spTree>
    <p:extLst>
      <p:ext uri="{BB962C8B-B14F-4D97-AF65-F5344CB8AC3E}">
        <p14:creationId xmlns:p14="http://schemas.microsoft.com/office/powerpoint/2010/main" val="29377438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6CAD8E-6EAA-F9E2-9ABE-946AE66807C9}"/>
              </a:ext>
            </a:extLst>
          </p:cNvPr>
          <p:cNvSpPr>
            <a:spLocks noGrp="1"/>
          </p:cNvSpPr>
          <p:nvPr>
            <p:ph idx="1"/>
          </p:nvPr>
        </p:nvSpPr>
        <p:spPr/>
        <p:txBody>
          <a:bodyPr/>
          <a:lstStyle/>
          <a:p>
            <a:r>
              <a:rPr lang="en-US" dirty="0"/>
              <a:t>That is workers engaged in one part of the production process become experts and gain ahigh level of skills. This allows them to produce high quality output more quickly. Overall productive efficiency will rise. </a:t>
            </a:r>
          </a:p>
          <a:p>
            <a:r>
              <a:rPr lang="en-US" dirty="0"/>
              <a:t>Where this is happening across various industries in the economy, then it is likely that there will be higher economic growth, employment and consumption.</a:t>
            </a:r>
          </a:p>
          <a:p>
            <a:r>
              <a:rPr lang="en-US" dirty="0"/>
              <a:t>This is why specialization of labour  is such a significant and important part of modern economies. </a:t>
            </a:r>
          </a:p>
          <a:p>
            <a:r>
              <a:rPr lang="en-US" dirty="0">
                <a:solidFill>
                  <a:srgbClr val="00B050"/>
                </a:solidFill>
              </a:rPr>
              <a:t>What else can we add to drive analysis and evaluation ?</a:t>
            </a:r>
          </a:p>
        </p:txBody>
      </p:sp>
    </p:spTree>
    <p:extLst>
      <p:ext uri="{BB962C8B-B14F-4D97-AF65-F5344CB8AC3E}">
        <p14:creationId xmlns:p14="http://schemas.microsoft.com/office/powerpoint/2010/main" val="38821673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D28E1-7CFB-52BF-7BCF-1FD03E3B3B5B}"/>
              </a:ext>
            </a:extLst>
          </p:cNvPr>
          <p:cNvSpPr>
            <a:spLocks noGrp="1"/>
          </p:cNvSpPr>
          <p:nvPr>
            <p:ph type="title"/>
          </p:nvPr>
        </p:nvSpPr>
        <p:spPr>
          <a:xfrm>
            <a:off x="761840" y="1138265"/>
            <a:ext cx="4544762" cy="1401183"/>
          </a:xfrm>
        </p:spPr>
        <p:txBody>
          <a:bodyPr anchor="t">
            <a:normAutofit/>
          </a:bodyPr>
          <a:lstStyle/>
          <a:p>
            <a:r>
              <a:rPr lang="en-GB" sz="1500"/>
              <a:t>ECONOMIC WEALTH https://www.tutor2u.net/economics/reference/income-and-wealth</a:t>
            </a:r>
          </a:p>
        </p:txBody>
      </p:sp>
      <p:cxnSp>
        <p:nvCxnSpPr>
          <p:cNvPr id="12" name="Straight Connector 11">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8B6910D-83F1-5ADF-234B-57B710C5EF17}"/>
              </a:ext>
            </a:extLst>
          </p:cNvPr>
          <p:cNvSpPr>
            <a:spLocks noGrp="1"/>
          </p:cNvSpPr>
          <p:nvPr>
            <p:ph idx="1"/>
          </p:nvPr>
        </p:nvSpPr>
        <p:spPr>
          <a:xfrm>
            <a:off x="761840" y="2551176"/>
            <a:ext cx="4544762" cy="3602935"/>
          </a:xfrm>
        </p:spPr>
        <p:txBody>
          <a:bodyPr>
            <a:normAutofit/>
          </a:bodyPr>
          <a:lstStyle/>
          <a:p>
            <a:r>
              <a:rPr lang="en-GB" sz="1900" b="1" dirty="0"/>
              <a:t>Economic Wealth </a:t>
            </a:r>
            <a:r>
              <a:rPr lang="en-GB" sz="1900" dirty="0"/>
              <a:t>can be defined as the stock of net assets owned by households, firms and the state or the total stock of goods of the UK or other society at a given time. </a:t>
            </a:r>
          </a:p>
          <a:p>
            <a:r>
              <a:rPr lang="en-GB" sz="1900" dirty="0"/>
              <a:t>Wealth goods must have the following characteristics</a:t>
            </a:r>
          </a:p>
          <a:p>
            <a:r>
              <a:rPr lang="en-GB" sz="1900" dirty="0"/>
              <a:t>Utility ( satisfaction ) </a:t>
            </a:r>
          </a:p>
          <a:p>
            <a:r>
              <a:rPr lang="en-GB" sz="1900" dirty="0"/>
              <a:t>Monetary Value </a:t>
            </a:r>
          </a:p>
          <a:p>
            <a:r>
              <a:rPr lang="en-GB" sz="1900" dirty="0"/>
              <a:t>Limited in supply </a:t>
            </a:r>
          </a:p>
          <a:p>
            <a:r>
              <a:rPr lang="en-GB" sz="1900" dirty="0"/>
              <a:t>Ownership rights </a:t>
            </a:r>
          </a:p>
        </p:txBody>
      </p:sp>
      <p:pic>
        <p:nvPicPr>
          <p:cNvPr id="13" name="Graphic 12" descr="Money">
            <a:extLst>
              <a:ext uri="{FF2B5EF4-FFF2-40B4-BE49-F238E27FC236}">
                <a16:creationId xmlns:a16="http://schemas.microsoft.com/office/drawing/2014/main" id="{E6C20EE3-A69C-9E30-3EFF-324AE3D3B5B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1780" y="771753"/>
            <a:ext cx="5316095" cy="5316095"/>
          </a:xfrm>
          <a:prstGeom prst="rect">
            <a:avLst/>
          </a:prstGeom>
        </p:spPr>
      </p:pic>
      <p:sp>
        <p:nvSpPr>
          <p:cNvPr id="4" name="TextBox 3">
            <a:extLst>
              <a:ext uri="{FF2B5EF4-FFF2-40B4-BE49-F238E27FC236}">
                <a16:creationId xmlns:a16="http://schemas.microsoft.com/office/drawing/2014/main" id="{B175DF2F-A83D-5264-6295-2E4FCD4E4760}"/>
              </a:ext>
            </a:extLst>
          </p:cNvPr>
          <p:cNvSpPr txBox="1"/>
          <p:nvPr/>
        </p:nvSpPr>
        <p:spPr>
          <a:xfrm>
            <a:off x="7305040" y="5699760"/>
            <a:ext cx="4704080" cy="646331"/>
          </a:xfrm>
          <a:prstGeom prst="rect">
            <a:avLst/>
          </a:prstGeom>
          <a:noFill/>
        </p:spPr>
        <p:txBody>
          <a:bodyPr wrap="square" rtlCol="0">
            <a:spAutoFit/>
          </a:bodyPr>
          <a:lstStyle/>
          <a:p>
            <a:r>
              <a:rPr lang="en-GB" dirty="0"/>
              <a:t>Economic wealth is the total stock of tangible and intangible possessions including labour </a:t>
            </a:r>
          </a:p>
        </p:txBody>
      </p:sp>
    </p:spTree>
    <p:extLst>
      <p:ext uri="{BB962C8B-B14F-4D97-AF65-F5344CB8AC3E}">
        <p14:creationId xmlns:p14="http://schemas.microsoft.com/office/powerpoint/2010/main" val="10468035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92C52-3170-41FD-9190-269540935158}"/>
              </a:ext>
            </a:extLst>
          </p:cNvPr>
          <p:cNvSpPr>
            <a:spLocks noGrp="1"/>
          </p:cNvSpPr>
          <p:nvPr>
            <p:ph type="title"/>
          </p:nvPr>
        </p:nvSpPr>
        <p:spPr/>
        <p:txBody>
          <a:bodyPr/>
          <a:lstStyle/>
          <a:p>
            <a:r>
              <a:rPr lang="en-GB" dirty="0"/>
              <a:t>CLASSES OF WEALTH AND OWNERSHIP RIGHTS </a:t>
            </a:r>
          </a:p>
        </p:txBody>
      </p:sp>
      <p:graphicFrame>
        <p:nvGraphicFramePr>
          <p:cNvPr id="5" name="Content Placeholder 2">
            <a:extLst>
              <a:ext uri="{FF2B5EF4-FFF2-40B4-BE49-F238E27FC236}">
                <a16:creationId xmlns:a16="http://schemas.microsoft.com/office/drawing/2014/main" id="{789CD764-B970-3C2E-345B-2BD77EF519F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33968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E5A276A-C7A9-F1B2-7CE2-C22950F227D7}"/>
              </a:ext>
            </a:extLst>
          </p:cNvPr>
          <p:cNvPicPr>
            <a:picLocks noChangeAspect="1"/>
          </p:cNvPicPr>
          <p:nvPr/>
        </p:nvPicPr>
        <p:blipFill>
          <a:blip r:embed="rId2"/>
          <a:stretch>
            <a:fillRect/>
          </a:stretch>
        </p:blipFill>
        <p:spPr>
          <a:xfrm>
            <a:off x="1300480" y="741681"/>
            <a:ext cx="8808720" cy="6116320"/>
          </a:xfrm>
          <a:prstGeom prst="rect">
            <a:avLst/>
          </a:prstGeom>
        </p:spPr>
      </p:pic>
    </p:spTree>
    <p:extLst>
      <p:ext uri="{BB962C8B-B14F-4D97-AF65-F5344CB8AC3E}">
        <p14:creationId xmlns:p14="http://schemas.microsoft.com/office/powerpoint/2010/main" val="22926613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87757-230C-8738-FD02-641B49051307}"/>
              </a:ext>
            </a:extLst>
          </p:cNvPr>
          <p:cNvSpPr>
            <a:spLocks noGrp="1"/>
          </p:cNvSpPr>
          <p:nvPr>
            <p:ph type="title"/>
          </p:nvPr>
        </p:nvSpPr>
        <p:spPr/>
        <p:txBody>
          <a:bodyPr/>
          <a:lstStyle/>
          <a:p>
            <a:r>
              <a:rPr lang="en-US"/>
              <a:t>ECONOMIC GROWTH – a key objective of government </a:t>
            </a:r>
            <a:endParaRPr lang="en-US" dirty="0"/>
          </a:p>
        </p:txBody>
      </p:sp>
      <p:graphicFrame>
        <p:nvGraphicFramePr>
          <p:cNvPr id="6" name="Content Placeholder 2">
            <a:extLst>
              <a:ext uri="{FF2B5EF4-FFF2-40B4-BE49-F238E27FC236}">
                <a16:creationId xmlns:a16="http://schemas.microsoft.com/office/drawing/2014/main" id="{612C0C97-4770-D2AD-54EB-CA426B28F680}"/>
              </a:ext>
            </a:extLst>
          </p:cNvPr>
          <p:cNvGraphicFramePr>
            <a:graphicFrameLocks noGrp="1"/>
          </p:cNvGraphicFramePr>
          <p:nvPr>
            <p:ph sz="half" idx="1"/>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A464DD75-866E-34ED-E692-507989934ADB}"/>
              </a:ext>
            </a:extLst>
          </p:cNvPr>
          <p:cNvSpPr>
            <a:spLocks noGrp="1"/>
          </p:cNvSpPr>
          <p:nvPr>
            <p:ph sz="half" idx="2"/>
          </p:nvPr>
        </p:nvSpPr>
        <p:spPr/>
        <p:txBody>
          <a:bodyPr>
            <a:normAutofit/>
          </a:bodyPr>
          <a:lstStyle/>
          <a:p>
            <a:r>
              <a:rPr lang="en-US" dirty="0"/>
              <a:t>Corporate growth and employment growth should generate more tax revenue </a:t>
            </a:r>
          </a:p>
          <a:p>
            <a:r>
              <a:rPr lang="en-US" dirty="0"/>
              <a:t>Government should improve public services </a:t>
            </a:r>
          </a:p>
          <a:p>
            <a:r>
              <a:rPr lang="en-US" dirty="0"/>
              <a:t>BUT, economic growth does have some disadvantages – externalities – pollution </a:t>
            </a:r>
          </a:p>
          <a:p>
            <a:r>
              <a:rPr lang="en-US" dirty="0"/>
              <a:t>Some externalities can be regulated </a:t>
            </a:r>
          </a:p>
        </p:txBody>
      </p:sp>
    </p:spTree>
    <p:extLst>
      <p:ext uri="{BB962C8B-B14F-4D97-AF65-F5344CB8AC3E}">
        <p14:creationId xmlns:p14="http://schemas.microsoft.com/office/powerpoint/2010/main" val="22470953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1FBF707C-8885-C096-CCD7-2878669F6BB5}"/>
              </a:ext>
            </a:extLst>
          </p:cNvPr>
          <p:cNvSpPr>
            <a:spLocks noGrp="1"/>
          </p:cNvSpPr>
          <p:nvPr>
            <p:ph type="title"/>
          </p:nvPr>
        </p:nvSpPr>
        <p:spPr>
          <a:xfrm>
            <a:off x="761800" y="762001"/>
            <a:ext cx="5334197" cy="1708242"/>
          </a:xfrm>
        </p:spPr>
        <p:txBody>
          <a:bodyPr anchor="ctr">
            <a:normAutofit/>
          </a:bodyPr>
          <a:lstStyle/>
          <a:p>
            <a:r>
              <a:rPr lang="en-US" sz="4000"/>
              <a:t>Balanced / Unbalanced Economic Growth </a:t>
            </a:r>
          </a:p>
        </p:txBody>
      </p:sp>
      <p:sp>
        <p:nvSpPr>
          <p:cNvPr id="8" name="Content Placeholder 7">
            <a:extLst>
              <a:ext uri="{FF2B5EF4-FFF2-40B4-BE49-F238E27FC236}">
                <a16:creationId xmlns:a16="http://schemas.microsoft.com/office/drawing/2014/main" id="{9B7C056A-BC81-1414-FFCE-7602BB36D799}"/>
              </a:ext>
            </a:extLst>
          </p:cNvPr>
          <p:cNvSpPr>
            <a:spLocks noGrp="1"/>
          </p:cNvSpPr>
          <p:nvPr>
            <p:ph idx="1"/>
          </p:nvPr>
        </p:nvSpPr>
        <p:spPr>
          <a:xfrm>
            <a:off x="761800" y="2470244"/>
            <a:ext cx="5334197" cy="3769835"/>
          </a:xfrm>
        </p:spPr>
        <p:txBody>
          <a:bodyPr anchor="ctr">
            <a:normAutofit/>
          </a:bodyPr>
          <a:lstStyle/>
          <a:p>
            <a:r>
              <a:rPr lang="en-US" sz="1700" b="1" dirty="0"/>
              <a:t>Balanced Economic Growth </a:t>
            </a:r>
            <a:r>
              <a:rPr lang="en-US" sz="1700" dirty="0"/>
              <a:t>– all economic sectors expand together </a:t>
            </a:r>
          </a:p>
          <a:p>
            <a:r>
              <a:rPr lang="en-US" sz="1700" b="1" dirty="0"/>
              <a:t>Unbalanced Economic Growth</a:t>
            </a:r>
            <a:r>
              <a:rPr lang="en-US" sz="1700" dirty="0"/>
              <a:t> – some sectors specialize and grow and faster rates than others.</a:t>
            </a:r>
          </a:p>
          <a:p>
            <a:r>
              <a:rPr lang="en-GB" sz="1700" b="0" i="0" dirty="0">
                <a:effectLst/>
                <a:latin typeface="Google Sans"/>
              </a:rPr>
              <a:t>Ecommerce is undoubtedly one of the fastest growing business sectors (UK). In 2020, it made up 32.5% of the country's retail sales – a figure that is predicted to increase to 38.6% by 2025.</a:t>
            </a:r>
          </a:p>
          <a:p>
            <a:r>
              <a:rPr lang="en-GB" sz="1700" dirty="0">
                <a:latin typeface="Google Sans"/>
              </a:rPr>
              <a:t>(</a:t>
            </a:r>
            <a:r>
              <a:rPr lang="en-GB" sz="1700" dirty="0">
                <a:latin typeface="Google Sans"/>
                <a:hlinkClick r:id="rId2"/>
              </a:rPr>
              <a:t>https://chelseacorporate.com/buying-a-business/6-of-the-uks-fastest-growing-industries-to-buy-into/#:~:text=Ecommerce%20is%20undoubtedly%20one%20of,increase%20to%2038.6%25%20by%202025</a:t>
            </a:r>
            <a:r>
              <a:rPr lang="en-GB" sz="1700" dirty="0">
                <a:latin typeface="Google Sans"/>
              </a:rPr>
              <a:t>)</a:t>
            </a:r>
          </a:p>
          <a:p>
            <a:endParaRPr lang="en-US" sz="1700" dirty="0"/>
          </a:p>
        </p:txBody>
      </p:sp>
      <p:pic>
        <p:nvPicPr>
          <p:cNvPr id="10" name="Picture 9" descr="Codes on papers">
            <a:extLst>
              <a:ext uri="{FF2B5EF4-FFF2-40B4-BE49-F238E27FC236}">
                <a16:creationId xmlns:a16="http://schemas.microsoft.com/office/drawing/2014/main" id="{EE94732A-F9BB-1D06-A68B-DCC19F2E07DD}"/>
              </a:ext>
            </a:extLst>
          </p:cNvPr>
          <p:cNvPicPr>
            <a:picLocks noChangeAspect="1"/>
          </p:cNvPicPr>
          <p:nvPr/>
        </p:nvPicPr>
        <p:blipFill rotWithShape="1">
          <a:blip r:embed="rId3"/>
          <a:srcRect l="25055" r="23108"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1816405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0A63F-F4E7-35FA-B6C7-A473F6F9E147}"/>
              </a:ext>
            </a:extLst>
          </p:cNvPr>
          <p:cNvSpPr>
            <a:spLocks noGrp="1"/>
          </p:cNvSpPr>
          <p:nvPr>
            <p:ph type="title"/>
          </p:nvPr>
        </p:nvSpPr>
        <p:spPr>
          <a:xfrm>
            <a:off x="838200" y="557188"/>
            <a:ext cx="10515600" cy="1133499"/>
          </a:xfrm>
        </p:spPr>
        <p:txBody>
          <a:bodyPr>
            <a:normAutofit/>
          </a:bodyPr>
          <a:lstStyle/>
          <a:p>
            <a:pPr algn="ctr"/>
            <a:r>
              <a:rPr lang="en-US" sz="3600"/>
              <a:t>Actual Economic Growth /Potential Economic Growth </a:t>
            </a:r>
          </a:p>
        </p:txBody>
      </p:sp>
      <p:graphicFrame>
        <p:nvGraphicFramePr>
          <p:cNvPr id="5" name="Content Placeholder 2">
            <a:extLst>
              <a:ext uri="{FF2B5EF4-FFF2-40B4-BE49-F238E27FC236}">
                <a16:creationId xmlns:a16="http://schemas.microsoft.com/office/drawing/2014/main" id="{940FCEBC-4A16-C100-2924-33B41B5E5D67}"/>
              </a:ext>
            </a:extLst>
          </p:cNvPr>
          <p:cNvGraphicFramePr>
            <a:graphicFrameLocks noGrp="1"/>
          </p:cNvGraphicFramePr>
          <p:nvPr>
            <p:ph idx="1"/>
            <p:extLst>
              <p:ext uri="{D42A27DB-BD31-4B8C-83A1-F6EECF244321}">
                <p14:modId xmlns:p14="http://schemas.microsoft.com/office/powerpoint/2010/main" val="171825573"/>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66761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658BEAD-CFE5-EE59-E8E5-EC420A899279}"/>
              </a:ext>
            </a:extLst>
          </p:cNvPr>
          <p:cNvSpPr>
            <a:spLocks noGrp="1"/>
          </p:cNvSpPr>
          <p:nvPr>
            <p:ph type="title"/>
          </p:nvPr>
        </p:nvSpPr>
        <p:spPr>
          <a:xfrm>
            <a:off x="838200" y="1412488"/>
            <a:ext cx="2899189" cy="4363844"/>
          </a:xfrm>
        </p:spPr>
        <p:txBody>
          <a:bodyPr anchor="t">
            <a:normAutofit/>
          </a:bodyPr>
          <a:lstStyle/>
          <a:p>
            <a:r>
              <a:rPr lang="en-US" sz="4000">
                <a:solidFill>
                  <a:srgbClr val="FFFFFF"/>
                </a:solidFill>
              </a:rPr>
              <a:t>FACTORS AFFECTING ECONOMIC GROWTH </a:t>
            </a:r>
          </a:p>
        </p:txBody>
      </p:sp>
      <p:sp>
        <p:nvSpPr>
          <p:cNvPr id="3" name="Content Placeholder 2">
            <a:extLst>
              <a:ext uri="{FF2B5EF4-FFF2-40B4-BE49-F238E27FC236}">
                <a16:creationId xmlns:a16="http://schemas.microsoft.com/office/drawing/2014/main" id="{AA298941-90DB-983B-B52C-0504AC21405F}"/>
              </a:ext>
            </a:extLst>
          </p:cNvPr>
          <p:cNvSpPr>
            <a:spLocks noGrp="1"/>
          </p:cNvSpPr>
          <p:nvPr>
            <p:ph sz="half" idx="1"/>
          </p:nvPr>
        </p:nvSpPr>
        <p:spPr>
          <a:xfrm>
            <a:off x="4380855" y="1412489"/>
            <a:ext cx="3427283" cy="4363844"/>
          </a:xfrm>
        </p:spPr>
        <p:txBody>
          <a:bodyPr>
            <a:normAutofit/>
          </a:bodyPr>
          <a:lstStyle/>
          <a:p>
            <a:r>
              <a:rPr lang="en-US" sz="1900" dirty="0"/>
              <a:t>Sustained economic growth requires new investment</a:t>
            </a:r>
          </a:p>
          <a:p>
            <a:r>
              <a:rPr lang="en-US" sz="1900" dirty="0"/>
              <a:t>New investment depends on expectations of future growth in demand </a:t>
            </a:r>
          </a:p>
          <a:p>
            <a:r>
              <a:rPr lang="en-US" sz="1900" dirty="0"/>
              <a:t>Investment therefore depends on business confidence</a:t>
            </a:r>
          </a:p>
          <a:p>
            <a:r>
              <a:rPr lang="en-US" sz="1900" dirty="0"/>
              <a:t>Business confidence is related to growth in consumption </a:t>
            </a:r>
          </a:p>
          <a:p>
            <a:r>
              <a:rPr lang="en-US" sz="1900" dirty="0"/>
              <a:t>Technological Progress. – capital saving/neutral/labour saving .</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F1312B9D-B8AE-15D6-2389-53748F689B87}"/>
              </a:ext>
            </a:extLst>
          </p:cNvPr>
          <p:cNvSpPr>
            <a:spLocks noGrp="1"/>
          </p:cNvSpPr>
          <p:nvPr>
            <p:ph sz="half" idx="2"/>
          </p:nvPr>
        </p:nvSpPr>
        <p:spPr>
          <a:xfrm>
            <a:off x="8451604" y="1412489"/>
            <a:ext cx="3197701" cy="4363844"/>
          </a:xfrm>
        </p:spPr>
        <p:txBody>
          <a:bodyPr>
            <a:normAutofit/>
          </a:bodyPr>
          <a:lstStyle/>
          <a:p>
            <a:r>
              <a:rPr lang="en-US" sz="2000">
                <a:hlinkClick r:id="rId2"/>
              </a:rPr>
              <a:t>https://www.statista.com/statistics/623727/business-confidence-in-the-united-kingdom/</a:t>
            </a:r>
            <a:endParaRPr lang="en-US" sz="2000"/>
          </a:p>
          <a:p>
            <a:r>
              <a:rPr lang="en-US" sz="2000">
                <a:hlinkClick r:id="rId3"/>
              </a:rPr>
              <a:t>https://www.theguardian.com/business/2023/dec/29/five-charts-explaining-the-uks-economic-prospects-in-2024</a:t>
            </a:r>
            <a:endParaRPr lang="en-US" sz="2000"/>
          </a:p>
          <a:p>
            <a:endParaRPr lang="en-US" sz="2000"/>
          </a:p>
        </p:txBody>
      </p:sp>
    </p:spTree>
    <p:extLst>
      <p:ext uri="{BB962C8B-B14F-4D97-AF65-F5344CB8AC3E}">
        <p14:creationId xmlns:p14="http://schemas.microsoft.com/office/powerpoint/2010/main" val="20912202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40F0A9-7327-0BDA-7B6B-A190BEA5C388}"/>
              </a:ext>
            </a:extLst>
          </p:cNvPr>
          <p:cNvSpPr>
            <a:spLocks noGrp="1"/>
          </p:cNvSpPr>
          <p:nvPr>
            <p:ph type="title"/>
          </p:nvPr>
        </p:nvSpPr>
        <p:spPr>
          <a:xfrm>
            <a:off x="761800" y="762001"/>
            <a:ext cx="5334197" cy="1708242"/>
          </a:xfrm>
        </p:spPr>
        <p:txBody>
          <a:bodyPr anchor="ctr">
            <a:normAutofit/>
          </a:bodyPr>
          <a:lstStyle/>
          <a:p>
            <a:r>
              <a:rPr lang="en-US" sz="4000"/>
              <a:t>‘LEAP FROGGING’</a:t>
            </a:r>
          </a:p>
        </p:txBody>
      </p:sp>
      <p:sp>
        <p:nvSpPr>
          <p:cNvPr id="3" name="Content Placeholder 2">
            <a:extLst>
              <a:ext uri="{FF2B5EF4-FFF2-40B4-BE49-F238E27FC236}">
                <a16:creationId xmlns:a16="http://schemas.microsoft.com/office/drawing/2014/main" id="{61DAD4E2-5744-C672-E0A3-85F599B88533}"/>
              </a:ext>
            </a:extLst>
          </p:cNvPr>
          <p:cNvSpPr>
            <a:spLocks noGrp="1"/>
          </p:cNvSpPr>
          <p:nvPr>
            <p:ph idx="1"/>
          </p:nvPr>
        </p:nvSpPr>
        <p:spPr>
          <a:xfrm>
            <a:off x="761800" y="2470244"/>
            <a:ext cx="5334197" cy="3769835"/>
          </a:xfrm>
        </p:spPr>
        <p:txBody>
          <a:bodyPr anchor="ctr">
            <a:normAutofit/>
          </a:bodyPr>
          <a:lstStyle/>
          <a:p>
            <a:r>
              <a:rPr lang="en-US" sz="2000"/>
              <a:t>EXPLAIN HOW THE PRICE SYSTEM WORKS TO ALLOCATE RESOURCES IN A MARKET ECONOMY LIKE THE UK /USA ( 12 MARKS) </a:t>
            </a:r>
          </a:p>
          <a:p>
            <a:endParaRPr lang="en-US" sz="2000"/>
          </a:p>
          <a:p>
            <a:r>
              <a:rPr lang="en-US" sz="2000"/>
              <a:t>DESCRIBE THE MAIN REASONS WHY MARKETS DO NOT ALWAYS ALLOCATE RESOURCES EFFICIENTLY (12 MARKS) </a:t>
            </a:r>
          </a:p>
        </p:txBody>
      </p:sp>
      <p:pic>
        <p:nvPicPr>
          <p:cNvPr id="5" name="Picture 4" descr="Calculator, pen, compass, money and a paper with graphs printed on it">
            <a:extLst>
              <a:ext uri="{FF2B5EF4-FFF2-40B4-BE49-F238E27FC236}">
                <a16:creationId xmlns:a16="http://schemas.microsoft.com/office/drawing/2014/main" id="{D244FA0A-2A6C-6193-C2AD-02F4AB349FC2}"/>
              </a:ext>
            </a:extLst>
          </p:cNvPr>
          <p:cNvPicPr>
            <a:picLocks noChangeAspect="1"/>
          </p:cNvPicPr>
          <p:nvPr/>
        </p:nvPicPr>
        <p:blipFill>
          <a:blip r:embed="rId2"/>
          <a:srcRect l="28716" r="24496"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5196742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046C8-7AFB-04C7-6EB3-BE47C7EF0814}"/>
              </a:ext>
            </a:extLst>
          </p:cNvPr>
          <p:cNvSpPr>
            <a:spLocks noGrp="1"/>
          </p:cNvSpPr>
          <p:nvPr>
            <p:ph type="title"/>
          </p:nvPr>
        </p:nvSpPr>
        <p:spPr/>
        <p:txBody>
          <a:bodyPr/>
          <a:lstStyle/>
          <a:p>
            <a:r>
              <a:rPr lang="en-US" dirty="0"/>
              <a:t>Guidance </a:t>
            </a:r>
          </a:p>
        </p:txBody>
      </p:sp>
      <p:sp>
        <p:nvSpPr>
          <p:cNvPr id="3" name="Content Placeholder 2">
            <a:extLst>
              <a:ext uri="{FF2B5EF4-FFF2-40B4-BE49-F238E27FC236}">
                <a16:creationId xmlns:a16="http://schemas.microsoft.com/office/drawing/2014/main" id="{88A35A33-7DA0-067F-E39D-DD8D48E7E879}"/>
              </a:ext>
            </a:extLst>
          </p:cNvPr>
          <p:cNvSpPr>
            <a:spLocks noGrp="1"/>
          </p:cNvSpPr>
          <p:nvPr>
            <p:ph sz="half" idx="1"/>
          </p:nvPr>
        </p:nvSpPr>
        <p:spPr/>
        <p:txBody>
          <a:bodyPr>
            <a:normAutofit fontScale="92500" lnSpcReduction="20000"/>
          </a:bodyPr>
          <a:lstStyle/>
          <a:p>
            <a:r>
              <a:rPr lang="en-US" dirty="0"/>
              <a:t>A) </a:t>
            </a:r>
          </a:p>
          <a:p>
            <a:r>
              <a:rPr lang="en-US" dirty="0"/>
              <a:t>Definition of price system </a:t>
            </a:r>
          </a:p>
          <a:p>
            <a:r>
              <a:rPr lang="en-US" dirty="0"/>
              <a:t>Decentralized system</a:t>
            </a:r>
          </a:p>
          <a:p>
            <a:r>
              <a:rPr lang="en-US" dirty="0"/>
              <a:t>Effects of changes in demand / supply work collectively to allocate resources </a:t>
            </a:r>
          </a:p>
          <a:p>
            <a:r>
              <a:rPr lang="en-US" dirty="0"/>
              <a:t>3 economic questions /issues </a:t>
            </a:r>
          </a:p>
          <a:p>
            <a:r>
              <a:rPr lang="en-US" dirty="0"/>
              <a:t>HOW does the Price System work </a:t>
            </a:r>
          </a:p>
          <a:p>
            <a:r>
              <a:rPr lang="en-US" dirty="0"/>
              <a:t>Signaling and value </a:t>
            </a:r>
          </a:p>
          <a:p>
            <a:r>
              <a:rPr lang="en-US" dirty="0"/>
              <a:t>Allocating resources </a:t>
            </a:r>
          </a:p>
          <a:p>
            <a:r>
              <a:rPr lang="en-US" dirty="0"/>
              <a:t>Satisfying seller and buyer  </a:t>
            </a:r>
          </a:p>
          <a:p>
            <a:endParaRPr lang="en-US" dirty="0"/>
          </a:p>
          <a:p>
            <a:endParaRPr lang="en-US" dirty="0"/>
          </a:p>
        </p:txBody>
      </p:sp>
      <p:sp>
        <p:nvSpPr>
          <p:cNvPr id="4" name="Content Placeholder 3">
            <a:extLst>
              <a:ext uri="{FF2B5EF4-FFF2-40B4-BE49-F238E27FC236}">
                <a16:creationId xmlns:a16="http://schemas.microsoft.com/office/drawing/2014/main" id="{12BDF807-BC58-2E6E-740F-17EA77F9A63D}"/>
              </a:ext>
            </a:extLst>
          </p:cNvPr>
          <p:cNvSpPr>
            <a:spLocks noGrp="1"/>
          </p:cNvSpPr>
          <p:nvPr>
            <p:ph sz="half" idx="2"/>
          </p:nvPr>
        </p:nvSpPr>
        <p:spPr>
          <a:xfrm>
            <a:off x="6172200" y="1825624"/>
            <a:ext cx="5181600" cy="5032375"/>
          </a:xfrm>
        </p:spPr>
        <p:txBody>
          <a:bodyPr>
            <a:normAutofit fontScale="92500" lnSpcReduction="20000"/>
          </a:bodyPr>
          <a:lstStyle/>
          <a:p>
            <a:r>
              <a:rPr lang="en-US" dirty="0"/>
              <a:t>B) FME – decisions and choices re 3 questions – forces of demand and supply </a:t>
            </a:r>
          </a:p>
          <a:p>
            <a:r>
              <a:rPr lang="en-US" dirty="0"/>
              <a:t>Prices express relative value and therefore expresses Opportunity  cost, choice and scarcity of transactions</a:t>
            </a:r>
          </a:p>
          <a:p>
            <a:r>
              <a:rPr lang="en-US" dirty="0"/>
              <a:t>Example of how price mechanism works (Eq)  – using recent example Increase in demand , shortage and price increase </a:t>
            </a:r>
          </a:p>
          <a:p>
            <a:r>
              <a:rPr lang="en-US" dirty="0"/>
              <a:t>Example – allocation of resources Consumer demand rise i the goods market </a:t>
            </a:r>
          </a:p>
        </p:txBody>
      </p:sp>
    </p:spTree>
    <p:extLst>
      <p:ext uri="{BB962C8B-B14F-4D97-AF65-F5344CB8AC3E}">
        <p14:creationId xmlns:p14="http://schemas.microsoft.com/office/powerpoint/2010/main" val="3810853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358</TotalTime>
  <Words>1311</Words>
  <Application>Microsoft Macintosh PowerPoint</Application>
  <PresentationFormat>Widescreen</PresentationFormat>
  <Paragraphs>106</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Aptos Display</vt:lpstr>
      <vt:lpstr>Arial</vt:lpstr>
      <vt:lpstr>Calibri</vt:lpstr>
      <vt:lpstr>Google Sans</vt:lpstr>
      <vt:lpstr>Office Theme</vt:lpstr>
      <vt:lpstr>LECTURE 1B  – Allocation of Scarce Resources &amp; Economic Growth (2)</vt:lpstr>
      <vt:lpstr>Contents </vt:lpstr>
      <vt:lpstr>RECALL – Week 1 </vt:lpstr>
      <vt:lpstr>RESOURCE ALLOCATION </vt:lpstr>
      <vt:lpstr>RESOURCES (FOP) &amp; EXCHANGE VALUE</vt:lpstr>
      <vt:lpstr>KEY TERMS</vt:lpstr>
      <vt:lpstr>Why is the specialization of labour so important to modern economies? What are its benefits?  (15 minutes) </vt:lpstr>
      <vt:lpstr>Answer Guide </vt:lpstr>
      <vt:lpstr>Guidance – ATQ </vt:lpstr>
      <vt:lpstr>PowerPoint Presentation</vt:lpstr>
      <vt:lpstr>ECONOMIC WEALTH https://www.tutor2u.net/economics/reference/income-and-wealth</vt:lpstr>
      <vt:lpstr>CLASSES OF WEALTH AND OWNERSHIP RIGHTS </vt:lpstr>
      <vt:lpstr>PowerPoint Presentation</vt:lpstr>
      <vt:lpstr>ECONOMIC GROWTH – a key objective of government </vt:lpstr>
      <vt:lpstr>Balanced / Unbalanced Economic Growth </vt:lpstr>
      <vt:lpstr>Actual Economic Growth /Potential Economic Growth </vt:lpstr>
      <vt:lpstr>FACTORS AFFECTING ECONOMIC GROWTH </vt:lpstr>
      <vt:lpstr>‘LEAP FROGGING’</vt:lpstr>
      <vt:lpstr>Guidance </vt:lpstr>
    </vt:vector>
  </TitlesOfParts>
  <Company>University of Surrey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 Allocation of Scarce Resources (2)</dc:title>
  <dc:creator>Atta, Zainab (Surrey Business Schl)</dc:creator>
  <cp:lastModifiedBy>Xena Ibrahim Atta</cp:lastModifiedBy>
  <cp:revision>12</cp:revision>
  <dcterms:created xsi:type="dcterms:W3CDTF">2024-03-12T16:36:56Z</dcterms:created>
  <dcterms:modified xsi:type="dcterms:W3CDTF">2025-02-08T20:41:08Z</dcterms:modified>
</cp:coreProperties>
</file>