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1"/>
  </p:sldMasterIdLst>
  <p:sldIdLst>
    <p:sldId id="256" r:id="rId2"/>
    <p:sldId id="258" r:id="rId3"/>
    <p:sldId id="259" r:id="rId4"/>
    <p:sldId id="260" r:id="rId5"/>
    <p:sldId id="267" r:id="rId6"/>
    <p:sldId id="257" r:id="rId7"/>
    <p:sldId id="264" r:id="rId8"/>
    <p:sldId id="265" r:id="rId9"/>
    <p:sldId id="261" r:id="rId10"/>
    <p:sldId id="262" r:id="rId11"/>
    <p:sldId id="263" r:id="rId12"/>
    <p:sldId id="266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2EB4B3-9499-BDB1-DD09-B05CECBEF134}" v="575" dt="2026-07-12T10:41:46.7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5EDF2E-C728-49C2-8D2C-8FF8DB45D8A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6A63431-787B-41D1-893C-01E02F4BC6E0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800" b="1" dirty="0">
              <a:solidFill>
                <a:srgbClr val="FF0000"/>
              </a:solidFill>
              <a:latin typeface="Trebuchet MS" panose="020B0603020202020204"/>
              <a:ea typeface="+mn-ea"/>
              <a:cs typeface="+mn-cs"/>
            </a:rPr>
            <a:t>Job</a:t>
          </a:r>
          <a:r>
            <a:rPr lang="en-GB" sz="2800" b="1" dirty="0">
              <a:solidFill>
                <a:srgbClr val="FF0000"/>
              </a:solidFill>
              <a:ea typeface="+mn-ea"/>
              <a:cs typeface="+mn-cs"/>
            </a:rPr>
            <a:t> analyse</a:t>
          </a:r>
          <a:r>
            <a:rPr lang="en-GB" sz="2800" b="1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: - Observing, collecting, documenting and reviewing information about a job. (</a:t>
          </a:r>
          <a:r>
            <a:rPr lang="en-US" sz="1400" b="0" dirty="0">
              <a:solidFill>
                <a:srgbClr val="FFFF00"/>
              </a:solidFill>
              <a:latin typeface="Arial"/>
              <a:ea typeface="+mn-ea"/>
              <a:cs typeface="Arial"/>
            </a:rPr>
            <a:t>Gael, 1984)</a:t>
          </a:r>
          <a:endParaRPr lang="en-GB" sz="3600" b="1" dirty="0">
            <a:solidFill>
              <a:srgbClr val="FFFFFF"/>
            </a:solidFill>
            <a:latin typeface="Trebuchet MS" panose="020B0603020202020204"/>
            <a:ea typeface="+mn-ea"/>
            <a:cs typeface="+mn-cs"/>
          </a:endParaRPr>
        </a:p>
      </dgm:t>
    </dgm:pt>
    <dgm:pt modelId="{D410C910-1A0A-4230-B474-1164F922181E}" type="parTrans" cxnId="{5D9B8356-BD25-4E72-8D5E-5FDEADB244D4}">
      <dgm:prSet/>
      <dgm:spPr/>
      <dgm:t>
        <a:bodyPr/>
        <a:lstStyle/>
        <a:p>
          <a:endParaRPr lang="en-US"/>
        </a:p>
      </dgm:t>
    </dgm:pt>
    <dgm:pt modelId="{3B8316B7-3E0C-4147-9C86-EC88C973E4BD}" type="sibTrans" cxnId="{5D9B8356-BD25-4E72-8D5E-5FDEADB244D4}">
      <dgm:prSet/>
      <dgm:spPr/>
      <dgm:t>
        <a:bodyPr/>
        <a:lstStyle/>
        <a:p>
          <a:endParaRPr lang="en-US"/>
        </a:p>
      </dgm:t>
    </dgm:pt>
    <dgm:pt modelId="{669C0A42-5C0F-4595-8A8E-C0ADEF671CE0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800" b="1" dirty="0">
              <a:solidFill>
                <a:srgbClr val="FF0000"/>
              </a:solidFill>
              <a:latin typeface="Trebuchet MS" panose="020B0603020202020204"/>
              <a:ea typeface="+mn-ea"/>
              <a:cs typeface="+mn-cs"/>
            </a:rPr>
            <a:t>Job</a:t>
          </a:r>
          <a:r>
            <a:rPr lang="en-GB" sz="2800" b="1" dirty="0">
              <a:solidFill>
                <a:srgbClr val="FF0000"/>
              </a:solidFill>
              <a:ea typeface="+mn-ea"/>
              <a:cs typeface="+mn-cs"/>
            </a:rPr>
            <a:t> description</a:t>
          </a:r>
          <a:r>
            <a:rPr lang="en-GB" sz="2800" b="1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: Job title, job type, salary, Roles &amp; responsibilities </a:t>
          </a:r>
          <a:r>
            <a:rPr lang="en-US" sz="1400" b="0" dirty="0">
              <a:solidFill>
                <a:srgbClr val="222222"/>
              </a:solidFill>
              <a:latin typeface="Arial"/>
              <a:ea typeface="+mn-ea"/>
              <a:cs typeface="Arial"/>
            </a:rPr>
            <a:t>(Raju</a:t>
          </a:r>
          <a:r>
            <a:rPr lang="en-GB" sz="2800" b="1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 </a:t>
          </a:r>
          <a:r>
            <a:rPr lang="en-US" sz="1100" b="0" dirty="0">
              <a:solidFill>
                <a:srgbClr val="000000"/>
              </a:solidFill>
              <a:latin typeface="Arial"/>
              <a:ea typeface="+mn-ea"/>
              <a:cs typeface="Arial"/>
            </a:rPr>
            <a:t>et al., </a:t>
          </a:r>
          <a:r>
            <a:rPr lang="en-US" sz="1100" b="0" dirty="0">
              <a:solidFill>
                <a:srgbClr val="222222"/>
              </a:solidFill>
              <a:latin typeface="Calibri"/>
              <a:ea typeface="Calibri"/>
              <a:cs typeface="Calibri"/>
            </a:rPr>
            <a:t>2017)</a:t>
          </a:r>
        </a:p>
      </dgm:t>
    </dgm:pt>
    <dgm:pt modelId="{510D4029-78C0-4B51-8223-BD77692A5356}" type="parTrans" cxnId="{5CDAC478-25F7-46EE-94FB-A1F01EB31C80}">
      <dgm:prSet/>
      <dgm:spPr/>
      <dgm:t>
        <a:bodyPr/>
        <a:lstStyle/>
        <a:p>
          <a:endParaRPr lang="en-US"/>
        </a:p>
      </dgm:t>
    </dgm:pt>
    <dgm:pt modelId="{E5560DCB-9261-4323-9693-4A1C7A41688C}" type="sibTrans" cxnId="{5CDAC478-25F7-46EE-94FB-A1F01EB31C80}">
      <dgm:prSet/>
      <dgm:spPr/>
      <dgm:t>
        <a:bodyPr/>
        <a:lstStyle/>
        <a:p>
          <a:endParaRPr lang="en-US"/>
        </a:p>
      </dgm:t>
    </dgm:pt>
    <dgm:pt modelId="{3CF54F22-6D9F-46EC-884F-B99D6E384540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800" b="1" dirty="0">
              <a:solidFill>
                <a:srgbClr val="00B050"/>
              </a:solidFill>
              <a:latin typeface="Trebuchet MS" panose="020B0603020202020204"/>
              <a:ea typeface="+mn-ea"/>
              <a:cs typeface="+mn-cs"/>
            </a:rPr>
            <a:t>Screen and shortlist</a:t>
          </a:r>
          <a:r>
            <a:rPr lang="en-GB" sz="2800" b="1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 (phone interview to filter out candidates &amp; shortlist the right candidates)</a:t>
          </a:r>
          <a:endParaRPr lang="en-US" sz="2800" dirty="0">
            <a:solidFill>
              <a:srgbClr val="FFFFFF"/>
            </a:solidFill>
            <a:latin typeface="Trebuchet MS" panose="020B0603020202020204"/>
            <a:ea typeface="+mn-ea"/>
            <a:cs typeface="+mn-cs"/>
          </a:endParaRPr>
        </a:p>
      </dgm:t>
    </dgm:pt>
    <dgm:pt modelId="{ACE4F161-53C7-4042-9FE5-8D641722D8A2}" type="parTrans" cxnId="{6FDB63B0-FDFA-4716-8CC9-1F7248455037}">
      <dgm:prSet/>
      <dgm:spPr/>
    </dgm:pt>
    <dgm:pt modelId="{706D17D0-C27B-4E7C-8611-85698475C99B}" type="sibTrans" cxnId="{6FDB63B0-FDFA-4716-8CC9-1F7248455037}">
      <dgm:prSet/>
      <dgm:spPr/>
    </dgm:pt>
    <dgm:pt modelId="{AE6BD070-7DFE-4452-BDDC-C8455D240957}">
      <dgm:prSet phldrT="[Text]" phldr="0" custT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100" b="0" dirty="0">
              <a:solidFill>
                <a:srgbClr val="0070C0"/>
              </a:solidFill>
              <a:latin typeface="Calibri"/>
              <a:ea typeface="Calibri"/>
              <a:cs typeface="Calibri"/>
            </a:rPr>
            <a:t>Person Specification</a:t>
          </a:r>
          <a:r>
            <a:rPr lang="en-US" sz="1100" b="0" dirty="0">
              <a:solidFill>
                <a:srgbClr val="222222"/>
              </a:solidFill>
              <a:latin typeface="Calibri"/>
              <a:ea typeface="Calibri"/>
              <a:cs typeface="Calibri"/>
            </a:rPr>
            <a:t>: Required qualification, experience, skill, practice/legal requirement, personal quality. (</a:t>
          </a:r>
          <a:r>
            <a:rPr lang="en-US" sz="1400" b="0" dirty="0">
              <a:solidFill>
                <a:srgbClr val="222222"/>
              </a:solidFill>
              <a:latin typeface="Arial"/>
              <a:ea typeface="Calibri"/>
              <a:cs typeface="Arial"/>
            </a:rPr>
            <a:t>Neary, et al 2014)</a:t>
          </a:r>
        </a:p>
      </dgm:t>
    </dgm:pt>
    <dgm:pt modelId="{37865155-F655-4ECF-8205-8C3EC9F2F4C3}" type="parTrans" cxnId="{07D0CD6F-1328-41BE-B247-77895E07D548}">
      <dgm:prSet/>
      <dgm:spPr/>
    </dgm:pt>
    <dgm:pt modelId="{DF945E7A-FC50-492F-B009-4F097CDCB1DE}" type="sibTrans" cxnId="{07D0CD6F-1328-41BE-B247-77895E07D548}">
      <dgm:prSet/>
      <dgm:spPr/>
    </dgm:pt>
    <dgm:pt modelId="{83E1D418-C5D0-483C-9983-842328D77BAD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400" b="0" dirty="0">
              <a:solidFill>
                <a:srgbClr val="222222"/>
              </a:solidFill>
              <a:latin typeface="Arial"/>
              <a:ea typeface="Calibri"/>
              <a:cs typeface="Arial"/>
            </a:rPr>
            <a:t>Advertisement platform: internal memo, Social media- indeed, </a:t>
          </a:r>
          <a:r>
            <a:rPr lang="en-US" sz="1400" b="0" dirty="0" err="1">
              <a:solidFill>
                <a:srgbClr val="222222"/>
              </a:solidFill>
              <a:latin typeface="Arial"/>
              <a:ea typeface="Calibri"/>
              <a:cs typeface="Arial"/>
            </a:rPr>
            <a:t>Linkedin</a:t>
          </a:r>
          <a:r>
            <a:rPr lang="en-US" sz="1400" b="0" dirty="0">
              <a:solidFill>
                <a:srgbClr val="222222"/>
              </a:solidFill>
              <a:latin typeface="Arial"/>
              <a:ea typeface="Calibri"/>
              <a:cs typeface="Arial"/>
            </a:rPr>
            <a:t>, also newspaper,</a:t>
          </a:r>
        </a:p>
      </dgm:t>
    </dgm:pt>
    <dgm:pt modelId="{98E8FD57-A728-403A-9531-24E33AF18B49}" type="parTrans" cxnId="{AB92D952-0D43-4631-88FD-66A3CC1500A9}">
      <dgm:prSet/>
      <dgm:spPr/>
    </dgm:pt>
    <dgm:pt modelId="{C3E54675-C4C8-459B-B3B2-0C00FF8600E6}" type="sibTrans" cxnId="{AB92D952-0D43-4631-88FD-66A3CC1500A9}">
      <dgm:prSet/>
      <dgm:spPr/>
    </dgm:pt>
    <dgm:pt modelId="{727CEADB-E6F3-4FC8-ABD6-CD0FF2861ACB}" type="pres">
      <dgm:prSet presAssocID="{B45EDF2E-C728-49C2-8D2C-8FF8DB45D8AD}" presName="linear" presStyleCnt="0">
        <dgm:presLayoutVars>
          <dgm:animLvl val="lvl"/>
          <dgm:resizeHandles val="exact"/>
        </dgm:presLayoutVars>
      </dgm:prSet>
      <dgm:spPr/>
    </dgm:pt>
    <dgm:pt modelId="{C0F5916F-5494-4BC1-AADF-B2143E593ACA}" type="pres">
      <dgm:prSet presAssocID="{46A63431-787B-41D1-893C-01E02F4BC6E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5C86CC3-CD74-412C-BC86-154CC124B9D4}" type="pres">
      <dgm:prSet presAssocID="{3B8316B7-3E0C-4147-9C86-EC88C973E4BD}" presName="spacer" presStyleCnt="0"/>
      <dgm:spPr/>
    </dgm:pt>
    <dgm:pt modelId="{39D0E81E-2A1D-4043-A837-D4B32E3F9A7D}" type="pres">
      <dgm:prSet presAssocID="{669C0A42-5C0F-4595-8A8E-C0ADEF671CE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1F02B77-E728-424E-B2FD-82C795409EF6}" type="pres">
      <dgm:prSet presAssocID="{E5560DCB-9261-4323-9693-4A1C7A41688C}" presName="spacer" presStyleCnt="0"/>
      <dgm:spPr/>
    </dgm:pt>
    <dgm:pt modelId="{C3173617-FD88-47A4-912C-F272A50D594A}" type="pres">
      <dgm:prSet presAssocID="{AE6BD070-7DFE-4452-BDDC-C8455D24095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89A30DE-A0E2-4C47-BA6B-13E10A16A772}" type="pres">
      <dgm:prSet presAssocID="{DF945E7A-FC50-492F-B009-4F097CDCB1DE}" presName="spacer" presStyleCnt="0"/>
      <dgm:spPr/>
    </dgm:pt>
    <dgm:pt modelId="{470516C3-6D7D-419B-94DA-12796FF0A18F}" type="pres">
      <dgm:prSet presAssocID="{83E1D418-C5D0-483C-9983-842328D77BA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8408FE2-7AD0-4D33-A476-D95DDDDBE9C9}" type="pres">
      <dgm:prSet presAssocID="{C3E54675-C4C8-459B-B3B2-0C00FF8600E6}" presName="spacer" presStyleCnt="0"/>
      <dgm:spPr/>
    </dgm:pt>
    <dgm:pt modelId="{DD8636FF-E80A-4342-AEBF-902A7873B28D}" type="pres">
      <dgm:prSet presAssocID="{3CF54F22-6D9F-46EC-884F-B99D6E38454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462FF13-9AB8-4CC4-B910-43ED439DB5F4}" type="presOf" srcId="{AE6BD070-7DFE-4452-BDDC-C8455D240957}" destId="{C3173617-FD88-47A4-912C-F272A50D594A}" srcOrd="0" destOrd="0" presId="urn:microsoft.com/office/officeart/2005/8/layout/vList2"/>
    <dgm:cxn modelId="{A4BCEC2B-DD0A-4E37-A73C-169E28BCC82E}" type="presOf" srcId="{669C0A42-5C0F-4595-8A8E-C0ADEF671CE0}" destId="{39D0E81E-2A1D-4043-A837-D4B32E3F9A7D}" srcOrd="0" destOrd="0" presId="urn:microsoft.com/office/officeart/2005/8/layout/vList2"/>
    <dgm:cxn modelId="{07D0CD6F-1328-41BE-B247-77895E07D548}" srcId="{B45EDF2E-C728-49C2-8D2C-8FF8DB45D8AD}" destId="{AE6BD070-7DFE-4452-BDDC-C8455D240957}" srcOrd="2" destOrd="0" parTransId="{37865155-F655-4ECF-8205-8C3EC9F2F4C3}" sibTransId="{DF945E7A-FC50-492F-B009-4F097CDCB1DE}"/>
    <dgm:cxn modelId="{ADCCC451-9F68-4333-9759-5ADE0603E438}" type="presOf" srcId="{B45EDF2E-C728-49C2-8D2C-8FF8DB45D8AD}" destId="{727CEADB-E6F3-4FC8-ABD6-CD0FF2861ACB}" srcOrd="0" destOrd="0" presId="urn:microsoft.com/office/officeart/2005/8/layout/vList2"/>
    <dgm:cxn modelId="{AB92D952-0D43-4631-88FD-66A3CC1500A9}" srcId="{B45EDF2E-C728-49C2-8D2C-8FF8DB45D8AD}" destId="{83E1D418-C5D0-483C-9983-842328D77BAD}" srcOrd="3" destOrd="0" parTransId="{98E8FD57-A728-403A-9531-24E33AF18B49}" sibTransId="{C3E54675-C4C8-459B-B3B2-0C00FF8600E6}"/>
    <dgm:cxn modelId="{5D9B8356-BD25-4E72-8D5E-5FDEADB244D4}" srcId="{B45EDF2E-C728-49C2-8D2C-8FF8DB45D8AD}" destId="{46A63431-787B-41D1-893C-01E02F4BC6E0}" srcOrd="0" destOrd="0" parTransId="{D410C910-1A0A-4230-B474-1164F922181E}" sibTransId="{3B8316B7-3E0C-4147-9C86-EC88C973E4BD}"/>
    <dgm:cxn modelId="{5CDAC478-25F7-46EE-94FB-A1F01EB31C80}" srcId="{B45EDF2E-C728-49C2-8D2C-8FF8DB45D8AD}" destId="{669C0A42-5C0F-4595-8A8E-C0ADEF671CE0}" srcOrd="1" destOrd="0" parTransId="{510D4029-78C0-4B51-8223-BD77692A5356}" sibTransId="{E5560DCB-9261-4323-9693-4A1C7A41688C}"/>
    <dgm:cxn modelId="{34F7937E-36AD-409A-9DCC-CC23623530AF}" type="presOf" srcId="{3CF54F22-6D9F-46EC-884F-B99D6E384540}" destId="{DD8636FF-E80A-4342-AEBF-902A7873B28D}" srcOrd="0" destOrd="0" presId="urn:microsoft.com/office/officeart/2005/8/layout/vList2"/>
    <dgm:cxn modelId="{1D8985A5-36C5-46EB-9DDD-3BDB5CDADD89}" type="presOf" srcId="{46A63431-787B-41D1-893C-01E02F4BC6E0}" destId="{C0F5916F-5494-4BC1-AADF-B2143E593ACA}" srcOrd="0" destOrd="0" presId="urn:microsoft.com/office/officeart/2005/8/layout/vList2"/>
    <dgm:cxn modelId="{6FDB63B0-FDFA-4716-8CC9-1F7248455037}" srcId="{B45EDF2E-C728-49C2-8D2C-8FF8DB45D8AD}" destId="{3CF54F22-6D9F-46EC-884F-B99D6E384540}" srcOrd="4" destOrd="0" parTransId="{ACE4F161-53C7-4042-9FE5-8D641722D8A2}" sibTransId="{706D17D0-C27B-4E7C-8611-85698475C99B}"/>
    <dgm:cxn modelId="{B3F821EC-230D-4C39-A5F6-44856A39ED67}" type="presOf" srcId="{83E1D418-C5D0-483C-9983-842328D77BAD}" destId="{470516C3-6D7D-419B-94DA-12796FF0A18F}" srcOrd="0" destOrd="0" presId="urn:microsoft.com/office/officeart/2005/8/layout/vList2"/>
    <dgm:cxn modelId="{E22DC58C-D34D-4B26-95D4-E053A639CF29}" type="presParOf" srcId="{727CEADB-E6F3-4FC8-ABD6-CD0FF2861ACB}" destId="{C0F5916F-5494-4BC1-AADF-B2143E593ACA}" srcOrd="0" destOrd="0" presId="urn:microsoft.com/office/officeart/2005/8/layout/vList2"/>
    <dgm:cxn modelId="{18505961-26EF-4625-9067-D87F45095F87}" type="presParOf" srcId="{727CEADB-E6F3-4FC8-ABD6-CD0FF2861ACB}" destId="{25C86CC3-CD74-412C-BC86-154CC124B9D4}" srcOrd="1" destOrd="0" presId="urn:microsoft.com/office/officeart/2005/8/layout/vList2"/>
    <dgm:cxn modelId="{A0D28107-5DCC-4A7A-BAF7-053AF2F65B21}" type="presParOf" srcId="{727CEADB-E6F3-4FC8-ABD6-CD0FF2861ACB}" destId="{39D0E81E-2A1D-4043-A837-D4B32E3F9A7D}" srcOrd="2" destOrd="0" presId="urn:microsoft.com/office/officeart/2005/8/layout/vList2"/>
    <dgm:cxn modelId="{EC07D6E3-83D6-4D2B-820E-B2CBEEFF77AA}" type="presParOf" srcId="{727CEADB-E6F3-4FC8-ABD6-CD0FF2861ACB}" destId="{D1F02B77-E728-424E-B2FD-82C795409EF6}" srcOrd="3" destOrd="0" presId="urn:microsoft.com/office/officeart/2005/8/layout/vList2"/>
    <dgm:cxn modelId="{C204D66C-0D1A-43C8-8794-635768DE1429}" type="presParOf" srcId="{727CEADB-E6F3-4FC8-ABD6-CD0FF2861ACB}" destId="{C3173617-FD88-47A4-912C-F272A50D594A}" srcOrd="4" destOrd="0" presId="urn:microsoft.com/office/officeart/2005/8/layout/vList2"/>
    <dgm:cxn modelId="{3DF8E74F-54A9-4D47-A8EF-2C3491909591}" type="presParOf" srcId="{727CEADB-E6F3-4FC8-ABD6-CD0FF2861ACB}" destId="{C89A30DE-A0E2-4C47-BA6B-13E10A16A772}" srcOrd="5" destOrd="0" presId="urn:microsoft.com/office/officeart/2005/8/layout/vList2"/>
    <dgm:cxn modelId="{F3AF1829-E0D3-4BD9-9B8C-423A80268684}" type="presParOf" srcId="{727CEADB-E6F3-4FC8-ABD6-CD0FF2861ACB}" destId="{470516C3-6D7D-419B-94DA-12796FF0A18F}" srcOrd="6" destOrd="0" presId="urn:microsoft.com/office/officeart/2005/8/layout/vList2"/>
    <dgm:cxn modelId="{2702B4A7-3CFA-40AB-B4A4-C0BB4834AECB}" type="presParOf" srcId="{727CEADB-E6F3-4FC8-ABD6-CD0FF2861ACB}" destId="{38408FE2-7AD0-4D33-A476-D95DDDDBE9C9}" srcOrd="7" destOrd="0" presId="urn:microsoft.com/office/officeart/2005/8/layout/vList2"/>
    <dgm:cxn modelId="{C8C8E579-D135-4C1A-AAB5-4D259BE1F222}" type="presParOf" srcId="{727CEADB-E6F3-4FC8-ABD6-CD0FF2861ACB}" destId="{DD8636FF-E80A-4342-AEBF-902A7873B28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79F83D8-D70B-4BFF-B062-E10F1527E19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B8E68F2-2FA8-45F8-B35C-5410555D6EA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3600" b="1"/>
            <a:t>Face to face interview</a:t>
          </a:r>
          <a:endParaRPr lang="en-US" sz="3600"/>
        </a:p>
      </dgm:t>
    </dgm:pt>
    <dgm:pt modelId="{6BB0A322-DE73-49F5-BD55-D58BF4693ED1}" type="parTrans" cxnId="{591E1BCC-AAC1-4A62-9849-B67102F4C0E8}">
      <dgm:prSet/>
      <dgm:spPr/>
      <dgm:t>
        <a:bodyPr/>
        <a:lstStyle/>
        <a:p>
          <a:endParaRPr lang="en-US"/>
        </a:p>
      </dgm:t>
    </dgm:pt>
    <dgm:pt modelId="{89F52DDE-B9F7-4AC2-BFBA-1D1D1220F825}" type="sibTrans" cxnId="{591E1BCC-AAC1-4A62-9849-B67102F4C0E8}">
      <dgm:prSet/>
      <dgm:spPr/>
      <dgm:t>
        <a:bodyPr/>
        <a:lstStyle/>
        <a:p>
          <a:endParaRPr lang="en-US"/>
        </a:p>
      </dgm:t>
    </dgm:pt>
    <dgm:pt modelId="{5976D0E7-1867-449E-87E9-05C7E6C6989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3600" b="1"/>
            <a:t>Evaluation and selection </a:t>
          </a:r>
          <a:endParaRPr lang="en-US" sz="3600"/>
        </a:p>
      </dgm:t>
    </dgm:pt>
    <dgm:pt modelId="{28558B57-CEBE-4887-BC6B-53CB6C388585}" type="parTrans" cxnId="{21F5268C-D37A-431B-B266-7E32C1EE5F93}">
      <dgm:prSet/>
      <dgm:spPr/>
      <dgm:t>
        <a:bodyPr/>
        <a:lstStyle/>
        <a:p>
          <a:endParaRPr lang="en-US"/>
        </a:p>
      </dgm:t>
    </dgm:pt>
    <dgm:pt modelId="{157A3ED0-65B1-44BB-AF4D-1C1CB5C1FDDF}" type="sibTrans" cxnId="{21F5268C-D37A-431B-B266-7E32C1EE5F93}">
      <dgm:prSet/>
      <dgm:spPr/>
      <dgm:t>
        <a:bodyPr/>
        <a:lstStyle/>
        <a:p>
          <a:endParaRPr lang="en-US"/>
        </a:p>
      </dgm:t>
    </dgm:pt>
    <dgm:pt modelId="{87B4D624-24EE-4653-A155-47F833B5292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sz="3600" b="1"/>
            <a:t>Offering job to the selected candidate </a:t>
          </a:r>
          <a:r>
            <a:rPr lang="en-GB" b="1"/>
            <a:t>          </a:t>
          </a:r>
          <a:endParaRPr lang="en-US"/>
        </a:p>
      </dgm:t>
    </dgm:pt>
    <dgm:pt modelId="{76A0F5FD-43E1-4256-B669-AF7E8CCC0681}" type="parTrans" cxnId="{B92CE596-D1C5-4CF0-90BF-E102A4F08CEE}">
      <dgm:prSet/>
      <dgm:spPr/>
      <dgm:t>
        <a:bodyPr/>
        <a:lstStyle/>
        <a:p>
          <a:endParaRPr lang="en-US"/>
        </a:p>
      </dgm:t>
    </dgm:pt>
    <dgm:pt modelId="{07617C33-B267-4F91-94CF-1E456D4F140B}" type="sibTrans" cxnId="{B92CE596-D1C5-4CF0-90BF-E102A4F08CEE}">
      <dgm:prSet/>
      <dgm:spPr/>
      <dgm:t>
        <a:bodyPr/>
        <a:lstStyle/>
        <a:p>
          <a:endParaRPr lang="en-US"/>
        </a:p>
      </dgm:t>
    </dgm:pt>
    <dgm:pt modelId="{9C622172-0FF4-4DBE-9E12-2DB24365B1DA}" type="pres">
      <dgm:prSet presAssocID="{379F83D8-D70B-4BFF-B062-E10F1527E191}" presName="root" presStyleCnt="0">
        <dgm:presLayoutVars>
          <dgm:dir/>
          <dgm:resizeHandles val="exact"/>
        </dgm:presLayoutVars>
      </dgm:prSet>
      <dgm:spPr/>
    </dgm:pt>
    <dgm:pt modelId="{B1556474-C065-4B78-925F-6E6A7E5058DB}" type="pres">
      <dgm:prSet presAssocID="{5B8E68F2-2FA8-45F8-B35C-5410555D6EA8}" presName="compNode" presStyleCnt="0"/>
      <dgm:spPr/>
    </dgm:pt>
    <dgm:pt modelId="{32C78463-F53E-452A-A4E2-E491F7AEEBA7}" type="pres">
      <dgm:prSet presAssocID="{5B8E68F2-2FA8-45F8-B35C-5410555D6EA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DC12E88C-AC62-4FF9-8B6F-C540F1F285C4}" type="pres">
      <dgm:prSet presAssocID="{5B8E68F2-2FA8-45F8-B35C-5410555D6EA8}" presName="spaceRect" presStyleCnt="0"/>
      <dgm:spPr/>
    </dgm:pt>
    <dgm:pt modelId="{8079AD07-46CD-40A7-AFFC-9BD8D1C53138}" type="pres">
      <dgm:prSet presAssocID="{5B8E68F2-2FA8-45F8-B35C-5410555D6EA8}" presName="textRect" presStyleLbl="revTx" presStyleIdx="0" presStyleCnt="3">
        <dgm:presLayoutVars>
          <dgm:chMax val="1"/>
          <dgm:chPref val="1"/>
        </dgm:presLayoutVars>
      </dgm:prSet>
      <dgm:spPr/>
    </dgm:pt>
    <dgm:pt modelId="{65215B94-E02F-4D95-9B42-BE9ABA2A73D0}" type="pres">
      <dgm:prSet presAssocID="{89F52DDE-B9F7-4AC2-BFBA-1D1D1220F825}" presName="sibTrans" presStyleCnt="0"/>
      <dgm:spPr/>
    </dgm:pt>
    <dgm:pt modelId="{7C5A25A8-5493-4861-B849-75ABC45B928C}" type="pres">
      <dgm:prSet presAssocID="{5976D0E7-1867-449E-87E9-05C7E6C69897}" presName="compNode" presStyleCnt="0"/>
      <dgm:spPr/>
    </dgm:pt>
    <dgm:pt modelId="{0CC58EDD-815A-4B56-A167-B874D82A5651}" type="pres">
      <dgm:prSet presAssocID="{5976D0E7-1867-449E-87E9-05C7E6C69897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F7E2EF70-AD9A-46E0-A1B1-97AFC3DC2FBE}" type="pres">
      <dgm:prSet presAssocID="{5976D0E7-1867-449E-87E9-05C7E6C69897}" presName="spaceRect" presStyleCnt="0"/>
      <dgm:spPr/>
    </dgm:pt>
    <dgm:pt modelId="{6A5EDA96-1C1B-4D91-B1D9-2BE1369F3F57}" type="pres">
      <dgm:prSet presAssocID="{5976D0E7-1867-449E-87E9-05C7E6C69897}" presName="textRect" presStyleLbl="revTx" presStyleIdx="1" presStyleCnt="3">
        <dgm:presLayoutVars>
          <dgm:chMax val="1"/>
          <dgm:chPref val="1"/>
        </dgm:presLayoutVars>
      </dgm:prSet>
      <dgm:spPr/>
    </dgm:pt>
    <dgm:pt modelId="{4B55CF14-F697-46D3-A747-6C8B70D05D4A}" type="pres">
      <dgm:prSet presAssocID="{157A3ED0-65B1-44BB-AF4D-1C1CB5C1FDDF}" presName="sibTrans" presStyleCnt="0"/>
      <dgm:spPr/>
    </dgm:pt>
    <dgm:pt modelId="{54637305-A125-49CD-A0C8-1FBC7E4BB387}" type="pres">
      <dgm:prSet presAssocID="{87B4D624-24EE-4653-A155-47F833B5292A}" presName="compNode" presStyleCnt="0"/>
      <dgm:spPr/>
    </dgm:pt>
    <dgm:pt modelId="{3C749208-DBB7-4B84-97E6-2F19F2452B58}" type="pres">
      <dgm:prSet presAssocID="{87B4D624-24EE-4653-A155-47F833B5292A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23584E41-4201-4333-87E1-7DEB210907E6}" type="pres">
      <dgm:prSet presAssocID="{87B4D624-24EE-4653-A155-47F833B5292A}" presName="spaceRect" presStyleCnt="0"/>
      <dgm:spPr/>
    </dgm:pt>
    <dgm:pt modelId="{95A178EB-A83A-447E-A74D-96C362081CD0}" type="pres">
      <dgm:prSet presAssocID="{87B4D624-24EE-4653-A155-47F833B5292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4157702-42F3-4C94-9BB7-C6E82C4D2C9A}" type="presOf" srcId="{5B8E68F2-2FA8-45F8-B35C-5410555D6EA8}" destId="{8079AD07-46CD-40A7-AFFC-9BD8D1C53138}" srcOrd="0" destOrd="0" presId="urn:microsoft.com/office/officeart/2018/2/layout/IconLabelList"/>
    <dgm:cxn modelId="{63EBEA4E-4403-42C0-9B67-65D28601793A}" type="presOf" srcId="{5976D0E7-1867-449E-87E9-05C7E6C69897}" destId="{6A5EDA96-1C1B-4D91-B1D9-2BE1369F3F57}" srcOrd="0" destOrd="0" presId="urn:microsoft.com/office/officeart/2018/2/layout/IconLabelList"/>
    <dgm:cxn modelId="{21F5268C-D37A-431B-B266-7E32C1EE5F93}" srcId="{379F83D8-D70B-4BFF-B062-E10F1527E191}" destId="{5976D0E7-1867-449E-87E9-05C7E6C69897}" srcOrd="1" destOrd="0" parTransId="{28558B57-CEBE-4887-BC6B-53CB6C388585}" sibTransId="{157A3ED0-65B1-44BB-AF4D-1C1CB5C1FDDF}"/>
    <dgm:cxn modelId="{B92CE596-D1C5-4CF0-90BF-E102A4F08CEE}" srcId="{379F83D8-D70B-4BFF-B062-E10F1527E191}" destId="{87B4D624-24EE-4653-A155-47F833B5292A}" srcOrd="2" destOrd="0" parTransId="{76A0F5FD-43E1-4256-B669-AF7E8CCC0681}" sibTransId="{07617C33-B267-4F91-94CF-1E456D4F140B}"/>
    <dgm:cxn modelId="{70B8E0A7-498E-4505-8542-641C4AACFFBB}" type="presOf" srcId="{87B4D624-24EE-4653-A155-47F833B5292A}" destId="{95A178EB-A83A-447E-A74D-96C362081CD0}" srcOrd="0" destOrd="0" presId="urn:microsoft.com/office/officeart/2018/2/layout/IconLabelList"/>
    <dgm:cxn modelId="{3CBC75AE-34FF-473E-B773-3D5FA1C8C876}" type="presOf" srcId="{379F83D8-D70B-4BFF-B062-E10F1527E191}" destId="{9C622172-0FF4-4DBE-9E12-2DB24365B1DA}" srcOrd="0" destOrd="0" presId="urn:microsoft.com/office/officeart/2018/2/layout/IconLabelList"/>
    <dgm:cxn modelId="{591E1BCC-AAC1-4A62-9849-B67102F4C0E8}" srcId="{379F83D8-D70B-4BFF-B062-E10F1527E191}" destId="{5B8E68F2-2FA8-45F8-B35C-5410555D6EA8}" srcOrd="0" destOrd="0" parTransId="{6BB0A322-DE73-49F5-BD55-D58BF4693ED1}" sibTransId="{89F52DDE-B9F7-4AC2-BFBA-1D1D1220F825}"/>
    <dgm:cxn modelId="{4764C089-5E03-446B-8787-AA07CE5681E6}" type="presParOf" srcId="{9C622172-0FF4-4DBE-9E12-2DB24365B1DA}" destId="{B1556474-C065-4B78-925F-6E6A7E5058DB}" srcOrd="0" destOrd="0" presId="urn:microsoft.com/office/officeart/2018/2/layout/IconLabelList"/>
    <dgm:cxn modelId="{891B534E-AAF3-4E96-957B-10740694A774}" type="presParOf" srcId="{B1556474-C065-4B78-925F-6E6A7E5058DB}" destId="{32C78463-F53E-452A-A4E2-E491F7AEEBA7}" srcOrd="0" destOrd="0" presId="urn:microsoft.com/office/officeart/2018/2/layout/IconLabelList"/>
    <dgm:cxn modelId="{DDDC1248-ADE9-4EA4-A60C-37E4B66EA6E5}" type="presParOf" srcId="{B1556474-C065-4B78-925F-6E6A7E5058DB}" destId="{DC12E88C-AC62-4FF9-8B6F-C540F1F285C4}" srcOrd="1" destOrd="0" presId="urn:microsoft.com/office/officeart/2018/2/layout/IconLabelList"/>
    <dgm:cxn modelId="{211C4BB3-35B3-4940-8524-6192AF075313}" type="presParOf" srcId="{B1556474-C065-4B78-925F-6E6A7E5058DB}" destId="{8079AD07-46CD-40A7-AFFC-9BD8D1C53138}" srcOrd="2" destOrd="0" presId="urn:microsoft.com/office/officeart/2018/2/layout/IconLabelList"/>
    <dgm:cxn modelId="{D7A4DFB1-9410-4E1E-B17E-DC0E0D8867C0}" type="presParOf" srcId="{9C622172-0FF4-4DBE-9E12-2DB24365B1DA}" destId="{65215B94-E02F-4D95-9B42-BE9ABA2A73D0}" srcOrd="1" destOrd="0" presId="urn:microsoft.com/office/officeart/2018/2/layout/IconLabelList"/>
    <dgm:cxn modelId="{BDEE1044-4F81-41DB-898E-94F5FA7F5B8C}" type="presParOf" srcId="{9C622172-0FF4-4DBE-9E12-2DB24365B1DA}" destId="{7C5A25A8-5493-4861-B849-75ABC45B928C}" srcOrd="2" destOrd="0" presId="urn:microsoft.com/office/officeart/2018/2/layout/IconLabelList"/>
    <dgm:cxn modelId="{22F44180-7458-4D2A-B83F-901268A30BD8}" type="presParOf" srcId="{7C5A25A8-5493-4861-B849-75ABC45B928C}" destId="{0CC58EDD-815A-4B56-A167-B874D82A5651}" srcOrd="0" destOrd="0" presId="urn:microsoft.com/office/officeart/2018/2/layout/IconLabelList"/>
    <dgm:cxn modelId="{5B918173-F0D9-47FC-A4CF-5B6887053A3F}" type="presParOf" srcId="{7C5A25A8-5493-4861-B849-75ABC45B928C}" destId="{F7E2EF70-AD9A-46E0-A1B1-97AFC3DC2FBE}" srcOrd="1" destOrd="0" presId="urn:microsoft.com/office/officeart/2018/2/layout/IconLabelList"/>
    <dgm:cxn modelId="{4BAC2DCA-E7CF-46BC-8D52-7051ABD99C2F}" type="presParOf" srcId="{7C5A25A8-5493-4861-B849-75ABC45B928C}" destId="{6A5EDA96-1C1B-4D91-B1D9-2BE1369F3F57}" srcOrd="2" destOrd="0" presId="urn:microsoft.com/office/officeart/2018/2/layout/IconLabelList"/>
    <dgm:cxn modelId="{3489D659-D223-42A0-A8C6-EEA386A26260}" type="presParOf" srcId="{9C622172-0FF4-4DBE-9E12-2DB24365B1DA}" destId="{4B55CF14-F697-46D3-A747-6C8B70D05D4A}" srcOrd="3" destOrd="0" presId="urn:microsoft.com/office/officeart/2018/2/layout/IconLabelList"/>
    <dgm:cxn modelId="{9B267CD2-3937-4F9E-BFD0-092A246974C4}" type="presParOf" srcId="{9C622172-0FF4-4DBE-9E12-2DB24365B1DA}" destId="{54637305-A125-49CD-A0C8-1FBC7E4BB387}" srcOrd="4" destOrd="0" presId="urn:microsoft.com/office/officeart/2018/2/layout/IconLabelList"/>
    <dgm:cxn modelId="{D4423E60-19D1-4FD9-9E47-77BB19BA70B5}" type="presParOf" srcId="{54637305-A125-49CD-A0C8-1FBC7E4BB387}" destId="{3C749208-DBB7-4B84-97E6-2F19F2452B58}" srcOrd="0" destOrd="0" presId="urn:microsoft.com/office/officeart/2018/2/layout/IconLabelList"/>
    <dgm:cxn modelId="{66CC34C5-9503-431D-BB96-DB6B7D2EE4C1}" type="presParOf" srcId="{54637305-A125-49CD-A0C8-1FBC7E4BB387}" destId="{23584E41-4201-4333-87E1-7DEB210907E6}" srcOrd="1" destOrd="0" presId="urn:microsoft.com/office/officeart/2018/2/layout/IconLabelList"/>
    <dgm:cxn modelId="{73694A13-7A69-4196-ADBC-03F4E6C51672}" type="presParOf" srcId="{54637305-A125-49CD-A0C8-1FBC7E4BB387}" destId="{95A178EB-A83A-447E-A74D-96C362081CD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45EDF2E-C728-49C2-8D2C-8FF8DB45D8A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69C0A42-5C0F-4595-8A8E-C0ADEF671CE0}">
      <dgm:prSet custT="1"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2500" b="0" dirty="0">
              <a:solidFill>
                <a:schemeClr val="bg1"/>
              </a:solidFill>
              <a:latin typeface="Trebuchet MS" panose="020B0603020202020204"/>
              <a:ea typeface="+mn-ea"/>
              <a:cs typeface="+mn-cs"/>
            </a:rPr>
            <a:t>BEHAVIOURAL QUESTION – Past </a:t>
          </a:r>
          <a:r>
            <a:rPr lang="en-US" sz="2500" b="0" dirty="0" err="1">
              <a:solidFill>
                <a:schemeClr val="bg1"/>
              </a:solidFill>
              <a:latin typeface="Trebuchet MS" panose="020B0603020202020204"/>
              <a:ea typeface="+mn-ea"/>
              <a:cs typeface="+mn-cs"/>
            </a:rPr>
            <a:t>behaviour</a:t>
          </a:r>
          <a:r>
            <a:rPr lang="en-US" sz="2500" b="0" dirty="0">
              <a:solidFill>
                <a:schemeClr val="bg1"/>
              </a:solidFill>
              <a:latin typeface="Trebuchet MS" panose="020B0603020202020204"/>
              <a:ea typeface="+mn-ea"/>
              <a:cs typeface="+mn-cs"/>
            </a:rPr>
            <a:t> -  Asks about real  action &amp; experience {Situation, Task, Action, Result - STAR}</a:t>
          </a:r>
          <a:r>
            <a:rPr lang="en-US" sz="1600" b="0" dirty="0">
              <a:solidFill>
                <a:schemeClr val="bg1"/>
              </a:solidFill>
              <a:latin typeface="Trebuchet MS" panose="020B0603020202020204"/>
              <a:ea typeface="+mn-ea"/>
              <a:cs typeface="+mn-cs"/>
            </a:rPr>
            <a:t> </a:t>
          </a:r>
          <a:r>
            <a:rPr lang="en-US" sz="1600" b="0" dirty="0">
              <a:solidFill>
                <a:srgbClr val="FFFF00"/>
              </a:solidFill>
              <a:latin typeface="Arial"/>
              <a:ea typeface="+mn-ea"/>
              <a:cs typeface="Arial"/>
            </a:rPr>
            <a:t>(Taylor, el at 2002)</a:t>
          </a:r>
        </a:p>
      </dgm:t>
    </dgm:pt>
    <dgm:pt modelId="{510D4029-78C0-4B51-8223-BD77692A5356}" type="parTrans" cxnId="{5CDAC478-25F7-46EE-94FB-A1F01EB31C80}">
      <dgm:prSet/>
      <dgm:spPr/>
      <dgm:t>
        <a:bodyPr/>
        <a:lstStyle/>
        <a:p>
          <a:endParaRPr lang="en-US"/>
        </a:p>
      </dgm:t>
    </dgm:pt>
    <dgm:pt modelId="{E5560DCB-9261-4323-9693-4A1C7A41688C}" type="sibTrans" cxnId="{5CDAC478-25F7-46EE-94FB-A1F01EB31C80}">
      <dgm:prSet/>
      <dgm:spPr/>
      <dgm:t>
        <a:bodyPr/>
        <a:lstStyle/>
        <a:p>
          <a:endParaRPr lang="en-US"/>
        </a:p>
      </dgm:t>
    </dgm:pt>
    <dgm:pt modelId="{95C25A2D-F0CC-4B32-9495-493AC9C82F85}">
      <dgm:prSet phldrT="[Text]" phldr="0" custT="1"/>
      <dgm:spPr/>
      <dgm:t>
        <a:bodyPr/>
        <a:lstStyle/>
        <a:p>
          <a:pPr algn="l" rtl="0">
            <a:lnSpc>
              <a:spcPct val="100000"/>
            </a:lnSpc>
          </a:pPr>
          <a:r>
            <a:rPr lang="en-US" sz="2500" b="0" dirty="0">
              <a:solidFill>
                <a:schemeClr val="bg1"/>
              </a:solidFill>
              <a:latin typeface="Trebuchet MS" panose="020B0603020202020204"/>
              <a:ea typeface="+mn-ea"/>
              <a:cs typeface="+mn-cs"/>
            </a:rPr>
            <a:t>COMPETENCY BASED QUESTION –Past Experience, Focus on skill. Knowledge, capability and its application  (What &amp; How) </a:t>
          </a:r>
          <a:r>
            <a:rPr lang="en-US" sz="1600" b="1" dirty="0">
              <a:solidFill>
                <a:srgbClr val="FFFF00"/>
              </a:solidFill>
              <a:latin typeface="Arial"/>
              <a:ea typeface="+mn-ea"/>
              <a:cs typeface="Arial"/>
            </a:rPr>
            <a:t>(Quall, 1999)</a:t>
          </a:r>
        </a:p>
      </dgm:t>
    </dgm:pt>
    <dgm:pt modelId="{198E4F56-C806-4D2C-A40F-C18E7565513E}" type="parTrans" cxnId="{A90E74C2-8B55-4689-A4FD-06783278D35B}">
      <dgm:prSet/>
      <dgm:spPr/>
    </dgm:pt>
    <dgm:pt modelId="{DEF3B7F5-28D7-4423-9CA2-3CE8CBD7360D}" type="sibTrans" cxnId="{A90E74C2-8B55-4689-A4FD-06783278D35B}">
      <dgm:prSet/>
      <dgm:spPr/>
    </dgm:pt>
    <dgm:pt modelId="{D1DEDE0B-6C33-45BE-934D-DEA8890BFF49}">
      <dgm:prSet phldrT="[Text]" phldr="0" custT="1"/>
      <dgm:spPr/>
      <dgm:t>
        <a:bodyPr/>
        <a:lstStyle/>
        <a:p>
          <a:pPr algn="l" rtl="0">
            <a:lnSpc>
              <a:spcPct val="100000"/>
            </a:lnSpc>
          </a:pPr>
          <a:r>
            <a:rPr lang="en-US" sz="2500" b="0" dirty="0">
              <a:solidFill>
                <a:schemeClr val="bg1"/>
              </a:solidFill>
              <a:latin typeface="Trebuchet MS" panose="020B0603020202020204"/>
              <a:ea typeface="+mn-ea"/>
              <a:cs typeface="+mn-cs"/>
            </a:rPr>
            <a:t>SITUATIONAL QUESTION Focus on scenario based question to evaluate your decision making, problem solving  or conflict resolution</a:t>
          </a:r>
          <a:r>
            <a:rPr lang="en-US" sz="3600" b="0" dirty="0">
              <a:solidFill>
                <a:srgbClr val="FFFF00"/>
              </a:solidFill>
              <a:latin typeface="Trebuchet MS" panose="020B0603020202020204"/>
              <a:ea typeface="+mn-ea"/>
              <a:cs typeface="+mn-cs"/>
            </a:rPr>
            <a:t> </a:t>
          </a:r>
          <a:r>
            <a:rPr lang="en-US" sz="1400" b="0" dirty="0">
              <a:solidFill>
                <a:srgbClr val="FFFF00"/>
              </a:solidFill>
              <a:latin typeface="Calibri"/>
              <a:ea typeface="Calibri"/>
              <a:cs typeface="Calibri"/>
            </a:rPr>
            <a:t>(</a:t>
          </a:r>
          <a:r>
            <a:rPr lang="en-US" sz="1600" b="1" dirty="0">
              <a:solidFill>
                <a:srgbClr val="FFFF00"/>
              </a:solidFill>
              <a:latin typeface="Calibri"/>
              <a:ea typeface="Calibri"/>
              <a:cs typeface="Calibri"/>
            </a:rPr>
            <a:t>Taylor, el at 2002)</a:t>
          </a:r>
        </a:p>
      </dgm:t>
    </dgm:pt>
    <dgm:pt modelId="{60EEA7FF-3949-4FDD-84D5-E4F61FDF0DE1}" type="parTrans" cxnId="{76D55558-E930-4B7B-ABE0-8B19E73CB0A6}">
      <dgm:prSet/>
      <dgm:spPr/>
    </dgm:pt>
    <dgm:pt modelId="{FC31DCB9-B61D-443B-AEEF-A320B92681F5}" type="sibTrans" cxnId="{76D55558-E930-4B7B-ABE0-8B19E73CB0A6}">
      <dgm:prSet/>
      <dgm:spPr/>
    </dgm:pt>
    <dgm:pt modelId="{727CEADB-E6F3-4FC8-ABD6-CD0FF2861ACB}" type="pres">
      <dgm:prSet presAssocID="{B45EDF2E-C728-49C2-8D2C-8FF8DB45D8AD}" presName="linear" presStyleCnt="0">
        <dgm:presLayoutVars>
          <dgm:animLvl val="lvl"/>
          <dgm:resizeHandles val="exact"/>
        </dgm:presLayoutVars>
      </dgm:prSet>
      <dgm:spPr/>
    </dgm:pt>
    <dgm:pt modelId="{39D0E81E-2A1D-4043-A837-D4B32E3F9A7D}" type="pres">
      <dgm:prSet presAssocID="{669C0A42-5C0F-4595-8A8E-C0ADEF671CE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4FF969A-C505-4966-B176-BA1026F09249}" type="pres">
      <dgm:prSet presAssocID="{E5560DCB-9261-4323-9693-4A1C7A41688C}" presName="spacer" presStyleCnt="0"/>
      <dgm:spPr/>
    </dgm:pt>
    <dgm:pt modelId="{13941B12-1756-4098-85CD-98C7BB1E5DA9}" type="pres">
      <dgm:prSet presAssocID="{95C25A2D-F0CC-4B32-9495-493AC9C82F8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3536C42-9FA8-46BB-B79C-1D1C3D105E9A}" type="pres">
      <dgm:prSet presAssocID="{DEF3B7F5-28D7-4423-9CA2-3CE8CBD7360D}" presName="spacer" presStyleCnt="0"/>
      <dgm:spPr/>
    </dgm:pt>
    <dgm:pt modelId="{EB4FCBE1-4E20-4CAA-A3AF-80BE5B3714D0}" type="pres">
      <dgm:prSet presAssocID="{D1DEDE0B-6C33-45BE-934D-DEA8890BFF4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DCCC451-9F68-4333-9759-5ADE0603E438}" type="presOf" srcId="{B45EDF2E-C728-49C2-8D2C-8FF8DB45D8AD}" destId="{727CEADB-E6F3-4FC8-ABD6-CD0FF2861ACB}" srcOrd="0" destOrd="0" presId="urn:microsoft.com/office/officeart/2005/8/layout/vList2"/>
    <dgm:cxn modelId="{76D55558-E930-4B7B-ABE0-8B19E73CB0A6}" srcId="{B45EDF2E-C728-49C2-8D2C-8FF8DB45D8AD}" destId="{D1DEDE0B-6C33-45BE-934D-DEA8890BFF49}" srcOrd="2" destOrd="0" parTransId="{60EEA7FF-3949-4FDD-84D5-E4F61FDF0DE1}" sibTransId="{FC31DCB9-B61D-443B-AEEF-A320B92681F5}"/>
    <dgm:cxn modelId="{5CDAC478-25F7-46EE-94FB-A1F01EB31C80}" srcId="{B45EDF2E-C728-49C2-8D2C-8FF8DB45D8AD}" destId="{669C0A42-5C0F-4595-8A8E-C0ADEF671CE0}" srcOrd="0" destOrd="0" parTransId="{510D4029-78C0-4B51-8223-BD77692A5356}" sibTransId="{E5560DCB-9261-4323-9693-4A1C7A41688C}"/>
    <dgm:cxn modelId="{4F9DA198-728A-431E-A3E3-0FAAA8DAA205}" type="presOf" srcId="{669C0A42-5C0F-4595-8A8E-C0ADEF671CE0}" destId="{39D0E81E-2A1D-4043-A837-D4B32E3F9A7D}" srcOrd="0" destOrd="0" presId="urn:microsoft.com/office/officeart/2005/8/layout/vList2"/>
    <dgm:cxn modelId="{A90E74C2-8B55-4689-A4FD-06783278D35B}" srcId="{B45EDF2E-C728-49C2-8D2C-8FF8DB45D8AD}" destId="{95C25A2D-F0CC-4B32-9495-493AC9C82F85}" srcOrd="1" destOrd="0" parTransId="{198E4F56-C806-4D2C-A40F-C18E7565513E}" sibTransId="{DEF3B7F5-28D7-4423-9CA2-3CE8CBD7360D}"/>
    <dgm:cxn modelId="{1A60C8CF-2256-4167-827A-B3D48C54DE4D}" type="presOf" srcId="{D1DEDE0B-6C33-45BE-934D-DEA8890BFF49}" destId="{EB4FCBE1-4E20-4CAA-A3AF-80BE5B3714D0}" srcOrd="0" destOrd="0" presId="urn:microsoft.com/office/officeart/2005/8/layout/vList2"/>
    <dgm:cxn modelId="{CF5E85DE-7285-4DFE-B330-00CDC0A3DD15}" type="presOf" srcId="{95C25A2D-F0CC-4B32-9495-493AC9C82F85}" destId="{13941B12-1756-4098-85CD-98C7BB1E5DA9}" srcOrd="0" destOrd="0" presId="urn:microsoft.com/office/officeart/2005/8/layout/vList2"/>
    <dgm:cxn modelId="{06F291C5-9EDF-4472-BBCE-453CC1E8BE71}" type="presParOf" srcId="{727CEADB-E6F3-4FC8-ABD6-CD0FF2861ACB}" destId="{39D0E81E-2A1D-4043-A837-D4B32E3F9A7D}" srcOrd="0" destOrd="0" presId="urn:microsoft.com/office/officeart/2005/8/layout/vList2"/>
    <dgm:cxn modelId="{FCA6BCA6-9BBF-4A4D-8B51-D5768A6616E3}" type="presParOf" srcId="{727CEADB-E6F3-4FC8-ABD6-CD0FF2861ACB}" destId="{54FF969A-C505-4966-B176-BA1026F09249}" srcOrd="1" destOrd="0" presId="urn:microsoft.com/office/officeart/2005/8/layout/vList2"/>
    <dgm:cxn modelId="{F5DE0B5C-6D1B-4010-9F92-041093FA6F01}" type="presParOf" srcId="{727CEADB-E6F3-4FC8-ABD6-CD0FF2861ACB}" destId="{13941B12-1756-4098-85CD-98C7BB1E5DA9}" srcOrd="2" destOrd="0" presId="urn:microsoft.com/office/officeart/2005/8/layout/vList2"/>
    <dgm:cxn modelId="{782E0F71-96A9-4737-A605-81EEF202917A}" type="presParOf" srcId="{727CEADB-E6F3-4FC8-ABD6-CD0FF2861ACB}" destId="{13536C42-9FA8-46BB-B79C-1D1C3D105E9A}" srcOrd="3" destOrd="0" presId="urn:microsoft.com/office/officeart/2005/8/layout/vList2"/>
    <dgm:cxn modelId="{06B564BB-FF8E-4BF6-B54E-0E180C24E865}" type="presParOf" srcId="{727CEADB-E6F3-4FC8-ABD6-CD0FF2861ACB}" destId="{EB4FCBE1-4E20-4CAA-A3AF-80BE5B3714D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F5916F-5494-4BC1-AADF-B2143E593ACA}">
      <dsp:nvSpPr>
        <dsp:cNvPr id="0" name=""/>
        <dsp:cNvSpPr/>
      </dsp:nvSpPr>
      <dsp:spPr>
        <a:xfrm>
          <a:off x="0" y="11745"/>
          <a:ext cx="7835813" cy="131394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rgbClr val="FF0000"/>
              </a:solidFill>
              <a:latin typeface="Trebuchet MS" panose="020B0603020202020204"/>
              <a:ea typeface="+mn-ea"/>
              <a:cs typeface="+mn-cs"/>
            </a:rPr>
            <a:t>Job</a:t>
          </a:r>
          <a:r>
            <a:rPr lang="en-GB" sz="2400" b="1" kern="1200" dirty="0">
              <a:solidFill>
                <a:srgbClr val="FF0000"/>
              </a:solidFill>
              <a:ea typeface="+mn-ea"/>
              <a:cs typeface="+mn-cs"/>
            </a:rPr>
            <a:t> analyse</a:t>
          </a:r>
          <a:r>
            <a:rPr lang="en-GB" sz="2400" b="1" kern="12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: - Observing, collecting, documenting and reviewing information about a job. (</a:t>
          </a:r>
          <a:r>
            <a:rPr lang="en-US" sz="2400" b="0" kern="1200" dirty="0">
              <a:solidFill>
                <a:srgbClr val="FFFF00"/>
              </a:solidFill>
              <a:latin typeface="Arial"/>
              <a:ea typeface="+mn-ea"/>
              <a:cs typeface="Arial"/>
            </a:rPr>
            <a:t>Gael, 1984)</a:t>
          </a:r>
          <a:endParaRPr lang="en-GB" sz="2400" b="1" kern="1200" dirty="0">
            <a:solidFill>
              <a:srgbClr val="FFFFFF"/>
            </a:solidFill>
            <a:latin typeface="Trebuchet MS" panose="020B0603020202020204"/>
            <a:ea typeface="+mn-ea"/>
            <a:cs typeface="+mn-cs"/>
          </a:endParaRPr>
        </a:p>
      </dsp:txBody>
      <dsp:txXfrm>
        <a:off x="64142" y="75887"/>
        <a:ext cx="7707529" cy="1185662"/>
      </dsp:txXfrm>
    </dsp:sp>
    <dsp:sp modelId="{39D0E81E-2A1D-4043-A837-D4B32E3F9A7D}">
      <dsp:nvSpPr>
        <dsp:cNvPr id="0" name=""/>
        <dsp:cNvSpPr/>
      </dsp:nvSpPr>
      <dsp:spPr>
        <a:xfrm>
          <a:off x="0" y="1394811"/>
          <a:ext cx="7835813" cy="1313946"/>
        </a:xfrm>
        <a:prstGeom prst="roundRect">
          <a:avLst/>
        </a:prstGeom>
        <a:gradFill rotWithShape="0">
          <a:gsLst>
            <a:gs pos="0">
              <a:schemeClr val="accent2">
                <a:hueOff val="-4844262"/>
                <a:satOff val="5585"/>
                <a:lumOff val="1862"/>
                <a:alphaOff val="0"/>
                <a:tint val="96000"/>
                <a:lumMod val="100000"/>
              </a:schemeClr>
            </a:gs>
            <a:gs pos="78000">
              <a:schemeClr val="accent2">
                <a:hueOff val="-4844262"/>
                <a:satOff val="5585"/>
                <a:lumOff val="1862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rgbClr val="FF0000"/>
              </a:solidFill>
              <a:latin typeface="Trebuchet MS" panose="020B0603020202020204"/>
              <a:ea typeface="+mn-ea"/>
              <a:cs typeface="+mn-cs"/>
            </a:rPr>
            <a:t>Job</a:t>
          </a:r>
          <a:r>
            <a:rPr lang="en-GB" sz="2400" b="1" kern="1200" dirty="0">
              <a:solidFill>
                <a:srgbClr val="FF0000"/>
              </a:solidFill>
              <a:ea typeface="+mn-ea"/>
              <a:cs typeface="+mn-cs"/>
            </a:rPr>
            <a:t> description</a:t>
          </a:r>
          <a:r>
            <a:rPr lang="en-GB" sz="2400" b="1" kern="12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: Job title, job type, salary, Roles &amp; responsibilities </a:t>
          </a:r>
          <a:r>
            <a:rPr lang="en-US" sz="2400" b="0" kern="1200" dirty="0">
              <a:solidFill>
                <a:srgbClr val="222222"/>
              </a:solidFill>
              <a:latin typeface="Arial"/>
              <a:ea typeface="+mn-ea"/>
              <a:cs typeface="Arial"/>
            </a:rPr>
            <a:t>(Raju</a:t>
          </a:r>
          <a:r>
            <a:rPr lang="en-GB" sz="2400" b="1" kern="12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 </a:t>
          </a:r>
          <a:r>
            <a:rPr lang="en-US" sz="2400" b="0" kern="1200" dirty="0">
              <a:solidFill>
                <a:srgbClr val="000000"/>
              </a:solidFill>
              <a:latin typeface="Arial"/>
              <a:ea typeface="+mn-ea"/>
              <a:cs typeface="Arial"/>
            </a:rPr>
            <a:t>et al., </a:t>
          </a:r>
          <a:r>
            <a:rPr lang="en-US" sz="2400" b="0" kern="1200" dirty="0">
              <a:solidFill>
                <a:srgbClr val="222222"/>
              </a:solidFill>
              <a:latin typeface="Calibri"/>
              <a:ea typeface="Calibri"/>
              <a:cs typeface="Calibri"/>
            </a:rPr>
            <a:t>2017)</a:t>
          </a:r>
        </a:p>
      </dsp:txBody>
      <dsp:txXfrm>
        <a:off x="64142" y="1458953"/>
        <a:ext cx="7707529" cy="1185662"/>
      </dsp:txXfrm>
    </dsp:sp>
    <dsp:sp modelId="{C3173617-FD88-47A4-912C-F272A50D594A}">
      <dsp:nvSpPr>
        <dsp:cNvPr id="0" name=""/>
        <dsp:cNvSpPr/>
      </dsp:nvSpPr>
      <dsp:spPr>
        <a:xfrm>
          <a:off x="0" y="2777878"/>
          <a:ext cx="7835813" cy="1313946"/>
        </a:xfrm>
        <a:prstGeom prst="roundRect">
          <a:avLst/>
        </a:prstGeom>
        <a:gradFill rotWithShape="0">
          <a:gsLst>
            <a:gs pos="0">
              <a:schemeClr val="accent2">
                <a:hueOff val="-9688523"/>
                <a:satOff val="11169"/>
                <a:lumOff val="3725"/>
                <a:alphaOff val="0"/>
                <a:tint val="96000"/>
                <a:lumMod val="100000"/>
              </a:schemeClr>
            </a:gs>
            <a:gs pos="78000">
              <a:schemeClr val="accent2">
                <a:hueOff val="-9688523"/>
                <a:satOff val="11169"/>
                <a:lumOff val="372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solidFill>
                <a:srgbClr val="0070C0"/>
              </a:solidFill>
              <a:latin typeface="Calibri"/>
              <a:ea typeface="Calibri"/>
              <a:cs typeface="Calibri"/>
            </a:rPr>
            <a:t>Person Specification</a:t>
          </a:r>
          <a:r>
            <a:rPr lang="en-US" sz="2400" b="0" kern="1200" dirty="0">
              <a:solidFill>
                <a:srgbClr val="222222"/>
              </a:solidFill>
              <a:latin typeface="Calibri"/>
              <a:ea typeface="Calibri"/>
              <a:cs typeface="Calibri"/>
            </a:rPr>
            <a:t>: Required qualification, experience, skill, practice/legal requirement, personal quality. (</a:t>
          </a:r>
          <a:r>
            <a:rPr lang="en-US" sz="2400" b="0" kern="1200" dirty="0">
              <a:solidFill>
                <a:srgbClr val="222222"/>
              </a:solidFill>
              <a:latin typeface="Arial"/>
              <a:ea typeface="Calibri"/>
              <a:cs typeface="Arial"/>
            </a:rPr>
            <a:t>Neary, et al 2014)</a:t>
          </a:r>
        </a:p>
      </dsp:txBody>
      <dsp:txXfrm>
        <a:off x="64142" y="2842020"/>
        <a:ext cx="7707529" cy="1185662"/>
      </dsp:txXfrm>
    </dsp:sp>
    <dsp:sp modelId="{470516C3-6D7D-419B-94DA-12796FF0A18F}">
      <dsp:nvSpPr>
        <dsp:cNvPr id="0" name=""/>
        <dsp:cNvSpPr/>
      </dsp:nvSpPr>
      <dsp:spPr>
        <a:xfrm>
          <a:off x="0" y="4160944"/>
          <a:ext cx="7835813" cy="1313946"/>
        </a:xfrm>
        <a:prstGeom prst="roundRect">
          <a:avLst/>
        </a:prstGeom>
        <a:gradFill rotWithShape="0">
          <a:gsLst>
            <a:gs pos="0">
              <a:schemeClr val="accent2">
                <a:hueOff val="-14532784"/>
                <a:satOff val="16754"/>
                <a:lumOff val="5587"/>
                <a:alphaOff val="0"/>
                <a:tint val="96000"/>
                <a:lumMod val="100000"/>
              </a:schemeClr>
            </a:gs>
            <a:gs pos="78000">
              <a:schemeClr val="accent2">
                <a:hueOff val="-14532784"/>
                <a:satOff val="16754"/>
                <a:lumOff val="558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solidFill>
                <a:srgbClr val="222222"/>
              </a:solidFill>
              <a:latin typeface="Arial"/>
              <a:ea typeface="Calibri"/>
              <a:cs typeface="Arial"/>
            </a:rPr>
            <a:t>Advertisement platform: internal memo, Social media- indeed, </a:t>
          </a:r>
          <a:r>
            <a:rPr lang="en-US" sz="2400" b="0" kern="1200" dirty="0" err="1">
              <a:solidFill>
                <a:srgbClr val="222222"/>
              </a:solidFill>
              <a:latin typeface="Arial"/>
              <a:ea typeface="Calibri"/>
              <a:cs typeface="Arial"/>
            </a:rPr>
            <a:t>Linkedin</a:t>
          </a:r>
          <a:r>
            <a:rPr lang="en-US" sz="2400" b="0" kern="1200" dirty="0">
              <a:solidFill>
                <a:srgbClr val="222222"/>
              </a:solidFill>
              <a:latin typeface="Arial"/>
              <a:ea typeface="Calibri"/>
              <a:cs typeface="Arial"/>
            </a:rPr>
            <a:t>, also newspaper,</a:t>
          </a:r>
        </a:p>
      </dsp:txBody>
      <dsp:txXfrm>
        <a:off x="64142" y="4225086"/>
        <a:ext cx="7707529" cy="1185662"/>
      </dsp:txXfrm>
    </dsp:sp>
    <dsp:sp modelId="{DD8636FF-E80A-4342-AEBF-902A7873B28D}">
      <dsp:nvSpPr>
        <dsp:cNvPr id="0" name=""/>
        <dsp:cNvSpPr/>
      </dsp:nvSpPr>
      <dsp:spPr>
        <a:xfrm>
          <a:off x="0" y="5544011"/>
          <a:ext cx="7835813" cy="1313946"/>
        </a:xfrm>
        <a:prstGeom prst="roundRect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rgbClr val="00B050"/>
              </a:solidFill>
              <a:latin typeface="Trebuchet MS" panose="020B0603020202020204"/>
              <a:ea typeface="+mn-ea"/>
              <a:cs typeface="+mn-cs"/>
            </a:rPr>
            <a:t>Screen and shortlist</a:t>
          </a:r>
          <a:r>
            <a:rPr lang="en-GB" sz="2400" b="1" kern="1200" dirty="0">
              <a:solidFill>
                <a:srgbClr val="FFFFFF"/>
              </a:solidFill>
              <a:latin typeface="Trebuchet MS" panose="020B0603020202020204"/>
              <a:ea typeface="+mn-ea"/>
              <a:cs typeface="+mn-cs"/>
            </a:rPr>
            <a:t> (phone interview to filter out candidates &amp; shortlist the right candidates)</a:t>
          </a:r>
          <a:endParaRPr lang="en-US" sz="2400" kern="1200" dirty="0">
            <a:solidFill>
              <a:srgbClr val="FFFFFF"/>
            </a:solidFill>
            <a:latin typeface="Trebuchet MS" panose="020B0603020202020204"/>
            <a:ea typeface="+mn-ea"/>
            <a:cs typeface="+mn-cs"/>
          </a:endParaRPr>
        </a:p>
      </dsp:txBody>
      <dsp:txXfrm>
        <a:off x="64142" y="5608153"/>
        <a:ext cx="7707529" cy="11856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C78463-F53E-452A-A4E2-E491F7AEEBA7}">
      <dsp:nvSpPr>
        <dsp:cNvPr id="0" name=""/>
        <dsp:cNvSpPr/>
      </dsp:nvSpPr>
      <dsp:spPr>
        <a:xfrm>
          <a:off x="1103250" y="1879123"/>
          <a:ext cx="1490812" cy="14908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79AD07-46CD-40A7-AFFC-9BD8D1C53138}">
      <dsp:nvSpPr>
        <dsp:cNvPr id="0" name=""/>
        <dsp:cNvSpPr/>
      </dsp:nvSpPr>
      <dsp:spPr>
        <a:xfrm>
          <a:off x="192198" y="3823809"/>
          <a:ext cx="3312917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/>
            <a:t>Face to face interview</a:t>
          </a:r>
          <a:endParaRPr lang="en-US" sz="3600" kern="1200"/>
        </a:p>
      </dsp:txBody>
      <dsp:txXfrm>
        <a:off x="192198" y="3823809"/>
        <a:ext cx="3312917" cy="1080000"/>
      </dsp:txXfrm>
    </dsp:sp>
    <dsp:sp modelId="{0CC58EDD-815A-4B56-A167-B874D82A5651}">
      <dsp:nvSpPr>
        <dsp:cNvPr id="0" name=""/>
        <dsp:cNvSpPr/>
      </dsp:nvSpPr>
      <dsp:spPr>
        <a:xfrm>
          <a:off x="4995928" y="1879123"/>
          <a:ext cx="1490812" cy="14908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5EDA96-1C1B-4D91-B1D9-2BE1369F3F57}">
      <dsp:nvSpPr>
        <dsp:cNvPr id="0" name=""/>
        <dsp:cNvSpPr/>
      </dsp:nvSpPr>
      <dsp:spPr>
        <a:xfrm>
          <a:off x="4084875" y="3823809"/>
          <a:ext cx="3312917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Evaluation and selection </a:t>
          </a:r>
          <a:endParaRPr lang="en-US" sz="2800" kern="1200"/>
        </a:p>
      </dsp:txBody>
      <dsp:txXfrm>
        <a:off x="4084875" y="3823809"/>
        <a:ext cx="3312917" cy="1080000"/>
      </dsp:txXfrm>
    </dsp:sp>
    <dsp:sp modelId="{3C749208-DBB7-4B84-97E6-2F19F2452B58}">
      <dsp:nvSpPr>
        <dsp:cNvPr id="0" name=""/>
        <dsp:cNvSpPr/>
      </dsp:nvSpPr>
      <dsp:spPr>
        <a:xfrm>
          <a:off x="8888605" y="1879123"/>
          <a:ext cx="1490812" cy="14908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A178EB-A83A-447E-A74D-96C362081CD0}">
      <dsp:nvSpPr>
        <dsp:cNvPr id="0" name=""/>
        <dsp:cNvSpPr/>
      </dsp:nvSpPr>
      <dsp:spPr>
        <a:xfrm>
          <a:off x="7977553" y="3823809"/>
          <a:ext cx="3312917" cy="108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Offering job to the selected candidate           </a:t>
          </a:r>
          <a:endParaRPr lang="en-US" sz="2800" kern="1200"/>
        </a:p>
      </dsp:txBody>
      <dsp:txXfrm>
        <a:off x="7977553" y="3823809"/>
        <a:ext cx="3312917" cy="108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D0E81E-2A1D-4043-A837-D4B32E3F9A7D}">
      <dsp:nvSpPr>
        <dsp:cNvPr id="0" name=""/>
        <dsp:cNvSpPr/>
      </dsp:nvSpPr>
      <dsp:spPr>
        <a:xfrm>
          <a:off x="0" y="11999"/>
          <a:ext cx="10876555" cy="122070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kern="1200" dirty="0">
              <a:solidFill>
                <a:schemeClr val="bg1"/>
              </a:solidFill>
              <a:latin typeface="Trebuchet MS" panose="020B0603020202020204"/>
              <a:ea typeface="+mn-ea"/>
              <a:cs typeface="+mn-cs"/>
            </a:rPr>
            <a:t>BEHAVIOURAL QUESTION – Past </a:t>
          </a:r>
          <a:r>
            <a:rPr lang="en-US" sz="2500" b="0" kern="1200" dirty="0" err="1">
              <a:solidFill>
                <a:schemeClr val="bg1"/>
              </a:solidFill>
              <a:latin typeface="Trebuchet MS" panose="020B0603020202020204"/>
              <a:ea typeface="+mn-ea"/>
              <a:cs typeface="+mn-cs"/>
            </a:rPr>
            <a:t>behaviour</a:t>
          </a:r>
          <a:r>
            <a:rPr lang="en-US" sz="2500" b="0" kern="1200" dirty="0">
              <a:solidFill>
                <a:schemeClr val="bg1"/>
              </a:solidFill>
              <a:latin typeface="Trebuchet MS" panose="020B0603020202020204"/>
              <a:ea typeface="+mn-ea"/>
              <a:cs typeface="+mn-cs"/>
            </a:rPr>
            <a:t> -  Asks about real  action &amp; experience {Situation, Task, Action, Result - STAR}</a:t>
          </a:r>
          <a:r>
            <a:rPr lang="en-US" sz="1600" b="0" kern="1200" dirty="0">
              <a:solidFill>
                <a:schemeClr val="bg1"/>
              </a:solidFill>
              <a:latin typeface="Trebuchet MS" panose="020B0603020202020204"/>
              <a:ea typeface="+mn-ea"/>
              <a:cs typeface="+mn-cs"/>
            </a:rPr>
            <a:t> </a:t>
          </a:r>
          <a:r>
            <a:rPr lang="en-US" sz="1600" b="0" kern="1200" dirty="0">
              <a:solidFill>
                <a:srgbClr val="FFFF00"/>
              </a:solidFill>
              <a:latin typeface="Arial"/>
              <a:ea typeface="+mn-ea"/>
              <a:cs typeface="Arial"/>
            </a:rPr>
            <a:t>(Taylor, el at 2002)</a:t>
          </a:r>
        </a:p>
      </dsp:txBody>
      <dsp:txXfrm>
        <a:off x="59590" y="71589"/>
        <a:ext cx="10757375" cy="1101521"/>
      </dsp:txXfrm>
    </dsp:sp>
    <dsp:sp modelId="{13941B12-1756-4098-85CD-98C7BB1E5DA9}">
      <dsp:nvSpPr>
        <dsp:cNvPr id="0" name=""/>
        <dsp:cNvSpPr/>
      </dsp:nvSpPr>
      <dsp:spPr>
        <a:xfrm>
          <a:off x="0" y="1376701"/>
          <a:ext cx="10876555" cy="1220701"/>
        </a:xfrm>
        <a:prstGeom prst="roundRect">
          <a:avLst/>
        </a:prstGeom>
        <a:gradFill rotWithShape="0">
          <a:gsLst>
            <a:gs pos="0">
              <a:schemeClr val="accent2">
                <a:hueOff val="-9688523"/>
                <a:satOff val="11169"/>
                <a:lumOff val="3725"/>
                <a:alphaOff val="0"/>
                <a:tint val="96000"/>
                <a:lumMod val="100000"/>
              </a:schemeClr>
            </a:gs>
            <a:gs pos="78000">
              <a:schemeClr val="accent2">
                <a:hueOff val="-9688523"/>
                <a:satOff val="11169"/>
                <a:lumOff val="372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kern="1200" dirty="0">
              <a:solidFill>
                <a:schemeClr val="bg1"/>
              </a:solidFill>
              <a:latin typeface="Trebuchet MS" panose="020B0603020202020204"/>
              <a:ea typeface="+mn-ea"/>
              <a:cs typeface="+mn-cs"/>
            </a:rPr>
            <a:t>COMPETENCY BASED QUESTION –Past Experience, Focus on skill. Knowledge, capability and its application  (What &amp; How) </a:t>
          </a:r>
          <a:r>
            <a:rPr lang="en-US" sz="1600" b="1" kern="1200" dirty="0">
              <a:solidFill>
                <a:srgbClr val="FFFF00"/>
              </a:solidFill>
              <a:latin typeface="Arial"/>
              <a:ea typeface="+mn-ea"/>
              <a:cs typeface="Arial"/>
            </a:rPr>
            <a:t>(Quall, 1999)</a:t>
          </a:r>
        </a:p>
      </dsp:txBody>
      <dsp:txXfrm>
        <a:off x="59590" y="1436291"/>
        <a:ext cx="10757375" cy="1101521"/>
      </dsp:txXfrm>
    </dsp:sp>
    <dsp:sp modelId="{EB4FCBE1-4E20-4CAA-A3AF-80BE5B3714D0}">
      <dsp:nvSpPr>
        <dsp:cNvPr id="0" name=""/>
        <dsp:cNvSpPr/>
      </dsp:nvSpPr>
      <dsp:spPr>
        <a:xfrm>
          <a:off x="0" y="2741402"/>
          <a:ext cx="10876555" cy="1220701"/>
        </a:xfrm>
        <a:prstGeom prst="roundRect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kern="1200" dirty="0">
              <a:solidFill>
                <a:schemeClr val="bg1"/>
              </a:solidFill>
              <a:latin typeface="Trebuchet MS" panose="020B0603020202020204"/>
              <a:ea typeface="+mn-ea"/>
              <a:cs typeface="+mn-cs"/>
            </a:rPr>
            <a:t>SITUATIONAL QUESTION Focus on scenario based question to evaluate your decision making, problem solving  or conflict resolution</a:t>
          </a:r>
          <a:r>
            <a:rPr lang="en-US" sz="3600" b="0" kern="1200" dirty="0">
              <a:solidFill>
                <a:srgbClr val="FFFF00"/>
              </a:solidFill>
              <a:latin typeface="Trebuchet MS" panose="020B0603020202020204"/>
              <a:ea typeface="+mn-ea"/>
              <a:cs typeface="+mn-cs"/>
            </a:rPr>
            <a:t> </a:t>
          </a:r>
          <a:r>
            <a:rPr lang="en-US" sz="1400" b="0" kern="1200" dirty="0">
              <a:solidFill>
                <a:srgbClr val="FFFF00"/>
              </a:solidFill>
              <a:latin typeface="Calibri"/>
              <a:ea typeface="Calibri"/>
              <a:cs typeface="Calibri"/>
            </a:rPr>
            <a:t>(</a:t>
          </a:r>
          <a:r>
            <a:rPr lang="en-US" sz="1600" b="1" kern="1200" dirty="0">
              <a:solidFill>
                <a:srgbClr val="FFFF00"/>
              </a:solidFill>
              <a:latin typeface="Calibri"/>
              <a:ea typeface="Calibri"/>
              <a:cs typeface="Calibri"/>
            </a:rPr>
            <a:t>Taylor, el at 2002)</a:t>
          </a:r>
        </a:p>
      </dsp:txBody>
      <dsp:txXfrm>
        <a:off x="59590" y="2800992"/>
        <a:ext cx="10757375" cy="11015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069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2628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6553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264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097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624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202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8289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808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922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326068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7429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168830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1456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2059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5516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309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  <p:sldLayoutId id="2147483720" r:id="rId13"/>
    <p:sldLayoutId id="2147483721" r:id="rId14"/>
    <p:sldLayoutId id="2147483722" r:id="rId15"/>
    <p:sldLayoutId id="214748372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6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3CB3F94-4806-351B-746E-0031BFD27A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1669" y="99390"/>
            <a:ext cx="7540897" cy="6497247"/>
          </a:xfrm>
          <a:solidFill>
            <a:schemeClr val="accent5">
              <a:lumMod val="75000"/>
            </a:schemeClr>
          </a:solidFill>
        </p:spPr>
        <p:txBody>
          <a:bodyPr>
            <a:normAutofit/>
          </a:bodyPr>
          <a:lstStyle/>
          <a:p>
            <a:endParaRPr lang="en-GB" sz="4000" b="1">
              <a:solidFill>
                <a:schemeClr val="bg1"/>
              </a:solidFill>
            </a:endParaRPr>
          </a:p>
          <a:p>
            <a:r>
              <a:rPr lang="en-GB" sz="4000" b="1">
                <a:solidFill>
                  <a:schemeClr val="bg1"/>
                </a:solidFill>
              </a:rPr>
              <a:t> DEVELOPING AND MANAGING</a:t>
            </a:r>
            <a:endParaRPr lang="en-US" sz="4000" b="1">
              <a:solidFill>
                <a:schemeClr val="bg1"/>
              </a:solidFill>
            </a:endParaRPr>
          </a:p>
          <a:p>
            <a:r>
              <a:rPr lang="en-GB" sz="4000" b="1">
                <a:solidFill>
                  <a:schemeClr val="bg1"/>
                </a:solidFill>
              </a:rPr>
              <a:t>INDIVIDUALS AND TEAMS</a:t>
            </a:r>
            <a:endParaRPr lang="en-US" sz="4000" b="1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38B824-D4A7-4F7D-287A-0655FBFC46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172" y="0"/>
            <a:ext cx="4302759" cy="685800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9C194C21-5B6F-2120-582D-A314A24E7BAC}"/>
              </a:ext>
            </a:extLst>
          </p:cNvPr>
          <p:cNvSpPr/>
          <p:nvPr/>
        </p:nvSpPr>
        <p:spPr>
          <a:xfrm>
            <a:off x="4789350" y="2561166"/>
            <a:ext cx="6662058" cy="373138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>
                <a:solidFill>
                  <a:schemeClr val="bg1"/>
                </a:solidFill>
                <a:latin typeface="Arial"/>
                <a:cs typeface="Arial"/>
              </a:rPr>
              <a:t>STUDENT NAME: </a:t>
            </a:r>
            <a:endParaRPr lang="en-GB" sz="2800">
              <a:solidFill>
                <a:schemeClr val="bg1"/>
              </a:solidFill>
              <a:latin typeface="Trebuchet MS" panose="020B0603020202020204"/>
              <a:cs typeface="Arial"/>
            </a:endParaRPr>
          </a:p>
          <a:p>
            <a:pPr algn="ctr"/>
            <a:r>
              <a:rPr lang="en-GB" sz="2800" b="1">
                <a:solidFill>
                  <a:schemeClr val="bg1"/>
                </a:solidFill>
                <a:latin typeface="Arial"/>
                <a:cs typeface="Arial"/>
              </a:rPr>
              <a:t>MONDAY EROMOSELE </a:t>
            </a:r>
            <a:endParaRPr lang="en-GB" sz="2800">
              <a:solidFill>
                <a:schemeClr val="bg1"/>
              </a:solidFill>
            </a:endParaRPr>
          </a:p>
          <a:p>
            <a:pPr algn="ctr"/>
            <a:endParaRPr lang="en-GB" sz="2000" b="1" dirty="0">
              <a:solidFill>
                <a:schemeClr val="bg1"/>
              </a:solidFill>
              <a:latin typeface="Freestyle Script" panose="030804020302050B0404" pitchFamily="66" charset="0"/>
              <a:cs typeface="Arial Black" panose="020B0604020202020204" pitchFamily="34" charset="0"/>
            </a:endParaRPr>
          </a:p>
          <a:p>
            <a:pPr algn="ctr"/>
            <a:r>
              <a:rPr lang="en-GB" sz="2800" b="1">
                <a:solidFill>
                  <a:schemeClr val="bg1"/>
                </a:solidFill>
                <a:latin typeface="Arial"/>
                <a:cs typeface="Arial"/>
              </a:rPr>
              <a:t>STUDENT ID NO: </a:t>
            </a:r>
            <a:r>
              <a:rPr lang="en-GB" sz="3200" b="1" i="0">
                <a:solidFill>
                  <a:srgbClr val="FFFFFF"/>
                </a:solidFill>
                <a:effectLst/>
                <a:latin typeface="Arial"/>
                <a:cs typeface="Arial"/>
              </a:rPr>
              <a:t>1916732</a:t>
            </a:r>
          </a:p>
          <a:p>
            <a:pPr algn="ctr"/>
            <a:endParaRPr lang="en-GB" sz="3200" b="1" dirty="0">
              <a:solidFill>
                <a:srgbClr val="FFFFFF"/>
              </a:solidFill>
              <a:latin typeface="Arial"/>
              <a:cs typeface="Arial"/>
            </a:endParaRPr>
          </a:p>
          <a:p>
            <a:pPr algn="ctr"/>
            <a:r>
              <a:rPr lang="en-GB" sz="2400" b="1" i="0">
                <a:solidFill>
                  <a:srgbClr val="FFFFFF"/>
                </a:solidFill>
                <a:effectLst/>
                <a:latin typeface="Arial"/>
                <a:cs typeface="Arial"/>
              </a:rPr>
              <a:t>LECTURER: </a:t>
            </a:r>
            <a:endParaRPr lang="en-GB" sz="2400" b="1">
              <a:solidFill>
                <a:schemeClr val="bg1"/>
              </a:solidFill>
              <a:latin typeface="Arial"/>
              <a:ea typeface="Source Sans Pro"/>
              <a:cs typeface="Arial"/>
            </a:endParaRPr>
          </a:p>
          <a:p>
            <a:pPr algn="ctr"/>
            <a:r>
              <a:rPr lang="en-GB" sz="3200" b="1" i="0">
                <a:solidFill>
                  <a:schemeClr val="bg1"/>
                </a:solidFill>
                <a:effectLst/>
                <a:latin typeface="Arial"/>
                <a:ea typeface="Source Sans Pro"/>
                <a:cs typeface="Arial"/>
              </a:rPr>
              <a:t>Amer Kareem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2DA2286-93B5-C3D7-FAFB-79F68B6D7B65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6918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4F925-002A-D0D8-76B9-F4FF5214E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52" y="691"/>
            <a:ext cx="9383276" cy="697678"/>
          </a:xfrm>
          <a:solidFill>
            <a:srgbClr val="00B050"/>
          </a:solidFill>
        </p:spPr>
        <p:txBody>
          <a:bodyPr/>
          <a:lstStyle/>
          <a:p>
            <a:pPr algn="ctr"/>
            <a:r>
              <a:rPr lang="en-GB" b="1">
                <a:solidFill>
                  <a:schemeClr val="bg1">
                    <a:lumMod val="90000"/>
                  </a:schemeClr>
                </a:solidFill>
              </a:rPr>
              <a:t>TABLE OF CONTENTS</a:t>
            </a:r>
            <a:endParaRPr lang="en-US" b="1">
              <a:solidFill>
                <a:schemeClr val="bg1">
                  <a:lumMod val="9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24135-3BF1-7796-B1A8-372D341008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9334" y="945807"/>
            <a:ext cx="8444268" cy="492233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AutoNum type="arabicPeriod"/>
            </a:pPr>
            <a:endParaRPr lang="en-US"/>
          </a:p>
          <a:p>
            <a:pPr marL="0" indent="0">
              <a:buClr>
                <a:srgbClr val="EB3D9F"/>
              </a:buClr>
              <a:buNone/>
            </a:pPr>
            <a:r>
              <a:rPr lang="en-US"/>
              <a:t>     Introduction </a:t>
            </a:r>
            <a:r>
              <a:rPr lang="en-US" sz="2000"/>
              <a:t>….................................................................3</a:t>
            </a:r>
          </a:p>
          <a:p>
            <a:pPr marL="0" indent="0">
              <a:buClr>
                <a:srgbClr val="EB3D9F"/>
              </a:buClr>
              <a:buNone/>
            </a:pPr>
            <a:r>
              <a:rPr lang="en-US" sz="2000" dirty="0"/>
              <a:t>    Recruitment </a:t>
            </a:r>
            <a:r>
              <a:rPr lang="en-US" sz="2000"/>
              <a:t>process.........................................................4</a:t>
            </a:r>
          </a:p>
          <a:p>
            <a:pPr marL="0" indent="0">
              <a:buNone/>
            </a:pPr>
            <a:r>
              <a:rPr lang="en-US" sz="2000" dirty="0"/>
              <a:t>    Recruitment </a:t>
            </a:r>
            <a:r>
              <a:rPr lang="en-US" sz="2000"/>
              <a:t>process ........................................................5</a:t>
            </a:r>
          </a:p>
          <a:p>
            <a:pPr marL="0" indent="0">
              <a:buClr>
                <a:srgbClr val="EB3D9F"/>
              </a:buClr>
              <a:buNone/>
            </a:pPr>
            <a:r>
              <a:rPr lang="en-US" sz="2000" dirty="0"/>
              <a:t>    </a:t>
            </a:r>
            <a:r>
              <a:rPr lang="en-US" sz="2000" dirty="0" err="1"/>
              <a:t>Analysing</a:t>
            </a:r>
            <a:r>
              <a:rPr lang="en-US" sz="2000" dirty="0"/>
              <a:t> different type of interview.....................................6</a:t>
            </a:r>
          </a:p>
          <a:p>
            <a:pPr marL="0" indent="0">
              <a:buClr>
                <a:srgbClr val="EB3D9F"/>
              </a:buClr>
              <a:buNone/>
            </a:pPr>
            <a:r>
              <a:rPr lang="en-US" sz="2000" dirty="0"/>
              <a:t>    </a:t>
            </a:r>
            <a:r>
              <a:rPr lang="en-US" sz="2000" dirty="0" err="1"/>
              <a:t>Analysing</a:t>
            </a:r>
            <a:r>
              <a:rPr lang="en-US" sz="2000" dirty="0"/>
              <a:t> different type of interview.....................................7</a:t>
            </a:r>
          </a:p>
          <a:p>
            <a:pPr marL="0" indent="0">
              <a:buClr>
                <a:srgbClr val="EB3D9F"/>
              </a:buClr>
              <a:buNone/>
            </a:pPr>
            <a:r>
              <a:rPr lang="en-US" sz="2000" dirty="0"/>
              <a:t>    </a:t>
            </a:r>
            <a:r>
              <a:rPr lang="en-US" sz="2000" dirty="0" err="1"/>
              <a:t>Analysing</a:t>
            </a:r>
            <a:r>
              <a:rPr lang="en-US" sz="2000" dirty="0"/>
              <a:t> different type of interview.....................................8</a:t>
            </a:r>
          </a:p>
          <a:p>
            <a:pPr marL="0" indent="0">
              <a:buNone/>
            </a:pPr>
            <a:r>
              <a:rPr lang="en-US" sz="2000" dirty="0"/>
              <a:t>    Justify the most appropriate technics for these</a:t>
            </a:r>
            <a:r>
              <a:rPr lang="en-US" sz="2000"/>
              <a:t> position..............9 </a:t>
            </a:r>
            <a:endParaRPr lang="en-US" sz="2000">
              <a:solidFill>
                <a:srgbClr val="404040"/>
              </a:solidFill>
            </a:endParaRPr>
          </a:p>
          <a:p>
            <a:pPr marL="0" indent="0">
              <a:buClr>
                <a:srgbClr val="EB3D9F"/>
              </a:buClr>
              <a:buNone/>
            </a:pPr>
            <a:r>
              <a:rPr lang="en-US" sz="2000" dirty="0"/>
              <a:t>    </a:t>
            </a:r>
            <a:r>
              <a:rPr lang="en-US" sz="2000"/>
              <a:t>Compare and contrast face to face &amp; virtual interview...............10</a:t>
            </a:r>
            <a:endParaRPr lang="en-US" sz="2000" dirty="0">
              <a:solidFill>
                <a:srgbClr val="000000"/>
              </a:solidFill>
            </a:endParaRPr>
          </a:p>
          <a:p>
            <a:pPr marL="0" indent="0">
              <a:buClr>
                <a:srgbClr val="EB3D9F"/>
              </a:buClr>
              <a:buNone/>
            </a:pPr>
            <a:r>
              <a:rPr lang="en-US" sz="2000" dirty="0"/>
              <a:t>    Conclusion </a:t>
            </a:r>
            <a:r>
              <a:rPr lang="en-US" sz="2000" dirty="0" err="1"/>
              <a:t>sumarising</a:t>
            </a:r>
            <a:r>
              <a:rPr lang="en-US" sz="2000" dirty="0"/>
              <a:t> key and recommendation.......................11</a:t>
            </a:r>
            <a:endParaRPr lang="en-US" sz="2000" dirty="0">
              <a:solidFill>
                <a:srgbClr val="000000"/>
              </a:solidFill>
            </a:endParaRPr>
          </a:p>
          <a:p>
            <a:pPr marL="0" indent="0">
              <a:buClr>
                <a:srgbClr val="EB3D9F"/>
              </a:buClr>
              <a:buNone/>
            </a:pPr>
            <a:r>
              <a:rPr lang="en-US" sz="2000"/>
              <a:t>    Referencing ..................................................................12</a:t>
            </a:r>
            <a:endParaRPr lang="en-US" sz="200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sz="2000"/>
              <a:t>   </a:t>
            </a:r>
            <a:endParaRPr lang="en-US" sz="20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5009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63970-DCA6-176D-9B65-C25463F31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b="1"/>
              <a:t>INTRODUCTION</a:t>
            </a:r>
            <a:r>
              <a:rPr lang="en-GB"/>
              <a:t>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01B5B-576A-F9F7-6A9E-AF72A6C0A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0535" y="1746932"/>
            <a:ext cx="5602952" cy="43234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b="1">
                <a:solidFill>
                  <a:srgbClr val="00B050"/>
                </a:solidFill>
              </a:rPr>
              <a:t>VODAFONE NETWORT is one of the Uk largest mobile network.</a:t>
            </a:r>
          </a:p>
          <a:p>
            <a:pPr>
              <a:buClr>
                <a:srgbClr val="EB3D9F"/>
              </a:buClr>
            </a:pPr>
            <a:r>
              <a:rPr lang="en-US" sz="2800" b="1">
                <a:solidFill>
                  <a:srgbClr val="00B050"/>
                </a:solidFill>
              </a:rPr>
              <a:t>Aiming better connectivity</a:t>
            </a:r>
          </a:p>
          <a:p>
            <a:pPr>
              <a:buClr>
                <a:srgbClr val="EB3D9F"/>
              </a:buClr>
            </a:pPr>
            <a:r>
              <a:rPr lang="en-US" sz="2800" b="1" dirty="0">
                <a:solidFill>
                  <a:srgbClr val="00B050"/>
                </a:solidFill>
              </a:rPr>
              <a:t>Customer care </a:t>
            </a:r>
            <a:r>
              <a:rPr lang="en-US" sz="2800" b="1" dirty="0" err="1">
                <a:solidFill>
                  <a:srgbClr val="00B050"/>
                </a:solidFill>
              </a:rPr>
              <a:t>transformatio</a:t>
            </a:r>
            <a:r>
              <a:rPr lang="en-US" sz="2800" b="1" dirty="0">
                <a:solidFill>
                  <a:srgbClr val="00B050"/>
                </a:solidFill>
              </a:rPr>
              <a:t>n</a:t>
            </a:r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AA81A44E-9EED-0049-FA9E-0D2E88F221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678" r="8071" b="-2"/>
          <a:stretch>
            <a:fillRect/>
          </a:stretch>
        </p:blipFill>
        <p:spPr>
          <a:xfrm>
            <a:off x="20" y="29027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29732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1E5E907-4535-7D7E-117B-2EF3E5B35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3700" b="1"/>
              <a:t>STAGES OF RECRUITMENT PROCESS</a:t>
            </a:r>
            <a:br>
              <a:rPr lang="en-GB" sz="3700" b="1" dirty="0"/>
            </a:br>
            <a:endParaRPr lang="en-US" sz="3700" b="1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5DF37456-4FC4-BD9F-CD5D-992112B9F1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6445434"/>
              </p:ext>
            </p:extLst>
          </p:nvPr>
        </p:nvGraphicFramePr>
        <p:xfrm>
          <a:off x="4340915" y="44679"/>
          <a:ext cx="7835813" cy="68697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38229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E185D-97C0-8BF4-7505-25734C817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" y="-885"/>
            <a:ext cx="9346990" cy="752367"/>
          </a:xfrm>
          <a:solidFill>
            <a:srgbClr val="0070C0"/>
          </a:solidFill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GB" b="1">
                <a:solidFill>
                  <a:schemeClr val="bg1"/>
                </a:solidFill>
              </a:rPr>
              <a:t>RECRUITMENT PROCESS</a:t>
            </a:r>
            <a:r>
              <a:rPr lang="en-GB"/>
              <a:t> </a:t>
            </a:r>
            <a:br>
              <a:rPr lang="en-GB"/>
            </a:b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9F3263-9C5D-9DC1-0260-3C59D749A9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6718242"/>
              </p:ext>
            </p:extLst>
          </p:nvPr>
        </p:nvGraphicFramePr>
        <p:xfrm>
          <a:off x="17482" y="390676"/>
          <a:ext cx="11482669" cy="67829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4" name="Picture 53" descr="A cartoon of a person and person sitting at a desk&#10;&#10;AI-generated content may be incorrect.">
            <a:extLst>
              <a:ext uri="{FF2B5EF4-FFF2-40B4-BE49-F238E27FC236}">
                <a16:creationId xmlns:a16="http://schemas.microsoft.com/office/drawing/2014/main" id="{85D20144-E196-D6BF-CB59-D80B223E22B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-253" b="-485"/>
          <a:stretch>
            <a:fillRect/>
          </a:stretch>
        </p:blipFill>
        <p:spPr>
          <a:xfrm>
            <a:off x="3053773" y="747694"/>
            <a:ext cx="4754926" cy="15265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9173A55-B49A-C5B2-82CB-59D2ACEC0263}"/>
              </a:ext>
            </a:extLst>
          </p:cNvPr>
          <p:cNvSpPr txBox="1"/>
          <p:nvPr/>
        </p:nvSpPr>
        <p:spPr>
          <a:xfrm>
            <a:off x="7402285" y="5228771"/>
            <a:ext cx="26924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solidFill>
                  <a:srgbClr val="FF0000"/>
                </a:solidFill>
                <a:highlight>
                  <a:srgbClr val="FFFFFF"/>
                </a:highlight>
                <a:latin typeface="Arial"/>
              </a:rPr>
              <a:t>       </a:t>
            </a:r>
            <a:r>
              <a:rPr lang="en-US" sz="1600" b="1" i="0" u="none" strike="noStrike" baseline="0">
                <a:solidFill>
                  <a:srgbClr val="FF0000"/>
                </a:solidFill>
                <a:highlight>
                  <a:srgbClr val="FFFFFF"/>
                </a:highlight>
                <a:latin typeface="Arial"/>
              </a:rPr>
              <a:t>(Lobe et al, 2022)</a:t>
            </a:r>
            <a:endParaRPr lang="en-US"/>
          </a:p>
          <a:p>
            <a:pPr algn="ctr"/>
            <a:r>
              <a:rPr lang="en-US" sz="1600" b="1">
                <a:solidFill>
                  <a:srgbClr val="FF0000"/>
                </a:solidFill>
                <a:highlight>
                  <a:srgbClr val="FFFFFF"/>
                </a:highlight>
                <a:latin typeface="Arial"/>
                <a:cs typeface="Arial"/>
              </a:rPr>
              <a:t>And</a:t>
            </a:r>
            <a:endParaRPr lang="en-US">
              <a:solidFill>
                <a:srgbClr val="000000"/>
              </a:solidFill>
              <a:latin typeface="Trebuchet MS" panose="020B0603020202020204"/>
              <a:cs typeface="Arial"/>
            </a:endParaRPr>
          </a:p>
          <a:p>
            <a:pPr algn="ctr"/>
            <a:r>
              <a:rPr lang="en-US" sz="1600" b="1">
                <a:solidFill>
                  <a:srgbClr val="FF0000"/>
                </a:solidFill>
                <a:highlight>
                  <a:srgbClr val="FFFFFF"/>
                </a:highlight>
                <a:latin typeface="Arial"/>
                <a:cs typeface="Arial"/>
              </a:rPr>
              <a:t>  (Kamran et al, 2015)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5070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267E9-DD4A-5867-B921-59FBA335E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24" y="1953"/>
            <a:ext cx="9407037" cy="695883"/>
          </a:xfrm>
          <a:solidFill>
            <a:schemeClr val="accent5">
              <a:lumMod val="75000"/>
            </a:schemeClr>
          </a:solidFill>
        </p:spPr>
        <p:txBody>
          <a:bodyPr/>
          <a:lstStyle/>
          <a:p>
            <a:r>
              <a:rPr lang="en-GB" b="1">
                <a:solidFill>
                  <a:schemeClr val="bg1">
                    <a:lumMod val="90000"/>
                  </a:schemeClr>
                </a:solidFill>
              </a:rPr>
              <a:t>        DIFFERENT TYPE OF INTERVIEW</a:t>
            </a:r>
            <a:endParaRPr lang="en-US" b="1">
              <a:solidFill>
                <a:schemeClr val="bg1">
                  <a:lumMod val="9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1FAEE-93C9-B084-4A11-FAD9458F9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592" y="1413104"/>
            <a:ext cx="11318094" cy="462825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solidFill>
                <a:srgbClr val="FF0000"/>
              </a:solidFill>
            </a:endParaRPr>
          </a:p>
          <a:p>
            <a:r>
              <a:rPr lang="en-GB" sz="4800" b="1">
                <a:solidFill>
                  <a:srgbClr val="FF0000"/>
                </a:solidFill>
              </a:rPr>
              <a:t>Structured Interviews</a:t>
            </a:r>
            <a:r>
              <a:rPr lang="en-GB" sz="4800">
                <a:solidFill>
                  <a:schemeClr val="accent6">
                    <a:lumMod val="76000"/>
                  </a:schemeClr>
                </a:solidFill>
              </a:rPr>
              <a:t>:</a:t>
            </a:r>
            <a:r>
              <a:rPr lang="en-GB" sz="3600" dirty="0">
                <a:solidFill>
                  <a:schemeClr val="accent6">
                    <a:lumMod val="76000"/>
                  </a:schemeClr>
                </a:solidFill>
              </a:rPr>
              <a:t> </a:t>
            </a:r>
            <a:endParaRPr lang="en-GB" dirty="0">
              <a:solidFill>
                <a:schemeClr val="accent6">
                  <a:lumMod val="76000"/>
                </a:schemeClr>
              </a:solidFill>
              <a:cs typeface="Arial"/>
            </a:endParaRPr>
          </a:p>
          <a:p>
            <a:pPr marL="0" indent="0">
              <a:buClr>
                <a:srgbClr val="EB3D9F"/>
              </a:buClr>
              <a:buNone/>
            </a:pPr>
            <a:r>
              <a:rPr lang="en-GB" sz="3600">
                <a:solidFill>
                  <a:schemeClr val="accent6">
                    <a:lumMod val="76000"/>
                  </a:schemeClr>
                </a:solidFill>
              </a:rPr>
              <a:t>   This is when the interviewer use same set</a:t>
            </a:r>
            <a:r>
              <a:rPr lang="en-GB" sz="3600" dirty="0">
                <a:solidFill>
                  <a:schemeClr val="accent6">
                    <a:lumMod val="76000"/>
                  </a:schemeClr>
                </a:solidFill>
              </a:rPr>
              <a:t>   </a:t>
            </a:r>
            <a:endParaRPr lang="en-GB" dirty="0">
              <a:solidFill>
                <a:schemeClr val="accent6">
                  <a:lumMod val="76000"/>
                </a:schemeClr>
              </a:solidFill>
              <a:cs typeface="Arial"/>
            </a:endParaRPr>
          </a:p>
          <a:p>
            <a:pPr marL="0" indent="0">
              <a:buNone/>
            </a:pPr>
            <a:r>
              <a:rPr lang="en-GB" sz="3600" dirty="0">
                <a:solidFill>
                  <a:schemeClr val="accent6">
                    <a:lumMod val="76000"/>
                  </a:schemeClr>
                </a:solidFill>
              </a:rPr>
              <a:t>    of question and this create room for </a:t>
            </a:r>
            <a:r>
              <a:rPr lang="en-GB" sz="3600">
                <a:solidFill>
                  <a:schemeClr val="accent6">
                    <a:lumMod val="76000"/>
                  </a:schemeClr>
                </a:solidFill>
              </a:rPr>
              <a:t>fair  </a:t>
            </a:r>
            <a:endParaRPr lang="en-GB">
              <a:solidFill>
                <a:schemeClr val="accent6">
                  <a:lumMod val="76000"/>
                </a:schemeClr>
              </a:solidFill>
              <a:cs typeface="Arial"/>
            </a:endParaRPr>
          </a:p>
          <a:p>
            <a:pPr marL="0" indent="0">
              <a:buNone/>
            </a:pPr>
            <a:r>
              <a:rPr lang="en-GB" sz="3600">
                <a:solidFill>
                  <a:schemeClr val="accent6">
                    <a:lumMod val="76000"/>
                  </a:schemeClr>
                </a:solidFill>
              </a:rPr>
              <a:t>    selection and comparison. </a:t>
            </a:r>
            <a:r>
              <a:rPr lang="en-US" dirty="0">
                <a:solidFill>
                  <a:srgbClr val="FF0000"/>
                </a:solidFill>
                <a:highlight>
                  <a:srgbClr val="FFFFFF"/>
                </a:highlight>
                <a:latin typeface="Arial"/>
                <a:cs typeface="Arial"/>
              </a:rPr>
              <a:t>(</a:t>
            </a:r>
            <a:r>
              <a:rPr lang="en-US" b="1" dirty="0">
                <a:solidFill>
                  <a:srgbClr val="FF0000"/>
                </a:solidFill>
                <a:highlight>
                  <a:srgbClr val="FFFFFF"/>
                </a:highlight>
                <a:latin typeface="Arial"/>
                <a:cs typeface="Arial"/>
              </a:rPr>
              <a:t>Mueller, et al, 2015</a:t>
            </a:r>
            <a:r>
              <a:rPr lang="en-US" dirty="0">
                <a:solidFill>
                  <a:srgbClr val="FF0000"/>
                </a:solidFill>
                <a:highlight>
                  <a:srgbClr val="FFFFFF"/>
                </a:highlight>
                <a:latin typeface="Arial"/>
                <a:cs typeface="Arial"/>
              </a:rPr>
              <a:t>)</a:t>
            </a:r>
            <a:endParaRPr lang="en-GB">
              <a:solidFill>
                <a:schemeClr val="accent6">
                  <a:lumMod val="76000"/>
                </a:schemeClr>
              </a:solidFill>
              <a:latin typeface="Trebuchet MS"/>
              <a:cs typeface="Arial"/>
            </a:endParaRP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 </a:t>
            </a:r>
          </a:p>
          <a:p>
            <a:endParaRPr lang="en-US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9943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1BE90-5A1D-EF27-EEB6-4272BAFDE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77" y="0"/>
            <a:ext cx="9405888" cy="678388"/>
          </a:xfrm>
          <a:solidFill>
            <a:srgbClr val="00B050"/>
          </a:solidFill>
        </p:spPr>
        <p:txBody>
          <a:bodyPr/>
          <a:lstStyle/>
          <a:p>
            <a:r>
              <a:rPr lang="en-GB" b="1">
                <a:solidFill>
                  <a:schemeClr val="bg1"/>
                </a:solidFill>
              </a:rPr>
              <a:t>        DIFFERENT TYPE OF INTERVIEW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E2EB2-B514-5C7B-D8E1-49E6724A6D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191" y="978937"/>
            <a:ext cx="10331125" cy="506242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solidFill>
                <a:srgbClr val="FF0000"/>
              </a:solidFill>
            </a:endParaRPr>
          </a:p>
          <a:p>
            <a:pPr marL="285750" indent="-285750">
              <a:buFont typeface="Arial" charset="2"/>
              <a:buChar char="•"/>
            </a:pPr>
            <a:r>
              <a:rPr lang="en-GB" sz="4800" b="1" dirty="0" err="1">
                <a:solidFill>
                  <a:srgbClr val="FF0000"/>
                </a:solidFill>
              </a:rPr>
              <a:t>Unstructure</a:t>
            </a:r>
            <a:r>
              <a:rPr lang="en-GB" sz="4800" b="1" dirty="0">
                <a:solidFill>
                  <a:srgbClr val="FF0000"/>
                </a:solidFill>
              </a:rPr>
              <a:t> Interview</a:t>
            </a:r>
            <a:r>
              <a:rPr lang="en-GB" sz="3600" dirty="0">
                <a:solidFill>
                  <a:schemeClr val="accent5">
                    <a:lumMod val="76000"/>
                  </a:schemeClr>
                </a:solidFill>
              </a:rPr>
              <a:t>: </a:t>
            </a:r>
            <a:endParaRPr lang="en-GB">
              <a:solidFill>
                <a:schemeClr val="accent5">
                  <a:lumMod val="76000"/>
                </a:schemeClr>
              </a:solidFill>
            </a:endParaRPr>
          </a:p>
          <a:p>
            <a:pPr marL="0" indent="0">
              <a:buClr>
                <a:srgbClr val="EB3D9F"/>
              </a:buClr>
              <a:buNone/>
            </a:pPr>
            <a:r>
              <a:rPr lang="en-GB" sz="3600" dirty="0">
                <a:solidFill>
                  <a:schemeClr val="accent5">
                    <a:lumMod val="76000"/>
                  </a:schemeClr>
                </a:solidFill>
              </a:rPr>
              <a:t>  This is when interviewer </a:t>
            </a:r>
            <a:r>
              <a:rPr lang="en-GB" sz="3600">
                <a:solidFill>
                  <a:schemeClr val="accent5">
                    <a:lumMod val="76000"/>
                  </a:schemeClr>
                </a:solidFill>
              </a:rPr>
              <a:t>use flexible</a:t>
            </a:r>
            <a:endParaRPr lang="en-GB">
              <a:solidFill>
                <a:schemeClr val="accent5">
                  <a:lumMod val="76000"/>
                </a:schemeClr>
              </a:solidFill>
            </a:endParaRPr>
          </a:p>
          <a:p>
            <a:pPr marL="0" indent="0">
              <a:buNone/>
            </a:pPr>
            <a:r>
              <a:rPr lang="en-GB" sz="3600">
                <a:solidFill>
                  <a:schemeClr val="accent5">
                    <a:lumMod val="76000"/>
                  </a:schemeClr>
                </a:solidFill>
              </a:rPr>
              <a:t>  Discussion, free flow conversation </a:t>
            </a:r>
            <a:r>
              <a:rPr lang="en-GB" sz="3600" dirty="0">
                <a:solidFill>
                  <a:schemeClr val="accent5">
                    <a:lumMod val="76000"/>
                  </a:schemeClr>
                </a:solidFill>
              </a:rPr>
              <a:t>and</a:t>
            </a:r>
            <a:endParaRPr lang="en-GB" dirty="0">
              <a:solidFill>
                <a:schemeClr val="accent5">
                  <a:lumMod val="76000"/>
                </a:schemeClr>
              </a:solidFill>
            </a:endParaRPr>
          </a:p>
          <a:p>
            <a:pPr marL="0" indent="0">
              <a:buClr>
                <a:srgbClr val="EB3D9F"/>
              </a:buClr>
              <a:buNone/>
            </a:pPr>
            <a:r>
              <a:rPr lang="en-GB" sz="3600">
                <a:solidFill>
                  <a:schemeClr val="accent5">
                    <a:lumMod val="76000"/>
                  </a:schemeClr>
                </a:solidFill>
              </a:rPr>
              <a:t>  no predetermined list of questions </a:t>
            </a:r>
            <a:r>
              <a:rPr lang="en-US">
                <a:solidFill>
                  <a:srgbClr val="FF0000"/>
                </a:solidFill>
                <a:highlight>
                  <a:srgbClr val="FFFFFF"/>
                </a:highlight>
                <a:latin typeface="Arial"/>
                <a:cs typeface="Arial"/>
              </a:rPr>
              <a:t>(</a:t>
            </a:r>
            <a:r>
              <a:rPr lang="en-US" b="1">
                <a:solidFill>
                  <a:srgbClr val="FF0000"/>
                </a:solidFill>
                <a:highlight>
                  <a:srgbClr val="FFFFFF"/>
                </a:highlight>
                <a:latin typeface="Arial"/>
                <a:cs typeface="Arial"/>
              </a:rPr>
              <a:t>Mueller, et al, 2015)</a:t>
            </a:r>
          </a:p>
        </p:txBody>
      </p:sp>
    </p:spTree>
    <p:extLst>
      <p:ext uri="{BB962C8B-B14F-4D97-AF65-F5344CB8AC3E}">
        <p14:creationId xmlns:p14="http://schemas.microsoft.com/office/powerpoint/2010/main" val="34320259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1EFE6-32A3-E48C-7640-8E7CE118F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1" y="-1079"/>
            <a:ext cx="9408571" cy="739415"/>
          </a:xfrm>
          <a:solidFill>
            <a:srgbClr val="0070C0"/>
          </a:solidFill>
        </p:spPr>
        <p:txBody>
          <a:bodyPr>
            <a:normAutofit/>
          </a:bodyPr>
          <a:lstStyle/>
          <a:p>
            <a:r>
              <a:rPr lang="en-GB" b="1">
                <a:solidFill>
                  <a:schemeClr val="bg1"/>
                </a:solidFill>
              </a:rPr>
              <a:t>          DIFFERENT TYPE OF INTERVIEW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F4D62-2E3E-2184-B26F-3E863BD409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486" y="1690688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>
              <a:solidFill>
                <a:srgbClr val="FF0000"/>
              </a:solidFill>
            </a:endParaRPr>
          </a:p>
          <a:p>
            <a:r>
              <a:rPr lang="en-GB" sz="4800" b="1" dirty="0">
                <a:solidFill>
                  <a:srgbClr val="FF0000"/>
                </a:solidFill>
              </a:rPr>
              <a:t>Semi-structure Interview</a:t>
            </a:r>
            <a:r>
              <a:rPr lang="en-GB" sz="4800" dirty="0">
                <a:solidFill>
                  <a:schemeClr val="accent5"/>
                </a:solidFill>
              </a:rPr>
              <a:t>:</a:t>
            </a:r>
            <a:r>
              <a:rPr lang="en-GB" sz="3600" dirty="0">
                <a:solidFill>
                  <a:schemeClr val="accent5"/>
                </a:solidFill>
              </a:rPr>
              <a:t> </a:t>
            </a:r>
          </a:p>
          <a:p>
            <a:pPr marL="0" indent="0">
              <a:buClr>
                <a:srgbClr val="EB3D9F"/>
              </a:buClr>
              <a:buNone/>
            </a:pPr>
            <a:r>
              <a:rPr lang="en-GB" sz="3600">
                <a:solidFill>
                  <a:schemeClr val="accent5"/>
                </a:solidFill>
              </a:rPr>
              <a:t>  The interviewer use predetermined </a:t>
            </a:r>
            <a:endParaRPr lang="en-GB">
              <a:solidFill>
                <a:schemeClr val="accent5"/>
              </a:solidFill>
            </a:endParaRPr>
          </a:p>
          <a:p>
            <a:pPr marL="0" indent="0">
              <a:buNone/>
            </a:pPr>
            <a:r>
              <a:rPr lang="en-GB" sz="3600" dirty="0">
                <a:solidFill>
                  <a:schemeClr val="accent5"/>
                </a:solidFill>
              </a:rPr>
              <a:t>   set of open ended questions and </a:t>
            </a:r>
            <a:endParaRPr lang="en-GB" dirty="0">
              <a:solidFill>
                <a:schemeClr val="accent5"/>
              </a:solidFill>
            </a:endParaRPr>
          </a:p>
          <a:p>
            <a:pPr marL="0" indent="0">
              <a:buClr>
                <a:srgbClr val="EB3D9F"/>
              </a:buClr>
              <a:buNone/>
            </a:pPr>
            <a:r>
              <a:rPr lang="en-GB" sz="3600">
                <a:solidFill>
                  <a:schemeClr val="accent5"/>
                </a:solidFill>
              </a:rPr>
              <a:t>   use follow up question. </a:t>
            </a:r>
            <a:r>
              <a:rPr lang="en-US" b="1" dirty="0">
                <a:solidFill>
                  <a:srgbClr val="FF0000"/>
                </a:solidFill>
                <a:highlight>
                  <a:srgbClr val="FFFFFF"/>
                </a:highlight>
                <a:latin typeface="Arial"/>
                <a:cs typeface="Arial"/>
              </a:rPr>
              <a:t>(Mueller, et al, 2015)</a:t>
            </a:r>
          </a:p>
          <a:p>
            <a:pPr>
              <a:buClr>
                <a:srgbClr val="EB3D9F"/>
              </a:buClr>
            </a:pPr>
            <a:endParaRPr lang="en-GB" sz="360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80387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7A447-A3D9-EF81-F7EF-2E1108225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07" y="-5366"/>
            <a:ext cx="9378122" cy="1137824"/>
          </a:xfrm>
          <a:solidFill>
            <a:schemeClr val="accent4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chemeClr val="bg1"/>
                </a:solidFill>
              </a:rPr>
              <a:t>JUSTIFY THE MOST APROPRIATE QUESTIONING </a:t>
            </a:r>
            <a:br>
              <a:rPr lang="en-GB" b="1">
                <a:solidFill>
                  <a:schemeClr val="bg1"/>
                </a:solidFill>
              </a:rPr>
            </a:br>
            <a:r>
              <a:rPr lang="en-GB" b="1">
                <a:solidFill>
                  <a:schemeClr val="bg1"/>
                </a:solidFill>
              </a:rPr>
              <a:t>           TECHNICS FOR THESE POSITION</a:t>
            </a:r>
            <a:r>
              <a:rPr lang="en-GB" sz="4000" b="1">
                <a:solidFill>
                  <a:schemeClr val="bg1"/>
                </a:solidFill>
              </a:rPr>
              <a:t> </a:t>
            </a:r>
            <a:endParaRPr lang="en-US" sz="4000" b="1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DA214-63B6-533B-CC4B-9A486DF807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sz="3600" dirty="0"/>
          </a:p>
          <a:p>
            <a:pPr>
              <a:buClr>
                <a:srgbClr val="EB3D9F"/>
              </a:buClr>
            </a:pPr>
            <a:endParaRPr lang="en-US" sz="3600" dirty="0"/>
          </a:p>
          <a:p>
            <a:pPr>
              <a:buClr>
                <a:srgbClr val="EB3D9F"/>
              </a:buClr>
            </a:pPr>
            <a:endParaRPr lang="en-US" sz="3600" dirty="0"/>
          </a:p>
          <a:p>
            <a:pPr>
              <a:buClr>
                <a:srgbClr val="EB3D9F"/>
              </a:buClr>
            </a:pPr>
            <a:endParaRPr lang="en-US" sz="3600" dirty="0"/>
          </a:p>
          <a:p>
            <a:pPr>
              <a:buClr>
                <a:srgbClr val="EB3D9F"/>
              </a:buClr>
            </a:pPr>
            <a:endParaRPr lang="en-US" sz="3600"/>
          </a:p>
        </p:txBody>
      </p:sp>
      <p:pic>
        <p:nvPicPr>
          <p:cNvPr id="4" name="Picture 3" descr="A person and person sitting at a table with a computer&#10;&#10;AI-generated content may be incorrect.">
            <a:extLst>
              <a:ext uri="{FF2B5EF4-FFF2-40B4-BE49-F238E27FC236}">
                <a16:creationId xmlns:a16="http://schemas.microsoft.com/office/drawing/2014/main" id="{1035B314-9721-9743-3627-08732A1730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2121" y="1145041"/>
            <a:ext cx="6576786" cy="1759405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28FE5FA-E9DA-6D5F-C320-0DEB9E2CF5B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20330337"/>
              </p:ext>
            </p:extLst>
          </p:nvPr>
        </p:nvGraphicFramePr>
        <p:xfrm>
          <a:off x="1144" y="2882221"/>
          <a:ext cx="10876555" cy="3974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563550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475BC-16CA-3530-53DC-1655C7FFB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" y="-738"/>
            <a:ext cx="9380325" cy="1071955"/>
          </a:xfrm>
          <a:solidFill>
            <a:schemeClr val="accent5"/>
          </a:solidFill>
        </p:spPr>
        <p:txBody>
          <a:bodyPr>
            <a:normAutofit fontScale="90000"/>
          </a:bodyPr>
          <a:lstStyle/>
          <a:p>
            <a:pPr algn="ctr"/>
            <a:r>
              <a:rPr lang="en-GB" b="1">
                <a:solidFill>
                  <a:schemeClr val="bg1"/>
                </a:solidFill>
              </a:rPr>
              <a:t>COMPARE AND CONTRAST FACE TO FACE </a:t>
            </a:r>
            <a:br>
              <a:rPr lang="en-GB" b="1">
                <a:solidFill>
                  <a:schemeClr val="bg1"/>
                </a:solidFill>
              </a:rPr>
            </a:br>
            <a:r>
              <a:rPr lang="en-GB" b="1">
                <a:solidFill>
                  <a:schemeClr val="bg1"/>
                </a:solidFill>
              </a:rPr>
              <a:t>AND VIRTUAL INTERVIEW</a:t>
            </a:r>
            <a:r>
              <a:rPr lang="en-GB"/>
              <a:t>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5E039-EB41-43B0-1D38-927197CAD6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2029" y="1079276"/>
            <a:ext cx="8902572" cy="6137742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endParaRPr lang="en-US"/>
          </a:p>
          <a:p>
            <a:pPr>
              <a:buClr>
                <a:srgbClr val="EB3D9F"/>
              </a:buClr>
            </a:pPr>
            <a:endParaRPr lang="en-US" sz="3600" b="1" dirty="0">
              <a:solidFill>
                <a:srgbClr val="00B050"/>
              </a:solidFill>
            </a:endParaRPr>
          </a:p>
          <a:p>
            <a:pPr>
              <a:buClr>
                <a:srgbClr val="EB3D9F"/>
              </a:buClr>
            </a:pPr>
            <a:endParaRPr lang="en-US" dirty="0">
              <a:solidFill>
                <a:srgbClr val="404040"/>
              </a:solidFill>
            </a:endParaRPr>
          </a:p>
          <a:p>
            <a:pPr>
              <a:buClr>
                <a:srgbClr val="EB3D9F"/>
              </a:buClr>
            </a:pPr>
            <a:endParaRPr lang="en-US" dirty="0">
              <a:solidFill>
                <a:srgbClr val="404040"/>
              </a:solidFill>
            </a:endParaRPr>
          </a:p>
          <a:p>
            <a:pPr>
              <a:buClr>
                <a:srgbClr val="EB3D9F"/>
              </a:buClr>
            </a:pPr>
            <a:endParaRPr lang="en-US" dirty="0">
              <a:solidFill>
                <a:srgbClr val="404040"/>
              </a:solidFill>
            </a:endParaRPr>
          </a:p>
          <a:p>
            <a:pPr>
              <a:buClr>
                <a:srgbClr val="EB3D9F"/>
              </a:buClr>
            </a:pPr>
            <a:r>
              <a:rPr lang="en-US" sz="3600" b="1" dirty="0">
                <a:solidFill>
                  <a:srgbClr val="FF0000"/>
                </a:solidFill>
              </a:rPr>
              <a:t>FACE TO FACE </a:t>
            </a:r>
            <a:r>
              <a:rPr lang="en-US" sz="3600" b="1">
                <a:solidFill>
                  <a:srgbClr val="FF0000"/>
                </a:solidFill>
              </a:rPr>
              <a:t>INVERTVIEW</a:t>
            </a:r>
            <a:r>
              <a:rPr lang="en-US" sz="3600" b="1" dirty="0">
                <a:solidFill>
                  <a:srgbClr val="00B050"/>
                </a:solidFill>
              </a:rPr>
              <a:t> </a:t>
            </a:r>
            <a:endParaRPr lang="en-US" dirty="0"/>
          </a:p>
          <a:p>
            <a:pPr marL="0" indent="0">
              <a:buClr>
                <a:srgbClr val="EB3D9F"/>
              </a:buClr>
              <a:buNone/>
            </a:pPr>
            <a:r>
              <a:rPr lang="en-US" sz="3600" b="1" dirty="0">
                <a:solidFill>
                  <a:srgbClr val="00B050"/>
                </a:solidFill>
              </a:rPr>
              <a:t>   </a:t>
            </a:r>
            <a:r>
              <a:rPr lang="en-US" sz="3600" b="1">
                <a:solidFill>
                  <a:srgbClr val="00B050"/>
                </a:solidFill>
              </a:rPr>
              <a:t>The applicant is invited to a specific location</a:t>
            </a:r>
            <a:endParaRPr lang="en-US" sz="36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en-US" sz="3000" b="1" dirty="0">
              <a:solidFill>
                <a:srgbClr val="00B050"/>
              </a:solidFill>
            </a:endParaRPr>
          </a:p>
          <a:p>
            <a:pPr>
              <a:buClr>
                <a:srgbClr val="EB3D9F"/>
              </a:buClr>
            </a:pPr>
            <a:endParaRPr lang="en-US" sz="3600" b="1" dirty="0">
              <a:solidFill>
                <a:srgbClr val="00B050"/>
              </a:solidFill>
            </a:endParaRPr>
          </a:p>
          <a:p>
            <a:pPr marL="0" indent="0">
              <a:buClr>
                <a:srgbClr val="EB3D9F"/>
              </a:buClr>
              <a:buNone/>
            </a:pPr>
            <a:r>
              <a:rPr lang="en-US" sz="3600" b="1" dirty="0">
                <a:solidFill>
                  <a:srgbClr val="00B050"/>
                </a:solidFill>
              </a:rPr>
              <a:t>               </a:t>
            </a:r>
          </a:p>
          <a:p>
            <a:pPr marL="0" indent="0">
              <a:buNone/>
            </a:pPr>
            <a:endParaRPr lang="en-US" sz="3600" b="1" dirty="0">
              <a:solidFill>
                <a:srgbClr val="00B050"/>
              </a:solidFill>
            </a:endParaRPr>
          </a:p>
          <a:p>
            <a:pPr>
              <a:buClr>
                <a:srgbClr val="EB3D9F"/>
              </a:buClr>
            </a:pPr>
            <a:r>
              <a:rPr lang="en-US" sz="3600" b="1" dirty="0">
                <a:solidFill>
                  <a:srgbClr val="FF0000"/>
                </a:solidFill>
              </a:rPr>
              <a:t>VIRTUAL </a:t>
            </a:r>
            <a:r>
              <a:rPr lang="en-US" sz="3600" b="1">
                <a:solidFill>
                  <a:srgbClr val="FF0000"/>
                </a:solidFill>
              </a:rPr>
              <a:t>INTERVIEW</a:t>
            </a:r>
            <a:r>
              <a:rPr lang="en-US" sz="3600" b="1" dirty="0">
                <a:solidFill>
                  <a:srgbClr val="00B050"/>
                </a:solidFill>
              </a:rPr>
              <a:t> </a:t>
            </a:r>
            <a:endParaRPr lang="en-US" dirty="0"/>
          </a:p>
          <a:p>
            <a:pPr marL="0" indent="0">
              <a:buClr>
                <a:srgbClr val="EB3D9F"/>
              </a:buClr>
              <a:buNone/>
            </a:pPr>
            <a:r>
              <a:rPr lang="en-US" sz="3600" b="1" dirty="0">
                <a:solidFill>
                  <a:srgbClr val="00B050"/>
                </a:solidFill>
              </a:rPr>
              <a:t>   </a:t>
            </a:r>
            <a:r>
              <a:rPr lang="en-US" sz="3400" b="1" dirty="0">
                <a:solidFill>
                  <a:srgbClr val="00B050"/>
                </a:solidFill>
              </a:rPr>
              <a:t>The applicant </a:t>
            </a:r>
            <a:r>
              <a:rPr lang="en-US" sz="3400" b="1">
                <a:solidFill>
                  <a:srgbClr val="00B050"/>
                </a:solidFill>
              </a:rPr>
              <a:t>can attend</a:t>
            </a:r>
            <a:r>
              <a:rPr lang="en-US" sz="3400" b="1" dirty="0">
                <a:solidFill>
                  <a:srgbClr val="00B050"/>
                </a:solidFill>
              </a:rPr>
              <a:t> the interview from any location</a:t>
            </a:r>
          </a:p>
          <a:p>
            <a:pPr marL="0" indent="0">
              <a:buClr>
                <a:srgbClr val="EB3D9F"/>
              </a:buClr>
              <a:buNone/>
            </a:pPr>
            <a:r>
              <a:rPr lang="en-US" sz="3400" b="1" dirty="0">
                <a:solidFill>
                  <a:srgbClr val="00B050"/>
                </a:solidFill>
              </a:rPr>
              <a:t>   Via: </a:t>
            </a:r>
            <a:r>
              <a:rPr lang="en-US" sz="3400" b="1">
                <a:solidFill>
                  <a:srgbClr val="00B050"/>
                </a:solidFill>
              </a:rPr>
              <a:t>Zoom, Google meet or Microsoft teams. </a:t>
            </a:r>
          </a:p>
          <a:p>
            <a:pPr marL="0" indent="0">
              <a:buNone/>
            </a:pPr>
            <a:r>
              <a:rPr lang="en-US" sz="16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                                                                                                                                                            </a:t>
            </a:r>
            <a:r>
              <a:rPr lang="en-US" sz="23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   </a:t>
            </a:r>
            <a:r>
              <a:rPr lang="en-US" sz="2300" b="1">
                <a:solidFill>
                  <a:srgbClr val="FF0000"/>
                </a:solidFill>
                <a:highlight>
                  <a:srgbClr val="FFFFFF"/>
                </a:highlight>
                <a:latin typeface="Arial"/>
                <a:cs typeface="Arial"/>
              </a:rPr>
              <a:t>(Lobe et al, 2022)</a:t>
            </a:r>
            <a:endParaRPr lang="en-US" sz="1700" b="1">
              <a:solidFill>
                <a:srgbClr val="FF0000"/>
              </a:solidFill>
            </a:endParaRPr>
          </a:p>
        </p:txBody>
      </p:sp>
      <p:pic>
        <p:nvPicPr>
          <p:cNvPr id="10" name="Picture 9" descr="A couple of men sitting at a table&#10;&#10;AI-generated content may be incorrect.">
            <a:extLst>
              <a:ext uri="{FF2B5EF4-FFF2-40B4-BE49-F238E27FC236}">
                <a16:creationId xmlns:a16="http://schemas.microsoft.com/office/drawing/2014/main" id="{63AC0445-F139-C70F-17CF-6A20EECEE4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8" r="-171" b="10672"/>
          <a:stretch>
            <a:fillRect/>
          </a:stretch>
        </p:blipFill>
        <p:spPr>
          <a:xfrm>
            <a:off x="2780846" y="1076418"/>
            <a:ext cx="4271746" cy="1457827"/>
          </a:xfrm>
          <a:prstGeom prst="rect">
            <a:avLst/>
          </a:prstGeom>
        </p:spPr>
      </p:pic>
      <p:pic>
        <p:nvPicPr>
          <p:cNvPr id="11" name="Picture 10" descr="A person sitting at a computer&#10;&#10;AI-generated content may be incorrect.">
            <a:extLst>
              <a:ext uri="{FF2B5EF4-FFF2-40B4-BE49-F238E27FC236}">
                <a16:creationId xmlns:a16="http://schemas.microsoft.com/office/drawing/2014/main" id="{E9970FD8-DDE7-0BDD-51B5-19FA4DDD33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0618" y="3686174"/>
            <a:ext cx="4272190" cy="1568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6133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D1936-E93A-522B-6109-26F6E39B6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" y="2210"/>
            <a:ext cx="9270319" cy="1144104"/>
          </a:xfrm>
          <a:solidFill>
            <a:schemeClr val="accent6">
              <a:lumMod val="75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en-GB" b="1">
                <a:solidFill>
                  <a:schemeClr val="bg1"/>
                </a:solidFill>
              </a:rPr>
              <a:t>CONCLUSION SUMARISING KEY RECOMMENDATIONS</a:t>
            </a:r>
            <a:r>
              <a:rPr lang="en-GB"/>
              <a:t>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B6CDA-2603-1320-3772-9620048057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851372"/>
            <a:ext cx="8596668" cy="41899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    </a:t>
            </a:r>
            <a:r>
              <a:rPr lang="en-US" sz="3600">
                <a:solidFill>
                  <a:srgbClr val="0070C0"/>
                </a:solidFill>
              </a:rPr>
              <a:t> I will highly recommend for this role:</a:t>
            </a:r>
          </a:p>
          <a:p>
            <a:pPr>
              <a:buClr>
                <a:srgbClr val="EB3D9F"/>
              </a:buClr>
            </a:pPr>
            <a:r>
              <a:rPr lang="en-US" sz="3600">
                <a:solidFill>
                  <a:srgbClr val="0070C0"/>
                </a:solidFill>
              </a:rPr>
              <a:t>A structured interview and </a:t>
            </a:r>
          </a:p>
          <a:p>
            <a:pPr>
              <a:buClr>
                <a:srgbClr val="EB3D9F"/>
              </a:buClr>
            </a:pPr>
            <a:r>
              <a:rPr lang="en-US" sz="3600" dirty="0" err="1">
                <a:solidFill>
                  <a:srgbClr val="0070C0"/>
                </a:solidFill>
              </a:rPr>
              <a:t>Behavioural</a:t>
            </a:r>
            <a:r>
              <a:rPr lang="en-US" sz="3600" dirty="0">
                <a:solidFill>
                  <a:srgbClr val="0070C0"/>
                </a:solidFill>
              </a:rPr>
              <a:t> questions </a:t>
            </a:r>
          </a:p>
        </p:txBody>
      </p:sp>
    </p:spTree>
    <p:extLst>
      <p:ext uri="{BB962C8B-B14F-4D97-AF65-F5344CB8AC3E}">
        <p14:creationId xmlns:p14="http://schemas.microsoft.com/office/powerpoint/2010/main" val="4729591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803F60-2149-3493-F073-489D2025B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3" y="2209"/>
            <a:ext cx="9380755" cy="779670"/>
          </a:xfrm>
          <a:solidFill>
            <a:srgbClr val="00B050"/>
          </a:solidFill>
        </p:spPr>
        <p:txBody>
          <a:bodyPr/>
          <a:lstStyle/>
          <a:p>
            <a:pPr algn="ctr"/>
            <a:r>
              <a:rPr lang="en-GB" b="1">
                <a:solidFill>
                  <a:schemeClr val="bg1"/>
                </a:solidFill>
              </a:rPr>
              <a:t>REFERENCE</a:t>
            </a:r>
            <a:r>
              <a:rPr lang="en-GB">
                <a:solidFill>
                  <a:schemeClr val="bg1"/>
                </a:solidFill>
              </a:rPr>
              <a:t> 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61ABF-93E9-DD68-5A99-F855EDC9E6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122818"/>
            <a:ext cx="9975525" cy="668928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Tasheva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Z. and Karpovich, V., 2024. Transformation of recruitment process through implementation of AI solutions. </a:t>
            </a:r>
            <a:r>
              <a:rPr lang="en-US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Journal of Management and Economics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US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4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(02), pp.12-17.</a:t>
            </a:r>
          </a:p>
          <a:p>
            <a:pPr>
              <a:buClr>
                <a:srgbClr val="EB3D9F"/>
              </a:buClr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Gael, S., 1984. </a:t>
            </a:r>
            <a:r>
              <a:rPr lang="en-US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Job analysis: A guide to assessing work activities</a:t>
            </a: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 San Francisco, CA: Jossey-Bass.</a:t>
            </a:r>
            <a:endParaRPr lang="en-US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Clr>
                <a:srgbClr val="EB3D9F"/>
              </a:buClr>
            </a:pP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Raju, K.K. and Banerjee, S., 2017. A study on job description and its effect on employee performance: case of some selected manufacturing organizations in the city of </a:t>
            </a:r>
            <a:r>
              <a:rPr lang="en-US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pune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India. </a:t>
            </a:r>
            <a:r>
              <a:rPr lang="en-US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International Journal of Latest Technology in Engineering, Management &amp; Applied Science (IJLTEMAS)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US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6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(2), pp.1-10.</a:t>
            </a:r>
            <a:endParaRPr lang="en-US">
              <a:solidFill>
                <a:srgbClr val="404040"/>
              </a:solidFill>
              <a:latin typeface="Trebuchet MS" panose="020B0603020202020204"/>
              <a:cs typeface="Arial"/>
            </a:endParaRPr>
          </a:p>
          <a:p>
            <a:pPr>
              <a:buClr>
                <a:srgbClr val="EB3D9F"/>
              </a:buClr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.Neary, S., Marriott, J. and Hooley, T., 2014. Understanding a ‘career in careers’: Learning from an analysis of current job and person specifications. </a:t>
            </a:r>
            <a:r>
              <a:rPr lang="en-US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Derby, UK: International Centre for Guidance Studies, University of Derby</a:t>
            </a: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US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Clr>
                <a:srgbClr val="EB3D9F"/>
              </a:buClr>
            </a:pP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Mueller, A.E. and Segal, D.L., 2015. Structured versus </a:t>
            </a:r>
            <a:r>
              <a:rPr lang="en-US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semistructured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versus unstructured interviews. </a:t>
            </a:r>
            <a:r>
              <a:rPr lang="en-US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The encyclopedia of clinical psychology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pp.1-7.</a:t>
            </a:r>
          </a:p>
          <a:p>
            <a:pPr>
              <a:buClr>
                <a:srgbClr val="EB3D9F"/>
              </a:buClr>
            </a:pP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Taylor, P.J. and Small, B., 2002. Asking applicants what they would do versus what they did do: A meta‐analytic comparison of situational and past </a:t>
            </a:r>
            <a:r>
              <a:rPr lang="en-US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behaviour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employment interview questions. </a:t>
            </a:r>
            <a:r>
              <a:rPr lang="en-US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Journal of occupational and organizational psychology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US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75</a:t>
            </a:r>
            <a:r>
              <a:rPr lang="en-US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(3), pp.277-294.</a:t>
            </a:r>
          </a:p>
          <a:p>
            <a:pPr>
              <a:buClr>
                <a:srgbClr val="EB3D9F"/>
              </a:buClr>
            </a:pP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Quall, D., 1999. A guide to competency-based interviewing in the hiring process. </a:t>
            </a:r>
            <a:r>
              <a:rPr lang="en-US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The Hearing Journal</a:t>
            </a: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US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52</a:t>
            </a:r>
            <a:r>
              <a:rPr lang="en-US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(8), pp.32-35.</a:t>
            </a:r>
          </a:p>
          <a:p>
            <a:pPr>
              <a:buClr>
                <a:srgbClr val="EB3D9F"/>
              </a:buClr>
            </a:pPr>
            <a:endParaRPr lang="en-US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Clr>
                <a:srgbClr val="EB3D9F"/>
              </a:buClr>
            </a:pPr>
            <a:endParaRPr lang="en-US" sz="7200" dirty="0">
              <a:solidFill>
                <a:srgbClr val="222222"/>
              </a:solidFill>
              <a:highlight>
                <a:srgbClr val="FFFFFF"/>
              </a:highlight>
              <a:latin typeface="Trebuchet MS"/>
              <a:cs typeface="Arial"/>
            </a:endParaRPr>
          </a:p>
          <a:p>
            <a:pPr>
              <a:buClr>
                <a:srgbClr val="EB3D9F"/>
              </a:buClr>
            </a:pPr>
            <a:endParaRPr lang="en-US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531085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715FA-3289-ED91-ABE0-87B904C2DF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22933"/>
            <a:ext cx="8596668" cy="6914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Kamran, A., Dawood, J. and Hilal, S.B., 2015, May. Analysis of the recruitment and selection process. In </a:t>
            </a:r>
            <a:r>
              <a:rPr lang="en-US" sz="1600" i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Proceedings of the ninth international conference on management science and engineering management</a:t>
            </a:r>
            <a:r>
              <a:rPr lang="en-US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 (pp. 1357-1375). Berlin, Heidelberg: Springer Berlin Heidelberg</a:t>
            </a:r>
            <a:r>
              <a:rPr lang="en-US" sz="1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.</a:t>
            </a:r>
            <a:endParaRPr lang="en-US" sz="1600" dirty="0">
              <a:solidFill>
                <a:srgbClr val="22222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>
              <a:buClr>
                <a:srgbClr val="EB3D9F"/>
              </a:buClr>
            </a:pPr>
            <a:r>
              <a:rPr lang="en-US" sz="16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Lobe, B., Morgan, D.L. and Hoffman, K., 2022. A systematic comparison of in-person and </a:t>
            </a:r>
            <a:r>
              <a:rPr lang="en-US" sz="16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video-based online interviewing. </a:t>
            </a:r>
            <a:r>
              <a:rPr lang="en-US" sz="16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International journal of qualitative methods</a:t>
            </a:r>
            <a:r>
              <a:rPr lang="en-US" sz="16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 </a:t>
            </a:r>
            <a:r>
              <a:rPr lang="en-US" sz="1600" i="1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21</a:t>
            </a:r>
            <a:r>
              <a:rPr lang="en-US" sz="16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, p.16094069221127068.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86627080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Facet</vt:lpstr>
      <vt:lpstr>PowerPoint Presentation</vt:lpstr>
      <vt:lpstr>TABLE OF CONTENTS</vt:lpstr>
      <vt:lpstr>INTRODUCTION </vt:lpstr>
      <vt:lpstr>STAGES OF RECRUITMENT PROCESS </vt:lpstr>
      <vt:lpstr>RECRUITMENT PROCESS  </vt:lpstr>
      <vt:lpstr>        DIFFERENT TYPE OF INTERVIEW</vt:lpstr>
      <vt:lpstr>        DIFFERENT TYPE OF INTERVIEW</vt:lpstr>
      <vt:lpstr>          DIFFERENT TYPE OF INTERVIEW</vt:lpstr>
      <vt:lpstr>JUSTIFY THE MOST APROPRIATE QUESTIONING             TECHNICS FOR THESE POSITION </vt:lpstr>
      <vt:lpstr>COMPARE AND CONTRAST FACE TO FACE  AND VIRTUAL INTERVIEW </vt:lpstr>
      <vt:lpstr>CONCLUSION SUMARISING KEY RECOMMENDATIONS </vt:lpstr>
      <vt:lpstr>REFERENCE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monsco4real@gmail.com</dc:creator>
  <cp:revision>1220</cp:revision>
  <dcterms:created xsi:type="dcterms:W3CDTF">2026-06-17T18:35:12Z</dcterms:created>
  <dcterms:modified xsi:type="dcterms:W3CDTF">2026-07-12T10:42:33Z</dcterms:modified>
</cp:coreProperties>
</file>