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78" r:id="rId4"/>
    <p:sldId id="279" r:id="rId5"/>
    <p:sldId id="280" r:id="rId6"/>
    <p:sldId id="281" r:id="rId7"/>
    <p:sldId id="282" r:id="rId8"/>
    <p:sldId id="283" r:id="rId9"/>
    <p:sldId id="284" r:id="rId10"/>
    <p:sldId id="285" r:id="rId11"/>
    <p:sldId id="259" r:id="rId12"/>
    <p:sldId id="286" r:id="rId13"/>
    <p:sldId id="260" r:id="rId14"/>
    <p:sldId id="261" r:id="rId15"/>
    <p:sldId id="263" r:id="rId16"/>
    <p:sldId id="264" r:id="rId17"/>
    <p:sldId id="265" r:id="rId18"/>
    <p:sldId id="266" r:id="rId19"/>
    <p:sldId id="276" r:id="rId20"/>
    <p:sldId id="262" r:id="rId21"/>
    <p:sldId id="267" r:id="rId22"/>
    <p:sldId id="268" r:id="rId23"/>
    <p:sldId id="269" r:id="rId24"/>
    <p:sldId id="28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882" y="17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pPr/>
              <a:t>27/05/2014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AF370-53AA-4C21-BDAF-FCB4E002AE45}" type="datetimeFigureOut">
              <a:rPr lang="en-GB" smtClean="0"/>
              <a:pPr/>
              <a:t>27/05/2014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71A9BE-327D-4581-A8A7-BD9321A715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annee-philologique.com/aph/"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access.sconul.ac.uk/users_info/application_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copac.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athens@tsd.ac.uk" TargetMode="External"/><Relationship Id="rId2" Type="http://schemas.openxmlformats.org/officeDocument/2006/relationships/hyperlink" Target="http://ap9.auth.athensams.net/m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Classics Dissertation</a:t>
            </a:r>
            <a:endParaRPr lang="en-GB" dirty="0"/>
          </a:p>
        </p:txBody>
      </p:sp>
      <p:sp>
        <p:nvSpPr>
          <p:cNvPr id="3" name="Subtitle 2"/>
          <p:cNvSpPr>
            <a:spLocks noGrp="1"/>
          </p:cNvSpPr>
          <p:nvPr>
            <p:ph type="subTitle" idx="1"/>
          </p:nvPr>
        </p:nvSpPr>
        <p:spPr/>
        <p:txBody>
          <a:bodyPr/>
          <a:lstStyle/>
          <a:p>
            <a:r>
              <a:rPr lang="en-GB" dirty="0" smtClean="0"/>
              <a:t>2</a:t>
            </a:r>
            <a:r>
              <a:rPr lang="en-GB" baseline="30000" dirty="0" smtClean="0"/>
              <a:t>nd</a:t>
            </a:r>
            <a:r>
              <a:rPr lang="en-GB" dirty="0" smtClean="0"/>
              <a:t> Preparation Session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Don’t forget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Dissertation Proposal</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You </a:t>
            </a:r>
            <a:r>
              <a:rPr lang="en-GB" dirty="0"/>
              <a:t>will need to submit your proposed title and abstract by </a:t>
            </a:r>
            <a:r>
              <a:rPr lang="en-GB" u="sng" dirty="0"/>
              <a:t>30 May </a:t>
            </a:r>
            <a:r>
              <a:rPr lang="en-GB" u="sng" dirty="0" smtClean="0"/>
              <a:t>2014</a:t>
            </a:r>
            <a:r>
              <a:rPr lang="en-GB" dirty="0" smtClean="0"/>
              <a:t>, </a:t>
            </a:r>
            <a:r>
              <a:rPr lang="en-GB" dirty="0"/>
              <a:t>3pm. </a:t>
            </a:r>
            <a:endParaRPr lang="en-GB" dirty="0" smtClean="0"/>
          </a:p>
          <a:p>
            <a:pPr marL="514350" indent="-514350">
              <a:buFont typeface="+mj-lt"/>
              <a:buAutoNum type="arabicPeriod"/>
            </a:pPr>
            <a:r>
              <a:rPr lang="en-GB" dirty="0" smtClean="0"/>
              <a:t>Submission </a:t>
            </a:r>
            <a:r>
              <a:rPr lang="en-GB" dirty="0"/>
              <a:t>will be </a:t>
            </a:r>
            <a:r>
              <a:rPr lang="en-GB" u="sng" dirty="0"/>
              <a:t>via Moodle</a:t>
            </a:r>
            <a:r>
              <a:rPr lang="en-GB" dirty="0"/>
              <a:t> in the CLCL5001 </a:t>
            </a:r>
            <a:r>
              <a:rPr lang="en-GB" i="1" dirty="0"/>
              <a:t>The Classics </a:t>
            </a:r>
            <a:r>
              <a:rPr lang="en-GB" i="1" dirty="0" smtClean="0"/>
              <a:t>Project </a:t>
            </a:r>
            <a:r>
              <a:rPr lang="en-GB" dirty="0" smtClean="0"/>
              <a:t>Moodle </a:t>
            </a:r>
            <a:r>
              <a:rPr lang="en-GB" dirty="0"/>
              <a:t>page</a:t>
            </a:r>
            <a:r>
              <a:rPr lang="en-GB" dirty="0" smtClean="0"/>
              <a:t>.</a:t>
            </a:r>
          </a:p>
          <a:p>
            <a:pPr marL="514350" indent="-514350">
              <a:buFont typeface="+mj-lt"/>
              <a:buAutoNum type="arabicPeriod"/>
            </a:pPr>
            <a:r>
              <a:rPr lang="en-GB" dirty="0" smtClean="0"/>
              <a:t>Use the Dissertation Proposal Form (available on Moodle).</a:t>
            </a:r>
          </a:p>
          <a:p>
            <a:pPr marL="514350" indent="-514350">
              <a:buFont typeface="+mj-lt"/>
              <a:buAutoNum type="arabicPeriod"/>
            </a:pPr>
            <a:endParaRPr lang="en-GB" dirty="0" smtClean="0"/>
          </a:p>
        </p:txBody>
      </p:sp>
    </p:spTree>
    <p:extLst>
      <p:ext uri="{BB962C8B-B14F-4D97-AF65-F5344CB8AC3E}">
        <p14:creationId xmlns:p14="http://schemas.microsoft.com/office/powerpoint/2010/main" val="2064227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comes after the proposal?</a:t>
            </a:r>
            <a:endParaRPr lang="en-GB" dirty="0"/>
          </a:p>
        </p:txBody>
      </p:sp>
      <p:sp>
        <p:nvSpPr>
          <p:cNvPr id="3" name="Content Placeholder 2"/>
          <p:cNvSpPr>
            <a:spLocks noGrp="1"/>
          </p:cNvSpPr>
          <p:nvPr>
            <p:ph idx="1"/>
          </p:nvPr>
        </p:nvSpPr>
        <p:spPr/>
        <p:txBody>
          <a:bodyPr>
            <a:normAutofit/>
          </a:bodyPr>
          <a:lstStyle/>
          <a:p>
            <a:r>
              <a:rPr lang="en-GB" dirty="0" smtClean="0"/>
              <a:t>You </a:t>
            </a:r>
            <a:r>
              <a:rPr lang="en-GB" dirty="0"/>
              <a:t>will be allocated a Provisional Dissertation Supervisor by </a:t>
            </a:r>
            <a:r>
              <a:rPr lang="en-GB" u="sng" dirty="0"/>
              <a:t>4 June </a:t>
            </a:r>
            <a:r>
              <a:rPr lang="en-GB" u="sng" dirty="0" smtClean="0"/>
              <a:t>2014</a:t>
            </a:r>
            <a:r>
              <a:rPr lang="en-GB" dirty="0" smtClean="0"/>
              <a:t>, </a:t>
            </a:r>
            <a:r>
              <a:rPr lang="en-GB" dirty="0"/>
              <a:t>5pm. </a:t>
            </a:r>
            <a:endParaRPr lang="en-GB" dirty="0" smtClean="0"/>
          </a:p>
          <a:p>
            <a:r>
              <a:rPr lang="en-GB" dirty="0" smtClean="0"/>
              <a:t>You </a:t>
            </a:r>
            <a:r>
              <a:rPr lang="en-GB" dirty="0"/>
              <a:t>are expected to arrange a meeting with your Provisional Dissertation Supervisor after the 4</a:t>
            </a:r>
            <a:r>
              <a:rPr lang="en-GB" baseline="30000" dirty="0"/>
              <a:t>th</a:t>
            </a:r>
            <a:r>
              <a:rPr lang="en-GB" dirty="0"/>
              <a:t> of June and </a:t>
            </a:r>
            <a:r>
              <a:rPr lang="en-GB" u="sng" dirty="0"/>
              <a:t>before 28 June </a:t>
            </a:r>
            <a:r>
              <a:rPr lang="en-GB" u="sng" dirty="0" smtClean="0"/>
              <a:t>2014</a:t>
            </a:r>
            <a:r>
              <a:rPr lang="en-GB" dirty="0" smtClean="0"/>
              <a:t> </a:t>
            </a:r>
            <a:r>
              <a:rPr lang="en-GB" dirty="0"/>
              <a:t>to discuss your proposed research and receive advice and guidance regarding the next steps you are expected to take. </a:t>
            </a:r>
          </a:p>
          <a:p>
            <a:endParaRPr lang="en-GB" dirty="0"/>
          </a:p>
        </p:txBody>
      </p:sp>
    </p:spTree>
    <p:extLst>
      <p:ext uri="{BB962C8B-B14F-4D97-AF65-F5344CB8AC3E}">
        <p14:creationId xmlns:p14="http://schemas.microsoft.com/office/powerpoint/2010/main" val="217660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Meeting with the provisional supervisor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07037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meeting</a:t>
            </a:r>
            <a:endParaRPr lang="en-GB" dirty="0"/>
          </a:p>
        </p:txBody>
      </p:sp>
      <p:sp>
        <p:nvSpPr>
          <p:cNvPr id="5" name="Content Placeholder 4"/>
          <p:cNvSpPr>
            <a:spLocks noGrp="1"/>
          </p:cNvSpPr>
          <p:nvPr>
            <p:ph idx="1"/>
          </p:nvPr>
        </p:nvSpPr>
        <p:spPr/>
        <p:txBody>
          <a:bodyPr>
            <a:normAutofit fontScale="92500"/>
          </a:bodyPr>
          <a:lstStyle/>
          <a:p>
            <a:r>
              <a:rPr lang="en-GB" dirty="0" smtClean="0"/>
              <a:t>Meeting with your provisional supervisor can be:</a:t>
            </a:r>
          </a:p>
          <a:p>
            <a:pPr lvl="1"/>
            <a:r>
              <a:rPr lang="en-GB" dirty="0" smtClean="0"/>
              <a:t>In person </a:t>
            </a:r>
          </a:p>
          <a:p>
            <a:pPr lvl="1"/>
            <a:r>
              <a:rPr lang="en-GB" dirty="0" smtClean="0"/>
              <a:t>On the phone</a:t>
            </a:r>
          </a:p>
          <a:p>
            <a:pPr lvl="1"/>
            <a:r>
              <a:rPr lang="en-GB" dirty="0" smtClean="0"/>
              <a:t>Via e-mail</a:t>
            </a:r>
          </a:p>
          <a:p>
            <a:r>
              <a:rPr lang="en-GB" dirty="0" smtClean="0"/>
              <a:t>Remember that you need to prepare in advance (more on this in a bit).</a:t>
            </a:r>
          </a:p>
          <a:p>
            <a:r>
              <a:rPr lang="en-GB" dirty="0" smtClean="0"/>
              <a:t>You might need more than one meeting, depending on what you want to do for your dissertation. </a:t>
            </a:r>
            <a:endParaRPr lang="en-GB" dirty="0"/>
          </a:p>
        </p:txBody>
      </p:sp>
    </p:spTree>
    <p:extLst>
      <p:ext uri="{BB962C8B-B14F-4D97-AF65-F5344CB8AC3E}">
        <p14:creationId xmlns:p14="http://schemas.microsoft.com/office/powerpoint/2010/main" val="1349189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the meeting</a:t>
            </a:r>
            <a:endParaRPr lang="en-GB" dirty="0"/>
          </a:p>
        </p:txBody>
      </p:sp>
      <p:sp>
        <p:nvSpPr>
          <p:cNvPr id="3" name="Content Placeholder 2"/>
          <p:cNvSpPr>
            <a:spLocks noGrp="1"/>
          </p:cNvSpPr>
          <p:nvPr>
            <p:ph idx="1"/>
          </p:nvPr>
        </p:nvSpPr>
        <p:spPr/>
        <p:txBody>
          <a:bodyPr/>
          <a:lstStyle/>
          <a:p>
            <a:r>
              <a:rPr lang="en-GB" dirty="0" smtClean="0"/>
              <a:t>Have a copy of your dissertation proposal with you.</a:t>
            </a:r>
          </a:p>
          <a:p>
            <a:r>
              <a:rPr lang="en-GB" dirty="0" smtClean="0"/>
              <a:t>Have a list of what you have done/read already, and what you are planning to do during the summer.</a:t>
            </a:r>
          </a:p>
          <a:p>
            <a:r>
              <a:rPr lang="en-GB" dirty="0" smtClean="0"/>
              <a:t>Have a list of your main strengths and weaknesses, particularly in essay writing (use the feedback from past work).</a:t>
            </a:r>
            <a:endParaRPr lang="en-GB" dirty="0"/>
          </a:p>
        </p:txBody>
      </p:sp>
    </p:spTree>
    <p:extLst>
      <p:ext uri="{BB962C8B-B14F-4D97-AF65-F5344CB8AC3E}">
        <p14:creationId xmlns:p14="http://schemas.microsoft.com/office/powerpoint/2010/main" val="2554947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meeting</a:t>
            </a:r>
            <a:endParaRPr lang="en-GB" dirty="0"/>
          </a:p>
        </p:txBody>
      </p:sp>
      <p:sp>
        <p:nvSpPr>
          <p:cNvPr id="3" name="Content Placeholder 2"/>
          <p:cNvSpPr>
            <a:spLocks noGrp="1"/>
          </p:cNvSpPr>
          <p:nvPr>
            <p:ph idx="1"/>
          </p:nvPr>
        </p:nvSpPr>
        <p:spPr/>
        <p:txBody>
          <a:bodyPr/>
          <a:lstStyle/>
          <a:p>
            <a:r>
              <a:rPr lang="en-GB" dirty="0" smtClean="0"/>
              <a:t>Ask as many questions as you need.</a:t>
            </a:r>
          </a:p>
          <a:p>
            <a:r>
              <a:rPr lang="en-GB" dirty="0" smtClean="0"/>
              <a:t>Listen to the advice and corrections. </a:t>
            </a:r>
          </a:p>
          <a:p>
            <a:r>
              <a:rPr lang="en-GB" dirty="0" smtClean="0"/>
              <a:t>REMEMBER: You might need to change your topic according to the advice you receive.</a:t>
            </a:r>
          </a:p>
          <a:p>
            <a:r>
              <a:rPr lang="en-GB" dirty="0" smtClean="0"/>
              <a:t>Discuss your plans for the summer, and take any advice on this.</a:t>
            </a:r>
          </a:p>
          <a:p>
            <a:r>
              <a:rPr lang="en-GB" dirty="0" smtClean="0"/>
              <a:t>Discuss what you think your argument will be and how it many progress. </a:t>
            </a:r>
          </a:p>
          <a:p>
            <a:endParaRPr lang="en-GB" dirty="0" smtClean="0"/>
          </a:p>
        </p:txBody>
      </p:sp>
    </p:spTree>
    <p:extLst>
      <p:ext uri="{BB962C8B-B14F-4D97-AF65-F5344CB8AC3E}">
        <p14:creationId xmlns:p14="http://schemas.microsoft.com/office/powerpoint/2010/main" val="545965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a:t>
            </a:r>
            <a:endParaRPr lang="en-GB" dirty="0"/>
          </a:p>
        </p:txBody>
      </p:sp>
      <p:sp>
        <p:nvSpPr>
          <p:cNvPr id="3" name="Content Placeholder 2"/>
          <p:cNvSpPr>
            <a:spLocks noGrp="1"/>
          </p:cNvSpPr>
          <p:nvPr>
            <p:ph idx="1"/>
          </p:nvPr>
        </p:nvSpPr>
        <p:spPr/>
        <p:txBody>
          <a:bodyPr/>
          <a:lstStyle/>
          <a:p>
            <a:r>
              <a:rPr lang="en-GB" dirty="0"/>
              <a:t>Don’t ignore the advice you are given. </a:t>
            </a:r>
            <a:endParaRPr lang="en-GB" dirty="0" smtClean="0"/>
          </a:p>
          <a:p>
            <a:r>
              <a:rPr lang="en-GB" dirty="0" smtClean="0"/>
              <a:t>There </a:t>
            </a:r>
            <a:r>
              <a:rPr lang="en-GB" dirty="0"/>
              <a:t>is no point in trying to do a dissertation without supervision and support. </a:t>
            </a:r>
            <a:endParaRPr lang="en-GB" dirty="0" smtClean="0"/>
          </a:p>
          <a:p>
            <a:r>
              <a:rPr lang="en-GB" dirty="0" smtClean="0"/>
              <a:t>Most </a:t>
            </a:r>
            <a:r>
              <a:rPr lang="en-GB" dirty="0"/>
              <a:t>of the students that try to do </a:t>
            </a:r>
            <a:r>
              <a:rPr lang="en-GB" dirty="0" smtClean="0"/>
              <a:t>this end up with a much lower mark than they could have gotten if they had sought advice.</a:t>
            </a:r>
            <a:endParaRPr lang="en-GB" dirty="0"/>
          </a:p>
          <a:p>
            <a:endParaRPr lang="en-GB" dirty="0"/>
          </a:p>
        </p:txBody>
      </p:sp>
    </p:spTree>
    <p:extLst>
      <p:ext uri="{BB962C8B-B14F-4D97-AF65-F5344CB8AC3E}">
        <p14:creationId xmlns:p14="http://schemas.microsoft.com/office/powerpoint/2010/main" val="3032971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summer</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783510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are expected to do during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Do the research that you agree with your supervisor</a:t>
            </a:r>
          </a:p>
          <a:p>
            <a:pPr marL="971550" lvl="1" indent="-571500">
              <a:buFont typeface="+mj-lt"/>
              <a:buAutoNum type="romanUcPeriod"/>
            </a:pPr>
            <a:r>
              <a:rPr lang="en-GB" dirty="0" smtClean="0"/>
              <a:t>This depends on your topic and proposed venues of argument.</a:t>
            </a:r>
          </a:p>
          <a:p>
            <a:pPr marL="914400" lvl="1" indent="-514350">
              <a:buFont typeface="+mj-lt"/>
              <a:buAutoNum type="romanUcPeriod"/>
            </a:pPr>
            <a:r>
              <a:rPr lang="en-GB" dirty="0" smtClean="0"/>
              <a:t>It also depends on how much you already know about the subject</a:t>
            </a:r>
          </a:p>
          <a:p>
            <a:pPr marL="514350" indent="-514350">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vs. intelligent reading</a:t>
            </a:r>
            <a:endParaRPr lang="en-GB" dirty="0"/>
          </a:p>
        </p:txBody>
      </p:sp>
      <p:sp>
        <p:nvSpPr>
          <p:cNvPr id="3" name="Content Placeholder 2"/>
          <p:cNvSpPr>
            <a:spLocks noGrp="1"/>
          </p:cNvSpPr>
          <p:nvPr>
            <p:ph idx="1"/>
          </p:nvPr>
        </p:nvSpPr>
        <p:spPr/>
        <p:txBody>
          <a:bodyPr/>
          <a:lstStyle/>
          <a:p>
            <a:r>
              <a:rPr lang="en-GB" dirty="0" smtClean="0"/>
              <a:t>The summer is ideal for you to complete a lot of the reading needed for the dissertation.</a:t>
            </a:r>
          </a:p>
          <a:p>
            <a:r>
              <a:rPr lang="en-GB" dirty="0" smtClean="0"/>
              <a:t>A lot depends on what you can access, and what is best to read early in the process of your research. </a:t>
            </a:r>
            <a:endParaRPr lang="en-GB" dirty="0"/>
          </a:p>
          <a:p>
            <a:r>
              <a:rPr lang="en-GB" dirty="0" smtClean="0"/>
              <a:t>Plan in advance, and make certain you can access what you need.</a:t>
            </a:r>
          </a:p>
        </p:txBody>
      </p:sp>
    </p:spTree>
    <p:extLst>
      <p:ext uri="{BB962C8B-B14F-4D97-AF65-F5344CB8AC3E}">
        <p14:creationId xmlns:p14="http://schemas.microsoft.com/office/powerpoint/2010/main" val="3634775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Resources that you will need</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 </a:t>
            </a:r>
            <a:r>
              <a:rPr lang="en-GB" dirty="0" err="1" smtClean="0"/>
              <a:t>Annee</a:t>
            </a:r>
            <a:r>
              <a:rPr lang="en-GB" dirty="0" smtClean="0"/>
              <a:t> </a:t>
            </a:r>
            <a:r>
              <a:rPr lang="en-GB" dirty="0" err="1" smtClean="0"/>
              <a:t>Philologique</a:t>
            </a:r>
            <a:endParaRPr lang="en-GB" dirty="0"/>
          </a:p>
        </p:txBody>
      </p:sp>
      <p:sp>
        <p:nvSpPr>
          <p:cNvPr id="5" name="Content Placeholder 4"/>
          <p:cNvSpPr>
            <a:spLocks noGrp="1"/>
          </p:cNvSpPr>
          <p:nvPr>
            <p:ph idx="1"/>
          </p:nvPr>
        </p:nvSpPr>
        <p:spPr/>
        <p:txBody>
          <a:bodyPr>
            <a:normAutofit fontScale="92500"/>
          </a:bodyPr>
          <a:lstStyle/>
          <a:p>
            <a:r>
              <a:rPr lang="en-GB" dirty="0" smtClean="0"/>
              <a:t>The L’ </a:t>
            </a:r>
            <a:r>
              <a:rPr lang="en-GB" dirty="0" err="1" smtClean="0"/>
              <a:t>Annee</a:t>
            </a:r>
            <a:r>
              <a:rPr lang="en-GB" dirty="0" smtClean="0"/>
              <a:t> is a bibliographical journal covering Classics, Classical Studies, Ancient History and Archaeology relating to the Greco-Roman world.</a:t>
            </a:r>
          </a:p>
          <a:p>
            <a:r>
              <a:rPr lang="en-GB" dirty="0" smtClean="0"/>
              <a:t>It includes the titles and bibliographical details of </a:t>
            </a:r>
            <a:r>
              <a:rPr lang="en-GB" b="1" u="sng" dirty="0" smtClean="0"/>
              <a:t>ALL</a:t>
            </a:r>
            <a:r>
              <a:rPr lang="en-GB" dirty="0" smtClean="0"/>
              <a:t> books and articles published in that year. </a:t>
            </a:r>
          </a:p>
          <a:p>
            <a:r>
              <a:rPr lang="en-GB" dirty="0" smtClean="0"/>
              <a:t>It will give you access to a greater bibliography that what you can get out of JSTOR and the Library Catalogue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 </a:t>
            </a:r>
            <a:r>
              <a:rPr lang="en-GB" dirty="0" err="1" smtClean="0"/>
              <a:t>Annee</a:t>
            </a:r>
            <a:r>
              <a:rPr lang="en-GB" dirty="0" smtClean="0"/>
              <a:t> </a:t>
            </a:r>
            <a:r>
              <a:rPr lang="en-GB" dirty="0" err="1" smtClean="0"/>
              <a:t>Philologique</a:t>
            </a:r>
            <a:r>
              <a:rPr lang="en-GB" dirty="0" smtClean="0"/>
              <a:t>: </a:t>
            </a:r>
            <a:r>
              <a:rPr lang="en-GB" b="1" dirty="0" smtClean="0"/>
              <a:t>IMPORTANT</a:t>
            </a:r>
            <a:endParaRPr lang="en-GB" b="1" dirty="0"/>
          </a:p>
        </p:txBody>
      </p:sp>
      <p:sp>
        <p:nvSpPr>
          <p:cNvPr id="3" name="Content Placeholder 2"/>
          <p:cNvSpPr>
            <a:spLocks noGrp="1"/>
          </p:cNvSpPr>
          <p:nvPr>
            <p:ph idx="1"/>
          </p:nvPr>
        </p:nvSpPr>
        <p:spPr>
          <a:xfrm>
            <a:off x="457200" y="1600201"/>
            <a:ext cx="8229600" cy="2980928"/>
          </a:xfrm>
        </p:spPr>
        <p:txBody>
          <a:bodyPr/>
          <a:lstStyle/>
          <a:p>
            <a:r>
              <a:rPr lang="en-GB" dirty="0" smtClean="0"/>
              <a:t>You can have access to the electronic database of the L’ </a:t>
            </a:r>
            <a:r>
              <a:rPr lang="en-GB" dirty="0" err="1" smtClean="0"/>
              <a:t>Annee</a:t>
            </a:r>
            <a:r>
              <a:rPr lang="en-GB" dirty="0" smtClean="0"/>
              <a:t> </a:t>
            </a:r>
            <a:r>
              <a:rPr lang="en-GB" dirty="0" err="1" smtClean="0"/>
              <a:t>Philologique</a:t>
            </a:r>
            <a:r>
              <a:rPr lang="en-GB" dirty="0" smtClean="0"/>
              <a:t> </a:t>
            </a:r>
            <a:r>
              <a:rPr lang="en-GB" b="1" u="sng" dirty="0" smtClean="0"/>
              <a:t>only</a:t>
            </a:r>
            <a:r>
              <a:rPr lang="en-GB" dirty="0" smtClean="0"/>
              <a:t> from computers in campus.</a:t>
            </a:r>
          </a:p>
          <a:p>
            <a:r>
              <a:rPr lang="en-GB" dirty="0" smtClean="0"/>
              <a:t>So you need to do any searches you need </a:t>
            </a:r>
            <a:r>
              <a:rPr lang="en-GB" b="1" dirty="0" smtClean="0"/>
              <a:t>before you leave for the summer</a:t>
            </a:r>
          </a:p>
        </p:txBody>
      </p:sp>
      <p:sp>
        <p:nvSpPr>
          <p:cNvPr id="4" name="TextBox 3"/>
          <p:cNvSpPr txBox="1"/>
          <p:nvPr/>
        </p:nvSpPr>
        <p:spPr>
          <a:xfrm>
            <a:off x="395536" y="5157192"/>
            <a:ext cx="8235652" cy="646331"/>
          </a:xfrm>
          <a:prstGeom prst="rect">
            <a:avLst/>
          </a:prstGeom>
          <a:noFill/>
        </p:spPr>
        <p:txBody>
          <a:bodyPr wrap="none" rtlCol="0">
            <a:spAutoFit/>
          </a:bodyPr>
          <a:lstStyle/>
          <a:p>
            <a:r>
              <a:rPr lang="en-GB" sz="3600" dirty="0" smtClean="0">
                <a:hlinkClick r:id="rId2"/>
              </a:rPr>
              <a:t>http://www.annee-philologique.com/aph/</a:t>
            </a:r>
            <a:r>
              <a:rPr lang="en-GB" sz="3600" dirty="0" smtClean="0"/>
              <a:t> </a:t>
            </a:r>
            <a:endParaRPr lang="en-GB" sz="3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 Books and Articles during the Summer</a:t>
            </a:r>
            <a:endParaRPr lang="en-GB" dirty="0"/>
          </a:p>
        </p:txBody>
      </p:sp>
      <p:sp>
        <p:nvSpPr>
          <p:cNvPr id="3" name="Content Placeholder 2"/>
          <p:cNvSpPr>
            <a:spLocks noGrp="1"/>
          </p:cNvSpPr>
          <p:nvPr>
            <p:ph idx="1"/>
          </p:nvPr>
        </p:nvSpPr>
        <p:spPr/>
        <p:txBody>
          <a:bodyPr/>
          <a:lstStyle/>
          <a:p>
            <a:r>
              <a:rPr lang="en-GB" dirty="0" smtClean="0"/>
              <a:t>Use the electronic resources available via Athens</a:t>
            </a:r>
          </a:p>
          <a:p>
            <a:r>
              <a:rPr lang="en-GB" dirty="0" smtClean="0"/>
              <a:t>Use SCONUL access to libraries near you</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SCONUL?</a:t>
            </a:r>
            <a:endParaRPr lang="en-GB" dirty="0"/>
          </a:p>
        </p:txBody>
      </p:sp>
      <p:sp>
        <p:nvSpPr>
          <p:cNvPr id="3" name="Content Placeholder 2"/>
          <p:cNvSpPr>
            <a:spLocks noGrp="1"/>
          </p:cNvSpPr>
          <p:nvPr>
            <p:ph idx="1"/>
          </p:nvPr>
        </p:nvSpPr>
        <p:spPr/>
        <p:txBody>
          <a:bodyPr/>
          <a:lstStyle/>
          <a:p>
            <a:r>
              <a:rPr lang="en-GB" dirty="0" smtClean="0"/>
              <a:t>SCONUL is a passport that allows an undergraduate in one UK institution to have access to the libraries of other institution.</a:t>
            </a:r>
          </a:p>
          <a:p>
            <a:r>
              <a:rPr lang="en-GB" dirty="0" smtClean="0"/>
              <a:t>NOTE: For the majority of libraries that allow access via SCONUL, you will not be allowed to BORROW items, only READ them inside the library (Reference-only).</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I get SCONUL access?</a:t>
            </a:r>
            <a:endParaRPr lang="en-GB" dirty="0"/>
          </a:p>
        </p:txBody>
      </p:sp>
      <p:sp>
        <p:nvSpPr>
          <p:cNvPr id="3" name="Content Placeholder 2"/>
          <p:cNvSpPr>
            <a:spLocks noGrp="1"/>
          </p:cNvSpPr>
          <p:nvPr>
            <p:ph idx="1"/>
          </p:nvPr>
        </p:nvSpPr>
        <p:spPr/>
        <p:txBody>
          <a:bodyPr/>
          <a:lstStyle/>
          <a:p>
            <a:r>
              <a:rPr lang="en-GB" dirty="0" smtClean="0"/>
              <a:t>You need to fill in an application. It is available here: </a:t>
            </a:r>
            <a:r>
              <a:rPr lang="en-GB" dirty="0" smtClean="0">
                <a:hlinkClick r:id="rId2"/>
              </a:rPr>
              <a:t>http://www.access.sconul.ac.uk/users_info/application_html</a:t>
            </a:r>
            <a:endParaRPr lang="en-GB" dirty="0" smtClean="0"/>
          </a:p>
          <a:p>
            <a:r>
              <a:rPr lang="en-GB" dirty="0" smtClean="0"/>
              <a:t>Then you need to submit that form to the LRC.</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SCONUL accessible libraries</a:t>
            </a:r>
            <a:endParaRPr lang="en-GB" dirty="0"/>
          </a:p>
        </p:txBody>
      </p:sp>
      <p:sp>
        <p:nvSpPr>
          <p:cNvPr id="3" name="Content Placeholder 2"/>
          <p:cNvSpPr>
            <a:spLocks noGrp="1"/>
          </p:cNvSpPr>
          <p:nvPr>
            <p:ph sz="half" idx="1"/>
          </p:nvPr>
        </p:nvSpPr>
        <p:spPr>
          <a:xfrm>
            <a:off x="457200" y="1600200"/>
            <a:ext cx="2170584" cy="4525963"/>
          </a:xfrm>
        </p:spPr>
        <p:txBody>
          <a:bodyPr>
            <a:noAutofit/>
          </a:bodyPr>
          <a:lstStyle/>
          <a:p>
            <a:r>
              <a:rPr lang="en-GB" sz="2400" dirty="0" smtClean="0"/>
              <a:t>Bath</a:t>
            </a:r>
          </a:p>
          <a:p>
            <a:r>
              <a:rPr lang="en-GB" sz="2400" dirty="0" smtClean="0"/>
              <a:t>Birmingham</a:t>
            </a:r>
          </a:p>
          <a:p>
            <a:r>
              <a:rPr lang="en-GB" sz="2400" dirty="0" err="1" smtClean="0"/>
              <a:t>Birkbeck</a:t>
            </a:r>
            <a:endParaRPr lang="en-GB" sz="2400" dirty="0" smtClean="0"/>
          </a:p>
          <a:p>
            <a:r>
              <a:rPr lang="en-GB" sz="2400" dirty="0" smtClean="0"/>
              <a:t>Bristol</a:t>
            </a:r>
          </a:p>
          <a:p>
            <a:r>
              <a:rPr lang="en-GB" sz="2400" dirty="0" smtClean="0"/>
              <a:t>British Library</a:t>
            </a:r>
          </a:p>
          <a:p>
            <a:r>
              <a:rPr lang="en-GB" sz="2400" dirty="0" smtClean="0"/>
              <a:t>Cambridge</a:t>
            </a:r>
          </a:p>
          <a:p>
            <a:r>
              <a:rPr lang="en-GB" sz="2400" dirty="0" smtClean="0"/>
              <a:t>Cardiff</a:t>
            </a:r>
          </a:p>
          <a:p>
            <a:r>
              <a:rPr lang="en-GB" sz="2400" dirty="0" smtClean="0"/>
              <a:t>UC Dublin</a:t>
            </a:r>
          </a:p>
          <a:p>
            <a:r>
              <a:rPr lang="en-GB" sz="2400" dirty="0" smtClean="0"/>
              <a:t>Durham</a:t>
            </a:r>
          </a:p>
          <a:p>
            <a:endParaRPr lang="en-GB" sz="2400" dirty="0"/>
          </a:p>
        </p:txBody>
      </p:sp>
      <p:sp>
        <p:nvSpPr>
          <p:cNvPr id="6" name="Content Placeholder 5"/>
          <p:cNvSpPr>
            <a:spLocks noGrp="1"/>
          </p:cNvSpPr>
          <p:nvPr>
            <p:ph sz="half" idx="2"/>
          </p:nvPr>
        </p:nvSpPr>
        <p:spPr>
          <a:xfrm>
            <a:off x="4427984" y="1484784"/>
            <a:ext cx="2372072" cy="4525963"/>
          </a:xfrm>
        </p:spPr>
        <p:txBody>
          <a:bodyPr>
            <a:normAutofit/>
          </a:bodyPr>
          <a:lstStyle/>
          <a:p>
            <a:r>
              <a:rPr lang="en-GB" dirty="0" smtClean="0"/>
              <a:t>Manchester</a:t>
            </a:r>
          </a:p>
          <a:p>
            <a:r>
              <a:rPr lang="en-GB" dirty="0" smtClean="0"/>
              <a:t>Liverpool</a:t>
            </a:r>
          </a:p>
          <a:p>
            <a:r>
              <a:rPr lang="en-GB" dirty="0" smtClean="0"/>
              <a:t>UCL</a:t>
            </a:r>
          </a:p>
          <a:p>
            <a:r>
              <a:rPr lang="en-GB" dirty="0" err="1" smtClean="0"/>
              <a:t>Maynooth</a:t>
            </a:r>
            <a:endParaRPr lang="en-GB" dirty="0" smtClean="0"/>
          </a:p>
          <a:p>
            <a:r>
              <a:rPr lang="en-GB" dirty="0" smtClean="0"/>
              <a:t>Newcastle</a:t>
            </a:r>
          </a:p>
          <a:p>
            <a:r>
              <a:rPr lang="en-GB" dirty="0" smtClean="0"/>
              <a:t>Nottingham</a:t>
            </a:r>
          </a:p>
          <a:p>
            <a:r>
              <a:rPr lang="en-GB" dirty="0" smtClean="0"/>
              <a:t>Oxford</a:t>
            </a:r>
          </a:p>
          <a:p>
            <a:r>
              <a:rPr lang="en-GB" dirty="0" smtClean="0"/>
              <a:t>OU</a:t>
            </a:r>
          </a:p>
          <a:p>
            <a:endParaRPr lang="en-GB" dirty="0"/>
          </a:p>
        </p:txBody>
      </p:sp>
      <p:sp>
        <p:nvSpPr>
          <p:cNvPr id="7" name="Content Placeholder 5"/>
          <p:cNvSpPr txBox="1">
            <a:spLocks/>
          </p:cNvSpPr>
          <p:nvPr/>
        </p:nvSpPr>
        <p:spPr>
          <a:xfrm>
            <a:off x="6771928" y="1484784"/>
            <a:ext cx="2372072" cy="4525963"/>
          </a:xfrm>
          <a:prstGeom prst="rect">
            <a:avLst/>
          </a:prstGeom>
        </p:spPr>
        <p:txBody>
          <a:bodyPr vert="horz" lIns="91440" tIns="45720" rIns="91440" bIns="45720" rtlCol="0">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Queen’s Belfast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Reading</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Royal Holloway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St Andrews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Swansea</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Trinity Dublin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Warwick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smtClean="0">
                <a:ln>
                  <a:noFill/>
                </a:ln>
                <a:solidFill>
                  <a:schemeClr val="tx1"/>
                </a:solidFill>
                <a:effectLst/>
                <a:uLnTx/>
                <a:uFillTx/>
                <a:latin typeface="+mn-lt"/>
                <a:ea typeface="+mn-ea"/>
                <a:cs typeface="+mn-cs"/>
              </a:rPr>
              <a:t>York</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2267744" y="1628800"/>
            <a:ext cx="2170584" cy="4525963"/>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Edinburgh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Exeter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Glasgow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Hull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King’s college London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Leeds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Leicester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COPAC</a:t>
            </a:r>
            <a:endParaRPr lang="en-GB" dirty="0"/>
          </a:p>
        </p:txBody>
      </p:sp>
      <p:sp>
        <p:nvSpPr>
          <p:cNvPr id="3" name="Content Placeholder 2"/>
          <p:cNvSpPr>
            <a:spLocks noGrp="1"/>
          </p:cNvSpPr>
          <p:nvPr>
            <p:ph idx="1"/>
          </p:nvPr>
        </p:nvSpPr>
        <p:spPr/>
        <p:txBody>
          <a:bodyPr/>
          <a:lstStyle/>
          <a:p>
            <a:r>
              <a:rPr lang="en-GB" dirty="0" smtClean="0"/>
              <a:t>COPAC is a library database covering many University, Specialist and National Libraries in the UK.</a:t>
            </a:r>
          </a:p>
          <a:p>
            <a:r>
              <a:rPr lang="en-GB" dirty="0" smtClean="0"/>
              <a:t>That will allow you to find the library near you that has the material (book, article, etc) that you need.</a:t>
            </a:r>
          </a:p>
          <a:p>
            <a:r>
              <a:rPr lang="en-GB" sz="5400" dirty="0" smtClean="0">
                <a:hlinkClick r:id="rId2"/>
              </a:rPr>
              <a:t>http://copac.ac.uk/</a:t>
            </a:r>
            <a:r>
              <a:rPr lang="en-GB" sz="5400" dirty="0" smtClean="0"/>
              <a:t>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idx="1"/>
          </p:nvPr>
        </p:nvSpPr>
        <p:spPr/>
        <p:txBody>
          <a:bodyPr/>
          <a:lstStyle/>
          <a:p>
            <a:r>
              <a:rPr lang="en-GB" dirty="0" smtClean="0"/>
              <a:t>You should have by now an Athens account</a:t>
            </a:r>
          </a:p>
          <a:p>
            <a:r>
              <a:rPr lang="en-GB" dirty="0" smtClean="0"/>
              <a:t>The Athens account allows you to access the majority of the electronic resources of the University from outside of campus.</a:t>
            </a:r>
          </a:p>
          <a:p>
            <a:r>
              <a:rPr lang="en-GB" dirty="0" smtClean="0">
                <a:hlinkClick r:id="rId2"/>
              </a:rPr>
              <a:t>http://ap9.auth.athensams.net/my/</a:t>
            </a:r>
            <a:r>
              <a:rPr lang="en-GB" dirty="0" smtClean="0"/>
              <a:t> </a:t>
            </a:r>
          </a:p>
          <a:p>
            <a:r>
              <a:rPr lang="en-GB" dirty="0"/>
              <a:t>Do you have your Athens username and password?</a:t>
            </a:r>
          </a:p>
          <a:p>
            <a:r>
              <a:rPr lang="en-GB" dirty="0"/>
              <a:t>If not, please contact </a:t>
            </a:r>
            <a:r>
              <a:rPr lang="en-GB" dirty="0">
                <a:hlinkClick r:id="rId3"/>
              </a:rPr>
              <a:t>athens@tsd.ac.uk</a:t>
            </a:r>
            <a:endParaRPr lang="en-GB" dirty="0"/>
          </a:p>
          <a:p>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Resources that you might find useful</a:t>
            </a:r>
            <a:endParaRPr lang="en-GB" dirty="0"/>
          </a:p>
        </p:txBody>
      </p:sp>
      <p:sp>
        <p:nvSpPr>
          <p:cNvPr id="3" name="Content Placeholder 2"/>
          <p:cNvSpPr>
            <a:spLocks noGrp="1"/>
          </p:cNvSpPr>
          <p:nvPr>
            <p:ph idx="1"/>
          </p:nvPr>
        </p:nvSpPr>
        <p:spPr/>
        <p:txBody>
          <a:bodyPr>
            <a:normAutofit lnSpcReduction="10000"/>
          </a:bodyPr>
          <a:lstStyle/>
          <a:p>
            <a:r>
              <a:rPr lang="en-GB" dirty="0" smtClean="0"/>
              <a:t>All e-book collections – remember you can find e-books via the library catalogue</a:t>
            </a:r>
          </a:p>
          <a:p>
            <a:r>
              <a:rPr lang="en-GB" dirty="0" smtClean="0"/>
              <a:t>All </a:t>
            </a:r>
            <a:r>
              <a:rPr lang="en-GB" dirty="0" err="1" smtClean="0"/>
              <a:t>e</a:t>
            </a:r>
            <a:r>
              <a:rPr lang="en-GB" dirty="0" smtClean="0"/>
              <a:t>-journal collections – you have access not only to JSTOR but also to other collections via Athens</a:t>
            </a:r>
          </a:p>
          <a:p>
            <a:r>
              <a:rPr lang="en-GB" dirty="0" smtClean="0"/>
              <a:t>Specialist resources, such as the Fragments of the Greek Historians, the Thesaurus Linguae </a:t>
            </a:r>
            <a:r>
              <a:rPr lang="en-GB" dirty="0" err="1" smtClean="0"/>
              <a:t>Latinae</a:t>
            </a:r>
            <a:r>
              <a:rPr lang="en-GB" dirty="0" smtClean="0"/>
              <a:t>, the </a:t>
            </a:r>
            <a:r>
              <a:rPr lang="en-GB" dirty="0" err="1" smtClean="0"/>
              <a:t>Supplementum</a:t>
            </a:r>
            <a:r>
              <a:rPr lang="en-GB" dirty="0" smtClean="0"/>
              <a:t> </a:t>
            </a:r>
            <a:r>
              <a:rPr lang="en-GB" dirty="0" err="1" smtClean="0"/>
              <a:t>Epigraphicum</a:t>
            </a:r>
            <a:r>
              <a:rPr lang="en-GB" dirty="0" smtClean="0"/>
              <a:t> </a:t>
            </a:r>
            <a:r>
              <a:rPr lang="en-GB" dirty="0" err="1" smtClean="0"/>
              <a:t>Graecum</a:t>
            </a:r>
            <a:r>
              <a:rPr lang="en-GB" dirty="0" smtClean="0"/>
              <a:t>, the Thesaurus Linguae </a:t>
            </a:r>
            <a:r>
              <a:rPr lang="en-GB" dirty="0" err="1" smtClean="0"/>
              <a:t>Graecae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tips (1)</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find several articles that are of interest in one journal, then check out past volumes of that journal. Chances are scholars interested in your subject publish regularly in that journal.</a:t>
            </a:r>
          </a:p>
          <a:p>
            <a:r>
              <a:rPr lang="en-GB" dirty="0" smtClean="0"/>
              <a:t>If you find an author that has published more than one piece of research on your subject, then check out what else he/she has written</a:t>
            </a:r>
          </a:p>
          <a:p>
            <a:r>
              <a:rPr lang="en-GB" dirty="0" smtClean="0"/>
              <a:t>Remember to check out the reviews of books. </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tips (2)</a:t>
            </a:r>
            <a:endParaRPr lang="en-GB" dirty="0"/>
          </a:p>
        </p:txBody>
      </p:sp>
      <p:sp>
        <p:nvSpPr>
          <p:cNvPr id="3" name="Content Placeholder 2"/>
          <p:cNvSpPr>
            <a:spLocks noGrp="1"/>
          </p:cNvSpPr>
          <p:nvPr>
            <p:ph idx="1"/>
          </p:nvPr>
        </p:nvSpPr>
        <p:spPr/>
        <p:txBody>
          <a:bodyPr/>
          <a:lstStyle/>
          <a:p>
            <a:r>
              <a:rPr lang="en-GB" dirty="0" smtClean="0"/>
              <a:t>Not all ancient sources are available online. Check what you need to access on paper.</a:t>
            </a:r>
          </a:p>
          <a:p>
            <a:r>
              <a:rPr lang="en-GB" dirty="0" smtClean="0"/>
              <a:t>Remember that many ancient authors are available for free online and on kindle.</a:t>
            </a:r>
          </a:p>
          <a:p>
            <a:r>
              <a:rPr lang="en-GB" dirty="0" smtClean="0"/>
              <a:t>Don’t be afraid to ask for help in finding resources </a:t>
            </a:r>
            <a:r>
              <a:rPr lang="en-GB" smtClean="0"/>
              <a:t>or books. </a:t>
            </a:r>
            <a:endParaRPr lang="en-GB" dirty="0" smtClean="0"/>
          </a:p>
          <a:p>
            <a:endParaRPr lang="en-GB" dirty="0" smtClean="0"/>
          </a:p>
        </p:txBody>
      </p:sp>
    </p:spTree>
    <p:extLst>
      <p:ext uri="{BB962C8B-B14F-4D97-AF65-F5344CB8AC3E}">
        <p14:creationId xmlns:p14="http://schemas.microsoft.com/office/powerpoint/2010/main" val="3886621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TotalTime>
  <Words>973</Words>
  <Application>Microsoft Office PowerPoint</Application>
  <PresentationFormat>On-screen Show (4:3)</PresentationFormat>
  <Paragraphs>115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Classics Dissertation</vt:lpstr>
      <vt:lpstr>Don’t forget</vt:lpstr>
      <vt:lpstr>Dissertation Proposal</vt:lpstr>
      <vt:lpstr>What comes after the proposal?</vt:lpstr>
      <vt:lpstr>Meeting with the provisional supervisor</vt:lpstr>
      <vt:lpstr>The meeting</vt:lpstr>
      <vt:lpstr>Preparing for the meeting</vt:lpstr>
      <vt:lpstr>In the meeting</vt:lpstr>
      <vt:lpstr>IMPORTANT</vt:lpstr>
      <vt:lpstr>The summer</vt:lpstr>
      <vt:lpstr>What you are expected to do during the summer</vt:lpstr>
      <vt:lpstr>Reading vs. intelligent reading</vt:lpstr>
      <vt:lpstr>Resources that you will need</vt:lpstr>
      <vt:lpstr>The L’ Annee Philologique</vt:lpstr>
      <vt:lpstr>The L’ Annee Philologique: IMPORTANT</vt:lpstr>
      <vt:lpstr>Finding Books and Articles during the Summer</vt:lpstr>
      <vt:lpstr>What is SCONUL?</vt:lpstr>
      <vt:lpstr>How do I get SCONUL access?</vt:lpstr>
      <vt:lpstr>SCONUL accessible libraries</vt:lpstr>
      <vt:lpstr>COPAC</vt:lpstr>
      <vt:lpstr>Athens</vt:lpstr>
      <vt:lpstr>Resources that you might find useful</vt:lpstr>
      <vt:lpstr>A few tips (1)</vt:lpstr>
      <vt:lpstr>A few tips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72</cp:revision>
  <dcterms:created xsi:type="dcterms:W3CDTF">2011-06-06T07:57:40Z</dcterms:created>
  <dcterms:modified xsi:type="dcterms:W3CDTF">2014-05-27T14:34:18Z</dcterms:modified>
</cp:coreProperties>
</file>