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65" autoAdjust="0"/>
    <p:restoredTop sz="94660"/>
  </p:normalViewPr>
  <p:slideViewPr>
    <p:cSldViewPr snapToGrid="0">
      <p:cViewPr varScale="1">
        <p:scale>
          <a:sx n="80" d="100"/>
          <a:sy n="80" d="100"/>
        </p:scale>
        <p:origin x="16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4274588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72464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28609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0C758B-BBB9-43CC-83B7-07C3CA4B26DC}"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334329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0C758B-BBB9-43CC-83B7-07C3CA4B26DC}" type="datetimeFigureOut">
              <a:rPr lang="en-US" smtClean="0"/>
              <a:t>4/24/2023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1706198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0C758B-BBB9-43CC-83B7-07C3CA4B26DC}" type="datetimeFigureOut">
              <a:rPr lang="en-US" smtClean="0"/>
              <a:t>4/24/2023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2474809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0C758B-BBB9-43CC-83B7-07C3CA4B26DC}" type="datetimeFigureOut">
              <a:rPr lang="en-US" smtClean="0"/>
              <a:t>4/24/2023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591311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0C758B-BBB9-43CC-83B7-07C3CA4B26DC}"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2649525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30C758B-BBB9-43CC-83B7-07C3CA4B26DC}" type="datetimeFigureOut">
              <a:rPr lang="en-US" smtClean="0"/>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117897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115640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08952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1123078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984252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39828901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1431393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0C758B-BBB9-43CC-83B7-07C3CA4B26DC}" type="datetimeFigureOut">
              <a:rPr lang="en-US" smtClean="0"/>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9C392C-48D6-40AB-B7E2-843AF5F04EAA}" type="slidenum">
              <a:rPr lang="en-US" smtClean="0"/>
              <a:t>‹#›</a:t>
            </a:fld>
            <a:endParaRPr lang="en-US"/>
          </a:p>
        </p:txBody>
      </p:sp>
    </p:spTree>
    <p:extLst>
      <p:ext uri="{BB962C8B-B14F-4D97-AF65-F5344CB8AC3E}">
        <p14:creationId xmlns:p14="http://schemas.microsoft.com/office/powerpoint/2010/main" val="3955704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0C758B-BBB9-43CC-83B7-07C3CA4B26DC}" type="datetimeFigureOut">
              <a:rPr lang="en-US" smtClean="0"/>
              <a:t>4/24/2023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9C392C-48D6-40AB-B7E2-843AF5F04EAA}" type="slidenum">
              <a:rPr lang="en-US" smtClean="0"/>
              <a:t>‹#›</a:t>
            </a:fld>
            <a:endParaRPr lang="en-US"/>
          </a:p>
        </p:txBody>
      </p:sp>
    </p:spTree>
    <p:extLst>
      <p:ext uri="{BB962C8B-B14F-4D97-AF65-F5344CB8AC3E}">
        <p14:creationId xmlns:p14="http://schemas.microsoft.com/office/powerpoint/2010/main" val="25555905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38/s41598-022-24317-z" TargetMode="External"/><Relationship Id="rId7" Type="http://schemas.openxmlformats.org/officeDocument/2006/relationships/hyperlink" Target="https://doi.org/10.1002/tie.22276" TargetMode="External"/><Relationship Id="rId2" Type="http://schemas.openxmlformats.org/officeDocument/2006/relationships/hyperlink" Target="https://doi.org/10.1186/s40359-019-0299-7" TargetMode="External"/><Relationship Id="rId1" Type="http://schemas.openxmlformats.org/officeDocument/2006/relationships/slideLayout" Target="../slideLayouts/slideLayout2.xml"/><Relationship Id="rId6" Type="http://schemas.openxmlformats.org/officeDocument/2006/relationships/hyperlink" Target="https://doi.org/10.1108/EJIM-10-2020-0431" TargetMode="External"/><Relationship Id="rId5" Type="http://schemas.openxmlformats.org/officeDocument/2006/relationships/hyperlink" Target="https://doi.org/10.1016/j.techsoc.2021.101801" TargetMode="External"/><Relationship Id="rId4" Type="http://schemas.openxmlformats.org/officeDocument/2006/relationships/hyperlink" Target="https://doi.org/10.1108/IJPPM-02-2021-00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2400" dirty="0">
                <a:latin typeface="Times New Roman" panose="02020603050405020304" pitchFamily="18" charset="0"/>
                <a:cs typeface="Times New Roman" panose="02020603050405020304" pitchFamily="18" charset="0"/>
              </a:rPr>
              <a:t>MANAGING EQUALITY DIVERSITY AND EQUITY: THE CASE OF GENERAL MOTORS INC.</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507067" y="3396343"/>
            <a:ext cx="7766936" cy="2743200"/>
          </a:xfrm>
        </p:spPr>
        <p:txBody>
          <a:bodyPr>
            <a:normAutofit/>
          </a:bodyPr>
          <a:lstStyle/>
          <a:p>
            <a:pPr marL="285750" indent="-285750" algn="ct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Strategic thinking skills</a:t>
            </a:r>
          </a:p>
          <a:p>
            <a:pPr marL="285750" indent="-285750" algn="ct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and collaboration skills</a:t>
            </a:r>
          </a:p>
          <a:p>
            <a:pPr marL="285750" indent="-285750" algn="ct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Data analysis and reporting skills</a:t>
            </a:r>
          </a:p>
          <a:p>
            <a:pPr marL="285750" indent="-285750" algn="ct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Bias reduction skills</a:t>
            </a:r>
          </a:p>
          <a:p>
            <a:pPr marL="285750" indent="-285750" algn="ctr">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Technological skills  </a:t>
            </a:r>
          </a:p>
          <a:p>
            <a:pPr marL="285750" indent="-285750" algn="ctr">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E65799C8-B63B-1D38-1264-4860107D2B93}"/>
              </a:ext>
            </a:extLst>
          </p:cNvPr>
          <p:cNvSpPr txBox="1"/>
          <p:nvPr/>
        </p:nvSpPr>
        <p:spPr>
          <a:xfrm>
            <a:off x="270344" y="691763"/>
            <a:ext cx="11759979" cy="1477328"/>
          </a:xfrm>
          <a:prstGeom prst="rect">
            <a:avLst/>
          </a:prstGeom>
          <a:noFill/>
        </p:spPr>
        <p:txBody>
          <a:bodyPr wrap="square" rtlCol="0">
            <a:spAutoFit/>
          </a:bodyPr>
          <a:lstStyle/>
          <a:p>
            <a:r>
              <a:rPr lang="en-US" altLang="zh-CN" dirty="0"/>
              <a:t>VIDEO link: </a:t>
            </a:r>
          </a:p>
          <a:p>
            <a:r>
              <a:rPr lang="en-US" altLang="zh-CN" dirty="0"/>
              <a:t>https://uowtsd-my.sharepoint.com/personal/2218051_student_uwtsd_ac_uk/_layouts/15/stream.aspx?id=%2Fpersonal%2F2218051%5Fstudent%5Fuwtsd%5Fac%5Fuk%2FDocuments%2FRecordings%2FHRM%2D20230424%5F213044%2D%E4%BC%9A%E8%AE%AE%E8%AE%B0%E5%BD%95%2Emp4</a:t>
            </a:r>
            <a:endParaRPr lang="zh-CN" altLang="en-US" dirty="0"/>
          </a:p>
        </p:txBody>
      </p:sp>
    </p:spTree>
    <p:extLst>
      <p:ext uri="{BB962C8B-B14F-4D97-AF65-F5344CB8AC3E}">
        <p14:creationId xmlns:p14="http://schemas.microsoft.com/office/powerpoint/2010/main" val="645924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77334" y="339634"/>
            <a:ext cx="8596668" cy="783772"/>
          </a:xfrm>
        </p:spPr>
        <p:txBody>
          <a:bodyPr/>
          <a:lstStyle/>
          <a:p>
            <a:pPr algn="ctr"/>
            <a:r>
              <a:rPr lang="en-US" dirty="0"/>
              <a:t>Strategic Thinking Skills </a:t>
            </a:r>
          </a:p>
        </p:txBody>
      </p:sp>
      <p:sp>
        <p:nvSpPr>
          <p:cNvPr id="5" name="Content Placeholder 4"/>
          <p:cNvSpPr>
            <a:spLocks noGrp="1"/>
          </p:cNvSpPr>
          <p:nvPr>
            <p:ph sz="half" idx="1"/>
          </p:nvPr>
        </p:nvSpPr>
        <p:spPr>
          <a:xfrm>
            <a:off x="677334" y="1123406"/>
            <a:ext cx="4184035" cy="4917955"/>
          </a:xfrm>
        </p:spPr>
        <p:txBody>
          <a:bodyPr>
            <a:normAutofit lnSpcReduction="10000"/>
          </a:bodyPr>
          <a:lstStyle/>
          <a:p>
            <a:r>
              <a:rPr lang="en-US" dirty="0">
                <a:latin typeface="Times New Roman" panose="02020603050405020304" pitchFamily="18" charset="0"/>
                <a:cs typeface="Times New Roman" panose="02020603050405020304" pitchFamily="18" charset="0"/>
              </a:rPr>
              <a:t>One of the most critical skills the HR function needs to develop is strategic thinking. This involves being able to understand and anticipate the needs and challenges of the organization, and developing a long-term plan to achieve the identified goals (</a:t>
            </a:r>
            <a:r>
              <a:rPr lang="en-US" dirty="0" err="1">
                <a:latin typeface="Times New Roman" panose="02020603050405020304" pitchFamily="18" charset="0"/>
                <a:cs typeface="Times New Roman" panose="02020603050405020304" pitchFamily="18" charset="0"/>
              </a:rPr>
              <a:t>Alqershi</a:t>
            </a:r>
            <a:r>
              <a:rPr lang="en-US" dirty="0">
                <a:latin typeface="Times New Roman" panose="02020603050405020304" pitchFamily="18" charset="0"/>
                <a:cs typeface="Times New Roman" panose="02020603050405020304" pitchFamily="18" charset="0"/>
              </a:rPr>
              <a:t> et al., 2022).</a:t>
            </a:r>
          </a:p>
          <a:p>
            <a:r>
              <a:rPr lang="en-US" dirty="0">
                <a:latin typeface="Times New Roman" panose="02020603050405020304" pitchFamily="18" charset="0"/>
                <a:cs typeface="Times New Roman" panose="02020603050405020304" pitchFamily="18" charset="0"/>
              </a:rPr>
              <a:t>In this case, the HR function needs to have a deep understanding of GM's current DEI status and identify the specific areas that require improvement (Tiwari, 2022). </a:t>
            </a:r>
          </a:p>
          <a:p>
            <a:r>
              <a:rPr lang="en-US" dirty="0">
                <a:latin typeface="Times New Roman" panose="02020603050405020304" pitchFamily="18" charset="0"/>
                <a:cs typeface="Times New Roman" panose="02020603050405020304" pitchFamily="18" charset="0"/>
              </a:rPr>
              <a:t>For example, by developing a strategic plan, the HR function can prioritize initiatives, allocate resources, and track progress towards achieving the identified goals. </a:t>
            </a:r>
          </a:p>
        </p:txBody>
      </p:sp>
      <p:pic>
        <p:nvPicPr>
          <p:cNvPr id="8" name="Content Placeholder 7"/>
          <p:cNvPicPr>
            <a:picLocks noGrp="1" noChangeAspect="1"/>
          </p:cNvPicPr>
          <p:nvPr>
            <p:ph sz="half" idx="2"/>
          </p:nvPr>
        </p:nvPicPr>
        <p:blipFill>
          <a:blip r:embed="rId2"/>
          <a:stretch>
            <a:fillRect/>
          </a:stretch>
        </p:blipFill>
        <p:spPr>
          <a:xfrm>
            <a:off x="5119687" y="2011362"/>
            <a:ext cx="4124325" cy="3143250"/>
          </a:xfrm>
          <a:prstGeom prst="rect">
            <a:avLst/>
          </a:prstGeom>
        </p:spPr>
      </p:pic>
    </p:spTree>
    <p:extLst>
      <p:ext uri="{BB962C8B-B14F-4D97-AF65-F5344CB8AC3E}">
        <p14:creationId xmlns:p14="http://schemas.microsoft.com/office/powerpoint/2010/main" val="1292422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61258"/>
            <a:ext cx="8596668" cy="849085"/>
          </a:xfrm>
        </p:spPr>
        <p:txBody>
          <a:bodyPr/>
          <a:lstStyle/>
          <a:p>
            <a:r>
              <a:rPr lang="en-US" dirty="0"/>
              <a:t>Communication and Collaboration Skills</a:t>
            </a:r>
          </a:p>
        </p:txBody>
      </p:sp>
      <p:sp>
        <p:nvSpPr>
          <p:cNvPr id="3" name="Content Placeholder 2"/>
          <p:cNvSpPr>
            <a:spLocks noGrp="1"/>
          </p:cNvSpPr>
          <p:nvPr>
            <p:ph sz="half" idx="1"/>
          </p:nvPr>
        </p:nvSpPr>
        <p:spPr>
          <a:xfrm>
            <a:off x="677334" y="1110343"/>
            <a:ext cx="4184035" cy="4931018"/>
          </a:xfrm>
        </p:spPr>
        <p:txBody>
          <a:bodyPr>
            <a:normAutofit/>
          </a:bodyPr>
          <a:lstStyle/>
          <a:p>
            <a:r>
              <a:rPr lang="en-US" sz="2000" dirty="0">
                <a:latin typeface="Times New Roman" panose="02020603050405020304" pitchFamily="18" charset="0"/>
                <a:cs typeface="Times New Roman" panose="02020603050405020304" pitchFamily="18" charset="0"/>
              </a:rPr>
              <a:t>The HR function needs to develop strong communication and collaboration skills. </a:t>
            </a:r>
          </a:p>
          <a:p>
            <a:r>
              <a:rPr lang="en-US" sz="2000" dirty="0">
                <a:latin typeface="Times New Roman" panose="02020603050405020304" pitchFamily="18" charset="0"/>
                <a:cs typeface="Times New Roman" panose="02020603050405020304" pitchFamily="18" charset="0"/>
              </a:rPr>
              <a:t>This involves being able to effectively communicate the DEI initiatives to all stakeholders, including employees, leaders, and external partners (</a:t>
            </a:r>
            <a:r>
              <a:rPr lang="en-US" sz="2000" dirty="0" err="1">
                <a:latin typeface="Times New Roman" panose="02020603050405020304" pitchFamily="18" charset="0"/>
                <a:cs typeface="Times New Roman" panose="02020603050405020304" pitchFamily="18" charset="0"/>
              </a:rPr>
              <a:t>Dor</a:t>
            </a:r>
            <a:r>
              <a:rPr lang="en-US" sz="2000" dirty="0">
                <a:latin typeface="Times New Roman" panose="02020603050405020304" pitchFamily="18" charset="0"/>
                <a:cs typeface="Times New Roman" panose="02020603050405020304" pitchFamily="18" charset="0"/>
              </a:rPr>
              <a:t>, 2023). </a:t>
            </a:r>
          </a:p>
          <a:p>
            <a:r>
              <a:rPr lang="en-US" sz="2000" dirty="0">
                <a:latin typeface="Times New Roman" panose="02020603050405020304" pitchFamily="18" charset="0"/>
                <a:cs typeface="Times New Roman" panose="02020603050405020304" pitchFamily="18" charset="0"/>
              </a:rPr>
              <a:t>The HR function needs to be able to listen and respond to feedback, as well as work collaboratively with other departments and external partners to ensure the success of the initiatives (Ferreira et al., 2023).</a:t>
            </a:r>
          </a:p>
        </p:txBody>
      </p:sp>
      <p:pic>
        <p:nvPicPr>
          <p:cNvPr id="5" name="Content Placeholder 4"/>
          <p:cNvPicPr>
            <a:picLocks noGrp="1" noChangeAspect="1"/>
          </p:cNvPicPr>
          <p:nvPr>
            <p:ph sz="half" idx="2"/>
          </p:nvPr>
        </p:nvPicPr>
        <p:blipFill>
          <a:blip r:embed="rId2"/>
          <a:stretch>
            <a:fillRect/>
          </a:stretch>
        </p:blipFill>
        <p:spPr>
          <a:xfrm>
            <a:off x="5143500" y="2189956"/>
            <a:ext cx="4076700" cy="2771775"/>
          </a:xfrm>
          <a:prstGeom prst="rect">
            <a:avLst/>
          </a:prstGeom>
        </p:spPr>
      </p:pic>
    </p:spTree>
    <p:extLst>
      <p:ext uri="{BB962C8B-B14F-4D97-AF65-F5344CB8AC3E}">
        <p14:creationId xmlns:p14="http://schemas.microsoft.com/office/powerpoint/2010/main" val="3219502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48194"/>
            <a:ext cx="8596668" cy="692332"/>
          </a:xfrm>
        </p:spPr>
        <p:txBody>
          <a:bodyPr/>
          <a:lstStyle/>
          <a:p>
            <a:pPr algn="ctr"/>
            <a:r>
              <a:rPr lang="en-US" dirty="0"/>
              <a:t>Data Analysis and Reporting Skills</a:t>
            </a:r>
          </a:p>
        </p:txBody>
      </p:sp>
      <p:sp>
        <p:nvSpPr>
          <p:cNvPr id="3" name="Content Placeholder 2"/>
          <p:cNvSpPr>
            <a:spLocks noGrp="1"/>
          </p:cNvSpPr>
          <p:nvPr>
            <p:ph sz="half" idx="1"/>
          </p:nvPr>
        </p:nvSpPr>
        <p:spPr>
          <a:xfrm>
            <a:off x="677334" y="940526"/>
            <a:ext cx="4184035" cy="5100835"/>
          </a:xfrm>
        </p:spPr>
        <p:txBody>
          <a:bodyPr>
            <a:normAutofit/>
          </a:bodyPr>
          <a:lstStyle/>
          <a:p>
            <a:r>
              <a:rPr lang="en-US" dirty="0">
                <a:latin typeface="Times New Roman" panose="02020603050405020304" pitchFamily="18" charset="0"/>
                <a:cs typeface="Times New Roman" panose="02020603050405020304" pitchFamily="18" charset="0"/>
              </a:rPr>
              <a:t>The HR function needs to develop expertise in data analysis and reporting. </a:t>
            </a:r>
          </a:p>
          <a:p>
            <a:r>
              <a:rPr lang="en-US" dirty="0">
                <a:latin typeface="Times New Roman" panose="02020603050405020304" pitchFamily="18" charset="0"/>
                <a:cs typeface="Times New Roman" panose="02020603050405020304" pitchFamily="18" charset="0"/>
              </a:rPr>
              <a:t>It involves being able to collect and analyze data on DEI metrics, including representation, pay equity, and employee engagement (Shah, 2022). </a:t>
            </a:r>
          </a:p>
          <a:p>
            <a:r>
              <a:rPr lang="en-US" dirty="0">
                <a:latin typeface="Times New Roman" panose="02020603050405020304" pitchFamily="18" charset="0"/>
                <a:cs typeface="Times New Roman" panose="02020603050405020304" pitchFamily="18" charset="0"/>
              </a:rPr>
              <a:t>For example, by developing this expertise, the HR function can identify trends, diagnose problems, and develop evidence-based solutions (Su et al., 2022). </a:t>
            </a:r>
          </a:p>
          <a:p>
            <a:r>
              <a:rPr lang="en-US" dirty="0">
                <a:latin typeface="Times New Roman" panose="02020603050405020304" pitchFamily="18" charset="0"/>
                <a:cs typeface="Times New Roman" panose="02020603050405020304" pitchFamily="18" charset="0"/>
              </a:rPr>
              <a:t>Therefore, such expertise enables the HR function to report on progress towards the identified goals and make adjustments as needed.</a:t>
            </a:r>
          </a:p>
        </p:txBody>
      </p:sp>
      <p:pic>
        <p:nvPicPr>
          <p:cNvPr id="5" name="Content Placeholder 4"/>
          <p:cNvPicPr>
            <a:picLocks noGrp="1" noChangeAspect="1"/>
          </p:cNvPicPr>
          <p:nvPr>
            <p:ph sz="half" idx="2"/>
          </p:nvPr>
        </p:nvPicPr>
        <p:blipFill>
          <a:blip r:embed="rId2"/>
          <a:stretch>
            <a:fillRect/>
          </a:stretch>
        </p:blipFill>
        <p:spPr>
          <a:xfrm>
            <a:off x="5105400" y="2081212"/>
            <a:ext cx="4152900" cy="2819400"/>
          </a:xfrm>
          <a:prstGeom prst="rect">
            <a:avLst/>
          </a:prstGeom>
        </p:spPr>
      </p:pic>
    </p:spTree>
    <p:extLst>
      <p:ext uri="{BB962C8B-B14F-4D97-AF65-F5344CB8AC3E}">
        <p14:creationId xmlns:p14="http://schemas.microsoft.com/office/powerpoint/2010/main" val="2597908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09006"/>
            <a:ext cx="8596668" cy="836023"/>
          </a:xfrm>
        </p:spPr>
        <p:txBody>
          <a:bodyPr/>
          <a:lstStyle/>
          <a:p>
            <a:pPr algn="ctr"/>
            <a:r>
              <a:rPr lang="en-US" dirty="0"/>
              <a:t>Bias Reduction Skills </a:t>
            </a:r>
          </a:p>
        </p:txBody>
      </p:sp>
      <p:sp>
        <p:nvSpPr>
          <p:cNvPr id="3" name="Content Placeholder 2"/>
          <p:cNvSpPr>
            <a:spLocks noGrp="1"/>
          </p:cNvSpPr>
          <p:nvPr>
            <p:ph sz="half" idx="1"/>
          </p:nvPr>
        </p:nvSpPr>
        <p:spPr>
          <a:xfrm>
            <a:off x="677334" y="940526"/>
            <a:ext cx="4184035" cy="5100835"/>
          </a:xfrm>
        </p:spPr>
        <p:txBody>
          <a:bodyPr>
            <a:normAutofit/>
          </a:bodyPr>
          <a:lstStyle/>
          <a:p>
            <a:r>
              <a:rPr lang="en-US" sz="2000" dirty="0">
                <a:latin typeface="Times New Roman" panose="02020603050405020304" pitchFamily="18" charset="0"/>
                <a:cs typeface="Times New Roman" panose="02020603050405020304" pitchFamily="18" charset="0"/>
              </a:rPr>
              <a:t>The HR function needs to develop knowledge and skills in the area of bias reduction. </a:t>
            </a:r>
          </a:p>
          <a:p>
            <a:r>
              <a:rPr lang="en-US" sz="2000" dirty="0">
                <a:latin typeface="Times New Roman" panose="02020603050405020304" pitchFamily="18" charset="0"/>
                <a:cs typeface="Times New Roman" panose="02020603050405020304" pitchFamily="18" charset="0"/>
              </a:rPr>
              <a:t>It involves being able to identify and reduce bias at all stages of the employee lifecycle, including recruitment, hiring, promotion, and performance management (</a:t>
            </a:r>
            <a:r>
              <a:rPr lang="en-US" sz="2000" dirty="0" err="1">
                <a:latin typeface="Times New Roman" panose="02020603050405020304" pitchFamily="18" charset="0"/>
                <a:cs typeface="Times New Roman" panose="02020603050405020304" pitchFamily="18" charset="0"/>
              </a:rPr>
              <a:t>Asilian</a:t>
            </a:r>
            <a:r>
              <a:rPr lang="en-US" sz="2000" dirty="0">
                <a:latin typeface="Times New Roman" panose="02020603050405020304" pitchFamily="18" charset="0"/>
                <a:cs typeface="Times New Roman" panose="02020603050405020304" pitchFamily="18" charset="0"/>
              </a:rPr>
              <a:t> et al., 2022). </a:t>
            </a:r>
          </a:p>
          <a:p>
            <a:r>
              <a:rPr lang="en-US" sz="2000" dirty="0">
                <a:latin typeface="Times New Roman" panose="02020603050405020304" pitchFamily="18" charset="0"/>
                <a:cs typeface="Times New Roman" panose="02020603050405020304" pitchFamily="18" charset="0"/>
              </a:rPr>
              <a:t>The HR function needs to develop training and support programs to ensure that all employees and leaders are aware of and able to address unconscious biases (Russell, 2016).</a:t>
            </a:r>
          </a:p>
        </p:txBody>
      </p:sp>
      <p:pic>
        <p:nvPicPr>
          <p:cNvPr id="5" name="Content Placeholder 4"/>
          <p:cNvPicPr>
            <a:picLocks noGrp="1" noChangeAspect="1"/>
          </p:cNvPicPr>
          <p:nvPr>
            <p:ph sz="half" idx="2"/>
          </p:nvPr>
        </p:nvPicPr>
        <p:blipFill>
          <a:blip r:embed="rId2"/>
          <a:stretch>
            <a:fillRect/>
          </a:stretch>
        </p:blipFill>
        <p:spPr>
          <a:xfrm>
            <a:off x="5124450" y="2090737"/>
            <a:ext cx="4114800" cy="2800350"/>
          </a:xfrm>
          <a:prstGeom prst="rect">
            <a:avLst/>
          </a:prstGeom>
        </p:spPr>
      </p:pic>
    </p:spTree>
    <p:extLst>
      <p:ext uri="{BB962C8B-B14F-4D97-AF65-F5344CB8AC3E}">
        <p14:creationId xmlns:p14="http://schemas.microsoft.com/office/powerpoint/2010/main" val="128285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74320"/>
            <a:ext cx="8596668" cy="809897"/>
          </a:xfrm>
        </p:spPr>
        <p:txBody>
          <a:bodyPr/>
          <a:lstStyle/>
          <a:p>
            <a:pPr algn="ctr"/>
            <a:r>
              <a:rPr lang="en-US" dirty="0"/>
              <a:t>Technological Skills </a:t>
            </a:r>
          </a:p>
        </p:txBody>
      </p:sp>
      <p:sp>
        <p:nvSpPr>
          <p:cNvPr id="3" name="Content Placeholder 2"/>
          <p:cNvSpPr>
            <a:spLocks noGrp="1"/>
          </p:cNvSpPr>
          <p:nvPr>
            <p:ph sz="half" idx="1"/>
          </p:nvPr>
        </p:nvSpPr>
        <p:spPr>
          <a:xfrm>
            <a:off x="677334" y="849086"/>
            <a:ext cx="4184035" cy="5192275"/>
          </a:xfrm>
        </p:spPr>
        <p:txBody>
          <a:bodyPr>
            <a:normAutofit/>
          </a:bodyPr>
          <a:lstStyle/>
          <a:p>
            <a:r>
              <a:rPr lang="en-US" sz="2000" dirty="0">
                <a:latin typeface="Times New Roman" panose="02020603050405020304" pitchFamily="18" charset="0"/>
                <a:cs typeface="Times New Roman" panose="02020603050405020304" pitchFamily="18" charset="0"/>
              </a:rPr>
              <a:t>The HR function needs to be able to embrace technology and leverage data analytics tools to support DEI initiatives. </a:t>
            </a:r>
          </a:p>
          <a:p>
            <a:r>
              <a:rPr lang="en-US" sz="2000" dirty="0">
                <a:latin typeface="Times New Roman" panose="02020603050405020304" pitchFamily="18" charset="0"/>
                <a:cs typeface="Times New Roman" panose="02020603050405020304" pitchFamily="18" charset="0"/>
              </a:rPr>
              <a:t>This involves being able to use AI and machine learning to analyze data and identify patterns that can inform DEI initiatives (Tiwari, 2022). </a:t>
            </a:r>
          </a:p>
          <a:p>
            <a:r>
              <a:rPr lang="en-US" sz="2000" dirty="0">
                <a:latin typeface="Times New Roman" panose="02020603050405020304" pitchFamily="18" charset="0"/>
                <a:cs typeface="Times New Roman" panose="02020603050405020304" pitchFamily="18" charset="0"/>
              </a:rPr>
              <a:t>The HR function needs to be able to use digital platforms to support communication, collaboration, and knowledge-sharing across the organization.</a:t>
            </a:r>
          </a:p>
        </p:txBody>
      </p:sp>
      <p:pic>
        <p:nvPicPr>
          <p:cNvPr id="5" name="Content Placeholder 4"/>
          <p:cNvPicPr>
            <a:picLocks noGrp="1" noChangeAspect="1"/>
          </p:cNvPicPr>
          <p:nvPr>
            <p:ph sz="half" idx="2"/>
          </p:nvPr>
        </p:nvPicPr>
        <p:blipFill>
          <a:blip r:embed="rId2"/>
          <a:stretch>
            <a:fillRect/>
          </a:stretch>
        </p:blipFill>
        <p:spPr>
          <a:xfrm>
            <a:off x="5110162" y="2116931"/>
            <a:ext cx="4143375" cy="2657475"/>
          </a:xfrm>
          <a:prstGeom prst="rect">
            <a:avLst/>
          </a:prstGeom>
        </p:spPr>
      </p:pic>
    </p:spTree>
    <p:extLst>
      <p:ext uri="{BB962C8B-B14F-4D97-AF65-F5344CB8AC3E}">
        <p14:creationId xmlns:p14="http://schemas.microsoft.com/office/powerpoint/2010/main" val="525538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22811"/>
          </a:xfrm>
        </p:spPr>
        <p:txBody>
          <a:bodyPr/>
          <a:lstStyle/>
          <a:p>
            <a:pPr algn="ctr"/>
            <a:r>
              <a:rPr lang="en-US" dirty="0">
                <a:latin typeface="Times New Roman" panose="02020603050405020304" pitchFamily="18" charset="0"/>
                <a:cs typeface="Times New Roman" panose="02020603050405020304" pitchFamily="18" charset="0"/>
              </a:rPr>
              <a:t>Conclusion</a:t>
            </a:r>
            <a:r>
              <a:rPr lang="en-US" dirty="0"/>
              <a:t> </a:t>
            </a:r>
          </a:p>
        </p:txBody>
      </p:sp>
      <p:sp>
        <p:nvSpPr>
          <p:cNvPr id="5" name="Content Placeholder 4"/>
          <p:cNvSpPr>
            <a:spLocks noGrp="1"/>
          </p:cNvSpPr>
          <p:nvPr>
            <p:ph idx="1"/>
          </p:nvPr>
        </p:nvSpPr>
        <p:spPr>
          <a:xfrm>
            <a:off x="677334" y="1332411"/>
            <a:ext cx="8596668" cy="4708951"/>
          </a:xfrm>
        </p:spPr>
        <p:txBody>
          <a:bodyPr>
            <a:normAutofit/>
          </a:bodyPr>
          <a:lstStyle/>
          <a:p>
            <a:r>
              <a:rPr lang="en-US" sz="2000" dirty="0">
                <a:latin typeface="Times New Roman" panose="02020603050405020304" pitchFamily="18" charset="0"/>
                <a:cs typeface="Times New Roman" panose="02020603050405020304" pitchFamily="18" charset="0"/>
              </a:rPr>
              <a:t>Generally, the HR function at GM needs to develop a range of skills to successfully improve diversity, equity, and equality in the workplace. </a:t>
            </a:r>
          </a:p>
          <a:p>
            <a:r>
              <a:rPr lang="en-US" sz="2000" dirty="0">
                <a:latin typeface="Times New Roman" panose="02020603050405020304" pitchFamily="18" charset="0"/>
                <a:cs typeface="Times New Roman" panose="02020603050405020304" pitchFamily="18" charset="0"/>
              </a:rPr>
              <a:t>These skills include strategic thinking, communication and collaboration, data analysis and reporting, bias reduction, and digital literacy. </a:t>
            </a:r>
          </a:p>
          <a:p>
            <a:r>
              <a:rPr lang="en-US" sz="2000" dirty="0">
                <a:latin typeface="Times New Roman" panose="02020603050405020304" pitchFamily="18" charset="0"/>
                <a:cs typeface="Times New Roman" panose="02020603050405020304" pitchFamily="18" charset="0"/>
              </a:rPr>
              <a:t>Therefore, by developing these skills, the HR function can effectively implement the recommended initiatives and create a more diverse, equitable, and inclusive workplace culture. </a:t>
            </a:r>
          </a:p>
        </p:txBody>
      </p:sp>
    </p:spTree>
    <p:extLst>
      <p:ext uri="{BB962C8B-B14F-4D97-AF65-F5344CB8AC3E}">
        <p14:creationId xmlns:p14="http://schemas.microsoft.com/office/powerpoint/2010/main" val="611011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30630"/>
            <a:ext cx="8596668" cy="796833"/>
          </a:xfrm>
        </p:spPr>
        <p:txBody>
          <a:bodyPr/>
          <a:lstStyle/>
          <a:p>
            <a:pPr algn="ctr"/>
            <a:r>
              <a:rPr lang="en-US" dirty="0"/>
              <a:t>References </a:t>
            </a:r>
          </a:p>
        </p:txBody>
      </p:sp>
      <p:sp>
        <p:nvSpPr>
          <p:cNvPr id="3" name="Content Placeholder 2"/>
          <p:cNvSpPr>
            <a:spLocks noGrp="1"/>
          </p:cNvSpPr>
          <p:nvPr>
            <p:ph idx="1"/>
          </p:nvPr>
        </p:nvSpPr>
        <p:spPr>
          <a:xfrm>
            <a:off x="677334" y="809897"/>
            <a:ext cx="8596668" cy="6048103"/>
          </a:xfrm>
        </p:spPr>
        <p:txBody>
          <a:bodyPr>
            <a:normAutofit fontScale="85000" lnSpcReduction="10000"/>
          </a:bodyPr>
          <a:lstStyle/>
          <a:p>
            <a:r>
              <a:rPr lang="en-US" dirty="0" err="1">
                <a:latin typeface="Times New Roman" panose="02020603050405020304" pitchFamily="18" charset="0"/>
                <a:cs typeface="Times New Roman" panose="02020603050405020304" pitchFamily="18" charset="0"/>
              </a:rPr>
              <a:t>Asilian</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Bidgoli</a:t>
            </a:r>
            <a:r>
              <a:rPr lang="en-US" dirty="0">
                <a:latin typeface="Times New Roman" panose="02020603050405020304" pitchFamily="18" charset="0"/>
                <a:cs typeface="Times New Roman" panose="02020603050405020304" pitchFamily="18" charset="0"/>
              </a:rPr>
              <a:t>, A., </a:t>
            </a:r>
            <a:r>
              <a:rPr lang="en-US" dirty="0" err="1">
                <a:latin typeface="Times New Roman" panose="02020603050405020304" pitchFamily="18" charset="0"/>
                <a:cs typeface="Times New Roman" panose="02020603050405020304" pitchFamily="18" charset="0"/>
              </a:rPr>
              <a:t>Rahnamayan</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Dehkharghanian</a:t>
            </a:r>
            <a:r>
              <a:rPr lang="en-US" dirty="0">
                <a:latin typeface="Times New Roman" panose="02020603050405020304" pitchFamily="18" charset="0"/>
                <a:cs typeface="Times New Roman" panose="02020603050405020304" pitchFamily="18" charset="0"/>
              </a:rPr>
              <a:t>, T., </a:t>
            </a:r>
            <a:r>
              <a:rPr lang="en-US" dirty="0" err="1">
                <a:latin typeface="Times New Roman" panose="02020603050405020304" pitchFamily="18" charset="0"/>
                <a:cs typeface="Times New Roman" panose="02020603050405020304" pitchFamily="18" charset="0"/>
              </a:rPr>
              <a:t>Grami</a:t>
            </a:r>
            <a:r>
              <a:rPr lang="en-US" dirty="0">
                <a:latin typeface="Times New Roman" panose="02020603050405020304" pitchFamily="18" charset="0"/>
                <a:cs typeface="Times New Roman" panose="02020603050405020304" pitchFamily="18" charset="0"/>
              </a:rPr>
              <a:t>, A. and </a:t>
            </a:r>
            <a:r>
              <a:rPr lang="en-US" dirty="0" err="1">
                <a:latin typeface="Times New Roman" panose="02020603050405020304" pitchFamily="18" charset="0"/>
                <a:cs typeface="Times New Roman" panose="02020603050405020304" pitchFamily="18" charset="0"/>
              </a:rPr>
              <a:t>Tizhoosh</a:t>
            </a:r>
            <a:r>
              <a:rPr lang="en-US" dirty="0">
                <a:latin typeface="Times New Roman" panose="02020603050405020304" pitchFamily="18" charset="0"/>
                <a:cs typeface="Times New Roman" panose="02020603050405020304" pitchFamily="18" charset="0"/>
              </a:rPr>
              <a:t>, H.R., 2022. Bias reduction in representation of histopathology images using deep feature selection. </a:t>
            </a:r>
            <a:r>
              <a:rPr lang="en-US" i="1" dirty="0">
                <a:latin typeface="Times New Roman" panose="02020603050405020304" pitchFamily="18" charset="0"/>
                <a:cs typeface="Times New Roman" panose="02020603050405020304" pitchFamily="18" charset="0"/>
              </a:rPr>
              <a:t>Scientific reports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12</a:t>
            </a:r>
            <a:r>
              <a:rPr lang="en-US" dirty="0">
                <a:latin typeface="Times New Roman" panose="02020603050405020304" pitchFamily="18" charset="0"/>
                <a:cs typeface="Times New Roman" panose="02020603050405020304" pitchFamily="18" charset="0"/>
              </a:rPr>
              <a:t>(1), p.19994. </a:t>
            </a:r>
            <a:r>
              <a:rPr lang="en-US" dirty="0">
                <a:latin typeface="Times New Roman" panose="02020603050405020304" pitchFamily="18" charset="0"/>
                <a:cs typeface="Times New Roman" panose="02020603050405020304" pitchFamily="18" charset="0"/>
                <a:hlinkClick r:id="rId2"/>
              </a:rPr>
              <a:t>https://doi.org/10.1186/s40359-019-0299-7</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Russell, C.A., 2016. Questions of race in bioethics: Deceit, disregard, disparity, and the work of decentering. </a:t>
            </a:r>
            <a:r>
              <a:rPr lang="en-US" i="1" dirty="0">
                <a:latin typeface="Times New Roman" panose="02020603050405020304" pitchFamily="18" charset="0"/>
                <a:cs typeface="Times New Roman" panose="02020603050405020304" pitchFamily="18" charset="0"/>
              </a:rPr>
              <a:t>Philosophy Compass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(1), pp.43-55. </a:t>
            </a:r>
            <a:r>
              <a:rPr lang="en-US" dirty="0">
                <a:latin typeface="Times New Roman" panose="02020603050405020304" pitchFamily="18" charset="0"/>
                <a:cs typeface="Times New Roman" panose="02020603050405020304" pitchFamily="18" charset="0"/>
                <a:hlinkClick r:id="rId3"/>
              </a:rPr>
              <a:t>https://doi.org/10.1038/s41598-022-24317-z</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Alqershi</a:t>
            </a:r>
            <a:r>
              <a:rPr lang="en-US" dirty="0">
                <a:latin typeface="Times New Roman" panose="02020603050405020304" pitchFamily="18" charset="0"/>
                <a:cs typeface="Times New Roman" panose="02020603050405020304" pitchFamily="18" charset="0"/>
              </a:rPr>
              <a:t>, N.A., Wan </a:t>
            </a:r>
            <a:r>
              <a:rPr lang="en-US" dirty="0" err="1">
                <a:latin typeface="Times New Roman" panose="02020603050405020304" pitchFamily="18" charset="0"/>
                <a:cs typeface="Times New Roman" panose="02020603050405020304" pitchFamily="18" charset="0"/>
              </a:rPr>
              <a:t>Yusoff</a:t>
            </a:r>
            <a:r>
              <a:rPr lang="en-US" dirty="0">
                <a:latin typeface="Times New Roman" panose="02020603050405020304" pitchFamily="18" charset="0"/>
                <a:cs typeface="Times New Roman" panose="02020603050405020304" pitchFamily="18" charset="0"/>
              </a:rPr>
              <a:t>, W.F., Bin </a:t>
            </a:r>
            <a:r>
              <a:rPr lang="en-US" dirty="0" err="1">
                <a:latin typeface="Times New Roman" panose="02020603050405020304" pitchFamily="18" charset="0"/>
                <a:cs typeface="Times New Roman" panose="02020603050405020304" pitchFamily="18" charset="0"/>
              </a:rPr>
              <a:t>Masrom</a:t>
            </a:r>
            <a:r>
              <a:rPr lang="en-US" dirty="0">
                <a:latin typeface="Times New Roman" panose="02020603050405020304" pitchFamily="18" charset="0"/>
                <a:cs typeface="Times New Roman" panose="02020603050405020304" pitchFamily="18" charset="0"/>
              </a:rPr>
              <a:t>, M.A.N., Abdul Hamid, N.B., Mokhtar, S.S.M. and </a:t>
            </a:r>
            <a:r>
              <a:rPr lang="en-US" dirty="0" err="1">
                <a:latin typeface="Times New Roman" panose="02020603050405020304" pitchFamily="18" charset="0"/>
                <a:cs typeface="Times New Roman" panose="02020603050405020304" pitchFamily="18" charset="0"/>
              </a:rPr>
              <a:t>AlDoghan</a:t>
            </a:r>
            <a:r>
              <a:rPr lang="en-US" dirty="0">
                <a:latin typeface="Times New Roman" panose="02020603050405020304" pitchFamily="18" charset="0"/>
                <a:cs typeface="Times New Roman" panose="02020603050405020304" pitchFamily="18" charset="0"/>
              </a:rPr>
              <a:t>, M., 2022. Intellectual capital and performance of automotive manufacturers: the role of strategic thinking. </a:t>
            </a:r>
            <a:r>
              <a:rPr lang="en-US" i="1" dirty="0">
                <a:latin typeface="Times New Roman" panose="02020603050405020304" pitchFamily="18" charset="0"/>
                <a:cs typeface="Times New Roman" panose="02020603050405020304" pitchFamily="18" charset="0"/>
              </a:rPr>
              <a:t>International Journal of Productivity and Performance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71</a:t>
            </a:r>
            <a:r>
              <a:rPr lang="en-US" dirty="0">
                <a:latin typeface="Times New Roman" panose="02020603050405020304" pitchFamily="18" charset="0"/>
                <a:cs typeface="Times New Roman" panose="02020603050405020304" pitchFamily="18" charset="0"/>
              </a:rPr>
              <a:t>(6), pp.2534-2557. </a:t>
            </a:r>
            <a:r>
              <a:rPr lang="en-US" dirty="0">
                <a:latin typeface="Times New Roman" panose="02020603050405020304" pitchFamily="18" charset="0"/>
                <a:cs typeface="Times New Roman" panose="02020603050405020304" pitchFamily="18" charset="0"/>
                <a:hlinkClick r:id="rId4"/>
              </a:rPr>
              <a:t>https://doi.org/10.1108/IJPPM-02-2021-0067</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Tiwari, S. P. 2022. Knowledge Management Strategies and Emerging Technologies--An Overview Of the Underpinning Concepts. </a:t>
            </a:r>
            <a:r>
              <a:rPr lang="en-US" i="1" dirty="0" err="1">
                <a:latin typeface="Times New Roman" panose="02020603050405020304" pitchFamily="18" charset="0"/>
                <a:cs typeface="Times New Roman" panose="02020603050405020304" pitchFamily="18" charset="0"/>
              </a:rPr>
              <a:t>arXiv</a:t>
            </a:r>
            <a:r>
              <a:rPr lang="en-US" i="1" dirty="0">
                <a:latin typeface="Times New Roman" panose="02020603050405020304" pitchFamily="18" charset="0"/>
                <a:cs typeface="Times New Roman" panose="02020603050405020304" pitchFamily="18" charset="0"/>
              </a:rPr>
              <a:t> preprint arXiv:2205.01100</a:t>
            </a:r>
            <a:r>
              <a:rPr lang="en-US" dirty="0">
                <a:latin typeface="Times New Roman" panose="02020603050405020304" pitchFamily="18" charset="0"/>
                <a:cs typeface="Times New Roman" panose="02020603050405020304" pitchFamily="18" charset="0"/>
              </a:rPr>
              <a:t>.</a:t>
            </a:r>
          </a:p>
          <a:p>
            <a:r>
              <a:rPr lang="en-US" dirty="0">
                <a:latin typeface="Times New Roman" panose="02020603050405020304" pitchFamily="18" charset="0"/>
                <a:cs typeface="Times New Roman" panose="02020603050405020304" pitchFamily="18" charset="0"/>
              </a:rPr>
              <a:t>Shah, T. R. (2022). Can big data analytics help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achieve sustainable competitive advantage? A developmental enquiry. </a:t>
            </a:r>
            <a:r>
              <a:rPr lang="en-US" i="1" dirty="0">
                <a:latin typeface="Times New Roman" panose="02020603050405020304" pitchFamily="18" charset="0"/>
                <a:cs typeface="Times New Roman" panose="02020603050405020304" pitchFamily="18" charset="0"/>
              </a:rPr>
              <a:t>Technology in Society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68</a:t>
            </a:r>
            <a:r>
              <a:rPr lang="en-US" dirty="0">
                <a:latin typeface="Times New Roman" panose="02020603050405020304" pitchFamily="18" charset="0"/>
                <a:cs typeface="Times New Roman" panose="02020603050405020304" pitchFamily="18" charset="0"/>
              </a:rPr>
              <a:t>, 101801. </a:t>
            </a:r>
            <a:r>
              <a:rPr lang="en-US" dirty="0">
                <a:latin typeface="Times New Roman" panose="02020603050405020304" pitchFamily="18" charset="0"/>
                <a:cs typeface="Times New Roman" panose="02020603050405020304" pitchFamily="18" charset="0"/>
                <a:hlinkClick r:id="rId5"/>
              </a:rPr>
              <a:t>https://doi.org/10.1016/j.techsoc.2021.101801</a:t>
            </a:r>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Su, X., Zeng, W., Zheng, M., Jiang, X., Lin, W. and Xu, A., 2022. Big data analytics capabilities and organizational performance: the mediating effect of dual innovations. </a:t>
            </a:r>
            <a:r>
              <a:rPr lang="en-US" i="1" dirty="0">
                <a:latin typeface="Times New Roman" panose="02020603050405020304" pitchFamily="18" charset="0"/>
                <a:cs typeface="Times New Roman" panose="02020603050405020304" pitchFamily="18" charset="0"/>
              </a:rPr>
              <a:t>European Journal of Innovation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25</a:t>
            </a:r>
            <a:r>
              <a:rPr lang="en-US" dirty="0">
                <a:latin typeface="Times New Roman" panose="02020603050405020304" pitchFamily="18" charset="0"/>
                <a:cs typeface="Times New Roman" panose="02020603050405020304" pitchFamily="18" charset="0"/>
              </a:rPr>
              <a:t>(4), pp.1142-1160. </a:t>
            </a:r>
            <a:r>
              <a:rPr lang="en-US" dirty="0">
                <a:latin typeface="Times New Roman" panose="02020603050405020304" pitchFamily="18" charset="0"/>
                <a:cs typeface="Times New Roman" panose="02020603050405020304" pitchFamily="18" charset="0"/>
                <a:hlinkClick r:id="rId6"/>
              </a:rPr>
              <a:t>https://doi.org/10.1108/EJIM-10-2020-0431</a:t>
            </a:r>
            <a:endParaRPr lang="en-US" dirty="0">
              <a:latin typeface="Times New Roman" panose="02020603050405020304" pitchFamily="18" charset="0"/>
              <a:cs typeface="Times New Roman" panose="02020603050405020304" pitchFamily="18" charset="0"/>
            </a:endParaRPr>
          </a:p>
          <a:p>
            <a:r>
              <a:rPr lang="en-US" dirty="0" err="1">
                <a:latin typeface="Times New Roman" panose="02020603050405020304" pitchFamily="18" charset="0"/>
                <a:cs typeface="Times New Roman" panose="02020603050405020304" pitchFamily="18" charset="0"/>
              </a:rPr>
              <a:t>Dor</a:t>
            </a:r>
            <a:r>
              <a:rPr lang="en-US" dirty="0">
                <a:latin typeface="Times New Roman" panose="02020603050405020304" pitchFamily="18" charset="0"/>
                <a:cs typeface="Times New Roman" panose="02020603050405020304" pitchFamily="18" charset="0"/>
              </a:rPr>
              <a:t>, D., 2023. Communication for collaborative computation: two major transitions in human evolution. </a:t>
            </a:r>
            <a:r>
              <a:rPr lang="en-US" i="1" dirty="0">
                <a:latin typeface="Times New Roman" panose="02020603050405020304" pitchFamily="18" charset="0"/>
                <a:cs typeface="Times New Roman" panose="02020603050405020304" pitchFamily="18" charset="0"/>
              </a:rPr>
              <a:t>Philosophical Transactions of the Royal Society B</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378</a:t>
            </a:r>
            <a:r>
              <a:rPr lang="en-US" dirty="0">
                <a:latin typeface="Times New Roman" panose="02020603050405020304" pitchFamily="18" charset="0"/>
                <a:cs typeface="Times New Roman" panose="02020603050405020304" pitchFamily="18" charset="0"/>
              </a:rPr>
              <a:t>(1872), p.20210404.</a:t>
            </a:r>
          </a:p>
          <a:p>
            <a:r>
              <a:rPr lang="en-US" dirty="0">
                <a:latin typeface="Times New Roman" panose="02020603050405020304" pitchFamily="18" charset="0"/>
                <a:cs typeface="Times New Roman" panose="02020603050405020304" pitchFamily="18" charset="0"/>
              </a:rPr>
              <a:t>Ferreira, C., Robertson, J. and Pitt, L., 2023. Business (un) usual: Critical skills for the next normal. </a:t>
            </a:r>
            <a:r>
              <a:rPr lang="en-US" i="1" dirty="0">
                <a:latin typeface="Times New Roman" panose="02020603050405020304" pitchFamily="18" charset="0"/>
                <a:cs typeface="Times New Roman" panose="02020603050405020304" pitchFamily="18" charset="0"/>
              </a:rPr>
              <a:t>Thunderbird International Business Review</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65</a:t>
            </a:r>
            <a:r>
              <a:rPr lang="en-US" dirty="0">
                <a:latin typeface="Times New Roman" panose="02020603050405020304" pitchFamily="18" charset="0"/>
                <a:cs typeface="Times New Roman" panose="02020603050405020304" pitchFamily="18" charset="0"/>
              </a:rPr>
              <a:t>(1), pp.39-47. </a:t>
            </a:r>
            <a:r>
              <a:rPr lang="en-US" dirty="0">
                <a:latin typeface="Times New Roman" panose="02020603050405020304" pitchFamily="18" charset="0"/>
                <a:cs typeface="Times New Roman" panose="02020603050405020304" pitchFamily="18" charset="0"/>
                <a:hlinkClick r:id="rId7"/>
              </a:rPr>
              <a:t>https://doi.org/10.1002/tie.22276</a:t>
            </a:r>
            <a:endParaRPr lang="en-US" dirty="0">
              <a:latin typeface="Times New Roman" panose="02020603050405020304" pitchFamily="18" charset="0"/>
              <a:cs typeface="Times New Roman" panose="02020603050405020304" pitchFamily="18" charset="0"/>
            </a:endParaRP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7424889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174</TotalTime>
  <Words>1028</Words>
  <Application>Microsoft Office PowerPoint</Application>
  <PresentationFormat>宽屏</PresentationFormat>
  <Paragraphs>44</Paragraphs>
  <Slides>8</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8</vt:i4>
      </vt:variant>
    </vt:vector>
  </HeadingPairs>
  <TitlesOfParts>
    <vt:vector size="13" baseType="lpstr">
      <vt:lpstr>Arial</vt:lpstr>
      <vt:lpstr>Times New Roman</vt:lpstr>
      <vt:lpstr>Trebuchet MS</vt:lpstr>
      <vt:lpstr>Wingdings 3</vt:lpstr>
      <vt:lpstr>Facet</vt:lpstr>
      <vt:lpstr>MANAGING EQUALITY DIVERSITY AND EQUITY: THE CASE OF GENERAL MOTORS INC. </vt:lpstr>
      <vt:lpstr>Strategic Thinking Skills </vt:lpstr>
      <vt:lpstr>Communication and Collaboration Skills</vt:lpstr>
      <vt:lpstr>Data Analysis and Reporting Skills</vt:lpstr>
      <vt:lpstr>Bias Reduction Skills </vt:lpstr>
      <vt:lpstr>Technological Skills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EQUALITY DIVERSITY AND EQUITY: THE CASE OF GENERAL MOTORS INC.</dc:title>
  <dc:creator>pc</dc:creator>
  <cp:lastModifiedBy>杨 国伟</cp:lastModifiedBy>
  <cp:revision>16</cp:revision>
  <dcterms:created xsi:type="dcterms:W3CDTF">2023-02-21T14:40:02Z</dcterms:created>
  <dcterms:modified xsi:type="dcterms:W3CDTF">2023-04-24T13:53:31Z</dcterms:modified>
</cp:coreProperties>
</file>