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9"/>
  </p:notesMasterIdLst>
  <p:sldIdLst>
    <p:sldId id="256" r:id="rId2"/>
    <p:sldId id="257" r:id="rId3"/>
    <p:sldId id="279" r:id="rId4"/>
    <p:sldId id="258" r:id="rId5"/>
    <p:sldId id="259" r:id="rId6"/>
    <p:sldId id="260" r:id="rId7"/>
    <p:sldId id="280" r:id="rId8"/>
    <p:sldId id="261" r:id="rId9"/>
    <p:sldId id="262" r:id="rId10"/>
    <p:sldId id="263" r:id="rId11"/>
    <p:sldId id="264" r:id="rId12"/>
    <p:sldId id="265" r:id="rId13"/>
    <p:sldId id="266" r:id="rId14"/>
    <p:sldId id="267" r:id="rId15"/>
    <p:sldId id="268" r:id="rId16"/>
    <p:sldId id="269" r:id="rId17"/>
    <p:sldId id="281" r:id="rId18"/>
    <p:sldId id="282" r:id="rId19"/>
    <p:sldId id="270" r:id="rId20"/>
    <p:sldId id="271" r:id="rId21"/>
    <p:sldId id="272" r:id="rId22"/>
    <p:sldId id="273" r:id="rId23"/>
    <p:sldId id="274" r:id="rId24"/>
    <p:sldId id="275" r:id="rId25"/>
    <p:sldId id="276" r:id="rId26"/>
    <p:sldId id="277" r:id="rId27"/>
    <p:sldId id="278"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68" autoAdjust="0"/>
    <p:restoredTop sz="76786" autoAdjust="0"/>
  </p:normalViewPr>
  <p:slideViewPr>
    <p:cSldViewPr snapToGrid="0" snapToObjects="1">
      <p:cViewPr varScale="1">
        <p:scale>
          <a:sx n="78" d="100"/>
          <a:sy n="78" d="100"/>
        </p:scale>
        <p:origin x="-56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2/17/2014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28C9B9C-0A09-B34B-83B7-5B41CD9763FA}" type="slidenum">
              <a:rPr lang="en-US" sz="800"/>
              <a:pPr/>
              <a:t>2</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Layer 2 redundancy improves the availability of the network by implementing alternate network paths by adding equipment and cabling. Having multiple paths for data to traverse the network allows for a single path to be disrupted without impacting the connectivity of devices on the network.</a:t>
            </a:r>
            <a:endParaRPr lang="en-US" dirty="0" smtClean="0"/>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A8A48F8-9AA5-5841-94C8-67FF30A3A626}" type="slidenum">
              <a:rPr lang="en-US" sz="800"/>
              <a:pPr/>
              <a:t>4</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49F2C6D-78B9-7746-B317-02A4E718CB5E}" type="slidenum">
              <a:rPr lang="en-US" sz="800"/>
              <a:pPr/>
              <a:t>5</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6</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4B63B0-A776-C64C-BACA-E4DF60A1756A}" type="slidenum">
              <a:rPr lang="en-US" sz="800"/>
              <a:pPr/>
              <a:t>7</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A2FDF14-DCD7-9C44-8317-7D0AAB80D9B9}" type="slidenum">
              <a:rPr lang="en-US" sz="800"/>
              <a:pPr/>
              <a:t>8</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6FE2358-19C0-6E48-8983-C32AAC5B4E4D}" type="slidenum">
              <a:rPr lang="en-US" sz="800"/>
              <a:pPr/>
              <a:t>9</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12874C4-3B22-7D4D-BC98-C53BF630121C}" type="slidenum">
              <a:rPr lang="en-US" sz="800"/>
              <a:pPr/>
              <a:t>10</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026F7F2-78C9-4F47-8B4A-ACDCCDA2878E}" type="slidenum">
              <a:rPr lang="en-US" sz="800"/>
              <a:pPr/>
              <a:t>11</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26CB00-A102-B949-8BA5-DFEA2AC38827}" type="slidenum">
              <a:rPr lang="en-US" sz="800"/>
              <a:pPr/>
              <a:t>12</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66E5A95-9F86-9D46-B626-0D6B450728A8}" type="slidenum">
              <a:rPr lang="en-US" sz="800"/>
              <a:pPr/>
              <a:t>13</a:t>
            </a:fld>
            <a:endParaRPr lang="en-US" sz="80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61429FB-6466-B04D-BCFF-0F9DC2CB25EB}" type="slidenum">
              <a:rPr lang="en-US" sz="800"/>
              <a:pPr/>
              <a:t>14</a:t>
            </a:fld>
            <a:endParaRPr lang="en-US" sz="8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A060477-FFD8-434D-B122-AC1FC9013F5C}" type="slidenum">
              <a:rPr lang="en-US" sz="800"/>
              <a:pPr/>
              <a:t>15</a:t>
            </a:fld>
            <a:endParaRPr lang="en-US" sz="8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5FC42C4-F2CD-4341-9BDA-56497007048C}" type="slidenum">
              <a:rPr lang="en-US" sz="800"/>
              <a:pPr/>
              <a:t>16</a:t>
            </a:fld>
            <a:endParaRPr lang="en-US" sz="8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51FC871-8F03-4448-9F96-6AF901F1D8BA}" type="slidenum">
              <a:rPr lang="en-US" sz="800"/>
              <a:pPr/>
              <a:t>17</a:t>
            </a:fld>
            <a:endParaRPr lang="en-US" sz="80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1001675" eaLnBrk="0" fontAlgn="base" hangingPunct="0">
              <a:lnSpc>
                <a:spcPct val="90000"/>
              </a:lnSpc>
              <a:spcBef>
                <a:spcPct val="50000"/>
              </a:spcBef>
              <a:spcAft>
                <a:spcPct val="0"/>
              </a:spcAft>
              <a:buSzPct val="100000"/>
              <a:defRPr/>
            </a:pPr>
            <a:r>
              <a:rPr lang="en-US" b="1" dirty="0" smtClean="0"/>
              <a:t>2.2.2.1</a:t>
            </a:r>
            <a:r>
              <a:rPr lang="en-US" b="1" dirty="0">
                <a:latin typeface="Arial" charset="0"/>
              </a:rPr>
              <a:t>Overview of PVST+</a:t>
            </a:r>
          </a:p>
          <a:p>
            <a:pPr defTabSz="1001675" eaLnBrk="0" fontAlgn="base" hangingPunct="0">
              <a:lnSpc>
                <a:spcPct val="90000"/>
              </a:lnSpc>
              <a:spcBef>
                <a:spcPct val="50000"/>
              </a:spcBef>
              <a:spcAft>
                <a:spcPct val="0"/>
              </a:spcAft>
              <a:buSzPct val="100000"/>
              <a:defRPr/>
            </a:pPr>
            <a:endParaRPr lang="en-US" b="1" dirty="0">
              <a:latin typeface="Arial" charset="0"/>
            </a:endParaRPr>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51FC871-8F03-4448-9F96-6AF901F1D8BA}" type="slidenum">
              <a:rPr lang="en-US" sz="800"/>
              <a:pPr/>
              <a:t>19</a:t>
            </a:fld>
            <a:endParaRPr lang="en-US" sz="80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689F6F-25FE-EA44-BF84-52B504DA4509}" type="slidenum">
              <a:rPr lang="en-US" sz="800"/>
              <a:pPr/>
              <a:t>20</a:t>
            </a:fld>
            <a:endParaRPr lang="en-US" sz="80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B9F0076-FD34-6245-A154-F7D4D5FDB91C}" type="slidenum">
              <a:rPr lang="en-US" sz="800"/>
              <a:pPr/>
              <a:t>21</a:t>
            </a:fld>
            <a:endParaRPr lang="en-US" sz="80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A42BAE0-077B-3E40-AB08-AE143AAFA16D}" type="slidenum">
              <a:rPr lang="en-US" sz="800"/>
              <a:pPr/>
              <a:t>22</a:t>
            </a:fld>
            <a:endParaRPr lang="en-US" sz="8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A2834C9-6727-3648-A812-8EFFD7A5732B}" type="slidenum">
              <a:rPr lang="en-US" sz="800"/>
              <a:pPr/>
              <a:t>23</a:t>
            </a:fld>
            <a:endParaRPr lang="en-US" sz="80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FEE0D3B-3E51-E94F-AC74-C8CC5B2E13A6}" type="slidenum">
              <a:rPr lang="en-US" sz="800"/>
              <a:pPr/>
              <a:t>24</a:t>
            </a:fld>
            <a:endParaRPr lang="en-US" sz="8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5A6B0EB-A971-EB48-A0A1-468E3392010D}" type="slidenum">
              <a:rPr lang="en-US" sz="800"/>
              <a:pPr/>
              <a:t>25</a:t>
            </a:fld>
            <a:endParaRPr lang="en-US" sz="80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D50CAE7-8CD9-DE46-BA1C-288D189A02FC}" type="slidenum">
              <a:rPr lang="en-US" sz="800"/>
              <a:pPr/>
              <a:t>26</a:t>
            </a:fld>
            <a:endParaRPr lang="en-US" sz="80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ABA2A5C-8F9E-3F4E-B5A2-9F59C483569E}" type="slidenum">
              <a:rPr lang="en-US" sz="800"/>
              <a:pPr/>
              <a:t>27</a:t>
            </a:fld>
            <a:endParaRPr lang="en-US" sz="80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2/17/2014</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cid:image005.png@01CEBADB.7545DCC0"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pic>
        <p:nvPicPr>
          <p:cNvPr id="7" name="Picture 6"/>
          <p:cNvPicPr/>
          <p:nvPr userDrawn="1"/>
        </p:nvPicPr>
        <p:blipFill>
          <a:blip r:embed="rId14" cstate="email">
            <a:extLst>
              <a:ext uri="{28A0092B-C50C-407E-A947-70E740481C1C}">
                <a14:useLocalDpi xmlns:a14="http://schemas.microsoft.com/office/drawing/2010/main" val="0"/>
              </a:ext>
            </a:extLst>
          </a:blip>
          <a:stretch>
            <a:fillRect/>
          </a:stretch>
        </p:blipFill>
        <p:spPr>
          <a:xfrm>
            <a:off x="1" y="0"/>
            <a:ext cx="2326640" cy="944880"/>
          </a:xfrm>
          <a:prstGeom prst="rect">
            <a:avLst/>
          </a:prstGeom>
        </p:spPr>
      </p:pic>
      <p:pic>
        <p:nvPicPr>
          <p:cNvPr id="9" name="Picture 8" descr="cid:image005.png@01CEBADB.7545DCC0"/>
          <p:cNvPicPr/>
          <p:nvPr userDrawn="1"/>
        </p:nvPicPr>
        <p:blipFill>
          <a:blip r:embed="rId15" r:link="rId16" cstate="email">
            <a:extLst>
              <a:ext uri="{28A0092B-C50C-407E-A947-70E740481C1C}">
                <a14:useLocalDpi xmlns:a14="http://schemas.microsoft.com/office/drawing/2010/main" val="0"/>
              </a:ext>
            </a:extLst>
          </a:blip>
          <a:srcRect/>
          <a:stretch>
            <a:fillRect/>
          </a:stretch>
        </p:blipFill>
        <p:spPr bwMode="auto">
          <a:xfrm>
            <a:off x="6242367" y="-158115"/>
            <a:ext cx="2978785" cy="1261110"/>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944547"/>
            <a:ext cx="6498158" cy="2083443"/>
          </a:xfrm>
        </p:spPr>
        <p:txBody>
          <a:bodyPr/>
          <a:lstStyle/>
          <a:p>
            <a:r>
              <a:rPr lang="en-US" altLang="ja-JP" sz="4800" dirty="0" smtClean="0">
                <a:latin typeface="Arial" charset="0"/>
                <a:cs typeface="ＭＳ Ｐゴシック" charset="0"/>
              </a:rPr>
              <a:t>Spanning Tree Protocol</a:t>
            </a:r>
            <a:r>
              <a:rPr lang="en-US" altLang="ja-JP" sz="4800" dirty="0">
                <a:latin typeface="Arial" charset="0"/>
                <a:cs typeface="ＭＳ Ｐゴシック" charset="0"/>
              </a:rPr>
              <a:t/>
            </a:r>
            <a:br>
              <a:rPr lang="en-US" altLang="ja-JP" sz="4800" dirty="0">
                <a:latin typeface="Arial" charset="0"/>
                <a:cs typeface="ＭＳ Ｐゴシック" charset="0"/>
              </a:rPr>
            </a:br>
            <a:r>
              <a:rPr lang="en-US" altLang="ja-JP" sz="4800" dirty="0" smtClean="0">
                <a:latin typeface="Arial" charset="0"/>
                <a:cs typeface="ＭＳ Ｐゴシック" charset="0"/>
              </a:rPr>
              <a:t/>
            </a:r>
            <a:br>
              <a:rPr lang="en-US" altLang="ja-JP" sz="4800" dirty="0" smtClean="0">
                <a:latin typeface="Arial" charset="0"/>
                <a:cs typeface="ＭＳ Ｐゴシック" charset="0"/>
              </a:rPr>
            </a:br>
            <a:r>
              <a:rPr lang="en-US" altLang="ja-JP" sz="2800" dirty="0" smtClean="0">
                <a:solidFill>
                  <a:schemeClr val="tx2">
                    <a:lumMod val="75000"/>
                    <a:lumOff val="25000"/>
                  </a:schemeClr>
                </a:solidFill>
                <a:latin typeface="Arial" charset="0"/>
                <a:cs typeface="ＭＳ Ｐゴシック" charset="0"/>
              </a:rPr>
              <a:t>Lecture 5</a:t>
            </a:r>
            <a:endParaRPr lang="en-US" sz="2800" dirty="0">
              <a:solidFill>
                <a:schemeClr val="tx2">
                  <a:lumMod val="75000"/>
                  <a:lumOff val="25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atin typeface="Arial" charset="0"/>
              </a:rPr>
              <a:t>Objectives</a:t>
            </a:r>
          </a:p>
        </p:txBody>
      </p:sp>
      <p:sp>
        <p:nvSpPr>
          <p:cNvPr id="5123" name="Rectangle 3"/>
          <p:cNvSpPr>
            <a:spLocks noGrp="1" noChangeArrowheads="1"/>
          </p:cNvSpPr>
          <p:nvPr>
            <p:ph type="body" idx="1"/>
          </p:nvPr>
        </p:nvSpPr>
        <p:spPr>
          <a:xfrm>
            <a:off x="655638" y="1444532"/>
            <a:ext cx="7940675" cy="5024531"/>
          </a:xfrm>
        </p:spPr>
        <p:txBody>
          <a:bodyPr/>
          <a:lstStyle/>
          <a:p>
            <a:pPr marL="457200" indent="-457200"/>
            <a:r>
              <a:rPr lang="en-US" altLang="ja-JP" dirty="0">
                <a:solidFill>
                  <a:schemeClr val="tx1"/>
                </a:solidFill>
                <a:latin typeface="Arial" charset="0"/>
                <a:cs typeface="ＭＳ Ｐゴシック" charset="0"/>
              </a:rPr>
              <a:t>T</a:t>
            </a:r>
            <a:r>
              <a:rPr lang="en-US" altLang="ja-JP" dirty="0" smtClean="0">
                <a:solidFill>
                  <a:schemeClr val="tx1"/>
                </a:solidFill>
                <a:latin typeface="Arial" charset="0"/>
                <a:cs typeface="ＭＳ Ｐゴシック" charset="0"/>
              </a:rPr>
              <a:t>he </a:t>
            </a:r>
            <a:r>
              <a:rPr lang="en-US" altLang="ja-JP" dirty="0">
                <a:solidFill>
                  <a:schemeClr val="tx1"/>
                </a:solidFill>
                <a:latin typeface="Arial" charset="0"/>
                <a:cs typeface="ＭＳ Ｐゴシック" charset="0"/>
              </a:rPr>
              <a:t>role of redundancy in a converged network</a:t>
            </a:r>
          </a:p>
          <a:p>
            <a:pPr marL="457200" indent="-457200"/>
            <a:r>
              <a:rPr lang="en-US" altLang="ja-JP" dirty="0">
                <a:solidFill>
                  <a:schemeClr val="tx1"/>
                </a:solidFill>
                <a:latin typeface="Arial" charset="0"/>
                <a:cs typeface="ＭＳ Ｐゴシック" charset="0"/>
              </a:rPr>
              <a:t>H</a:t>
            </a:r>
            <a:r>
              <a:rPr lang="en-US" altLang="ja-JP" dirty="0" smtClean="0">
                <a:solidFill>
                  <a:schemeClr val="tx1"/>
                </a:solidFill>
                <a:latin typeface="Arial" charset="0"/>
                <a:cs typeface="ＭＳ Ｐゴシック" charset="0"/>
              </a:rPr>
              <a:t>ow </a:t>
            </a:r>
            <a:r>
              <a:rPr lang="en-US" altLang="ja-JP" dirty="0">
                <a:solidFill>
                  <a:schemeClr val="tx1"/>
                </a:solidFill>
                <a:latin typeface="Arial" charset="0"/>
                <a:cs typeface="ＭＳ Ｐゴシック" charset="0"/>
              </a:rPr>
              <a:t>STP works to eliminate Layer 2 loops in a converged network  </a:t>
            </a:r>
          </a:p>
          <a:p>
            <a:pPr marL="457200" indent="-457200"/>
            <a:r>
              <a:rPr lang="en-US" altLang="ja-JP" dirty="0">
                <a:solidFill>
                  <a:schemeClr val="tx1"/>
                </a:solidFill>
                <a:latin typeface="Arial" charset="0"/>
                <a:cs typeface="ＭＳ Ｐゴシック" charset="0"/>
              </a:rPr>
              <a:t>H</a:t>
            </a:r>
            <a:r>
              <a:rPr lang="en-US" altLang="ja-JP" dirty="0" smtClean="0">
                <a:solidFill>
                  <a:schemeClr val="tx1"/>
                </a:solidFill>
                <a:latin typeface="Arial" charset="0"/>
                <a:cs typeface="ＭＳ Ｐゴシック" charset="0"/>
              </a:rPr>
              <a:t>ow </a:t>
            </a:r>
            <a:r>
              <a:rPr lang="en-US" altLang="ja-JP" dirty="0">
                <a:solidFill>
                  <a:schemeClr val="tx1"/>
                </a:solidFill>
                <a:latin typeface="Arial" charset="0"/>
                <a:cs typeface="ＭＳ Ｐゴシック" charset="0"/>
              </a:rPr>
              <a:t>the STP algorithm uses three steps to converge on a loop-free topology</a:t>
            </a:r>
          </a:p>
          <a:p>
            <a:pPr marL="457200" indent="-457200"/>
            <a:r>
              <a:rPr lang="en-US" altLang="ja-JP" dirty="0">
                <a:solidFill>
                  <a:schemeClr val="tx1"/>
                </a:solidFill>
                <a:latin typeface="Arial" charset="0"/>
                <a:cs typeface="ＭＳ Ｐゴシック" charset="0"/>
              </a:rPr>
              <a:t>Implement rapid per VLAN spanning tree (rapid PVST+) in a LAN to prevent loops between redundant switches. </a:t>
            </a:r>
            <a:endParaRPr lang="en-CA" altLang="ja-JP" dirty="0">
              <a:solidFill>
                <a:schemeClr val="tx1"/>
              </a:solidFill>
              <a:latin typeface="Arial" charset="0"/>
              <a:cs typeface="ＭＳ Ｐゴシック" charset="0"/>
            </a:endParaRPr>
          </a:p>
          <a:p>
            <a:pPr marL="457200" indent="-457200"/>
            <a:endParaRPr lang="en-CA" altLang="ja-JP" dirty="0">
              <a:solidFill>
                <a:schemeClr val="tx1"/>
              </a:solidFill>
              <a:latin typeface="Arial" charset="0"/>
              <a:cs typeface="ＭＳ Ｐゴシック" charset="0"/>
            </a:endParaRPr>
          </a:p>
          <a:p>
            <a:pPr marL="457200" indent="-457200"/>
            <a:endParaRPr lang="en-US" dirty="0">
              <a:solidFill>
                <a:schemeClr val="tx1"/>
              </a:solidFill>
              <a:latin typeface="Arial" charset="0"/>
            </a:endParaRPr>
          </a:p>
        </p:txBody>
      </p:sp>
    </p:spTree>
    <p:extLst>
      <p:ext uri="{BB962C8B-B14F-4D97-AF65-F5344CB8AC3E}">
        <p14:creationId xmlns:p14="http://schemas.microsoft.com/office/powerpoint/2010/main" val="8409614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028" y="300759"/>
            <a:ext cx="3829620" cy="575470"/>
          </a:xfrm>
        </p:spPr>
        <p:txBody>
          <a:bodyPr/>
          <a:lstStyle/>
          <a:p>
            <a:r>
              <a:rPr lang="en-GB" sz="3600" dirty="0" smtClean="0"/>
              <a:t>Redundancy</a:t>
            </a:r>
            <a:endParaRPr lang="en-GB" sz="3600" dirty="0"/>
          </a:p>
        </p:txBody>
      </p:sp>
      <p:pic>
        <p:nvPicPr>
          <p:cNvPr id="1026" name="Picture 2"/>
          <p:cNvPicPr>
            <a:picLocks noChangeAspect="1" noChangeArrowheads="1"/>
          </p:cNvPicPr>
          <p:nvPr/>
        </p:nvPicPr>
        <p:blipFill>
          <a:blip r:embed="rId3"/>
          <a:srcRect/>
          <a:stretch>
            <a:fillRect/>
          </a:stretch>
        </p:blipFill>
        <p:spPr bwMode="auto">
          <a:xfrm>
            <a:off x="0" y="1048512"/>
            <a:ext cx="3382499" cy="2225522"/>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3818033" y="914400"/>
            <a:ext cx="2625931" cy="2225522"/>
          </a:xfrm>
          <a:prstGeom prst="rect">
            <a:avLst/>
          </a:prstGeom>
          <a:noFill/>
          <a:ln w="9525">
            <a:noFill/>
            <a:miter lim="800000"/>
            <a:headEnd/>
            <a:tailEnd/>
          </a:ln>
          <a:effectLst/>
        </p:spPr>
      </p:pic>
      <p:pic>
        <p:nvPicPr>
          <p:cNvPr id="1028" name="Picture 4"/>
          <p:cNvPicPr>
            <a:picLocks noChangeAspect="1" noChangeArrowheads="1"/>
          </p:cNvPicPr>
          <p:nvPr/>
        </p:nvPicPr>
        <p:blipFill>
          <a:blip r:embed="rId5"/>
          <a:srcRect/>
          <a:stretch>
            <a:fillRect/>
          </a:stretch>
        </p:blipFill>
        <p:spPr bwMode="auto">
          <a:xfrm>
            <a:off x="6301648" y="1855876"/>
            <a:ext cx="2602392" cy="2011045"/>
          </a:xfrm>
          <a:prstGeom prst="rect">
            <a:avLst/>
          </a:prstGeom>
          <a:noFill/>
          <a:ln w="9525">
            <a:noFill/>
            <a:miter lim="800000"/>
            <a:headEnd/>
            <a:tailEnd/>
          </a:ln>
          <a:effectLst/>
        </p:spPr>
      </p:pic>
      <p:pic>
        <p:nvPicPr>
          <p:cNvPr id="1029" name="Picture 5"/>
          <p:cNvPicPr>
            <a:picLocks noChangeAspect="1" noChangeArrowheads="1"/>
          </p:cNvPicPr>
          <p:nvPr/>
        </p:nvPicPr>
        <p:blipFill>
          <a:blip r:embed="rId6"/>
          <a:srcRect/>
          <a:stretch>
            <a:fillRect/>
          </a:stretch>
        </p:blipFill>
        <p:spPr bwMode="auto">
          <a:xfrm>
            <a:off x="258254" y="3811836"/>
            <a:ext cx="3718835" cy="2483664"/>
          </a:xfrm>
          <a:prstGeom prst="rect">
            <a:avLst/>
          </a:prstGeom>
          <a:noFill/>
          <a:ln w="9525">
            <a:noFill/>
            <a:miter lim="800000"/>
            <a:headEnd/>
            <a:tailEnd/>
          </a:ln>
          <a:effectLst/>
        </p:spPr>
      </p:pic>
      <p:pic>
        <p:nvPicPr>
          <p:cNvPr id="1030" name="Picture 6"/>
          <p:cNvPicPr>
            <a:picLocks noChangeAspect="1" noChangeArrowheads="1"/>
          </p:cNvPicPr>
          <p:nvPr/>
        </p:nvPicPr>
        <p:blipFill>
          <a:blip r:embed="rId7"/>
          <a:srcRect/>
          <a:stretch>
            <a:fillRect/>
          </a:stretch>
        </p:blipFill>
        <p:spPr bwMode="auto">
          <a:xfrm>
            <a:off x="4907540" y="4063723"/>
            <a:ext cx="3469455" cy="2231777"/>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fade">
                                      <p:cBhvr>
                                        <p:cTn id="7" dur="2000"/>
                                        <p:tgtEl>
                                          <p:spTgt spid="102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20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9"/>
                                        </p:tgtEl>
                                        <p:attrNameLst>
                                          <p:attrName>style.visibility</p:attrName>
                                        </p:attrNameLst>
                                      </p:cBhvr>
                                      <p:to>
                                        <p:strVal val="visible"/>
                                      </p:to>
                                    </p:set>
                                    <p:animEffect transition="in" filter="fade">
                                      <p:cBhvr>
                                        <p:cTn id="17" dur="2000"/>
                                        <p:tgtEl>
                                          <p:spTgt spid="102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fade">
                                      <p:cBhvr>
                                        <p:cTn id="22" dur="20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230490" y="782232"/>
            <a:ext cx="7140575" cy="534987"/>
          </a:xfrm>
        </p:spPr>
        <p:txBody>
          <a:bodyPr/>
          <a:lstStyle/>
          <a:p>
            <a:pPr eaLnBrk="1" hangingPunct="1"/>
            <a:r>
              <a:rPr lang="en-US" altLang="ja-JP" sz="2400" dirty="0">
                <a:latin typeface="Arial" charset="0"/>
                <a:cs typeface="ＭＳ Ｐゴシック" charset="0"/>
              </a:rPr>
              <a:t>Redundancy </a:t>
            </a:r>
            <a:r>
              <a:rPr lang="en-CA" altLang="ja-JP" sz="2400" dirty="0">
                <a:latin typeface="Arial" charset="0"/>
                <a:cs typeface="ＭＳ Ｐゴシック" charset="0"/>
              </a:rPr>
              <a:t>in a Converged Switched Network</a:t>
            </a:r>
            <a:endParaRPr lang="en-US" sz="2400" dirty="0">
              <a:latin typeface="Arial" charset="0"/>
              <a:cs typeface="ＭＳ Ｐゴシック" charset="0"/>
            </a:endParaRPr>
          </a:p>
        </p:txBody>
      </p:sp>
      <p:sp>
        <p:nvSpPr>
          <p:cNvPr id="6147"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6148"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66700" y="1364298"/>
            <a:ext cx="4198938"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969826" y="1737104"/>
            <a:ext cx="3722687" cy="1836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180975" y="4046538"/>
            <a:ext cx="4456113" cy="217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10138" y="3968750"/>
            <a:ext cx="3798887"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TextBox 7"/>
          <p:cNvSpPr txBox="1">
            <a:spLocks noChangeArrowheads="1"/>
          </p:cNvSpPr>
          <p:nvPr/>
        </p:nvSpPr>
        <p:spPr bwMode="auto">
          <a:xfrm>
            <a:off x="6199745" y="1382003"/>
            <a:ext cx="2557463" cy="25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200" dirty="0"/>
              <a:t>Path Failure </a:t>
            </a:r>
          </a:p>
        </p:txBody>
      </p:sp>
      <p:sp>
        <p:nvSpPr>
          <p:cNvPr id="6153" name="TextBox 8"/>
          <p:cNvSpPr txBox="1">
            <a:spLocks noChangeArrowheads="1"/>
          </p:cNvSpPr>
          <p:nvPr/>
        </p:nvSpPr>
        <p:spPr bwMode="auto">
          <a:xfrm>
            <a:off x="804863" y="5584825"/>
            <a:ext cx="2809875" cy="47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Path or Switch Failure in Distribution Layer</a:t>
            </a:r>
          </a:p>
        </p:txBody>
      </p:sp>
      <p:sp>
        <p:nvSpPr>
          <p:cNvPr id="6154" name="TextBox 10"/>
          <p:cNvSpPr txBox="1">
            <a:spLocks noChangeArrowheads="1"/>
          </p:cNvSpPr>
          <p:nvPr/>
        </p:nvSpPr>
        <p:spPr bwMode="auto">
          <a:xfrm>
            <a:off x="5508625" y="5453063"/>
            <a:ext cx="2362200"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400"/>
              <a:t>Switch Failure in core Layer</a:t>
            </a:r>
          </a:p>
        </p:txBody>
      </p:sp>
    </p:spTree>
    <p:extLst>
      <p:ext uri="{BB962C8B-B14F-4D97-AF65-F5344CB8AC3E}">
        <p14:creationId xmlns:p14="http://schemas.microsoft.com/office/powerpoint/2010/main" val="17689420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51157" y="227050"/>
            <a:ext cx="4422067" cy="520123"/>
          </a:xfrm>
        </p:spPr>
        <p:txBody>
          <a:bodyPr/>
          <a:lstStyle/>
          <a:p>
            <a:pPr eaLnBrk="1" hangingPunct="1"/>
            <a:r>
              <a:rPr lang="en-US" altLang="ja-JP" sz="3200" dirty="0">
                <a:latin typeface="Arial" charset="0"/>
                <a:cs typeface="ＭＳ Ｐゴシック" charset="0"/>
              </a:rPr>
              <a:t>Redundancy Issues</a:t>
            </a:r>
            <a:endParaRPr lang="en-US" sz="3200" dirty="0">
              <a:latin typeface="Arial" charset="0"/>
              <a:cs typeface="ＭＳ Ｐゴシック" charset="0"/>
            </a:endParaRPr>
          </a:p>
        </p:txBody>
      </p:sp>
      <p:sp>
        <p:nvSpPr>
          <p:cNvPr id="7171" name="Rectangle 3"/>
          <p:cNvSpPr>
            <a:spLocks noGrp="1" noChangeArrowheads="1"/>
          </p:cNvSpPr>
          <p:nvPr>
            <p:ph type="body" idx="1"/>
          </p:nvPr>
        </p:nvSpPr>
        <p:spPr>
          <a:xfrm>
            <a:off x="655638" y="1392238"/>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717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02200" y="4087258"/>
            <a:ext cx="3687763" cy="253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2980" y="3938983"/>
            <a:ext cx="3707042" cy="2757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55638" y="1002535"/>
            <a:ext cx="3707042"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5308601" y="1002535"/>
            <a:ext cx="3493876" cy="2783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401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5"/>
                                        </p:tgtEl>
                                        <p:attrNameLst>
                                          <p:attrName>style.visibility</p:attrName>
                                        </p:attrNameLst>
                                      </p:cBhvr>
                                      <p:to>
                                        <p:strVal val="visible"/>
                                      </p:to>
                                    </p:set>
                                    <p:animEffect transition="in" filter="fade">
                                      <p:cBhvr>
                                        <p:cTn id="7" dur="2000"/>
                                        <p:tgtEl>
                                          <p:spTgt spid="717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173"/>
                                        </p:tgtEl>
                                        <p:attrNameLst>
                                          <p:attrName>style.visibility</p:attrName>
                                        </p:attrNameLst>
                                      </p:cBhvr>
                                      <p:to>
                                        <p:strVal val="visible"/>
                                      </p:to>
                                    </p:set>
                                    <p:animEffect transition="in" filter="wipe(down)">
                                      <p:cBhvr>
                                        <p:cTn id="12" dur="500"/>
                                        <p:tgtEl>
                                          <p:spTgt spid="717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gtEl>
                                        <p:attrNameLst>
                                          <p:attrName>style.visibility</p:attrName>
                                        </p:attrNameLst>
                                      </p:cBhvr>
                                      <p:to>
                                        <p:strVal val="visible"/>
                                      </p:to>
                                    </p:set>
                                    <p:animEffect transition="in" filter="fade">
                                      <p:cBhvr>
                                        <p:cTn id="17" dur="20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67001" y="946420"/>
            <a:ext cx="5359572" cy="510889"/>
          </a:xfrm>
        </p:spPr>
        <p:txBody>
          <a:bodyPr/>
          <a:lstStyle/>
          <a:p>
            <a:pPr eaLnBrk="1" hangingPunct="1"/>
            <a:r>
              <a:rPr lang="en-US" sz="3200" dirty="0">
                <a:latin typeface="Arial" charset="0"/>
              </a:rPr>
              <a:t>The Spanning Tree Protocol</a:t>
            </a:r>
          </a:p>
        </p:txBody>
      </p:sp>
      <p:sp>
        <p:nvSpPr>
          <p:cNvPr id="8195" name="Rectangle 3"/>
          <p:cNvSpPr>
            <a:spLocks noGrp="1" noChangeArrowheads="1"/>
          </p:cNvSpPr>
          <p:nvPr>
            <p:ph type="body" idx="1"/>
          </p:nvPr>
        </p:nvSpPr>
        <p:spPr>
          <a:xfrm>
            <a:off x="655638" y="1745806"/>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8197"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01625" y="3607786"/>
            <a:ext cx="4030663" cy="298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578520" y="1488871"/>
            <a:ext cx="7794299" cy="923330"/>
          </a:xfrm>
          <a:prstGeom prst="rect">
            <a:avLst/>
          </a:prstGeom>
        </p:spPr>
        <p:txBody>
          <a:bodyPr wrap="square">
            <a:spAutoFit/>
          </a:bodyPr>
          <a:lstStyle/>
          <a:p>
            <a:r>
              <a:rPr lang="en-GB" dirty="0" smtClean="0"/>
              <a:t>STP ensures that there is only one logical path between all destinations on the network by intentionally blocking redundant paths that could cause a loop</a:t>
            </a:r>
            <a:endParaRPr lang="en-GB" dirty="0"/>
          </a:p>
        </p:txBody>
      </p:sp>
      <p:pic>
        <p:nvPicPr>
          <p:cNvPr id="2050" name="Picture 2"/>
          <p:cNvPicPr>
            <a:picLocks noChangeAspect="1" noChangeArrowheads="1"/>
          </p:cNvPicPr>
          <p:nvPr/>
        </p:nvPicPr>
        <p:blipFill>
          <a:blip r:embed="rId4"/>
          <a:srcRect/>
          <a:stretch>
            <a:fillRect/>
          </a:stretch>
        </p:blipFill>
        <p:spPr bwMode="auto">
          <a:xfrm>
            <a:off x="5133860" y="3773237"/>
            <a:ext cx="3805390" cy="2685833"/>
          </a:xfrm>
          <a:prstGeom prst="rect">
            <a:avLst/>
          </a:prstGeom>
          <a:noFill/>
          <a:ln w="9525">
            <a:noFill/>
            <a:miter lim="800000"/>
            <a:headEnd/>
            <a:tailEnd/>
          </a:ln>
          <a:effectLst/>
        </p:spPr>
      </p:pic>
      <p:sp>
        <p:nvSpPr>
          <p:cNvPr id="8" name="Rectangle 7"/>
          <p:cNvSpPr/>
          <p:nvPr/>
        </p:nvSpPr>
        <p:spPr>
          <a:xfrm>
            <a:off x="578520" y="2489320"/>
            <a:ext cx="8283611" cy="923330"/>
          </a:xfrm>
          <a:prstGeom prst="rect">
            <a:avLst/>
          </a:prstGeom>
        </p:spPr>
        <p:txBody>
          <a:bodyPr wrap="square">
            <a:spAutoFit/>
          </a:bodyPr>
          <a:lstStyle/>
          <a:p>
            <a:r>
              <a:rPr lang="en-GB" dirty="0" smtClean="0"/>
              <a:t>Blocking the redundant paths is critical to preventing loops on the network. The physical paths still exist to provide redundancy, but these paths are disabled to prevent the loops from occurring.</a:t>
            </a:r>
            <a:endParaRPr lang="en-GB" dirty="0"/>
          </a:p>
        </p:txBody>
      </p:sp>
    </p:spTree>
    <p:extLst>
      <p:ext uri="{BB962C8B-B14F-4D97-AF65-F5344CB8AC3E}">
        <p14:creationId xmlns:p14="http://schemas.microsoft.com/office/powerpoint/2010/main" val="10316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197"/>
                                        </p:tgtEl>
                                        <p:attrNameLst>
                                          <p:attrName>style.visibility</p:attrName>
                                        </p:attrNameLst>
                                      </p:cBhvr>
                                      <p:to>
                                        <p:strVal val="visible"/>
                                      </p:to>
                                    </p:set>
                                    <p:animEffect transition="in" filter="wipe(down)">
                                      <p:cBhvr>
                                        <p:cTn id="7" dur="500"/>
                                        <p:tgtEl>
                                          <p:spTgt spid="819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wipe(down)">
                                      <p:cBhvr>
                                        <p:cTn id="12"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12852" y="1156034"/>
            <a:ext cx="5359572" cy="510889"/>
          </a:xfrm>
        </p:spPr>
        <p:txBody>
          <a:bodyPr/>
          <a:lstStyle/>
          <a:p>
            <a:pPr eaLnBrk="1" hangingPunct="1"/>
            <a:r>
              <a:rPr lang="en-US" sz="3200" dirty="0">
                <a:latin typeface="Arial" charset="0"/>
              </a:rPr>
              <a:t>The Spanning Tree Protocol</a:t>
            </a:r>
          </a:p>
        </p:txBody>
      </p:sp>
      <p:sp>
        <p:nvSpPr>
          <p:cNvPr id="8195" name="Rectangle 3"/>
          <p:cNvSpPr>
            <a:spLocks noGrp="1" noChangeArrowheads="1"/>
          </p:cNvSpPr>
          <p:nvPr>
            <p:ph type="body" idx="1"/>
          </p:nvPr>
        </p:nvSpPr>
        <p:spPr>
          <a:xfrm>
            <a:off x="655638" y="1392238"/>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819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592638" y="2343506"/>
            <a:ext cx="4551362"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2160334"/>
            <a:ext cx="4435752" cy="3970318"/>
          </a:xfrm>
          <a:prstGeom prst="rect">
            <a:avLst/>
          </a:prstGeom>
          <a:noFill/>
        </p:spPr>
        <p:txBody>
          <a:bodyPr wrap="square" rtlCol="0">
            <a:spAutoFit/>
          </a:bodyPr>
          <a:lstStyle/>
          <a:p>
            <a:pPr marL="285750" indent="-285750" algn="just">
              <a:buFont typeface="Arial"/>
              <a:buChar char="•"/>
            </a:pPr>
            <a:r>
              <a:rPr lang="en-US" dirty="0"/>
              <a:t>STP uses the Spanning Tree Algorithm (STA) to determine which switch ports on a network need to be configured for blocking to prevent loops from </a:t>
            </a:r>
            <a:r>
              <a:rPr lang="en-US" dirty="0" smtClean="0"/>
              <a:t>occurring.</a:t>
            </a:r>
          </a:p>
          <a:p>
            <a:pPr algn="just"/>
            <a:endParaRPr lang="en-US" dirty="0"/>
          </a:p>
          <a:p>
            <a:pPr marL="285750" indent="-285750" algn="just">
              <a:buFont typeface="Arial"/>
              <a:buChar char="•"/>
            </a:pPr>
            <a:r>
              <a:rPr lang="en-US" dirty="0"/>
              <a:t>The STA designates a single switch as the root bridge and uses it as the reference point for all path calculations</a:t>
            </a:r>
            <a:r>
              <a:rPr lang="en-US" dirty="0" smtClean="0"/>
              <a:t>.</a:t>
            </a:r>
          </a:p>
          <a:p>
            <a:pPr marL="285750" indent="-285750" algn="just">
              <a:buFont typeface="Arial"/>
              <a:buChar char="•"/>
            </a:pPr>
            <a:endParaRPr lang="en-US" dirty="0"/>
          </a:p>
          <a:p>
            <a:pPr marL="285750" indent="-285750" algn="just">
              <a:buFont typeface="Arial"/>
              <a:buChar char="•"/>
            </a:pPr>
            <a:r>
              <a:rPr lang="en-US" dirty="0"/>
              <a:t>The STA considers both path and port costs when determining which path to leave unblocked.</a:t>
            </a:r>
          </a:p>
        </p:txBody>
      </p:sp>
    </p:spTree>
    <p:extLst>
      <p:ext uri="{BB962C8B-B14F-4D97-AF65-F5344CB8AC3E}">
        <p14:creationId xmlns:p14="http://schemas.microsoft.com/office/powerpoint/2010/main" val="1031668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808097" y="1109439"/>
            <a:ext cx="8145463" cy="652462"/>
          </a:xfrm>
        </p:spPr>
        <p:txBody>
          <a:bodyPr/>
          <a:lstStyle/>
          <a:p>
            <a:pPr eaLnBrk="1" hangingPunct="1"/>
            <a:r>
              <a:rPr lang="en-US" sz="3600" dirty="0">
                <a:latin typeface="Arial" charset="0"/>
              </a:rPr>
              <a:t>Root Bridge and BPDU</a:t>
            </a:r>
          </a:p>
        </p:txBody>
      </p:sp>
      <p:pic>
        <p:nvPicPr>
          <p:cNvPr id="922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172075" y="2047874"/>
            <a:ext cx="3877627" cy="3249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75287" y="2133600"/>
            <a:ext cx="4757770" cy="3744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23594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259263" y="1666369"/>
            <a:ext cx="4757737"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Rectangle 2"/>
          <p:cNvSpPr>
            <a:spLocks noGrp="1" noChangeArrowheads="1"/>
          </p:cNvSpPr>
          <p:nvPr>
            <p:ph type="title"/>
          </p:nvPr>
        </p:nvSpPr>
        <p:spPr>
          <a:xfrm>
            <a:off x="2943668" y="860425"/>
            <a:ext cx="2631189" cy="620712"/>
          </a:xfrm>
        </p:spPr>
        <p:txBody>
          <a:bodyPr/>
          <a:lstStyle/>
          <a:p>
            <a:pPr algn="l" eaLnBrk="1" hangingPunct="1"/>
            <a:r>
              <a:rPr lang="en-US" altLang="ja-JP" sz="4000" dirty="0">
                <a:latin typeface="Arial" charset="0"/>
                <a:cs typeface="ＭＳ Ｐゴシック" charset="0"/>
              </a:rPr>
              <a:t>Bridge ID </a:t>
            </a:r>
            <a:endParaRPr lang="en-US" sz="4000" dirty="0">
              <a:latin typeface="Arial" charset="0"/>
            </a:endParaRPr>
          </a:p>
        </p:txBody>
      </p:sp>
      <p:pic>
        <p:nvPicPr>
          <p:cNvPr id="1024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3642" y="3301299"/>
            <a:ext cx="4311650" cy="287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8761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24251" y="192920"/>
            <a:ext cx="2913253" cy="989319"/>
          </a:xfrm>
        </p:spPr>
        <p:txBody>
          <a:bodyPr/>
          <a:lstStyle/>
          <a:p>
            <a:pPr algn="l" eaLnBrk="1" hangingPunct="1"/>
            <a:r>
              <a:rPr lang="en-US" sz="4000" dirty="0">
                <a:latin typeface="Arial" charset="0"/>
              </a:rPr>
              <a:t>Port Roles</a:t>
            </a:r>
          </a:p>
        </p:txBody>
      </p:sp>
      <p:pic>
        <p:nvPicPr>
          <p:cNvPr id="1126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986200" y="2032000"/>
            <a:ext cx="4863432" cy="3506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81000" y="1469572"/>
            <a:ext cx="5755414" cy="369332"/>
          </a:xfrm>
          <a:prstGeom prst="rect">
            <a:avLst/>
          </a:prstGeom>
          <a:noFill/>
        </p:spPr>
        <p:txBody>
          <a:bodyPr wrap="none" rtlCol="0">
            <a:spAutoFit/>
          </a:bodyPr>
          <a:lstStyle/>
          <a:p>
            <a:r>
              <a:rPr lang="en-US" b="1" dirty="0"/>
              <a:t>Root ports </a:t>
            </a:r>
            <a:r>
              <a:rPr lang="en-US" dirty="0"/>
              <a:t>- Switch ports closest to the root bridge</a:t>
            </a:r>
          </a:p>
        </p:txBody>
      </p:sp>
      <p:sp>
        <p:nvSpPr>
          <p:cNvPr id="3" name="TextBox 2"/>
          <p:cNvSpPr txBox="1"/>
          <p:nvPr/>
        </p:nvSpPr>
        <p:spPr>
          <a:xfrm>
            <a:off x="381000" y="2485569"/>
            <a:ext cx="3465286" cy="1200329"/>
          </a:xfrm>
          <a:prstGeom prst="rect">
            <a:avLst/>
          </a:prstGeom>
          <a:noFill/>
        </p:spPr>
        <p:txBody>
          <a:bodyPr wrap="square" rtlCol="0">
            <a:spAutoFit/>
          </a:bodyPr>
          <a:lstStyle/>
          <a:p>
            <a:r>
              <a:rPr lang="en-US" b="1" dirty="0"/>
              <a:t>Designated ports </a:t>
            </a:r>
            <a:r>
              <a:rPr lang="en-US" dirty="0"/>
              <a:t>- All non-root ports that are still permitted to forward traffic on the network. </a:t>
            </a:r>
          </a:p>
        </p:txBody>
      </p:sp>
      <p:sp>
        <p:nvSpPr>
          <p:cNvPr id="4" name="TextBox 3"/>
          <p:cNvSpPr txBox="1"/>
          <p:nvPr/>
        </p:nvSpPr>
        <p:spPr>
          <a:xfrm>
            <a:off x="381000" y="4220811"/>
            <a:ext cx="3465286" cy="1200329"/>
          </a:xfrm>
          <a:prstGeom prst="rect">
            <a:avLst/>
          </a:prstGeom>
          <a:noFill/>
        </p:spPr>
        <p:txBody>
          <a:bodyPr wrap="square" rtlCol="0">
            <a:spAutoFit/>
          </a:bodyPr>
          <a:lstStyle/>
          <a:p>
            <a:r>
              <a:rPr lang="en-US" b="1" dirty="0"/>
              <a:t>Non-designated ports </a:t>
            </a:r>
            <a:r>
              <a:rPr lang="en-US" dirty="0"/>
              <a:t>- All ports configured to be in a blocking state to prevent loops.</a:t>
            </a:r>
          </a:p>
        </p:txBody>
      </p:sp>
    </p:spTree>
    <p:extLst>
      <p:ext uri="{BB962C8B-B14F-4D97-AF65-F5344CB8AC3E}">
        <p14:creationId xmlns:p14="http://schemas.microsoft.com/office/powerpoint/2010/main" val="26710068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6426" y="791192"/>
            <a:ext cx="8145462" cy="838200"/>
          </a:xfrm>
        </p:spPr>
        <p:txBody>
          <a:bodyPr/>
          <a:lstStyle/>
          <a:p>
            <a:pPr eaLnBrk="1" hangingPunct="1"/>
            <a:r>
              <a:rPr lang="en-US" altLang="ja-JP" sz="3600" dirty="0">
                <a:latin typeface="Arial" charset="0"/>
                <a:cs typeface="ＭＳ Ｐゴシック" charset="0"/>
              </a:rPr>
              <a:t>STP port states and BPDU timers</a:t>
            </a:r>
            <a:endParaRPr lang="en-US" sz="3600" dirty="0">
              <a:latin typeface="Arial" charset="0"/>
            </a:endParaRPr>
          </a:p>
        </p:txBody>
      </p:sp>
      <p:pic>
        <p:nvPicPr>
          <p:cNvPr id="12291"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7638" y="4369308"/>
            <a:ext cx="487362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50813" y="1805496"/>
            <a:ext cx="4672012"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091113" y="2143633"/>
            <a:ext cx="3660775" cy="394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70456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88856" y="674300"/>
            <a:ext cx="8145463" cy="838200"/>
          </a:xfrm>
        </p:spPr>
        <p:txBody>
          <a:bodyPr/>
          <a:lstStyle/>
          <a:p>
            <a:pPr eaLnBrk="1" hangingPunct="1"/>
            <a:r>
              <a:rPr lang="en-US" altLang="ja-JP" sz="2800" dirty="0">
                <a:latin typeface="Arial" charset="0"/>
                <a:cs typeface="ＭＳ Ｐゴシック" charset="0"/>
              </a:rPr>
              <a:t>STP Steps to Converge on a Loop-Free Topology</a:t>
            </a:r>
            <a:r>
              <a:rPr lang="en-US" altLang="ja-JP" dirty="0">
                <a:latin typeface="Arial" charset="0"/>
                <a:cs typeface="ＭＳ Ｐゴシック" charset="0"/>
              </a:rPr>
              <a:t> </a:t>
            </a:r>
            <a:endParaRPr lang="en-US" dirty="0">
              <a:latin typeface="Arial" charset="0"/>
            </a:endParaRPr>
          </a:p>
        </p:txBody>
      </p:sp>
      <p:pic>
        <p:nvPicPr>
          <p:cNvPr id="1331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93900" y="1721550"/>
            <a:ext cx="5314950" cy="371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46186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59293" y="953834"/>
            <a:ext cx="5321300" cy="630237"/>
          </a:xfrm>
        </p:spPr>
        <p:txBody>
          <a:bodyPr/>
          <a:lstStyle/>
          <a:p>
            <a:pPr eaLnBrk="1" hangingPunct="1"/>
            <a:r>
              <a:rPr lang="en-US" sz="2800" dirty="0">
                <a:latin typeface="Arial" charset="0"/>
              </a:rPr>
              <a:t>Step 1: Electing Root Bridge</a:t>
            </a:r>
            <a:endParaRPr lang="en-US" dirty="0">
              <a:latin typeface="Arial" charset="0"/>
            </a:endParaRPr>
          </a:p>
        </p:txBody>
      </p:sp>
      <p:pic>
        <p:nvPicPr>
          <p:cNvPr id="1434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21295" y="1965243"/>
            <a:ext cx="7115175"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894498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2072640" y="903287"/>
            <a:ext cx="6038850" cy="663575"/>
          </a:xfrm>
        </p:spPr>
        <p:txBody>
          <a:bodyPr/>
          <a:lstStyle/>
          <a:p>
            <a:pPr eaLnBrk="1" hangingPunct="1"/>
            <a:r>
              <a:rPr lang="en-US" sz="3600" dirty="0">
                <a:latin typeface="Arial" charset="0"/>
              </a:rPr>
              <a:t>Step 2: Electing Root Port</a:t>
            </a:r>
          </a:p>
        </p:txBody>
      </p:sp>
      <p:pic>
        <p:nvPicPr>
          <p:cNvPr id="1536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92905" y="1728510"/>
            <a:ext cx="7330592" cy="4391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24167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131749" y="1176045"/>
            <a:ext cx="7064375" cy="838200"/>
          </a:xfrm>
        </p:spPr>
        <p:txBody>
          <a:bodyPr/>
          <a:lstStyle/>
          <a:p>
            <a:pPr eaLnBrk="1" hangingPunct="1"/>
            <a:r>
              <a:rPr lang="en-US" altLang="ja-JP" sz="3200" dirty="0">
                <a:latin typeface="Arial" charset="0"/>
                <a:cs typeface="ＭＳ Ｐゴシック" charset="0"/>
              </a:rPr>
              <a:t>Step 3: Electing Designated </a:t>
            </a:r>
            <a:r>
              <a:rPr lang="en-US" altLang="ja-JP" sz="3200" dirty="0" smtClean="0">
                <a:latin typeface="Arial" charset="0"/>
                <a:cs typeface="ＭＳ Ｐゴシック" charset="0"/>
              </a:rPr>
              <a:t/>
            </a:r>
            <a:br>
              <a:rPr lang="en-US" altLang="ja-JP" sz="3200" dirty="0" smtClean="0">
                <a:latin typeface="Arial" charset="0"/>
                <a:cs typeface="ＭＳ Ｐゴシック" charset="0"/>
              </a:rPr>
            </a:br>
            <a:r>
              <a:rPr lang="en-US" altLang="ja-JP" sz="3200" dirty="0" smtClean="0">
                <a:latin typeface="Arial" charset="0"/>
                <a:cs typeface="ＭＳ Ｐゴシック" charset="0"/>
              </a:rPr>
              <a:t>Ports and </a:t>
            </a:r>
            <a:r>
              <a:rPr lang="en-US" altLang="ja-JP" sz="3200" dirty="0">
                <a:latin typeface="Arial" charset="0"/>
                <a:cs typeface="ＭＳ Ｐゴシック" charset="0"/>
              </a:rPr>
              <a:t>Non-Designated Ports</a:t>
            </a:r>
            <a:endParaRPr lang="en-US" sz="3200" dirty="0">
              <a:latin typeface="Arial" charset="0"/>
            </a:endParaRPr>
          </a:p>
        </p:txBody>
      </p:sp>
      <p:pic>
        <p:nvPicPr>
          <p:cNvPr id="1638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18966" y="2267712"/>
            <a:ext cx="7489942" cy="434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77868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166582" y="801680"/>
            <a:ext cx="5617466" cy="838200"/>
          </a:xfrm>
        </p:spPr>
        <p:txBody>
          <a:bodyPr/>
          <a:lstStyle/>
          <a:p>
            <a:pPr algn="l" eaLnBrk="1" hangingPunct="1"/>
            <a:r>
              <a:rPr lang="en-US" sz="3600" dirty="0">
                <a:latin typeface="Arial" charset="0"/>
              </a:rPr>
              <a:t>Cisco and STP variants</a:t>
            </a:r>
          </a:p>
        </p:txBody>
      </p:sp>
      <p:pic>
        <p:nvPicPr>
          <p:cNvPr id="1741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19741" y="1691668"/>
            <a:ext cx="7691692" cy="497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51611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650999" y="1030224"/>
            <a:ext cx="3835146" cy="696913"/>
          </a:xfrm>
        </p:spPr>
        <p:txBody>
          <a:bodyPr/>
          <a:lstStyle/>
          <a:p>
            <a:pPr algn="l" eaLnBrk="1" hangingPunct="1"/>
            <a:r>
              <a:rPr lang="en-US" altLang="ja-JP" sz="3600" dirty="0">
                <a:latin typeface="Arial" charset="0"/>
                <a:cs typeface="ＭＳ Ｐゴシック" charset="0"/>
              </a:rPr>
              <a:t>Rapid PVST+</a:t>
            </a:r>
            <a:endParaRPr lang="en-US" sz="3600" dirty="0">
              <a:latin typeface="Arial" charset="0"/>
            </a:endParaRPr>
          </a:p>
        </p:txBody>
      </p:sp>
      <p:pic>
        <p:nvPicPr>
          <p:cNvPr id="1843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217079" y="2296386"/>
            <a:ext cx="4926921" cy="3735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58750" y="1901834"/>
            <a:ext cx="4058329" cy="4524316"/>
          </a:xfrm>
          <a:prstGeom prst="rect">
            <a:avLst/>
          </a:prstGeom>
        </p:spPr>
        <p:txBody>
          <a:bodyPr wrap="square">
            <a:spAutoFit/>
          </a:bodyPr>
          <a:lstStyle/>
          <a:p>
            <a:r>
              <a:rPr lang="en-US" dirty="0"/>
              <a:t>Cisco developed PVST+ so that a network can run an STP instance for each VLAN in the network. </a:t>
            </a:r>
            <a:endParaRPr lang="en-US" dirty="0" smtClean="0"/>
          </a:p>
          <a:p>
            <a:endParaRPr lang="en-US" dirty="0" smtClean="0"/>
          </a:p>
          <a:p>
            <a:r>
              <a:rPr lang="en-US" dirty="0" smtClean="0"/>
              <a:t>With </a:t>
            </a:r>
            <a:r>
              <a:rPr lang="en-US" dirty="0"/>
              <a:t>PVST+, more than one trunk can block for a VLAN and load sharing can be implemented. </a:t>
            </a:r>
            <a:endParaRPr lang="en-US" dirty="0" smtClean="0"/>
          </a:p>
          <a:p>
            <a:endParaRPr lang="en-US" dirty="0"/>
          </a:p>
          <a:p>
            <a:r>
              <a:rPr lang="en-US" dirty="0" smtClean="0"/>
              <a:t>However</a:t>
            </a:r>
            <a:r>
              <a:rPr lang="en-US" dirty="0"/>
              <a:t>, implementing PVST+ means that all switches in the network are engaged in converging the network, and the switch ports have to accommodate the additional bandwidth used for each PVST+ instance to send its own BPDUs. </a:t>
            </a:r>
          </a:p>
        </p:txBody>
      </p:sp>
    </p:spTree>
    <p:extLst>
      <p:ext uri="{BB962C8B-B14F-4D97-AF65-F5344CB8AC3E}">
        <p14:creationId xmlns:p14="http://schemas.microsoft.com/office/powerpoint/2010/main" val="2447786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12711"/>
            <a:ext cx="8042276" cy="1336956"/>
          </a:xfrm>
        </p:spPr>
        <p:txBody>
          <a:bodyPr/>
          <a:lstStyle/>
          <a:p>
            <a:r>
              <a:rPr lang="en-US" dirty="0" smtClean="0"/>
              <a:t>Overview </a:t>
            </a:r>
            <a:r>
              <a:rPr lang="en-US" dirty="0"/>
              <a:t>of PVST+</a:t>
            </a:r>
          </a:p>
        </p:txBody>
      </p:sp>
      <p:sp>
        <p:nvSpPr>
          <p:cNvPr id="3" name="Content Placeholder 2"/>
          <p:cNvSpPr>
            <a:spLocks noGrp="1"/>
          </p:cNvSpPr>
          <p:nvPr>
            <p:ph idx="1"/>
          </p:nvPr>
        </p:nvSpPr>
        <p:spPr>
          <a:xfrm>
            <a:off x="650876" y="2068175"/>
            <a:ext cx="7940675" cy="4310605"/>
          </a:xfrm>
        </p:spPr>
        <p:txBody>
          <a:bodyPr/>
          <a:lstStyle/>
          <a:p>
            <a:pPr marL="0" indent="0">
              <a:buNone/>
            </a:pPr>
            <a:r>
              <a:rPr lang="en-US" sz="2000" dirty="0">
                <a:solidFill>
                  <a:schemeClr val="tx1"/>
                </a:solidFill>
              </a:rPr>
              <a:t>Networks running PVST+ have these characteristics</a:t>
            </a:r>
            <a:r>
              <a:rPr lang="en-US" sz="2000" dirty="0" smtClean="0">
                <a:solidFill>
                  <a:schemeClr val="tx1"/>
                </a:solidFill>
              </a:rPr>
              <a:t>:</a:t>
            </a:r>
            <a:endParaRPr lang="en-US" sz="2000" dirty="0">
              <a:solidFill>
                <a:schemeClr val="tx1"/>
              </a:solidFill>
            </a:endParaRPr>
          </a:p>
          <a:p>
            <a:r>
              <a:rPr lang="en-US" sz="2000" dirty="0">
                <a:solidFill>
                  <a:schemeClr val="tx1"/>
                </a:solidFill>
              </a:rPr>
              <a:t>A</a:t>
            </a:r>
            <a:r>
              <a:rPr lang="en-US" sz="2000" dirty="0" smtClean="0">
                <a:solidFill>
                  <a:schemeClr val="tx1"/>
                </a:solidFill>
              </a:rPr>
              <a:t> </a:t>
            </a:r>
            <a:r>
              <a:rPr lang="en-US" sz="2000" dirty="0">
                <a:solidFill>
                  <a:schemeClr val="tx1"/>
                </a:solidFill>
              </a:rPr>
              <a:t>network can run an independent IEEE 802.1D STP instance for each VLAN in the network.</a:t>
            </a:r>
            <a:endParaRPr lang="en-US" sz="2000" dirty="0" smtClean="0">
              <a:solidFill>
                <a:schemeClr val="tx1"/>
              </a:solidFill>
            </a:endParaRPr>
          </a:p>
          <a:p>
            <a:r>
              <a:rPr lang="en-US" sz="2000" dirty="0" smtClean="0">
                <a:solidFill>
                  <a:schemeClr val="tx1"/>
                </a:solidFill>
              </a:rPr>
              <a:t>Optimum </a:t>
            </a:r>
            <a:r>
              <a:rPr lang="en-US" sz="2000" dirty="0">
                <a:solidFill>
                  <a:schemeClr val="tx1"/>
                </a:solidFill>
              </a:rPr>
              <a:t>load balancing can result</a:t>
            </a:r>
            <a:r>
              <a:rPr lang="en-US" sz="2000" dirty="0" smtClean="0">
                <a:solidFill>
                  <a:schemeClr val="tx1"/>
                </a:solidFill>
              </a:rPr>
              <a:t>.</a:t>
            </a:r>
            <a:endParaRPr lang="en-US" sz="2000" dirty="0">
              <a:solidFill>
                <a:schemeClr val="tx1"/>
              </a:solidFill>
            </a:endParaRPr>
          </a:p>
          <a:p>
            <a:r>
              <a:rPr lang="en-US" sz="2000" dirty="0">
                <a:solidFill>
                  <a:schemeClr val="tx1"/>
                </a:solidFill>
              </a:rPr>
              <a:t>One spanning-tree instance for each VLAN maintained can mean a considerable waste of CPU cycles for all the switches in the </a:t>
            </a:r>
            <a:r>
              <a:rPr lang="en-US" sz="2000" dirty="0" smtClean="0">
                <a:solidFill>
                  <a:schemeClr val="tx1"/>
                </a:solidFill>
              </a:rPr>
              <a:t>network. In </a:t>
            </a:r>
            <a:r>
              <a:rPr lang="en-US" sz="2000" dirty="0">
                <a:solidFill>
                  <a:schemeClr val="tx1"/>
                </a:solidFill>
              </a:rPr>
              <a:t>addition to the bandwidth that is used for each instance to send its own </a:t>
            </a:r>
            <a:r>
              <a:rPr lang="en-US" sz="2000" dirty="0" smtClean="0">
                <a:solidFill>
                  <a:schemeClr val="tx1"/>
                </a:solidFill>
              </a:rPr>
              <a:t>BPDU. </a:t>
            </a:r>
            <a:endParaRPr lang="en-US" sz="2000" dirty="0">
              <a:solidFill>
                <a:schemeClr val="tx1"/>
              </a:solidFill>
            </a:endParaRPr>
          </a:p>
        </p:txBody>
      </p:sp>
    </p:spTree>
    <p:extLst>
      <p:ext uri="{BB962C8B-B14F-4D97-AF65-F5344CB8AC3E}">
        <p14:creationId xmlns:p14="http://schemas.microsoft.com/office/powerpoint/2010/main" val="15748605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650998" y="1030224"/>
            <a:ext cx="4956809" cy="696913"/>
          </a:xfrm>
        </p:spPr>
        <p:txBody>
          <a:bodyPr/>
          <a:lstStyle/>
          <a:p>
            <a:pPr algn="l" eaLnBrk="1" hangingPunct="1"/>
            <a:r>
              <a:rPr lang="en-US" altLang="ja-JP" sz="3600" dirty="0" smtClean="0">
                <a:latin typeface="Arial" charset="0"/>
                <a:cs typeface="ＭＳ Ｐゴシック" charset="0"/>
              </a:rPr>
              <a:t>PVST+ Port States </a:t>
            </a:r>
            <a:endParaRPr lang="en-US" sz="3600" dirty="0">
              <a:latin typeface="Arial" charset="0"/>
            </a:endParaRP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753" y="2155126"/>
            <a:ext cx="7783476" cy="3697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50193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361182" y="352978"/>
            <a:ext cx="1760538" cy="631825"/>
          </a:xfrm>
        </p:spPr>
        <p:txBody>
          <a:bodyPr/>
          <a:lstStyle/>
          <a:p>
            <a:pPr eaLnBrk="1" hangingPunct="1"/>
            <a:r>
              <a:rPr lang="en-US" altLang="ja-JP" dirty="0">
                <a:latin typeface="Arial" charset="0"/>
                <a:cs typeface="ＭＳ Ｐゴシック" charset="0"/>
              </a:rPr>
              <a:t>RSTP</a:t>
            </a:r>
            <a:endParaRPr lang="en-US" dirty="0">
              <a:latin typeface="Arial" charset="0"/>
            </a:endParaRPr>
          </a:p>
        </p:txBody>
      </p:sp>
      <p:pic>
        <p:nvPicPr>
          <p:cNvPr id="1946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69616" y="1286519"/>
            <a:ext cx="7897808" cy="5314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96589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98699" y="1017842"/>
            <a:ext cx="4416425" cy="576262"/>
          </a:xfrm>
        </p:spPr>
        <p:txBody>
          <a:bodyPr/>
          <a:lstStyle/>
          <a:p>
            <a:pPr eaLnBrk="1" hangingPunct="1"/>
            <a:r>
              <a:rPr lang="en-US" altLang="ja-JP" sz="3600" dirty="0">
                <a:latin typeface="Arial" charset="0"/>
                <a:cs typeface="ＭＳ Ｐゴシック" charset="0"/>
              </a:rPr>
              <a:t>RSTP edge ports</a:t>
            </a:r>
            <a:endParaRPr lang="en-US" sz="3600" dirty="0">
              <a:latin typeface="Arial" charset="0"/>
            </a:endParaRPr>
          </a:p>
        </p:txBody>
      </p:sp>
      <p:pic>
        <p:nvPicPr>
          <p:cNvPr id="2048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70117" y="2721429"/>
            <a:ext cx="6304793" cy="3441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50838" y="1754095"/>
            <a:ext cx="8312148" cy="923330"/>
          </a:xfrm>
          <a:prstGeom prst="rect">
            <a:avLst/>
          </a:prstGeom>
          <a:noFill/>
        </p:spPr>
        <p:txBody>
          <a:bodyPr wrap="square" rtlCol="0">
            <a:spAutoFit/>
          </a:bodyPr>
          <a:lstStyle/>
          <a:p>
            <a:r>
              <a:rPr lang="en-US" dirty="0"/>
              <a:t>An RSTP edge port is a switch port that is never intended to be connected to another switch device. It immediately transitions to the forwarding state when enabled. </a:t>
            </a:r>
          </a:p>
        </p:txBody>
      </p:sp>
    </p:spTree>
    <p:extLst>
      <p:ext uri="{BB962C8B-B14F-4D97-AF65-F5344CB8AC3E}">
        <p14:creationId xmlns:p14="http://schemas.microsoft.com/office/powerpoint/2010/main" val="2433229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12785" y="1295210"/>
            <a:ext cx="3589338" cy="479425"/>
          </a:xfrm>
        </p:spPr>
        <p:txBody>
          <a:bodyPr/>
          <a:lstStyle/>
          <a:p>
            <a:pPr eaLnBrk="1" hangingPunct="1"/>
            <a:r>
              <a:rPr lang="en-US" altLang="ja-JP" sz="3600" dirty="0">
                <a:latin typeface="Arial" charset="0"/>
                <a:cs typeface="ＭＳ Ｐゴシック" charset="0"/>
              </a:rPr>
              <a:t>RSTP link types</a:t>
            </a:r>
            <a:endParaRPr lang="en-US" sz="3600" dirty="0">
              <a:latin typeface="Arial" charset="0"/>
            </a:endParaRPr>
          </a:p>
        </p:txBody>
      </p:sp>
      <p:pic>
        <p:nvPicPr>
          <p:cNvPr id="2150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626427" y="2911468"/>
            <a:ext cx="4342753" cy="36430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616854" y="1988138"/>
            <a:ext cx="8019143" cy="923330"/>
          </a:xfrm>
          <a:prstGeom prst="rect">
            <a:avLst/>
          </a:prstGeom>
        </p:spPr>
        <p:txBody>
          <a:bodyPr wrap="square">
            <a:spAutoFit/>
          </a:bodyPr>
          <a:lstStyle/>
          <a:p>
            <a:r>
              <a:rPr lang="en-US" b="1" dirty="0"/>
              <a:t>Root ports </a:t>
            </a:r>
            <a:r>
              <a:rPr lang="en-US" dirty="0"/>
              <a:t>do not use the link type parameter. Root ports are able to make a rapid transition to the forwarding state as soon as the port is in sync.</a:t>
            </a:r>
          </a:p>
        </p:txBody>
      </p:sp>
      <p:sp>
        <p:nvSpPr>
          <p:cNvPr id="3" name="TextBox 2"/>
          <p:cNvSpPr txBox="1"/>
          <p:nvPr/>
        </p:nvSpPr>
        <p:spPr>
          <a:xfrm>
            <a:off x="399143" y="2962499"/>
            <a:ext cx="4227284" cy="2862323"/>
          </a:xfrm>
          <a:prstGeom prst="rect">
            <a:avLst/>
          </a:prstGeom>
          <a:noFill/>
        </p:spPr>
        <p:txBody>
          <a:bodyPr wrap="square" rtlCol="0">
            <a:spAutoFit/>
          </a:bodyPr>
          <a:lstStyle/>
          <a:p>
            <a:r>
              <a:rPr lang="en-US" b="1" dirty="0"/>
              <a:t>Alternate and backup ports </a:t>
            </a:r>
            <a:r>
              <a:rPr lang="en-US" dirty="0"/>
              <a:t>do not use the link type parameter in most cases. </a:t>
            </a:r>
            <a:endParaRPr lang="en-US" dirty="0" smtClean="0"/>
          </a:p>
          <a:p>
            <a:endParaRPr lang="en-US" dirty="0"/>
          </a:p>
          <a:p>
            <a:r>
              <a:rPr lang="en-US" b="1" dirty="0" smtClean="0"/>
              <a:t>Designated ports </a:t>
            </a:r>
            <a:r>
              <a:rPr lang="en-US" dirty="0" smtClean="0"/>
              <a:t>make </a:t>
            </a:r>
            <a:r>
              <a:rPr lang="en-US" dirty="0"/>
              <a:t>the most use of the link type parameter. Rapid transition to the forwarding state for the designated port occurs only if the link type parameter indicates a point-to-point link.</a:t>
            </a:r>
          </a:p>
        </p:txBody>
      </p:sp>
    </p:spTree>
    <p:extLst>
      <p:ext uri="{BB962C8B-B14F-4D97-AF65-F5344CB8AC3E}">
        <p14:creationId xmlns:p14="http://schemas.microsoft.com/office/powerpoint/2010/main" val="30757308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0043" y="2439988"/>
            <a:ext cx="2476500" cy="293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2"/>
          <p:cNvSpPr>
            <a:spLocks noGrp="1" noChangeArrowheads="1"/>
          </p:cNvSpPr>
          <p:nvPr>
            <p:ph type="title"/>
          </p:nvPr>
        </p:nvSpPr>
        <p:spPr>
          <a:xfrm>
            <a:off x="1348293" y="1095175"/>
            <a:ext cx="7021281" cy="587375"/>
          </a:xfrm>
        </p:spPr>
        <p:txBody>
          <a:bodyPr/>
          <a:lstStyle/>
          <a:p>
            <a:pPr algn="l" eaLnBrk="1" hangingPunct="1"/>
            <a:r>
              <a:rPr lang="en-US" altLang="ja-JP" sz="3600" dirty="0">
                <a:latin typeface="Arial" charset="0"/>
                <a:cs typeface="ＭＳ Ｐゴシック" charset="0"/>
              </a:rPr>
              <a:t>RSTP port states </a:t>
            </a:r>
            <a:r>
              <a:rPr lang="en-US" altLang="ja-JP" sz="3600" dirty="0" smtClean="0">
                <a:latin typeface="Arial" charset="0"/>
                <a:cs typeface="ＭＳ Ｐゴシック" charset="0"/>
              </a:rPr>
              <a:t>and port </a:t>
            </a:r>
            <a:r>
              <a:rPr lang="en-US" altLang="ja-JP" sz="3600" dirty="0">
                <a:latin typeface="Arial" charset="0"/>
                <a:cs typeface="ＭＳ Ｐゴシック" charset="0"/>
              </a:rPr>
              <a:t>roles</a:t>
            </a:r>
            <a:endParaRPr lang="en-US" sz="3600" dirty="0">
              <a:latin typeface="Arial" charset="0"/>
            </a:endParaRPr>
          </a:p>
        </p:txBody>
      </p:sp>
      <p:pic>
        <p:nvPicPr>
          <p:cNvPr id="22533"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586543" y="1769191"/>
            <a:ext cx="6398723" cy="4272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81943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27535" y="2079975"/>
            <a:ext cx="2703513" cy="246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2"/>
          <p:cNvSpPr>
            <a:spLocks noGrp="1" noChangeArrowheads="1"/>
          </p:cNvSpPr>
          <p:nvPr>
            <p:ph type="title"/>
          </p:nvPr>
        </p:nvSpPr>
        <p:spPr>
          <a:xfrm>
            <a:off x="1858709" y="1041580"/>
            <a:ext cx="5592762" cy="663575"/>
          </a:xfrm>
        </p:spPr>
        <p:txBody>
          <a:bodyPr/>
          <a:lstStyle/>
          <a:p>
            <a:pPr eaLnBrk="1" hangingPunct="1"/>
            <a:r>
              <a:rPr lang="en-US" altLang="ja-JP" sz="3600" dirty="0">
                <a:latin typeface="Arial" charset="0"/>
                <a:cs typeface="ＭＳ Ｐゴシック" charset="0"/>
              </a:rPr>
              <a:t>configuring rapid PVST+</a:t>
            </a:r>
            <a:endParaRPr lang="en-US" sz="3600" dirty="0">
              <a:latin typeface="Arial" charset="0"/>
            </a:endParaRPr>
          </a:p>
        </p:txBody>
      </p:sp>
      <p:pic>
        <p:nvPicPr>
          <p:cNvPr id="23557"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300413" y="2559422"/>
            <a:ext cx="5513385" cy="3424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85649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62024" y="885258"/>
            <a:ext cx="7830842" cy="609600"/>
          </a:xfrm>
        </p:spPr>
        <p:txBody>
          <a:bodyPr/>
          <a:lstStyle/>
          <a:p>
            <a:pPr eaLnBrk="1" hangingPunct="1"/>
            <a:r>
              <a:rPr lang="en-US" altLang="ja-JP" sz="3600" dirty="0">
                <a:latin typeface="Arial" charset="0"/>
                <a:cs typeface="ＭＳ Ｐゴシック" charset="0"/>
              </a:rPr>
              <a:t>Design STP for Trouble avoidance</a:t>
            </a:r>
            <a:endParaRPr lang="en-US" sz="3600" dirty="0">
              <a:latin typeface="Arial" charset="0"/>
            </a:endParaRPr>
          </a:p>
        </p:txBody>
      </p:sp>
      <p:pic>
        <p:nvPicPr>
          <p:cNvPr id="2458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12145" y="1689599"/>
            <a:ext cx="6965025" cy="4564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766147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03260" y="400184"/>
            <a:ext cx="8042276" cy="1336956"/>
          </a:xfrm>
        </p:spPr>
        <p:txBody>
          <a:bodyPr/>
          <a:lstStyle/>
          <a:p>
            <a:pPr eaLnBrk="1" hangingPunct="1"/>
            <a:r>
              <a:rPr lang="en-US" altLang="ja-JP" sz="3600" dirty="0">
                <a:latin typeface="Arial" charset="0"/>
                <a:cs typeface="ＭＳ Ｐゴシック" charset="0"/>
              </a:rPr>
              <a:t>Troubleshoot STP Operation</a:t>
            </a:r>
            <a:endParaRPr lang="en-US" sz="3600" dirty="0">
              <a:latin typeface="Arial" charset="0"/>
            </a:endParaRPr>
          </a:p>
        </p:txBody>
      </p:sp>
      <p:pic>
        <p:nvPicPr>
          <p:cNvPr id="2560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25550" y="1942474"/>
            <a:ext cx="6797697" cy="354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058374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040253" y="719138"/>
            <a:ext cx="2730500" cy="490538"/>
          </a:xfrm>
        </p:spPr>
        <p:txBody>
          <a:bodyPr/>
          <a:lstStyle/>
          <a:p>
            <a:pPr eaLnBrk="1" hangingPunct="1"/>
            <a:r>
              <a:rPr lang="en-US">
                <a:latin typeface="Arial" charset="0"/>
              </a:rPr>
              <a:t>Summary</a:t>
            </a:r>
          </a:p>
        </p:txBody>
      </p:sp>
      <p:sp>
        <p:nvSpPr>
          <p:cNvPr id="26627" name="Rectangle 3"/>
          <p:cNvSpPr>
            <a:spLocks noGrp="1" noChangeArrowheads="1"/>
          </p:cNvSpPr>
          <p:nvPr>
            <p:ph type="body" idx="1"/>
          </p:nvPr>
        </p:nvSpPr>
        <p:spPr>
          <a:xfrm>
            <a:off x="590550" y="1245299"/>
            <a:ext cx="7940675" cy="5622925"/>
          </a:xfrm>
        </p:spPr>
        <p:txBody>
          <a:bodyPr>
            <a:noAutofit/>
          </a:bodyPr>
          <a:lstStyle/>
          <a:p>
            <a:r>
              <a:rPr lang="en-US" sz="1700" dirty="0">
                <a:solidFill>
                  <a:schemeClr val="tx1"/>
                </a:solidFill>
                <a:latin typeface="Arial" charset="0"/>
              </a:rPr>
              <a:t>Spanning Tree Protocol (STP) is used to prevent loops from being formed  on redundant networks</a:t>
            </a:r>
          </a:p>
          <a:p>
            <a:r>
              <a:rPr lang="en-US" sz="1700" dirty="0">
                <a:solidFill>
                  <a:schemeClr val="tx1"/>
                </a:solidFill>
                <a:latin typeface="Arial" charset="0"/>
              </a:rPr>
              <a:t>STP uses different port states &amp; timers to logically prevent loops</a:t>
            </a:r>
          </a:p>
          <a:p>
            <a:r>
              <a:rPr lang="en-US" sz="1700" dirty="0">
                <a:solidFill>
                  <a:schemeClr val="tx1"/>
                </a:solidFill>
                <a:latin typeface="Arial" charset="0"/>
              </a:rPr>
              <a:t>There is at least one switch in a network that serves as the root bridge</a:t>
            </a:r>
          </a:p>
          <a:p>
            <a:pPr lvl="1" indent="0"/>
            <a:r>
              <a:rPr lang="en-US" sz="1700" dirty="0">
                <a:solidFill>
                  <a:schemeClr val="tx1"/>
                </a:solidFill>
                <a:latin typeface="Arial" charset="0"/>
              </a:rPr>
              <a:t>Root bridge is elected using information found in BPDU frames</a:t>
            </a:r>
          </a:p>
          <a:p>
            <a:r>
              <a:rPr lang="en-US" sz="1700" dirty="0">
                <a:solidFill>
                  <a:schemeClr val="tx1"/>
                </a:solidFill>
                <a:latin typeface="Arial" charset="0"/>
              </a:rPr>
              <a:t>Root ports are determined by the spanning tree algorithm and are closest to the root bridge</a:t>
            </a:r>
          </a:p>
          <a:p>
            <a:r>
              <a:rPr lang="en-US" sz="1700" dirty="0">
                <a:solidFill>
                  <a:schemeClr val="tx1"/>
                </a:solidFill>
                <a:latin typeface="Arial" charset="0"/>
              </a:rPr>
              <a:t>STP lengthy convergence time (50 seconds) facilitated the development of:</a:t>
            </a:r>
          </a:p>
          <a:p>
            <a:pPr lvl="1" indent="0"/>
            <a:r>
              <a:rPr lang="en-US" sz="1700" dirty="0">
                <a:solidFill>
                  <a:schemeClr val="tx1"/>
                </a:solidFill>
                <a:latin typeface="Arial" charset="0"/>
              </a:rPr>
              <a:t>RSTP</a:t>
            </a:r>
          </a:p>
          <a:p>
            <a:pPr lvl="1" indent="0"/>
            <a:r>
              <a:rPr lang="en-US" sz="1700" dirty="0">
                <a:solidFill>
                  <a:schemeClr val="tx1"/>
                </a:solidFill>
                <a:latin typeface="Arial" charset="0"/>
              </a:rPr>
              <a:t>	convergence time is slightly over 6 seconds</a:t>
            </a:r>
          </a:p>
          <a:p>
            <a:pPr lvl="1" indent="0"/>
            <a:r>
              <a:rPr lang="en-US" sz="1700" dirty="0">
                <a:solidFill>
                  <a:schemeClr val="tx1"/>
                </a:solidFill>
                <a:latin typeface="Arial" charset="0"/>
              </a:rPr>
              <a:t>Rapid PVST+</a:t>
            </a:r>
          </a:p>
          <a:p>
            <a:pPr lvl="1" indent="0"/>
            <a:r>
              <a:rPr lang="en-US" sz="1700" dirty="0">
                <a:solidFill>
                  <a:schemeClr val="tx1"/>
                </a:solidFill>
                <a:latin typeface="Arial" charset="0"/>
              </a:rPr>
              <a:t>	adds VLAN support to RSTP</a:t>
            </a:r>
          </a:p>
          <a:p>
            <a:pPr lvl="1" indent="0"/>
            <a:r>
              <a:rPr lang="en-US" sz="1700" dirty="0">
                <a:solidFill>
                  <a:schemeClr val="tx1"/>
                </a:solidFill>
                <a:latin typeface="Arial" charset="0"/>
              </a:rPr>
              <a:t>	is the preferred spanning-tree protocol on a Cisco switch   </a:t>
            </a:r>
          </a:p>
          <a:p>
            <a:pPr lvl="1" indent="0"/>
            <a:r>
              <a:rPr lang="en-US" sz="1700" dirty="0">
                <a:solidFill>
                  <a:schemeClr val="tx1"/>
                </a:solidFill>
                <a:latin typeface="Arial" charset="0"/>
              </a:rPr>
              <a:t>   network</a:t>
            </a:r>
          </a:p>
          <a:p>
            <a:endParaRPr lang="en-US" sz="1700" dirty="0">
              <a:solidFill>
                <a:schemeClr val="tx1"/>
              </a:solidFill>
              <a:latin typeface="Arial" charset="0"/>
            </a:endParaRPr>
          </a:p>
          <a:p>
            <a:pPr>
              <a:buFont typeface="Wingdings" charset="0"/>
              <a:buNone/>
            </a:pPr>
            <a:endParaRPr lang="en-US" sz="1700" dirty="0">
              <a:solidFill>
                <a:schemeClr val="tx1"/>
              </a:solidFill>
              <a:latin typeface="Arial" charset="0"/>
            </a:endParaRPr>
          </a:p>
        </p:txBody>
      </p:sp>
    </p:spTree>
    <p:extLst>
      <p:ext uri="{BB962C8B-B14F-4D97-AF65-F5344CB8AC3E}">
        <p14:creationId xmlns:p14="http://schemas.microsoft.com/office/powerpoint/2010/main" val="35005284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1838</TotalTime>
  <Words>759</Words>
  <Application>Microsoft Office PowerPoint</Application>
  <PresentationFormat>On-screen Show (4:3)</PresentationFormat>
  <Paragraphs>98</Paragraphs>
  <Slides>27</Slides>
  <Notes>26</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Breeze</vt:lpstr>
      <vt:lpstr>Spanning Tree Protocol  Lecture 5</vt:lpstr>
      <vt:lpstr>Objectives</vt:lpstr>
      <vt:lpstr>Redundancy</vt:lpstr>
      <vt:lpstr>Redundancy in a Converged Switched Network</vt:lpstr>
      <vt:lpstr>Redundancy Issues</vt:lpstr>
      <vt:lpstr>The Spanning Tree Protocol</vt:lpstr>
      <vt:lpstr>The Spanning Tree Protocol</vt:lpstr>
      <vt:lpstr>Root Bridge and BPDU</vt:lpstr>
      <vt:lpstr>Bridge ID </vt:lpstr>
      <vt:lpstr>Port Roles</vt:lpstr>
      <vt:lpstr>STP port states and BPDU timers</vt:lpstr>
      <vt:lpstr>STP Steps to Converge on a Loop-Free Topology </vt:lpstr>
      <vt:lpstr>Step 1: Electing Root Bridge</vt:lpstr>
      <vt:lpstr>Step 2: Electing Root Port</vt:lpstr>
      <vt:lpstr>Step 3: Electing Designated  Ports and Non-Designated Ports</vt:lpstr>
      <vt:lpstr>Cisco and STP variants</vt:lpstr>
      <vt:lpstr>Rapid PVST+</vt:lpstr>
      <vt:lpstr>Overview of PVST+</vt:lpstr>
      <vt:lpstr>PVST+ Port States </vt:lpstr>
      <vt:lpstr>RSTP</vt:lpstr>
      <vt:lpstr>RSTP edge ports</vt:lpstr>
      <vt:lpstr>RSTP link types</vt:lpstr>
      <vt:lpstr>RSTP port states and port roles</vt:lpstr>
      <vt:lpstr>configuring rapid PVST+</vt:lpstr>
      <vt:lpstr>Design STP for Trouble avoidance</vt:lpstr>
      <vt:lpstr>Troubleshoot STP Operation</vt:lpstr>
      <vt:lpstr>Summary</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158</cp:revision>
  <dcterms:created xsi:type="dcterms:W3CDTF">2011-10-03T10:20:59Z</dcterms:created>
  <dcterms:modified xsi:type="dcterms:W3CDTF">2014-02-17T11:00:12Z</dcterms:modified>
</cp:coreProperties>
</file>