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6/11/relationships/changesInfo" Target="changesInfos/changesInfo1.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K" userId="b92c2607d9ace3c4" providerId="LiveId" clId="{208FA64A-E2D5-4259-AF08-F2C66F5090CA}"/>
    <pc:docChg chg="modSld">
      <pc:chgData name="IOANA K" userId="b92c2607d9ace3c4" providerId="LiveId" clId="{208FA64A-E2D5-4259-AF08-F2C66F5090CA}" dt="2025-12-07T21:28:55.058" v="14" actId="20577"/>
      <pc:docMkLst>
        <pc:docMk/>
      </pc:docMkLst>
      <pc:sldChg chg="modSp mod">
        <pc:chgData name="IOANA K" userId="b92c2607d9ace3c4" providerId="LiveId" clId="{208FA64A-E2D5-4259-AF08-F2C66F5090CA}" dt="2025-12-07T21:28:55.058" v="14" actId="20577"/>
        <pc:sldMkLst>
          <pc:docMk/>
          <pc:sldMk cId="470306844" sldId="256"/>
        </pc:sldMkLst>
        <pc:spChg chg="mod">
          <ac:chgData name="IOANA K" userId="b92c2607d9ace3c4" providerId="LiveId" clId="{208FA64A-E2D5-4259-AF08-F2C66F5090CA}" dt="2025-12-07T21:28:55.058" v="14" actId="20577"/>
          <ac:spMkLst>
            <pc:docMk/>
            <pc:sldMk cId="470306844" sldId="256"/>
            <ac:spMk id="3" creationId="{7DB72D33-BEE5-C645-48EC-8ED912D1669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ata2.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6.png" /><Relationship Id="rId7" Type="http://schemas.openxmlformats.org/officeDocument/2006/relationships/image" Target="../media/image19.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8.svg" /><Relationship Id="rId5" Type="http://schemas.openxmlformats.org/officeDocument/2006/relationships/image" Target="../media/image12.png" /><Relationship Id="rId10" Type="http://schemas.openxmlformats.org/officeDocument/2006/relationships/image" Target="../media/image22.svg" /><Relationship Id="rId4" Type="http://schemas.openxmlformats.org/officeDocument/2006/relationships/image" Target="../media/image17.svg" /><Relationship Id="rId9" Type="http://schemas.openxmlformats.org/officeDocument/2006/relationships/image" Target="../media/image21.png" /></Relationships>
</file>

<file path=ppt/diagrams/_rels/data3.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4" Type="http://schemas.openxmlformats.org/officeDocument/2006/relationships/image" Target="../media/image26.svg" /></Relationships>
</file>

<file path=ppt/diagrams/_rels/data4.xml.rels><?xml version="1.0" encoding="UTF-8" standalone="yes"?>
<Relationships xmlns="http://schemas.openxmlformats.org/package/2006/relationships"><Relationship Id="rId8" Type="http://schemas.openxmlformats.org/officeDocument/2006/relationships/image" Target="../media/image38.svg" /><Relationship Id="rId3" Type="http://schemas.openxmlformats.org/officeDocument/2006/relationships/image" Target="../media/image33.png" /><Relationship Id="rId7" Type="http://schemas.openxmlformats.org/officeDocument/2006/relationships/image" Target="../media/image37.png" /><Relationship Id="rId2" Type="http://schemas.openxmlformats.org/officeDocument/2006/relationships/image" Target="../media/image32.svg" /><Relationship Id="rId1" Type="http://schemas.openxmlformats.org/officeDocument/2006/relationships/image" Target="../media/image31.png" /><Relationship Id="rId6" Type="http://schemas.openxmlformats.org/officeDocument/2006/relationships/image" Target="../media/image36.svg" /><Relationship Id="rId5" Type="http://schemas.openxmlformats.org/officeDocument/2006/relationships/image" Target="../media/image35.png" /><Relationship Id="rId10" Type="http://schemas.openxmlformats.org/officeDocument/2006/relationships/image" Target="../media/image40.svg" /><Relationship Id="rId4" Type="http://schemas.openxmlformats.org/officeDocument/2006/relationships/image" Target="../media/image34.svg" /><Relationship Id="rId9" Type="http://schemas.openxmlformats.org/officeDocument/2006/relationships/image" Target="../media/image39.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 /><Relationship Id="rId3" Type="http://schemas.openxmlformats.org/officeDocument/2006/relationships/image" Target="../media/image16.png" /><Relationship Id="rId7" Type="http://schemas.openxmlformats.org/officeDocument/2006/relationships/image" Target="../media/image19.png" /><Relationship Id="rId2" Type="http://schemas.openxmlformats.org/officeDocument/2006/relationships/image" Target="../media/image15.svg" /><Relationship Id="rId1" Type="http://schemas.openxmlformats.org/officeDocument/2006/relationships/image" Target="../media/image14.png" /><Relationship Id="rId6" Type="http://schemas.openxmlformats.org/officeDocument/2006/relationships/image" Target="../media/image18.svg" /><Relationship Id="rId5" Type="http://schemas.openxmlformats.org/officeDocument/2006/relationships/image" Target="../media/image12.png" /><Relationship Id="rId10" Type="http://schemas.openxmlformats.org/officeDocument/2006/relationships/image" Target="../media/image22.svg" /><Relationship Id="rId4" Type="http://schemas.openxmlformats.org/officeDocument/2006/relationships/image" Target="../media/image17.svg" /><Relationship Id="rId9" Type="http://schemas.openxmlformats.org/officeDocument/2006/relationships/image" Target="../media/image21.png" /></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 /><Relationship Id="rId3" Type="http://schemas.openxmlformats.org/officeDocument/2006/relationships/image" Target="../media/image25.png" /><Relationship Id="rId7" Type="http://schemas.openxmlformats.org/officeDocument/2006/relationships/image" Target="../media/image29.png" /><Relationship Id="rId2" Type="http://schemas.openxmlformats.org/officeDocument/2006/relationships/image" Target="../media/image24.svg" /><Relationship Id="rId1" Type="http://schemas.openxmlformats.org/officeDocument/2006/relationships/image" Target="../media/image23.png" /><Relationship Id="rId6" Type="http://schemas.openxmlformats.org/officeDocument/2006/relationships/image" Target="../media/image28.svg" /><Relationship Id="rId5" Type="http://schemas.openxmlformats.org/officeDocument/2006/relationships/image" Target="../media/image27.png" /><Relationship Id="rId4" Type="http://schemas.openxmlformats.org/officeDocument/2006/relationships/image" Target="../media/image26.svg" /></Relationships>
</file>

<file path=ppt/diagrams/_rels/drawing4.xml.rels><?xml version="1.0" encoding="UTF-8" standalone="yes"?>
<Relationships xmlns="http://schemas.openxmlformats.org/package/2006/relationships"><Relationship Id="rId8" Type="http://schemas.openxmlformats.org/officeDocument/2006/relationships/image" Target="../media/image38.svg" /><Relationship Id="rId3" Type="http://schemas.openxmlformats.org/officeDocument/2006/relationships/image" Target="../media/image33.png" /><Relationship Id="rId7" Type="http://schemas.openxmlformats.org/officeDocument/2006/relationships/image" Target="../media/image37.png" /><Relationship Id="rId2" Type="http://schemas.openxmlformats.org/officeDocument/2006/relationships/image" Target="../media/image32.svg" /><Relationship Id="rId1" Type="http://schemas.openxmlformats.org/officeDocument/2006/relationships/image" Target="../media/image31.png" /><Relationship Id="rId6" Type="http://schemas.openxmlformats.org/officeDocument/2006/relationships/image" Target="../media/image36.svg" /><Relationship Id="rId5" Type="http://schemas.openxmlformats.org/officeDocument/2006/relationships/image" Target="../media/image35.png" /><Relationship Id="rId10" Type="http://schemas.openxmlformats.org/officeDocument/2006/relationships/image" Target="../media/image40.svg" /><Relationship Id="rId4" Type="http://schemas.openxmlformats.org/officeDocument/2006/relationships/image" Target="../media/image34.svg" /><Relationship Id="rId9" Type="http://schemas.openxmlformats.org/officeDocument/2006/relationships/image" Target="../media/image39.pn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6E10B1-01FE-4CE9-AE6F-119DA5777E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9AD01AE-97B6-4B6F-B6AB-5F62D41D165E}">
      <dgm:prSet/>
      <dgm:spPr/>
      <dgm:t>
        <a:bodyPr/>
        <a:lstStyle/>
        <a:p>
          <a:r>
            <a:rPr lang="en-GB" dirty="0"/>
            <a:t>Awareness of personal emotions</a:t>
          </a:r>
          <a:endParaRPr lang="en-US" dirty="0"/>
        </a:p>
      </dgm:t>
    </dgm:pt>
    <dgm:pt modelId="{FF7457A6-E9D0-422C-A14A-2CB32EE0526A}" type="parTrans" cxnId="{6D9DBE13-B2CC-4D18-8BBF-49C228AAD365}">
      <dgm:prSet/>
      <dgm:spPr/>
      <dgm:t>
        <a:bodyPr/>
        <a:lstStyle/>
        <a:p>
          <a:endParaRPr lang="en-US"/>
        </a:p>
      </dgm:t>
    </dgm:pt>
    <dgm:pt modelId="{260847B3-E339-4C7C-BE5B-C70AF099BBA1}" type="sibTrans" cxnId="{6D9DBE13-B2CC-4D18-8BBF-49C228AAD365}">
      <dgm:prSet/>
      <dgm:spPr/>
      <dgm:t>
        <a:bodyPr/>
        <a:lstStyle/>
        <a:p>
          <a:endParaRPr lang="en-US"/>
        </a:p>
      </dgm:t>
    </dgm:pt>
    <dgm:pt modelId="{6248EC73-0B43-41FF-9B66-3BE0E355DDAB}">
      <dgm:prSet/>
      <dgm:spPr/>
      <dgm:t>
        <a:bodyPr/>
        <a:lstStyle/>
        <a:p>
          <a:r>
            <a:rPr lang="en-GB"/>
            <a:t>Control over emotional reactions</a:t>
          </a:r>
          <a:endParaRPr lang="en-US"/>
        </a:p>
      </dgm:t>
    </dgm:pt>
    <dgm:pt modelId="{0C4CDD07-5890-4941-903E-2CD8A33964AC}" type="parTrans" cxnId="{DE929F2F-41C8-45FD-B19B-E31E9F229ED0}">
      <dgm:prSet/>
      <dgm:spPr/>
      <dgm:t>
        <a:bodyPr/>
        <a:lstStyle/>
        <a:p>
          <a:endParaRPr lang="en-US"/>
        </a:p>
      </dgm:t>
    </dgm:pt>
    <dgm:pt modelId="{E791288B-5539-4850-80AD-1C5F3ACFEFD1}" type="sibTrans" cxnId="{DE929F2F-41C8-45FD-B19B-E31E9F229ED0}">
      <dgm:prSet/>
      <dgm:spPr/>
      <dgm:t>
        <a:bodyPr/>
        <a:lstStyle/>
        <a:p>
          <a:endParaRPr lang="en-US"/>
        </a:p>
      </dgm:t>
    </dgm:pt>
    <dgm:pt modelId="{25E02CCE-0A3A-418E-85B4-D5E5E1BF6F36}">
      <dgm:prSet/>
      <dgm:spPr/>
      <dgm:t>
        <a:bodyPr/>
        <a:lstStyle/>
        <a:p>
          <a:r>
            <a:rPr lang="en-GB"/>
            <a:t>Understanding others’ feelings</a:t>
          </a:r>
          <a:endParaRPr lang="en-US"/>
        </a:p>
      </dgm:t>
    </dgm:pt>
    <dgm:pt modelId="{DEB257D1-AB61-4C80-AD0C-EE0E7D562AD8}" type="parTrans" cxnId="{8F4CF147-B3D5-4980-B9FA-0044B6F9FD93}">
      <dgm:prSet/>
      <dgm:spPr/>
      <dgm:t>
        <a:bodyPr/>
        <a:lstStyle/>
        <a:p>
          <a:endParaRPr lang="en-US"/>
        </a:p>
      </dgm:t>
    </dgm:pt>
    <dgm:pt modelId="{74FE6612-7B06-4534-A8AE-E57CB691706B}" type="sibTrans" cxnId="{8F4CF147-B3D5-4980-B9FA-0044B6F9FD93}">
      <dgm:prSet/>
      <dgm:spPr/>
      <dgm:t>
        <a:bodyPr/>
        <a:lstStyle/>
        <a:p>
          <a:endParaRPr lang="en-US"/>
        </a:p>
      </dgm:t>
    </dgm:pt>
    <dgm:pt modelId="{CBEDBA50-06B1-40A9-9344-9D83A56D57FA}">
      <dgm:prSet/>
      <dgm:spPr/>
      <dgm:t>
        <a:bodyPr/>
        <a:lstStyle/>
        <a:p>
          <a:r>
            <a:rPr lang="en-GB"/>
            <a:t>Managing relationships effectively</a:t>
          </a:r>
          <a:endParaRPr lang="en-US"/>
        </a:p>
      </dgm:t>
    </dgm:pt>
    <dgm:pt modelId="{A4957ECD-83EE-4968-822D-BD9FF83E9CFD}" type="parTrans" cxnId="{3154936B-B465-4FF9-9705-7D61D33AF3B8}">
      <dgm:prSet/>
      <dgm:spPr/>
      <dgm:t>
        <a:bodyPr/>
        <a:lstStyle/>
        <a:p>
          <a:endParaRPr lang="en-US"/>
        </a:p>
      </dgm:t>
    </dgm:pt>
    <dgm:pt modelId="{D7565E43-AE7D-42AC-BC34-3B98649BE8D6}" type="sibTrans" cxnId="{3154936B-B465-4FF9-9705-7D61D33AF3B8}">
      <dgm:prSet/>
      <dgm:spPr/>
      <dgm:t>
        <a:bodyPr/>
        <a:lstStyle/>
        <a:p>
          <a:endParaRPr lang="en-US"/>
        </a:p>
      </dgm:t>
    </dgm:pt>
    <dgm:pt modelId="{0F24B73E-BB38-40A3-B31C-237BC0A4B019}">
      <dgm:prSet/>
      <dgm:spPr/>
      <dgm:t>
        <a:bodyPr/>
        <a:lstStyle/>
        <a:p>
          <a:r>
            <a:rPr lang="en-GB" dirty="0"/>
            <a:t>Essential soft skill in leadership (Goleman, 1995)</a:t>
          </a:r>
          <a:endParaRPr lang="en-US" dirty="0"/>
        </a:p>
      </dgm:t>
    </dgm:pt>
    <dgm:pt modelId="{D07DED18-E302-4B36-AF5D-EFFCCC2987BC}" type="parTrans" cxnId="{92BE90C4-F06E-4201-9B3C-0EB24DE968EB}">
      <dgm:prSet/>
      <dgm:spPr/>
      <dgm:t>
        <a:bodyPr/>
        <a:lstStyle/>
        <a:p>
          <a:endParaRPr lang="en-US"/>
        </a:p>
      </dgm:t>
    </dgm:pt>
    <dgm:pt modelId="{3AE29252-1172-4E22-B18C-257496AD7561}" type="sibTrans" cxnId="{92BE90C4-F06E-4201-9B3C-0EB24DE968EB}">
      <dgm:prSet/>
      <dgm:spPr/>
      <dgm:t>
        <a:bodyPr/>
        <a:lstStyle/>
        <a:p>
          <a:endParaRPr lang="en-US"/>
        </a:p>
      </dgm:t>
    </dgm:pt>
    <dgm:pt modelId="{83D2FA53-B22A-44D8-BCCA-8938203D8F4C}" type="pres">
      <dgm:prSet presAssocID="{2F6E10B1-01FE-4CE9-AE6F-119DA5777EA8}" presName="root" presStyleCnt="0">
        <dgm:presLayoutVars>
          <dgm:dir/>
          <dgm:resizeHandles val="exact"/>
        </dgm:presLayoutVars>
      </dgm:prSet>
      <dgm:spPr/>
    </dgm:pt>
    <dgm:pt modelId="{B160DDB8-D824-4FAC-B47E-34B9D36158B3}" type="pres">
      <dgm:prSet presAssocID="{59AD01AE-97B6-4B6F-B6AB-5F62D41D165E}" presName="compNode" presStyleCnt="0"/>
      <dgm:spPr/>
    </dgm:pt>
    <dgm:pt modelId="{EDC73B51-7988-46B3-A0AC-8F8BB26939D6}" type="pres">
      <dgm:prSet presAssocID="{59AD01AE-97B6-4B6F-B6AB-5F62D41D165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unications"/>
        </a:ext>
      </dgm:extLst>
    </dgm:pt>
    <dgm:pt modelId="{C26302EF-A88F-44E9-8DCC-79E89C9A9FAA}" type="pres">
      <dgm:prSet presAssocID="{59AD01AE-97B6-4B6F-B6AB-5F62D41D165E}" presName="spaceRect" presStyleCnt="0"/>
      <dgm:spPr/>
    </dgm:pt>
    <dgm:pt modelId="{7A838D22-5546-4531-888A-C3428BD6D0E6}" type="pres">
      <dgm:prSet presAssocID="{59AD01AE-97B6-4B6F-B6AB-5F62D41D165E}" presName="textRect" presStyleLbl="revTx" presStyleIdx="0" presStyleCnt="5">
        <dgm:presLayoutVars>
          <dgm:chMax val="1"/>
          <dgm:chPref val="1"/>
        </dgm:presLayoutVars>
      </dgm:prSet>
      <dgm:spPr/>
    </dgm:pt>
    <dgm:pt modelId="{CC59473C-1953-468F-935C-BE579AA73DE3}" type="pres">
      <dgm:prSet presAssocID="{260847B3-E339-4C7C-BE5B-C70AF099BBA1}" presName="sibTrans" presStyleCnt="0"/>
      <dgm:spPr/>
    </dgm:pt>
    <dgm:pt modelId="{6F9BBB64-C997-4510-8CCA-858BFB2C117C}" type="pres">
      <dgm:prSet presAssocID="{6248EC73-0B43-41FF-9B66-3BE0E355DDAB}" presName="compNode" presStyleCnt="0"/>
      <dgm:spPr/>
    </dgm:pt>
    <dgm:pt modelId="{A87D5506-5668-4281-BCE1-ED39D71CF47F}" type="pres">
      <dgm:prSet presAssocID="{6248EC73-0B43-41FF-9B66-3BE0E355DDA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lationship"/>
        </a:ext>
      </dgm:extLst>
    </dgm:pt>
    <dgm:pt modelId="{961A26CD-A2E7-4F5E-BFE6-3AB030E7ACF2}" type="pres">
      <dgm:prSet presAssocID="{6248EC73-0B43-41FF-9B66-3BE0E355DDAB}" presName="spaceRect" presStyleCnt="0"/>
      <dgm:spPr/>
    </dgm:pt>
    <dgm:pt modelId="{227B5F69-715A-4E4C-9B3D-F3BBB23F3918}" type="pres">
      <dgm:prSet presAssocID="{6248EC73-0B43-41FF-9B66-3BE0E355DDAB}" presName="textRect" presStyleLbl="revTx" presStyleIdx="1" presStyleCnt="5">
        <dgm:presLayoutVars>
          <dgm:chMax val="1"/>
          <dgm:chPref val="1"/>
        </dgm:presLayoutVars>
      </dgm:prSet>
      <dgm:spPr/>
    </dgm:pt>
    <dgm:pt modelId="{6FDB6327-A5AD-431C-A1A0-4BF6CAA17258}" type="pres">
      <dgm:prSet presAssocID="{E791288B-5539-4850-80AD-1C5F3ACFEFD1}" presName="sibTrans" presStyleCnt="0"/>
      <dgm:spPr/>
    </dgm:pt>
    <dgm:pt modelId="{808A9F3C-B05C-466C-95FF-3EDEFEE0760F}" type="pres">
      <dgm:prSet presAssocID="{25E02CCE-0A3A-418E-85B4-D5E5E1BF6F36}" presName="compNode" presStyleCnt="0"/>
      <dgm:spPr/>
    </dgm:pt>
    <dgm:pt modelId="{C7A0D87E-540A-44E8-BD3D-BB449AAA51E2}" type="pres">
      <dgm:prSet presAssocID="{25E02CCE-0A3A-418E-85B4-D5E5E1BF6F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ducation"/>
        </a:ext>
      </dgm:extLst>
    </dgm:pt>
    <dgm:pt modelId="{ECB0F68E-E44E-42C6-B479-C32B1822A837}" type="pres">
      <dgm:prSet presAssocID="{25E02CCE-0A3A-418E-85B4-D5E5E1BF6F36}" presName="spaceRect" presStyleCnt="0"/>
      <dgm:spPr/>
    </dgm:pt>
    <dgm:pt modelId="{9324E36E-77FD-43EB-8F8C-BB6174CCA78E}" type="pres">
      <dgm:prSet presAssocID="{25E02CCE-0A3A-418E-85B4-D5E5E1BF6F36}" presName="textRect" presStyleLbl="revTx" presStyleIdx="2" presStyleCnt="5">
        <dgm:presLayoutVars>
          <dgm:chMax val="1"/>
          <dgm:chPref val="1"/>
        </dgm:presLayoutVars>
      </dgm:prSet>
      <dgm:spPr/>
    </dgm:pt>
    <dgm:pt modelId="{B240D36B-9D39-4095-A57C-2A4F5E2161FC}" type="pres">
      <dgm:prSet presAssocID="{74FE6612-7B06-4534-A8AE-E57CB691706B}" presName="sibTrans" presStyleCnt="0"/>
      <dgm:spPr/>
    </dgm:pt>
    <dgm:pt modelId="{3243B91F-BFCE-45D4-B068-89F64564E8BF}" type="pres">
      <dgm:prSet presAssocID="{CBEDBA50-06B1-40A9-9344-9D83A56D57FA}" presName="compNode" presStyleCnt="0"/>
      <dgm:spPr/>
    </dgm:pt>
    <dgm:pt modelId="{F8BD22FB-983F-4503-A954-CC2402BF8AE1}" type="pres">
      <dgm:prSet presAssocID="{CBEDBA50-06B1-40A9-9344-9D83A56D57F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M Customer Insights App"/>
        </a:ext>
      </dgm:extLst>
    </dgm:pt>
    <dgm:pt modelId="{91C483B0-82FD-4CEE-B87B-F2A3670D360B}" type="pres">
      <dgm:prSet presAssocID="{CBEDBA50-06B1-40A9-9344-9D83A56D57FA}" presName="spaceRect" presStyleCnt="0"/>
      <dgm:spPr/>
    </dgm:pt>
    <dgm:pt modelId="{5E7645B6-8175-4E64-AAF2-1C7F213642BC}" type="pres">
      <dgm:prSet presAssocID="{CBEDBA50-06B1-40A9-9344-9D83A56D57FA}" presName="textRect" presStyleLbl="revTx" presStyleIdx="3" presStyleCnt="5">
        <dgm:presLayoutVars>
          <dgm:chMax val="1"/>
          <dgm:chPref val="1"/>
        </dgm:presLayoutVars>
      </dgm:prSet>
      <dgm:spPr/>
    </dgm:pt>
    <dgm:pt modelId="{F9E477DA-CE05-4F0D-BD30-A2F418433F4F}" type="pres">
      <dgm:prSet presAssocID="{D7565E43-AE7D-42AC-BC34-3B98649BE8D6}" presName="sibTrans" presStyleCnt="0"/>
      <dgm:spPr/>
    </dgm:pt>
    <dgm:pt modelId="{1DABDE68-1C08-48AF-A9E0-F7A66D45C6D7}" type="pres">
      <dgm:prSet presAssocID="{0F24B73E-BB38-40A3-B31C-237BC0A4B019}" presName="compNode" presStyleCnt="0"/>
      <dgm:spPr/>
    </dgm:pt>
    <dgm:pt modelId="{83BAE945-0487-447A-94D4-933FD9A0D2B7}" type="pres">
      <dgm:prSet presAssocID="{0F24B73E-BB38-40A3-B31C-237BC0A4B01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 Outline"/>
        </a:ext>
      </dgm:extLst>
    </dgm:pt>
    <dgm:pt modelId="{CCCEACC7-4EA7-4606-A20C-B406C83D2675}" type="pres">
      <dgm:prSet presAssocID="{0F24B73E-BB38-40A3-B31C-237BC0A4B019}" presName="spaceRect" presStyleCnt="0"/>
      <dgm:spPr/>
    </dgm:pt>
    <dgm:pt modelId="{69CA6B01-7E4D-49DF-A0AE-67CA34704129}" type="pres">
      <dgm:prSet presAssocID="{0F24B73E-BB38-40A3-B31C-237BC0A4B019}" presName="textRect" presStyleLbl="revTx" presStyleIdx="4" presStyleCnt="5">
        <dgm:presLayoutVars>
          <dgm:chMax val="1"/>
          <dgm:chPref val="1"/>
        </dgm:presLayoutVars>
      </dgm:prSet>
      <dgm:spPr/>
    </dgm:pt>
  </dgm:ptLst>
  <dgm:cxnLst>
    <dgm:cxn modelId="{6D9DBE13-B2CC-4D18-8BBF-49C228AAD365}" srcId="{2F6E10B1-01FE-4CE9-AE6F-119DA5777EA8}" destId="{59AD01AE-97B6-4B6F-B6AB-5F62D41D165E}" srcOrd="0" destOrd="0" parTransId="{FF7457A6-E9D0-422C-A14A-2CB32EE0526A}" sibTransId="{260847B3-E339-4C7C-BE5B-C70AF099BBA1}"/>
    <dgm:cxn modelId="{09A99E24-32E2-4FEF-B7D7-45BE42F447AC}" type="presOf" srcId="{CBEDBA50-06B1-40A9-9344-9D83A56D57FA}" destId="{5E7645B6-8175-4E64-AAF2-1C7F213642BC}" srcOrd="0" destOrd="0" presId="urn:microsoft.com/office/officeart/2018/2/layout/IconLabelList"/>
    <dgm:cxn modelId="{DE929F2F-41C8-45FD-B19B-E31E9F229ED0}" srcId="{2F6E10B1-01FE-4CE9-AE6F-119DA5777EA8}" destId="{6248EC73-0B43-41FF-9B66-3BE0E355DDAB}" srcOrd="1" destOrd="0" parTransId="{0C4CDD07-5890-4941-903E-2CD8A33964AC}" sibTransId="{E791288B-5539-4850-80AD-1C5F3ACFEFD1}"/>
    <dgm:cxn modelId="{8F4CF147-B3D5-4980-B9FA-0044B6F9FD93}" srcId="{2F6E10B1-01FE-4CE9-AE6F-119DA5777EA8}" destId="{25E02CCE-0A3A-418E-85B4-D5E5E1BF6F36}" srcOrd="2" destOrd="0" parTransId="{DEB257D1-AB61-4C80-AD0C-EE0E7D562AD8}" sibTransId="{74FE6612-7B06-4534-A8AE-E57CB691706B}"/>
    <dgm:cxn modelId="{3154936B-B465-4FF9-9705-7D61D33AF3B8}" srcId="{2F6E10B1-01FE-4CE9-AE6F-119DA5777EA8}" destId="{CBEDBA50-06B1-40A9-9344-9D83A56D57FA}" srcOrd="3" destOrd="0" parTransId="{A4957ECD-83EE-4968-822D-BD9FF83E9CFD}" sibTransId="{D7565E43-AE7D-42AC-BC34-3B98649BE8D6}"/>
    <dgm:cxn modelId="{18FAAF6B-D377-4EFE-82F6-54537DDE9250}" type="presOf" srcId="{25E02CCE-0A3A-418E-85B4-D5E5E1BF6F36}" destId="{9324E36E-77FD-43EB-8F8C-BB6174CCA78E}" srcOrd="0" destOrd="0" presId="urn:microsoft.com/office/officeart/2018/2/layout/IconLabelList"/>
    <dgm:cxn modelId="{064AA6A9-7B1D-4FE7-AFF0-901A0EC5CB1C}" type="presOf" srcId="{0F24B73E-BB38-40A3-B31C-237BC0A4B019}" destId="{69CA6B01-7E4D-49DF-A0AE-67CA34704129}" srcOrd="0" destOrd="0" presId="urn:microsoft.com/office/officeart/2018/2/layout/IconLabelList"/>
    <dgm:cxn modelId="{285EF0B0-46E6-4FDD-A977-9B4CA6D30ACC}" type="presOf" srcId="{6248EC73-0B43-41FF-9B66-3BE0E355DDAB}" destId="{227B5F69-715A-4E4C-9B3D-F3BBB23F3918}" srcOrd="0" destOrd="0" presId="urn:microsoft.com/office/officeart/2018/2/layout/IconLabelList"/>
    <dgm:cxn modelId="{434573BC-A740-4009-8FEE-3AE19AD026F7}" type="presOf" srcId="{59AD01AE-97B6-4B6F-B6AB-5F62D41D165E}" destId="{7A838D22-5546-4531-888A-C3428BD6D0E6}" srcOrd="0" destOrd="0" presId="urn:microsoft.com/office/officeart/2018/2/layout/IconLabelList"/>
    <dgm:cxn modelId="{92BE90C4-F06E-4201-9B3C-0EB24DE968EB}" srcId="{2F6E10B1-01FE-4CE9-AE6F-119DA5777EA8}" destId="{0F24B73E-BB38-40A3-B31C-237BC0A4B019}" srcOrd="4" destOrd="0" parTransId="{D07DED18-E302-4B36-AF5D-EFFCCC2987BC}" sibTransId="{3AE29252-1172-4E22-B18C-257496AD7561}"/>
    <dgm:cxn modelId="{8D55BFF3-68FD-4585-96FE-1E9551D13722}" type="presOf" srcId="{2F6E10B1-01FE-4CE9-AE6F-119DA5777EA8}" destId="{83D2FA53-B22A-44D8-BCCA-8938203D8F4C}" srcOrd="0" destOrd="0" presId="urn:microsoft.com/office/officeart/2018/2/layout/IconLabelList"/>
    <dgm:cxn modelId="{1B0B443A-DF66-46D4-A16B-6F883498ED85}" type="presParOf" srcId="{83D2FA53-B22A-44D8-BCCA-8938203D8F4C}" destId="{B160DDB8-D824-4FAC-B47E-34B9D36158B3}" srcOrd="0" destOrd="0" presId="urn:microsoft.com/office/officeart/2018/2/layout/IconLabelList"/>
    <dgm:cxn modelId="{CD23B918-FF4B-49D9-90F5-228433950868}" type="presParOf" srcId="{B160DDB8-D824-4FAC-B47E-34B9D36158B3}" destId="{EDC73B51-7988-46B3-A0AC-8F8BB26939D6}" srcOrd="0" destOrd="0" presId="urn:microsoft.com/office/officeart/2018/2/layout/IconLabelList"/>
    <dgm:cxn modelId="{EBBCDC6E-058B-4820-B790-13703A74DDBC}" type="presParOf" srcId="{B160DDB8-D824-4FAC-B47E-34B9D36158B3}" destId="{C26302EF-A88F-44E9-8DCC-79E89C9A9FAA}" srcOrd="1" destOrd="0" presId="urn:microsoft.com/office/officeart/2018/2/layout/IconLabelList"/>
    <dgm:cxn modelId="{E65EA8A4-F162-4146-BDC5-35B244E3B089}" type="presParOf" srcId="{B160DDB8-D824-4FAC-B47E-34B9D36158B3}" destId="{7A838D22-5546-4531-888A-C3428BD6D0E6}" srcOrd="2" destOrd="0" presId="urn:microsoft.com/office/officeart/2018/2/layout/IconLabelList"/>
    <dgm:cxn modelId="{2A247E0E-EDE8-483C-928C-5D3238D119C8}" type="presParOf" srcId="{83D2FA53-B22A-44D8-BCCA-8938203D8F4C}" destId="{CC59473C-1953-468F-935C-BE579AA73DE3}" srcOrd="1" destOrd="0" presId="urn:microsoft.com/office/officeart/2018/2/layout/IconLabelList"/>
    <dgm:cxn modelId="{907A6E15-BE0A-4232-864E-5FFFAA17F89E}" type="presParOf" srcId="{83D2FA53-B22A-44D8-BCCA-8938203D8F4C}" destId="{6F9BBB64-C997-4510-8CCA-858BFB2C117C}" srcOrd="2" destOrd="0" presId="urn:microsoft.com/office/officeart/2018/2/layout/IconLabelList"/>
    <dgm:cxn modelId="{0998D859-628C-4943-AAC9-D7E17A684A52}" type="presParOf" srcId="{6F9BBB64-C997-4510-8CCA-858BFB2C117C}" destId="{A87D5506-5668-4281-BCE1-ED39D71CF47F}" srcOrd="0" destOrd="0" presId="urn:microsoft.com/office/officeart/2018/2/layout/IconLabelList"/>
    <dgm:cxn modelId="{CCE82155-57B6-4F7F-B832-B783CA9BF622}" type="presParOf" srcId="{6F9BBB64-C997-4510-8CCA-858BFB2C117C}" destId="{961A26CD-A2E7-4F5E-BFE6-3AB030E7ACF2}" srcOrd="1" destOrd="0" presId="urn:microsoft.com/office/officeart/2018/2/layout/IconLabelList"/>
    <dgm:cxn modelId="{AE4E8340-11E1-4E6A-8037-3F59EA007D87}" type="presParOf" srcId="{6F9BBB64-C997-4510-8CCA-858BFB2C117C}" destId="{227B5F69-715A-4E4C-9B3D-F3BBB23F3918}" srcOrd="2" destOrd="0" presId="urn:microsoft.com/office/officeart/2018/2/layout/IconLabelList"/>
    <dgm:cxn modelId="{D59AEAE5-0686-47CF-B1BB-50E9E57DCC15}" type="presParOf" srcId="{83D2FA53-B22A-44D8-BCCA-8938203D8F4C}" destId="{6FDB6327-A5AD-431C-A1A0-4BF6CAA17258}" srcOrd="3" destOrd="0" presId="urn:microsoft.com/office/officeart/2018/2/layout/IconLabelList"/>
    <dgm:cxn modelId="{C8206CAC-9B90-4485-9681-086EF73B7805}" type="presParOf" srcId="{83D2FA53-B22A-44D8-BCCA-8938203D8F4C}" destId="{808A9F3C-B05C-466C-95FF-3EDEFEE0760F}" srcOrd="4" destOrd="0" presId="urn:microsoft.com/office/officeart/2018/2/layout/IconLabelList"/>
    <dgm:cxn modelId="{14B87F7B-93D7-4B73-97CD-80CF82BDCF4C}" type="presParOf" srcId="{808A9F3C-B05C-466C-95FF-3EDEFEE0760F}" destId="{C7A0D87E-540A-44E8-BD3D-BB449AAA51E2}" srcOrd="0" destOrd="0" presId="urn:microsoft.com/office/officeart/2018/2/layout/IconLabelList"/>
    <dgm:cxn modelId="{B39DF9D4-38A7-4F75-9B0C-245B2EC31CC5}" type="presParOf" srcId="{808A9F3C-B05C-466C-95FF-3EDEFEE0760F}" destId="{ECB0F68E-E44E-42C6-B479-C32B1822A837}" srcOrd="1" destOrd="0" presId="urn:microsoft.com/office/officeart/2018/2/layout/IconLabelList"/>
    <dgm:cxn modelId="{51C95A16-644D-425E-B1F8-D6D700861975}" type="presParOf" srcId="{808A9F3C-B05C-466C-95FF-3EDEFEE0760F}" destId="{9324E36E-77FD-43EB-8F8C-BB6174CCA78E}" srcOrd="2" destOrd="0" presId="urn:microsoft.com/office/officeart/2018/2/layout/IconLabelList"/>
    <dgm:cxn modelId="{653B3A96-A0A8-47A9-9C47-FD1E95974697}" type="presParOf" srcId="{83D2FA53-B22A-44D8-BCCA-8938203D8F4C}" destId="{B240D36B-9D39-4095-A57C-2A4F5E2161FC}" srcOrd="5" destOrd="0" presId="urn:microsoft.com/office/officeart/2018/2/layout/IconLabelList"/>
    <dgm:cxn modelId="{4C383093-E0C4-425C-B17F-38BB8A7E150B}" type="presParOf" srcId="{83D2FA53-B22A-44D8-BCCA-8938203D8F4C}" destId="{3243B91F-BFCE-45D4-B068-89F64564E8BF}" srcOrd="6" destOrd="0" presId="urn:microsoft.com/office/officeart/2018/2/layout/IconLabelList"/>
    <dgm:cxn modelId="{7460AC12-145A-4699-A3AB-F0785C6796F0}" type="presParOf" srcId="{3243B91F-BFCE-45D4-B068-89F64564E8BF}" destId="{F8BD22FB-983F-4503-A954-CC2402BF8AE1}" srcOrd="0" destOrd="0" presId="urn:microsoft.com/office/officeart/2018/2/layout/IconLabelList"/>
    <dgm:cxn modelId="{C4F443BC-5F59-495B-8570-95CF7F0B5558}" type="presParOf" srcId="{3243B91F-BFCE-45D4-B068-89F64564E8BF}" destId="{91C483B0-82FD-4CEE-B87B-F2A3670D360B}" srcOrd="1" destOrd="0" presId="urn:microsoft.com/office/officeart/2018/2/layout/IconLabelList"/>
    <dgm:cxn modelId="{29D53087-E880-46F5-97BB-F0D32CDF4E14}" type="presParOf" srcId="{3243B91F-BFCE-45D4-B068-89F64564E8BF}" destId="{5E7645B6-8175-4E64-AAF2-1C7F213642BC}" srcOrd="2" destOrd="0" presId="urn:microsoft.com/office/officeart/2018/2/layout/IconLabelList"/>
    <dgm:cxn modelId="{3B6A8A1E-5FDA-44BA-91ED-8D656824B0F5}" type="presParOf" srcId="{83D2FA53-B22A-44D8-BCCA-8938203D8F4C}" destId="{F9E477DA-CE05-4F0D-BD30-A2F418433F4F}" srcOrd="7" destOrd="0" presId="urn:microsoft.com/office/officeart/2018/2/layout/IconLabelList"/>
    <dgm:cxn modelId="{71C6B38C-9C9F-457E-A744-B204374CFA0E}" type="presParOf" srcId="{83D2FA53-B22A-44D8-BCCA-8938203D8F4C}" destId="{1DABDE68-1C08-48AF-A9E0-F7A66D45C6D7}" srcOrd="8" destOrd="0" presId="urn:microsoft.com/office/officeart/2018/2/layout/IconLabelList"/>
    <dgm:cxn modelId="{7EF1524D-1784-4323-A51E-6A5C7CC48718}" type="presParOf" srcId="{1DABDE68-1C08-48AF-A9E0-F7A66D45C6D7}" destId="{83BAE945-0487-447A-94D4-933FD9A0D2B7}" srcOrd="0" destOrd="0" presId="urn:microsoft.com/office/officeart/2018/2/layout/IconLabelList"/>
    <dgm:cxn modelId="{31E025EA-01B0-43C7-9C53-4E002A2CF1C2}" type="presParOf" srcId="{1DABDE68-1C08-48AF-A9E0-F7A66D45C6D7}" destId="{CCCEACC7-4EA7-4606-A20C-B406C83D2675}" srcOrd="1" destOrd="0" presId="urn:microsoft.com/office/officeart/2018/2/layout/IconLabelList"/>
    <dgm:cxn modelId="{CF372E0D-399F-4029-854A-696EFDEA59F4}" type="presParOf" srcId="{1DABDE68-1C08-48AF-A9E0-F7A66D45C6D7}" destId="{69CA6B01-7E4D-49DF-A0AE-67CA3470412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E3E277-0CEB-4273-9A5A-D0F4DB8593D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ECA060D-544D-4415-9711-41FFDFE269F8}">
      <dgm:prSet/>
      <dgm:spPr/>
      <dgm:t>
        <a:bodyPr/>
        <a:lstStyle/>
        <a:p>
          <a:pPr>
            <a:lnSpc>
              <a:spcPct val="100000"/>
            </a:lnSpc>
          </a:pPr>
          <a:r>
            <a:rPr lang="en-GB"/>
            <a:t>Adjusting communication style</a:t>
          </a:r>
          <a:endParaRPr lang="en-US"/>
        </a:p>
      </dgm:t>
    </dgm:pt>
    <dgm:pt modelId="{E34D82C6-4AFB-4300-9750-AE9E548A9789}" type="parTrans" cxnId="{2DCFED21-908A-479E-9DDA-2BCAE3436191}">
      <dgm:prSet/>
      <dgm:spPr/>
      <dgm:t>
        <a:bodyPr/>
        <a:lstStyle/>
        <a:p>
          <a:endParaRPr lang="en-US"/>
        </a:p>
      </dgm:t>
    </dgm:pt>
    <dgm:pt modelId="{FC0B588A-4B17-4AD7-B497-0D1E7C6FAC42}" type="sibTrans" cxnId="{2DCFED21-908A-479E-9DDA-2BCAE3436191}">
      <dgm:prSet/>
      <dgm:spPr/>
      <dgm:t>
        <a:bodyPr/>
        <a:lstStyle/>
        <a:p>
          <a:endParaRPr lang="en-US"/>
        </a:p>
      </dgm:t>
    </dgm:pt>
    <dgm:pt modelId="{1867EE73-E11F-41D2-AEBA-34E0A7C08258}">
      <dgm:prSet/>
      <dgm:spPr/>
      <dgm:t>
        <a:bodyPr/>
        <a:lstStyle/>
        <a:p>
          <a:pPr>
            <a:lnSpc>
              <a:spcPct val="100000"/>
            </a:lnSpc>
          </a:pPr>
          <a:r>
            <a:rPr lang="en-GB"/>
            <a:t>Respecting cultural expectations</a:t>
          </a:r>
          <a:endParaRPr lang="en-US"/>
        </a:p>
      </dgm:t>
    </dgm:pt>
    <dgm:pt modelId="{6FEAB44B-ABE5-4757-AE18-7F41278AF2A0}" type="parTrans" cxnId="{AE956E98-0B9D-4D8F-9968-53108A30618D}">
      <dgm:prSet/>
      <dgm:spPr/>
      <dgm:t>
        <a:bodyPr/>
        <a:lstStyle/>
        <a:p>
          <a:endParaRPr lang="en-US"/>
        </a:p>
      </dgm:t>
    </dgm:pt>
    <dgm:pt modelId="{10976718-EEE9-4902-9441-BADA864EB908}" type="sibTrans" cxnId="{AE956E98-0B9D-4D8F-9968-53108A30618D}">
      <dgm:prSet/>
      <dgm:spPr/>
      <dgm:t>
        <a:bodyPr/>
        <a:lstStyle/>
        <a:p>
          <a:endParaRPr lang="en-US"/>
        </a:p>
      </dgm:t>
    </dgm:pt>
    <dgm:pt modelId="{967444D7-1C31-48BA-87A5-6F7F5CDA1FC6}">
      <dgm:prSet/>
      <dgm:spPr/>
      <dgm:t>
        <a:bodyPr/>
        <a:lstStyle/>
        <a:p>
          <a:pPr>
            <a:lnSpc>
              <a:spcPct val="100000"/>
            </a:lnSpc>
          </a:pPr>
          <a:r>
            <a:rPr lang="en-GB"/>
            <a:t>Avoid cultural misunderstandings</a:t>
          </a:r>
          <a:endParaRPr lang="en-US"/>
        </a:p>
      </dgm:t>
    </dgm:pt>
    <dgm:pt modelId="{B327DDED-6676-4388-9EA1-911E0A414D83}" type="parTrans" cxnId="{1EAFD408-08FA-4048-B8AF-DA284F8AEC52}">
      <dgm:prSet/>
      <dgm:spPr/>
      <dgm:t>
        <a:bodyPr/>
        <a:lstStyle/>
        <a:p>
          <a:endParaRPr lang="en-US"/>
        </a:p>
      </dgm:t>
    </dgm:pt>
    <dgm:pt modelId="{D09DD475-5A35-450B-B6E4-9832B8510E02}" type="sibTrans" cxnId="{1EAFD408-08FA-4048-B8AF-DA284F8AEC52}">
      <dgm:prSet/>
      <dgm:spPr/>
      <dgm:t>
        <a:bodyPr/>
        <a:lstStyle/>
        <a:p>
          <a:endParaRPr lang="en-US"/>
        </a:p>
      </dgm:t>
    </dgm:pt>
    <dgm:pt modelId="{48649093-B0E2-4C9D-812C-88F9EEC981F3}">
      <dgm:prSet/>
      <dgm:spPr/>
      <dgm:t>
        <a:bodyPr/>
        <a:lstStyle/>
        <a:p>
          <a:pPr>
            <a:lnSpc>
              <a:spcPct val="100000"/>
            </a:lnSpc>
          </a:pPr>
          <a:r>
            <a:rPr lang="en-GB"/>
            <a:t>Supporting Inclusion</a:t>
          </a:r>
          <a:endParaRPr lang="en-US"/>
        </a:p>
      </dgm:t>
    </dgm:pt>
    <dgm:pt modelId="{0001C9A0-5973-4BC9-862D-98F2B167DB5B}" type="parTrans" cxnId="{6CC2ABDA-6AC3-4A15-9CFC-A995E2FD5C01}">
      <dgm:prSet/>
      <dgm:spPr/>
      <dgm:t>
        <a:bodyPr/>
        <a:lstStyle/>
        <a:p>
          <a:endParaRPr lang="en-US"/>
        </a:p>
      </dgm:t>
    </dgm:pt>
    <dgm:pt modelId="{C4B8FB3B-04F7-4F1B-AD5C-59BBA8C92E29}" type="sibTrans" cxnId="{6CC2ABDA-6AC3-4A15-9CFC-A995E2FD5C01}">
      <dgm:prSet/>
      <dgm:spPr/>
      <dgm:t>
        <a:bodyPr/>
        <a:lstStyle/>
        <a:p>
          <a:endParaRPr lang="en-US"/>
        </a:p>
      </dgm:t>
    </dgm:pt>
    <dgm:pt modelId="{DE2B799D-3B05-49BD-B59C-C480219F44E1}">
      <dgm:prSet/>
      <dgm:spPr/>
      <dgm:t>
        <a:bodyPr/>
        <a:lstStyle/>
        <a:p>
          <a:pPr>
            <a:lnSpc>
              <a:spcPct val="100000"/>
            </a:lnSpc>
          </a:pPr>
          <a:r>
            <a:rPr lang="en-GB"/>
            <a:t>Strengthening international cooperation</a:t>
          </a:r>
          <a:endParaRPr lang="en-US"/>
        </a:p>
      </dgm:t>
    </dgm:pt>
    <dgm:pt modelId="{A739B240-D29B-42D7-970F-D7C0BAF9EFCE}" type="parTrans" cxnId="{79C46916-76E2-4653-905C-75E3EA56A908}">
      <dgm:prSet/>
      <dgm:spPr/>
      <dgm:t>
        <a:bodyPr/>
        <a:lstStyle/>
        <a:p>
          <a:endParaRPr lang="en-US"/>
        </a:p>
      </dgm:t>
    </dgm:pt>
    <dgm:pt modelId="{0EDEB86D-3E9B-4B1F-826E-0E2B203043F4}" type="sibTrans" cxnId="{79C46916-76E2-4653-905C-75E3EA56A908}">
      <dgm:prSet/>
      <dgm:spPr/>
      <dgm:t>
        <a:bodyPr/>
        <a:lstStyle/>
        <a:p>
          <a:endParaRPr lang="en-US"/>
        </a:p>
      </dgm:t>
    </dgm:pt>
    <dgm:pt modelId="{FA15E058-7E04-4165-BB1F-714C90B9DBBC}" type="pres">
      <dgm:prSet presAssocID="{DBE3E277-0CEB-4273-9A5A-D0F4DB8593D9}" presName="root" presStyleCnt="0">
        <dgm:presLayoutVars>
          <dgm:dir/>
          <dgm:resizeHandles val="exact"/>
        </dgm:presLayoutVars>
      </dgm:prSet>
      <dgm:spPr/>
    </dgm:pt>
    <dgm:pt modelId="{C783268A-F5F5-41D0-A259-6CEFA2F739F3}" type="pres">
      <dgm:prSet presAssocID="{4ECA060D-544D-4415-9711-41FFDFE269F8}" presName="compNode" presStyleCnt="0"/>
      <dgm:spPr/>
    </dgm:pt>
    <dgm:pt modelId="{574979A1-5762-488F-9DB3-A2B4950373C2}" type="pres">
      <dgm:prSet presAssocID="{4ECA060D-544D-4415-9711-41FFDFE269F8}" presName="bgRect" presStyleLbl="bgShp" presStyleIdx="0" presStyleCnt="5"/>
      <dgm:spPr/>
    </dgm:pt>
    <dgm:pt modelId="{B592BADB-A88D-4F7A-9DB0-19151421B9C8}" type="pres">
      <dgm:prSet presAssocID="{4ECA060D-544D-4415-9711-41FFDFE269F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35BDE351-ED5C-4E69-BE8B-5E3DCD30F290}" type="pres">
      <dgm:prSet presAssocID="{4ECA060D-544D-4415-9711-41FFDFE269F8}" presName="spaceRect" presStyleCnt="0"/>
      <dgm:spPr/>
    </dgm:pt>
    <dgm:pt modelId="{80EB16EC-86B4-461A-8AD1-576B26895923}" type="pres">
      <dgm:prSet presAssocID="{4ECA060D-544D-4415-9711-41FFDFE269F8}" presName="parTx" presStyleLbl="revTx" presStyleIdx="0" presStyleCnt="5">
        <dgm:presLayoutVars>
          <dgm:chMax val="0"/>
          <dgm:chPref val="0"/>
        </dgm:presLayoutVars>
      </dgm:prSet>
      <dgm:spPr/>
    </dgm:pt>
    <dgm:pt modelId="{6461106A-CCCC-4041-9509-21C82AB26810}" type="pres">
      <dgm:prSet presAssocID="{FC0B588A-4B17-4AD7-B497-0D1E7C6FAC42}" presName="sibTrans" presStyleCnt="0"/>
      <dgm:spPr/>
    </dgm:pt>
    <dgm:pt modelId="{1392B863-7F76-4BF8-A32B-06D091CACBC3}" type="pres">
      <dgm:prSet presAssocID="{1867EE73-E11F-41D2-AEBA-34E0A7C08258}" presName="compNode" presStyleCnt="0"/>
      <dgm:spPr/>
    </dgm:pt>
    <dgm:pt modelId="{E5BFC83A-8E0C-4C69-8140-12C393B25556}" type="pres">
      <dgm:prSet presAssocID="{1867EE73-E11F-41D2-AEBA-34E0A7C08258}" presName="bgRect" presStyleLbl="bgShp" presStyleIdx="1" presStyleCnt="5"/>
      <dgm:spPr/>
    </dgm:pt>
    <dgm:pt modelId="{677CC0AA-7650-4755-A9A9-CDE653B69637}" type="pres">
      <dgm:prSet presAssocID="{1867EE73-E11F-41D2-AEBA-34E0A7C0825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E622BFA8-32D1-4E6E-A4A9-0624A2C0AC2F}" type="pres">
      <dgm:prSet presAssocID="{1867EE73-E11F-41D2-AEBA-34E0A7C08258}" presName="spaceRect" presStyleCnt="0"/>
      <dgm:spPr/>
    </dgm:pt>
    <dgm:pt modelId="{BBD8B21F-F2D5-49C6-B55E-8410AF2B38BA}" type="pres">
      <dgm:prSet presAssocID="{1867EE73-E11F-41D2-AEBA-34E0A7C08258}" presName="parTx" presStyleLbl="revTx" presStyleIdx="1" presStyleCnt="5">
        <dgm:presLayoutVars>
          <dgm:chMax val="0"/>
          <dgm:chPref val="0"/>
        </dgm:presLayoutVars>
      </dgm:prSet>
      <dgm:spPr/>
    </dgm:pt>
    <dgm:pt modelId="{8BB477A1-1FD5-43C4-AB85-2CC07CE2F6F9}" type="pres">
      <dgm:prSet presAssocID="{10976718-EEE9-4902-9441-BADA864EB908}" presName="sibTrans" presStyleCnt="0"/>
      <dgm:spPr/>
    </dgm:pt>
    <dgm:pt modelId="{1DABEA73-3109-4BB4-8402-15A3A931EE4C}" type="pres">
      <dgm:prSet presAssocID="{967444D7-1C31-48BA-87A5-6F7F5CDA1FC6}" presName="compNode" presStyleCnt="0"/>
      <dgm:spPr/>
    </dgm:pt>
    <dgm:pt modelId="{1BEB8DA0-0ACD-4795-94CB-1080CAA138B4}" type="pres">
      <dgm:prSet presAssocID="{967444D7-1C31-48BA-87A5-6F7F5CDA1FC6}" presName="bgRect" presStyleLbl="bgShp" presStyleIdx="2" presStyleCnt="5"/>
      <dgm:spPr/>
    </dgm:pt>
    <dgm:pt modelId="{991F4204-C1C6-445C-A3DD-A8A4E968E438}" type="pres">
      <dgm:prSet presAssocID="{967444D7-1C31-48BA-87A5-6F7F5CDA1F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E822627-8896-436B-A2EB-574E28684232}" type="pres">
      <dgm:prSet presAssocID="{967444D7-1C31-48BA-87A5-6F7F5CDA1FC6}" presName="spaceRect" presStyleCnt="0"/>
      <dgm:spPr/>
    </dgm:pt>
    <dgm:pt modelId="{7E685067-CBD0-4274-BF77-74A007E57325}" type="pres">
      <dgm:prSet presAssocID="{967444D7-1C31-48BA-87A5-6F7F5CDA1FC6}" presName="parTx" presStyleLbl="revTx" presStyleIdx="2" presStyleCnt="5">
        <dgm:presLayoutVars>
          <dgm:chMax val="0"/>
          <dgm:chPref val="0"/>
        </dgm:presLayoutVars>
      </dgm:prSet>
      <dgm:spPr/>
    </dgm:pt>
    <dgm:pt modelId="{A7D4E219-69DE-4B89-B443-8A902A186366}" type="pres">
      <dgm:prSet presAssocID="{D09DD475-5A35-450B-B6E4-9832B8510E02}" presName="sibTrans" presStyleCnt="0"/>
      <dgm:spPr/>
    </dgm:pt>
    <dgm:pt modelId="{AD16F641-209D-430B-9F52-E4FCA5A49402}" type="pres">
      <dgm:prSet presAssocID="{48649093-B0E2-4C9D-812C-88F9EEC981F3}" presName="compNode" presStyleCnt="0"/>
      <dgm:spPr/>
    </dgm:pt>
    <dgm:pt modelId="{C2AB1021-E469-41EE-AEA0-7C7B7443574E}" type="pres">
      <dgm:prSet presAssocID="{48649093-B0E2-4C9D-812C-88F9EEC981F3}" presName="bgRect" presStyleLbl="bgShp" presStyleIdx="3" presStyleCnt="5"/>
      <dgm:spPr/>
    </dgm:pt>
    <dgm:pt modelId="{4FB77011-A605-463D-9DE5-E5078DEDAB00}" type="pres">
      <dgm:prSet presAssocID="{48649093-B0E2-4C9D-812C-88F9EEC981F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F644D87A-C866-4811-997A-BD65F917AEB1}" type="pres">
      <dgm:prSet presAssocID="{48649093-B0E2-4C9D-812C-88F9EEC981F3}" presName="spaceRect" presStyleCnt="0"/>
      <dgm:spPr/>
    </dgm:pt>
    <dgm:pt modelId="{24ECC63A-EED9-4AC5-BE5D-074DE61B528C}" type="pres">
      <dgm:prSet presAssocID="{48649093-B0E2-4C9D-812C-88F9EEC981F3}" presName="parTx" presStyleLbl="revTx" presStyleIdx="3" presStyleCnt="5">
        <dgm:presLayoutVars>
          <dgm:chMax val="0"/>
          <dgm:chPref val="0"/>
        </dgm:presLayoutVars>
      </dgm:prSet>
      <dgm:spPr/>
    </dgm:pt>
    <dgm:pt modelId="{747D1DC1-E411-47EF-BB19-A6D54C1AF7DA}" type="pres">
      <dgm:prSet presAssocID="{C4B8FB3B-04F7-4F1B-AD5C-59BBA8C92E29}" presName="sibTrans" presStyleCnt="0"/>
      <dgm:spPr/>
    </dgm:pt>
    <dgm:pt modelId="{4625CA8C-D1BB-4AA7-908B-F5CEC0705F4B}" type="pres">
      <dgm:prSet presAssocID="{DE2B799D-3B05-49BD-B59C-C480219F44E1}" presName="compNode" presStyleCnt="0"/>
      <dgm:spPr/>
    </dgm:pt>
    <dgm:pt modelId="{DD02E36C-B3E7-4F99-A40B-A25F336A62A2}" type="pres">
      <dgm:prSet presAssocID="{DE2B799D-3B05-49BD-B59C-C480219F44E1}" presName="bgRect" presStyleLbl="bgShp" presStyleIdx="4" presStyleCnt="5"/>
      <dgm:spPr/>
    </dgm:pt>
    <dgm:pt modelId="{C1606CBE-3962-45F2-A5E0-7B57A0B2A7EC}" type="pres">
      <dgm:prSet presAssocID="{DE2B799D-3B05-49BD-B59C-C480219F44E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arth Globe Europe-Africa"/>
        </a:ext>
      </dgm:extLst>
    </dgm:pt>
    <dgm:pt modelId="{991A4CA8-4401-41D3-8463-1FF5FE3777E1}" type="pres">
      <dgm:prSet presAssocID="{DE2B799D-3B05-49BD-B59C-C480219F44E1}" presName="spaceRect" presStyleCnt="0"/>
      <dgm:spPr/>
    </dgm:pt>
    <dgm:pt modelId="{E6896C24-A2D0-44C5-A9D5-FB4FC256F9BD}" type="pres">
      <dgm:prSet presAssocID="{DE2B799D-3B05-49BD-B59C-C480219F44E1}" presName="parTx" presStyleLbl="revTx" presStyleIdx="4" presStyleCnt="5">
        <dgm:presLayoutVars>
          <dgm:chMax val="0"/>
          <dgm:chPref val="0"/>
        </dgm:presLayoutVars>
      </dgm:prSet>
      <dgm:spPr/>
    </dgm:pt>
  </dgm:ptLst>
  <dgm:cxnLst>
    <dgm:cxn modelId="{1EAFD408-08FA-4048-B8AF-DA284F8AEC52}" srcId="{DBE3E277-0CEB-4273-9A5A-D0F4DB8593D9}" destId="{967444D7-1C31-48BA-87A5-6F7F5CDA1FC6}" srcOrd="2" destOrd="0" parTransId="{B327DDED-6676-4388-9EA1-911E0A414D83}" sibTransId="{D09DD475-5A35-450B-B6E4-9832B8510E02}"/>
    <dgm:cxn modelId="{79C46916-76E2-4653-905C-75E3EA56A908}" srcId="{DBE3E277-0CEB-4273-9A5A-D0F4DB8593D9}" destId="{DE2B799D-3B05-49BD-B59C-C480219F44E1}" srcOrd="4" destOrd="0" parTransId="{A739B240-D29B-42D7-970F-D7C0BAF9EFCE}" sibTransId="{0EDEB86D-3E9B-4B1F-826E-0E2B203043F4}"/>
    <dgm:cxn modelId="{2DCFED21-908A-479E-9DDA-2BCAE3436191}" srcId="{DBE3E277-0CEB-4273-9A5A-D0F4DB8593D9}" destId="{4ECA060D-544D-4415-9711-41FFDFE269F8}" srcOrd="0" destOrd="0" parTransId="{E34D82C6-4AFB-4300-9750-AE9E548A9789}" sibTransId="{FC0B588A-4B17-4AD7-B497-0D1E7C6FAC42}"/>
    <dgm:cxn modelId="{F98E8B2E-3FC6-4CB7-8A6F-11328828E0EF}" type="presOf" srcId="{DE2B799D-3B05-49BD-B59C-C480219F44E1}" destId="{E6896C24-A2D0-44C5-A9D5-FB4FC256F9BD}" srcOrd="0" destOrd="0" presId="urn:microsoft.com/office/officeart/2018/2/layout/IconVerticalSolidList"/>
    <dgm:cxn modelId="{4448E931-30B3-4E31-89A2-040EA85B5D1E}" type="presOf" srcId="{4ECA060D-544D-4415-9711-41FFDFE269F8}" destId="{80EB16EC-86B4-461A-8AD1-576B26895923}" srcOrd="0" destOrd="0" presId="urn:microsoft.com/office/officeart/2018/2/layout/IconVerticalSolidList"/>
    <dgm:cxn modelId="{F0D4476B-D5B7-453B-A0E0-BB2D26094EB0}" type="presOf" srcId="{DBE3E277-0CEB-4273-9A5A-D0F4DB8593D9}" destId="{FA15E058-7E04-4165-BB1F-714C90B9DBBC}" srcOrd="0" destOrd="0" presId="urn:microsoft.com/office/officeart/2018/2/layout/IconVerticalSolidList"/>
    <dgm:cxn modelId="{CE017E7B-727D-449F-8B15-F904DB38A6ED}" type="presOf" srcId="{48649093-B0E2-4C9D-812C-88F9EEC981F3}" destId="{24ECC63A-EED9-4AC5-BE5D-074DE61B528C}" srcOrd="0" destOrd="0" presId="urn:microsoft.com/office/officeart/2018/2/layout/IconVerticalSolidList"/>
    <dgm:cxn modelId="{D649AD85-6A3E-4B13-9362-ED9B2AACC116}" type="presOf" srcId="{967444D7-1C31-48BA-87A5-6F7F5CDA1FC6}" destId="{7E685067-CBD0-4274-BF77-74A007E57325}" srcOrd="0" destOrd="0" presId="urn:microsoft.com/office/officeart/2018/2/layout/IconVerticalSolidList"/>
    <dgm:cxn modelId="{AE956E98-0B9D-4D8F-9968-53108A30618D}" srcId="{DBE3E277-0CEB-4273-9A5A-D0F4DB8593D9}" destId="{1867EE73-E11F-41D2-AEBA-34E0A7C08258}" srcOrd="1" destOrd="0" parTransId="{6FEAB44B-ABE5-4757-AE18-7F41278AF2A0}" sibTransId="{10976718-EEE9-4902-9441-BADA864EB908}"/>
    <dgm:cxn modelId="{24B4F7D7-F675-439B-9A58-7E4D384D179A}" type="presOf" srcId="{1867EE73-E11F-41D2-AEBA-34E0A7C08258}" destId="{BBD8B21F-F2D5-49C6-B55E-8410AF2B38BA}" srcOrd="0" destOrd="0" presId="urn:microsoft.com/office/officeart/2018/2/layout/IconVerticalSolidList"/>
    <dgm:cxn modelId="{6CC2ABDA-6AC3-4A15-9CFC-A995E2FD5C01}" srcId="{DBE3E277-0CEB-4273-9A5A-D0F4DB8593D9}" destId="{48649093-B0E2-4C9D-812C-88F9EEC981F3}" srcOrd="3" destOrd="0" parTransId="{0001C9A0-5973-4BC9-862D-98F2B167DB5B}" sibTransId="{C4B8FB3B-04F7-4F1B-AD5C-59BBA8C92E29}"/>
    <dgm:cxn modelId="{F2633F94-F196-4FCB-B249-31B39C27FC2B}" type="presParOf" srcId="{FA15E058-7E04-4165-BB1F-714C90B9DBBC}" destId="{C783268A-F5F5-41D0-A259-6CEFA2F739F3}" srcOrd="0" destOrd="0" presId="urn:microsoft.com/office/officeart/2018/2/layout/IconVerticalSolidList"/>
    <dgm:cxn modelId="{3280A19F-F2B8-403F-A2DE-7B12191EE170}" type="presParOf" srcId="{C783268A-F5F5-41D0-A259-6CEFA2F739F3}" destId="{574979A1-5762-488F-9DB3-A2B4950373C2}" srcOrd="0" destOrd="0" presId="urn:microsoft.com/office/officeart/2018/2/layout/IconVerticalSolidList"/>
    <dgm:cxn modelId="{EB641753-B996-4623-9EA3-78E95D0AD7C0}" type="presParOf" srcId="{C783268A-F5F5-41D0-A259-6CEFA2F739F3}" destId="{B592BADB-A88D-4F7A-9DB0-19151421B9C8}" srcOrd="1" destOrd="0" presId="urn:microsoft.com/office/officeart/2018/2/layout/IconVerticalSolidList"/>
    <dgm:cxn modelId="{87EF93E1-A255-4BD6-9827-A02F02D7A205}" type="presParOf" srcId="{C783268A-F5F5-41D0-A259-6CEFA2F739F3}" destId="{35BDE351-ED5C-4E69-BE8B-5E3DCD30F290}" srcOrd="2" destOrd="0" presId="urn:microsoft.com/office/officeart/2018/2/layout/IconVerticalSolidList"/>
    <dgm:cxn modelId="{8B1D1035-70B8-404F-A225-C9E8B7200865}" type="presParOf" srcId="{C783268A-F5F5-41D0-A259-6CEFA2F739F3}" destId="{80EB16EC-86B4-461A-8AD1-576B26895923}" srcOrd="3" destOrd="0" presId="urn:microsoft.com/office/officeart/2018/2/layout/IconVerticalSolidList"/>
    <dgm:cxn modelId="{547388F0-47BC-4297-A8B7-FD7660CD914F}" type="presParOf" srcId="{FA15E058-7E04-4165-BB1F-714C90B9DBBC}" destId="{6461106A-CCCC-4041-9509-21C82AB26810}" srcOrd="1" destOrd="0" presId="urn:microsoft.com/office/officeart/2018/2/layout/IconVerticalSolidList"/>
    <dgm:cxn modelId="{743D36A0-2298-430A-9018-641D884BDF85}" type="presParOf" srcId="{FA15E058-7E04-4165-BB1F-714C90B9DBBC}" destId="{1392B863-7F76-4BF8-A32B-06D091CACBC3}" srcOrd="2" destOrd="0" presId="urn:microsoft.com/office/officeart/2018/2/layout/IconVerticalSolidList"/>
    <dgm:cxn modelId="{6BB6F196-DD46-4C70-9995-FA321FC37D47}" type="presParOf" srcId="{1392B863-7F76-4BF8-A32B-06D091CACBC3}" destId="{E5BFC83A-8E0C-4C69-8140-12C393B25556}" srcOrd="0" destOrd="0" presId="urn:microsoft.com/office/officeart/2018/2/layout/IconVerticalSolidList"/>
    <dgm:cxn modelId="{8C1A3342-2A94-464E-B695-16DF8922EB1C}" type="presParOf" srcId="{1392B863-7F76-4BF8-A32B-06D091CACBC3}" destId="{677CC0AA-7650-4755-A9A9-CDE653B69637}" srcOrd="1" destOrd="0" presId="urn:microsoft.com/office/officeart/2018/2/layout/IconVerticalSolidList"/>
    <dgm:cxn modelId="{2F3CF2EA-BF0B-45DE-A2F0-A30D38A38E72}" type="presParOf" srcId="{1392B863-7F76-4BF8-A32B-06D091CACBC3}" destId="{E622BFA8-32D1-4E6E-A4A9-0624A2C0AC2F}" srcOrd="2" destOrd="0" presId="urn:microsoft.com/office/officeart/2018/2/layout/IconVerticalSolidList"/>
    <dgm:cxn modelId="{2192E4EC-F53B-442A-BAD9-7C8F4ACA218C}" type="presParOf" srcId="{1392B863-7F76-4BF8-A32B-06D091CACBC3}" destId="{BBD8B21F-F2D5-49C6-B55E-8410AF2B38BA}" srcOrd="3" destOrd="0" presId="urn:microsoft.com/office/officeart/2018/2/layout/IconVerticalSolidList"/>
    <dgm:cxn modelId="{6C92DA86-C48E-428A-BF2B-1988858F2F61}" type="presParOf" srcId="{FA15E058-7E04-4165-BB1F-714C90B9DBBC}" destId="{8BB477A1-1FD5-43C4-AB85-2CC07CE2F6F9}" srcOrd="3" destOrd="0" presId="urn:microsoft.com/office/officeart/2018/2/layout/IconVerticalSolidList"/>
    <dgm:cxn modelId="{1EEB7851-22F3-41AB-93CC-AEE87B9B276B}" type="presParOf" srcId="{FA15E058-7E04-4165-BB1F-714C90B9DBBC}" destId="{1DABEA73-3109-4BB4-8402-15A3A931EE4C}" srcOrd="4" destOrd="0" presId="urn:microsoft.com/office/officeart/2018/2/layout/IconVerticalSolidList"/>
    <dgm:cxn modelId="{C265416C-E207-43DC-82A4-2D4E2F247511}" type="presParOf" srcId="{1DABEA73-3109-4BB4-8402-15A3A931EE4C}" destId="{1BEB8DA0-0ACD-4795-94CB-1080CAA138B4}" srcOrd="0" destOrd="0" presId="urn:microsoft.com/office/officeart/2018/2/layout/IconVerticalSolidList"/>
    <dgm:cxn modelId="{29479A33-B2D7-487C-9C91-14FF502DC88F}" type="presParOf" srcId="{1DABEA73-3109-4BB4-8402-15A3A931EE4C}" destId="{991F4204-C1C6-445C-A3DD-A8A4E968E438}" srcOrd="1" destOrd="0" presId="urn:microsoft.com/office/officeart/2018/2/layout/IconVerticalSolidList"/>
    <dgm:cxn modelId="{94BC0636-8EA2-4904-BC8D-C6A6955496CB}" type="presParOf" srcId="{1DABEA73-3109-4BB4-8402-15A3A931EE4C}" destId="{6E822627-8896-436B-A2EB-574E28684232}" srcOrd="2" destOrd="0" presId="urn:microsoft.com/office/officeart/2018/2/layout/IconVerticalSolidList"/>
    <dgm:cxn modelId="{1E09A0C6-6AD7-4BD6-817B-19CC70F56A9F}" type="presParOf" srcId="{1DABEA73-3109-4BB4-8402-15A3A931EE4C}" destId="{7E685067-CBD0-4274-BF77-74A007E57325}" srcOrd="3" destOrd="0" presId="urn:microsoft.com/office/officeart/2018/2/layout/IconVerticalSolidList"/>
    <dgm:cxn modelId="{DF38EE88-1305-4DF2-8932-0103098CFF01}" type="presParOf" srcId="{FA15E058-7E04-4165-BB1F-714C90B9DBBC}" destId="{A7D4E219-69DE-4B89-B443-8A902A186366}" srcOrd="5" destOrd="0" presId="urn:microsoft.com/office/officeart/2018/2/layout/IconVerticalSolidList"/>
    <dgm:cxn modelId="{FE396241-AFAD-4BED-85BE-4ED1233133ED}" type="presParOf" srcId="{FA15E058-7E04-4165-BB1F-714C90B9DBBC}" destId="{AD16F641-209D-430B-9F52-E4FCA5A49402}" srcOrd="6" destOrd="0" presId="urn:microsoft.com/office/officeart/2018/2/layout/IconVerticalSolidList"/>
    <dgm:cxn modelId="{F8251FC7-9074-44C0-90FD-98F423AD1D13}" type="presParOf" srcId="{AD16F641-209D-430B-9F52-E4FCA5A49402}" destId="{C2AB1021-E469-41EE-AEA0-7C7B7443574E}" srcOrd="0" destOrd="0" presId="urn:microsoft.com/office/officeart/2018/2/layout/IconVerticalSolidList"/>
    <dgm:cxn modelId="{112CCF6B-BB35-42BB-9D4A-66F78AFDD471}" type="presParOf" srcId="{AD16F641-209D-430B-9F52-E4FCA5A49402}" destId="{4FB77011-A605-463D-9DE5-E5078DEDAB00}" srcOrd="1" destOrd="0" presId="urn:microsoft.com/office/officeart/2018/2/layout/IconVerticalSolidList"/>
    <dgm:cxn modelId="{A74E7AC3-02BC-4037-A248-267152E35631}" type="presParOf" srcId="{AD16F641-209D-430B-9F52-E4FCA5A49402}" destId="{F644D87A-C866-4811-997A-BD65F917AEB1}" srcOrd="2" destOrd="0" presId="urn:microsoft.com/office/officeart/2018/2/layout/IconVerticalSolidList"/>
    <dgm:cxn modelId="{EDDFAFA0-F266-4AE8-9DB5-7301CD69AE02}" type="presParOf" srcId="{AD16F641-209D-430B-9F52-E4FCA5A49402}" destId="{24ECC63A-EED9-4AC5-BE5D-074DE61B528C}" srcOrd="3" destOrd="0" presId="urn:microsoft.com/office/officeart/2018/2/layout/IconVerticalSolidList"/>
    <dgm:cxn modelId="{BE48155C-C98A-4A58-A787-6AE6DE0B435F}" type="presParOf" srcId="{FA15E058-7E04-4165-BB1F-714C90B9DBBC}" destId="{747D1DC1-E411-47EF-BB19-A6D54C1AF7DA}" srcOrd="7" destOrd="0" presId="urn:microsoft.com/office/officeart/2018/2/layout/IconVerticalSolidList"/>
    <dgm:cxn modelId="{5190B9C7-F2E5-4D26-A050-3233C83544C9}" type="presParOf" srcId="{FA15E058-7E04-4165-BB1F-714C90B9DBBC}" destId="{4625CA8C-D1BB-4AA7-908B-F5CEC0705F4B}" srcOrd="8" destOrd="0" presId="urn:microsoft.com/office/officeart/2018/2/layout/IconVerticalSolidList"/>
    <dgm:cxn modelId="{A9CD2BDF-C64C-41C6-8FD0-76D09EDDE528}" type="presParOf" srcId="{4625CA8C-D1BB-4AA7-908B-F5CEC0705F4B}" destId="{DD02E36C-B3E7-4F99-A40B-A25F336A62A2}" srcOrd="0" destOrd="0" presId="urn:microsoft.com/office/officeart/2018/2/layout/IconVerticalSolidList"/>
    <dgm:cxn modelId="{A5C93234-4B96-47BF-8B7F-3F805CCC51EC}" type="presParOf" srcId="{4625CA8C-D1BB-4AA7-908B-F5CEC0705F4B}" destId="{C1606CBE-3962-45F2-A5E0-7B57A0B2A7EC}" srcOrd="1" destOrd="0" presId="urn:microsoft.com/office/officeart/2018/2/layout/IconVerticalSolidList"/>
    <dgm:cxn modelId="{0CFEBE51-4D6D-41A3-A2B6-83AA83AE9293}" type="presParOf" srcId="{4625CA8C-D1BB-4AA7-908B-F5CEC0705F4B}" destId="{991A4CA8-4401-41D3-8463-1FF5FE3777E1}" srcOrd="2" destOrd="0" presId="urn:microsoft.com/office/officeart/2018/2/layout/IconVerticalSolidList"/>
    <dgm:cxn modelId="{245A01E6-E404-44BE-9EE0-74916816FEA3}" type="presParOf" srcId="{4625CA8C-D1BB-4AA7-908B-F5CEC0705F4B}" destId="{E6896C24-A2D0-44C5-A9D5-FB4FC256F9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7A7CA2-A837-403F-ADF9-CDDD0FA65E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561E1D4-D5D5-4424-885F-7F4B7C30517F}">
      <dgm:prSet/>
      <dgm:spPr/>
      <dgm:t>
        <a:bodyPr/>
        <a:lstStyle/>
        <a:p>
          <a:r>
            <a:rPr lang="en-GB"/>
            <a:t>Highly diverse global workforce</a:t>
          </a:r>
          <a:endParaRPr lang="en-US"/>
        </a:p>
      </dgm:t>
    </dgm:pt>
    <dgm:pt modelId="{E896D544-DA0C-4140-8C0E-B7D29491A6AA}" type="parTrans" cxnId="{85930FF6-7B60-4612-9107-C1295F43D50B}">
      <dgm:prSet/>
      <dgm:spPr/>
      <dgm:t>
        <a:bodyPr/>
        <a:lstStyle/>
        <a:p>
          <a:endParaRPr lang="en-US"/>
        </a:p>
      </dgm:t>
    </dgm:pt>
    <dgm:pt modelId="{56DF705C-C866-4FB7-90C2-2BB1B3BB7D5A}" type="sibTrans" cxnId="{85930FF6-7B60-4612-9107-C1295F43D50B}">
      <dgm:prSet/>
      <dgm:spPr/>
      <dgm:t>
        <a:bodyPr/>
        <a:lstStyle/>
        <a:p>
          <a:endParaRPr lang="en-US"/>
        </a:p>
      </dgm:t>
    </dgm:pt>
    <dgm:pt modelId="{7DADCA65-2FDB-4759-91CF-C9373AD74FEE}">
      <dgm:prSet/>
      <dgm:spPr/>
      <dgm:t>
        <a:bodyPr/>
        <a:lstStyle/>
        <a:p>
          <a:r>
            <a:rPr lang="en-GB"/>
            <a:t>Leadership based on openness and cooperation</a:t>
          </a:r>
          <a:endParaRPr lang="en-US"/>
        </a:p>
      </dgm:t>
    </dgm:pt>
    <dgm:pt modelId="{F39BE457-254E-4156-A72D-85D385CBC212}" type="parTrans" cxnId="{0B28FAF0-2237-42DB-96A3-B87A457797EB}">
      <dgm:prSet/>
      <dgm:spPr/>
      <dgm:t>
        <a:bodyPr/>
        <a:lstStyle/>
        <a:p>
          <a:endParaRPr lang="en-US"/>
        </a:p>
      </dgm:t>
    </dgm:pt>
    <dgm:pt modelId="{1AD02AE2-874D-420E-9514-8A11A711EB4D}" type="sibTrans" cxnId="{0B28FAF0-2237-42DB-96A3-B87A457797EB}">
      <dgm:prSet/>
      <dgm:spPr/>
      <dgm:t>
        <a:bodyPr/>
        <a:lstStyle/>
        <a:p>
          <a:endParaRPr lang="en-US"/>
        </a:p>
      </dgm:t>
    </dgm:pt>
    <dgm:pt modelId="{FCC24809-9A73-4FF4-BEA1-6B9AF2880512}">
      <dgm:prSet/>
      <dgm:spPr/>
      <dgm:t>
        <a:bodyPr/>
        <a:lstStyle/>
        <a:p>
          <a:r>
            <a:rPr lang="en-GB"/>
            <a:t>Strong focus on psychological culture</a:t>
          </a:r>
          <a:endParaRPr lang="en-US"/>
        </a:p>
      </dgm:t>
    </dgm:pt>
    <dgm:pt modelId="{D991F6FA-8B52-4626-A848-0A65DE8EFFF9}" type="parTrans" cxnId="{931B3347-734E-4737-9D37-B42BA450C87C}">
      <dgm:prSet/>
      <dgm:spPr/>
      <dgm:t>
        <a:bodyPr/>
        <a:lstStyle/>
        <a:p>
          <a:endParaRPr lang="en-US"/>
        </a:p>
      </dgm:t>
    </dgm:pt>
    <dgm:pt modelId="{1B890031-C4EB-4DE9-A101-357D9961B55F}" type="sibTrans" cxnId="{931B3347-734E-4737-9D37-B42BA450C87C}">
      <dgm:prSet/>
      <dgm:spPr/>
      <dgm:t>
        <a:bodyPr/>
        <a:lstStyle/>
        <a:p>
          <a:endParaRPr lang="en-US"/>
        </a:p>
      </dgm:t>
    </dgm:pt>
    <dgm:pt modelId="{39F56726-0B67-4D61-9C9E-29600B797A21}">
      <dgm:prSet/>
      <dgm:spPr/>
      <dgm:t>
        <a:bodyPr/>
        <a:lstStyle/>
        <a:p>
          <a:r>
            <a:rPr lang="en-GB"/>
            <a:t>Innovation through inclusion</a:t>
          </a:r>
          <a:endParaRPr lang="en-US"/>
        </a:p>
      </dgm:t>
    </dgm:pt>
    <dgm:pt modelId="{5321CE19-A0E5-4252-BFFC-4BDDC1A6114C}" type="parTrans" cxnId="{50C413B9-ECE5-4FA8-B2EE-A7C147559F6D}">
      <dgm:prSet/>
      <dgm:spPr/>
      <dgm:t>
        <a:bodyPr/>
        <a:lstStyle/>
        <a:p>
          <a:endParaRPr lang="en-US"/>
        </a:p>
      </dgm:t>
    </dgm:pt>
    <dgm:pt modelId="{BF698B5D-6D8D-4D07-A642-4EE3E5CD7DBB}" type="sibTrans" cxnId="{50C413B9-ECE5-4FA8-B2EE-A7C147559F6D}">
      <dgm:prSet/>
      <dgm:spPr/>
      <dgm:t>
        <a:bodyPr/>
        <a:lstStyle/>
        <a:p>
          <a:endParaRPr lang="en-US"/>
        </a:p>
      </dgm:t>
    </dgm:pt>
    <dgm:pt modelId="{0AB5B243-D8FA-4B8B-A2CF-DE4FCDE9B484}" type="pres">
      <dgm:prSet presAssocID="{CD7A7CA2-A837-403F-ADF9-CDDD0FA65E95}" presName="root" presStyleCnt="0">
        <dgm:presLayoutVars>
          <dgm:dir/>
          <dgm:resizeHandles val="exact"/>
        </dgm:presLayoutVars>
      </dgm:prSet>
      <dgm:spPr/>
    </dgm:pt>
    <dgm:pt modelId="{81918D75-7D86-4CCD-AD05-103847E1F15E}" type="pres">
      <dgm:prSet presAssocID="{6561E1D4-D5D5-4424-885F-7F4B7C30517F}" presName="compNode" presStyleCnt="0"/>
      <dgm:spPr/>
    </dgm:pt>
    <dgm:pt modelId="{5A9B83AA-8582-4A3A-95B0-A17B8AF160D3}" type="pres">
      <dgm:prSet presAssocID="{6561E1D4-D5D5-4424-885F-7F4B7C30517F}" presName="bgRect" presStyleLbl="bgShp" presStyleIdx="0" presStyleCnt="4"/>
      <dgm:spPr/>
    </dgm:pt>
    <dgm:pt modelId="{4337E4A1-5A40-4C38-BA73-068F39F0BF98}" type="pres">
      <dgm:prSet presAssocID="{6561E1D4-D5D5-4424-885F-7F4B7C3051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EF4A8127-41C3-4B95-85FD-1A7ACD921529}" type="pres">
      <dgm:prSet presAssocID="{6561E1D4-D5D5-4424-885F-7F4B7C30517F}" presName="spaceRect" presStyleCnt="0"/>
      <dgm:spPr/>
    </dgm:pt>
    <dgm:pt modelId="{C3C7CA7F-20D6-4451-B369-B506CAB30E34}" type="pres">
      <dgm:prSet presAssocID="{6561E1D4-D5D5-4424-885F-7F4B7C30517F}" presName="parTx" presStyleLbl="revTx" presStyleIdx="0" presStyleCnt="4">
        <dgm:presLayoutVars>
          <dgm:chMax val="0"/>
          <dgm:chPref val="0"/>
        </dgm:presLayoutVars>
      </dgm:prSet>
      <dgm:spPr/>
    </dgm:pt>
    <dgm:pt modelId="{E5F51340-8527-45F4-98CC-4F93D7DE52B1}" type="pres">
      <dgm:prSet presAssocID="{56DF705C-C866-4FB7-90C2-2BB1B3BB7D5A}" presName="sibTrans" presStyleCnt="0"/>
      <dgm:spPr/>
    </dgm:pt>
    <dgm:pt modelId="{E51E6D9F-2D45-4D78-8167-636D1BBD6289}" type="pres">
      <dgm:prSet presAssocID="{7DADCA65-2FDB-4759-91CF-C9373AD74FEE}" presName="compNode" presStyleCnt="0"/>
      <dgm:spPr/>
    </dgm:pt>
    <dgm:pt modelId="{38FE02F0-7D3C-41C2-A1F0-A9A54C20127F}" type="pres">
      <dgm:prSet presAssocID="{7DADCA65-2FDB-4759-91CF-C9373AD74FEE}" presName="bgRect" presStyleLbl="bgShp" presStyleIdx="1" presStyleCnt="4"/>
      <dgm:spPr/>
    </dgm:pt>
    <dgm:pt modelId="{C12B9A18-38D8-4E97-9325-CD280730DD3A}" type="pres">
      <dgm:prSet presAssocID="{7DADCA65-2FDB-4759-91CF-C9373AD74F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DF2C381E-8C9A-4259-A6BB-FE7288807F29}" type="pres">
      <dgm:prSet presAssocID="{7DADCA65-2FDB-4759-91CF-C9373AD74FEE}" presName="spaceRect" presStyleCnt="0"/>
      <dgm:spPr/>
    </dgm:pt>
    <dgm:pt modelId="{958790F4-BE6B-48EE-BBA3-CE31B24B48CB}" type="pres">
      <dgm:prSet presAssocID="{7DADCA65-2FDB-4759-91CF-C9373AD74FEE}" presName="parTx" presStyleLbl="revTx" presStyleIdx="1" presStyleCnt="4">
        <dgm:presLayoutVars>
          <dgm:chMax val="0"/>
          <dgm:chPref val="0"/>
        </dgm:presLayoutVars>
      </dgm:prSet>
      <dgm:spPr/>
    </dgm:pt>
    <dgm:pt modelId="{ED16A0A8-C3DE-46E6-8126-2C7FDFA0E84D}" type="pres">
      <dgm:prSet presAssocID="{1AD02AE2-874D-420E-9514-8A11A711EB4D}" presName="sibTrans" presStyleCnt="0"/>
      <dgm:spPr/>
    </dgm:pt>
    <dgm:pt modelId="{19F6A797-697B-49E7-B76C-44603EA01FEB}" type="pres">
      <dgm:prSet presAssocID="{FCC24809-9A73-4FF4-BEA1-6B9AF2880512}" presName="compNode" presStyleCnt="0"/>
      <dgm:spPr/>
    </dgm:pt>
    <dgm:pt modelId="{E50A9086-1735-4356-BFE1-3EBBAC2B5B58}" type="pres">
      <dgm:prSet presAssocID="{FCC24809-9A73-4FF4-BEA1-6B9AF2880512}" presName="bgRect" presStyleLbl="bgShp" presStyleIdx="2" presStyleCnt="4"/>
      <dgm:spPr/>
    </dgm:pt>
    <dgm:pt modelId="{70F44C52-F905-4926-9593-043B0AFECB96}" type="pres">
      <dgm:prSet presAssocID="{FCC24809-9A73-4FF4-BEA1-6B9AF28805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DE48893-ABB1-4E8A-A311-A88537457EBF}" type="pres">
      <dgm:prSet presAssocID="{FCC24809-9A73-4FF4-BEA1-6B9AF2880512}" presName="spaceRect" presStyleCnt="0"/>
      <dgm:spPr/>
    </dgm:pt>
    <dgm:pt modelId="{D6B5EB04-765B-43D2-97EE-AA5046A7DB37}" type="pres">
      <dgm:prSet presAssocID="{FCC24809-9A73-4FF4-BEA1-6B9AF2880512}" presName="parTx" presStyleLbl="revTx" presStyleIdx="2" presStyleCnt="4">
        <dgm:presLayoutVars>
          <dgm:chMax val="0"/>
          <dgm:chPref val="0"/>
        </dgm:presLayoutVars>
      </dgm:prSet>
      <dgm:spPr/>
    </dgm:pt>
    <dgm:pt modelId="{40892C7D-C5CC-41FC-8643-1B9ECA9A5832}" type="pres">
      <dgm:prSet presAssocID="{1B890031-C4EB-4DE9-A101-357D9961B55F}" presName="sibTrans" presStyleCnt="0"/>
      <dgm:spPr/>
    </dgm:pt>
    <dgm:pt modelId="{1E67D520-BB91-41CA-A8F8-4330D204361E}" type="pres">
      <dgm:prSet presAssocID="{39F56726-0B67-4D61-9C9E-29600B797A21}" presName="compNode" presStyleCnt="0"/>
      <dgm:spPr/>
    </dgm:pt>
    <dgm:pt modelId="{3D9D01B2-8493-40EF-BFD0-1109B10867FE}" type="pres">
      <dgm:prSet presAssocID="{39F56726-0B67-4D61-9C9E-29600B797A21}" presName="bgRect" presStyleLbl="bgShp" presStyleIdx="3" presStyleCnt="4"/>
      <dgm:spPr/>
    </dgm:pt>
    <dgm:pt modelId="{BF2CF397-0730-4159-9CA1-BFDE8C70B118}" type="pres">
      <dgm:prSet presAssocID="{39F56726-0B67-4D61-9C9E-29600B797A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E070291C-3DAC-46AC-9ACB-0944D011F3CC}" type="pres">
      <dgm:prSet presAssocID="{39F56726-0B67-4D61-9C9E-29600B797A21}" presName="spaceRect" presStyleCnt="0"/>
      <dgm:spPr/>
    </dgm:pt>
    <dgm:pt modelId="{E11FB2CB-00A1-42AA-9789-DBCF1E29A2CA}" type="pres">
      <dgm:prSet presAssocID="{39F56726-0B67-4D61-9C9E-29600B797A21}" presName="parTx" presStyleLbl="revTx" presStyleIdx="3" presStyleCnt="4">
        <dgm:presLayoutVars>
          <dgm:chMax val="0"/>
          <dgm:chPref val="0"/>
        </dgm:presLayoutVars>
      </dgm:prSet>
      <dgm:spPr/>
    </dgm:pt>
  </dgm:ptLst>
  <dgm:cxnLst>
    <dgm:cxn modelId="{53B56B1C-BC43-4163-88C0-5387F6864DB9}" type="presOf" srcId="{7DADCA65-2FDB-4759-91CF-C9373AD74FEE}" destId="{958790F4-BE6B-48EE-BBA3-CE31B24B48CB}" srcOrd="0" destOrd="0" presId="urn:microsoft.com/office/officeart/2018/2/layout/IconVerticalSolidList"/>
    <dgm:cxn modelId="{C6682F5B-14C0-441E-B4A5-BC179FACE041}" type="presOf" srcId="{FCC24809-9A73-4FF4-BEA1-6B9AF2880512}" destId="{D6B5EB04-765B-43D2-97EE-AA5046A7DB37}" srcOrd="0" destOrd="0" presId="urn:microsoft.com/office/officeart/2018/2/layout/IconVerticalSolidList"/>
    <dgm:cxn modelId="{9DA0215E-57A0-4A39-A47A-2F8B13694BBF}" type="presOf" srcId="{6561E1D4-D5D5-4424-885F-7F4B7C30517F}" destId="{C3C7CA7F-20D6-4451-B369-B506CAB30E34}" srcOrd="0" destOrd="0" presId="urn:microsoft.com/office/officeart/2018/2/layout/IconVerticalSolidList"/>
    <dgm:cxn modelId="{931B3347-734E-4737-9D37-B42BA450C87C}" srcId="{CD7A7CA2-A837-403F-ADF9-CDDD0FA65E95}" destId="{FCC24809-9A73-4FF4-BEA1-6B9AF2880512}" srcOrd="2" destOrd="0" parTransId="{D991F6FA-8B52-4626-A848-0A65DE8EFFF9}" sibTransId="{1B890031-C4EB-4DE9-A101-357D9961B55F}"/>
    <dgm:cxn modelId="{09CBD07D-1808-415A-8D24-427908929860}" type="presOf" srcId="{39F56726-0B67-4D61-9C9E-29600B797A21}" destId="{E11FB2CB-00A1-42AA-9789-DBCF1E29A2CA}" srcOrd="0" destOrd="0" presId="urn:microsoft.com/office/officeart/2018/2/layout/IconVerticalSolidList"/>
    <dgm:cxn modelId="{50C413B9-ECE5-4FA8-B2EE-A7C147559F6D}" srcId="{CD7A7CA2-A837-403F-ADF9-CDDD0FA65E95}" destId="{39F56726-0B67-4D61-9C9E-29600B797A21}" srcOrd="3" destOrd="0" parTransId="{5321CE19-A0E5-4252-BFFC-4BDDC1A6114C}" sibTransId="{BF698B5D-6D8D-4D07-A642-4EE3E5CD7DBB}"/>
    <dgm:cxn modelId="{9A194DB9-FB0D-4A48-B2C5-346BC80D48FC}" type="presOf" srcId="{CD7A7CA2-A837-403F-ADF9-CDDD0FA65E95}" destId="{0AB5B243-D8FA-4B8B-A2CF-DE4FCDE9B484}" srcOrd="0" destOrd="0" presId="urn:microsoft.com/office/officeart/2018/2/layout/IconVerticalSolidList"/>
    <dgm:cxn modelId="{0B28FAF0-2237-42DB-96A3-B87A457797EB}" srcId="{CD7A7CA2-A837-403F-ADF9-CDDD0FA65E95}" destId="{7DADCA65-2FDB-4759-91CF-C9373AD74FEE}" srcOrd="1" destOrd="0" parTransId="{F39BE457-254E-4156-A72D-85D385CBC212}" sibTransId="{1AD02AE2-874D-420E-9514-8A11A711EB4D}"/>
    <dgm:cxn modelId="{85930FF6-7B60-4612-9107-C1295F43D50B}" srcId="{CD7A7CA2-A837-403F-ADF9-CDDD0FA65E95}" destId="{6561E1D4-D5D5-4424-885F-7F4B7C30517F}" srcOrd="0" destOrd="0" parTransId="{E896D544-DA0C-4140-8C0E-B7D29491A6AA}" sibTransId="{56DF705C-C866-4FB7-90C2-2BB1B3BB7D5A}"/>
    <dgm:cxn modelId="{91D2A06E-9C49-4259-BB31-8F90D6361C30}" type="presParOf" srcId="{0AB5B243-D8FA-4B8B-A2CF-DE4FCDE9B484}" destId="{81918D75-7D86-4CCD-AD05-103847E1F15E}" srcOrd="0" destOrd="0" presId="urn:microsoft.com/office/officeart/2018/2/layout/IconVerticalSolidList"/>
    <dgm:cxn modelId="{0C22A7FD-0765-4AA6-B626-75C078361062}" type="presParOf" srcId="{81918D75-7D86-4CCD-AD05-103847E1F15E}" destId="{5A9B83AA-8582-4A3A-95B0-A17B8AF160D3}" srcOrd="0" destOrd="0" presId="urn:microsoft.com/office/officeart/2018/2/layout/IconVerticalSolidList"/>
    <dgm:cxn modelId="{41A3BB24-79E6-4CAF-9723-BF9150C4ED0E}" type="presParOf" srcId="{81918D75-7D86-4CCD-AD05-103847E1F15E}" destId="{4337E4A1-5A40-4C38-BA73-068F39F0BF98}" srcOrd="1" destOrd="0" presId="urn:microsoft.com/office/officeart/2018/2/layout/IconVerticalSolidList"/>
    <dgm:cxn modelId="{F0366DB0-248E-4694-B5F7-6AF63972B2B1}" type="presParOf" srcId="{81918D75-7D86-4CCD-AD05-103847E1F15E}" destId="{EF4A8127-41C3-4B95-85FD-1A7ACD921529}" srcOrd="2" destOrd="0" presId="urn:microsoft.com/office/officeart/2018/2/layout/IconVerticalSolidList"/>
    <dgm:cxn modelId="{CE0F2985-0DAD-407E-92C9-84E302CCF55E}" type="presParOf" srcId="{81918D75-7D86-4CCD-AD05-103847E1F15E}" destId="{C3C7CA7F-20D6-4451-B369-B506CAB30E34}" srcOrd="3" destOrd="0" presId="urn:microsoft.com/office/officeart/2018/2/layout/IconVerticalSolidList"/>
    <dgm:cxn modelId="{2CE843CA-77C3-411B-80A0-B7F7B33FFD4C}" type="presParOf" srcId="{0AB5B243-D8FA-4B8B-A2CF-DE4FCDE9B484}" destId="{E5F51340-8527-45F4-98CC-4F93D7DE52B1}" srcOrd="1" destOrd="0" presId="urn:microsoft.com/office/officeart/2018/2/layout/IconVerticalSolidList"/>
    <dgm:cxn modelId="{8635CED8-D911-4FB9-9373-DCEBE0178446}" type="presParOf" srcId="{0AB5B243-D8FA-4B8B-A2CF-DE4FCDE9B484}" destId="{E51E6D9F-2D45-4D78-8167-636D1BBD6289}" srcOrd="2" destOrd="0" presId="urn:microsoft.com/office/officeart/2018/2/layout/IconVerticalSolidList"/>
    <dgm:cxn modelId="{4BC9DDAD-D4A4-43D2-B0BF-DBFAA2E47B6F}" type="presParOf" srcId="{E51E6D9F-2D45-4D78-8167-636D1BBD6289}" destId="{38FE02F0-7D3C-41C2-A1F0-A9A54C20127F}" srcOrd="0" destOrd="0" presId="urn:microsoft.com/office/officeart/2018/2/layout/IconVerticalSolidList"/>
    <dgm:cxn modelId="{055B9C16-A111-4261-9006-6AC25F70F203}" type="presParOf" srcId="{E51E6D9F-2D45-4D78-8167-636D1BBD6289}" destId="{C12B9A18-38D8-4E97-9325-CD280730DD3A}" srcOrd="1" destOrd="0" presId="urn:microsoft.com/office/officeart/2018/2/layout/IconVerticalSolidList"/>
    <dgm:cxn modelId="{66F1BF1E-BE82-48EA-A2C2-FB11F1AF48CB}" type="presParOf" srcId="{E51E6D9F-2D45-4D78-8167-636D1BBD6289}" destId="{DF2C381E-8C9A-4259-A6BB-FE7288807F29}" srcOrd="2" destOrd="0" presId="urn:microsoft.com/office/officeart/2018/2/layout/IconVerticalSolidList"/>
    <dgm:cxn modelId="{2F8E545A-9C28-4489-AAE6-6AC0B697A541}" type="presParOf" srcId="{E51E6D9F-2D45-4D78-8167-636D1BBD6289}" destId="{958790F4-BE6B-48EE-BBA3-CE31B24B48CB}" srcOrd="3" destOrd="0" presId="urn:microsoft.com/office/officeart/2018/2/layout/IconVerticalSolidList"/>
    <dgm:cxn modelId="{DC0E7EA1-3CBC-4ACC-A184-A575603FA242}" type="presParOf" srcId="{0AB5B243-D8FA-4B8B-A2CF-DE4FCDE9B484}" destId="{ED16A0A8-C3DE-46E6-8126-2C7FDFA0E84D}" srcOrd="3" destOrd="0" presId="urn:microsoft.com/office/officeart/2018/2/layout/IconVerticalSolidList"/>
    <dgm:cxn modelId="{68DF88DA-8938-4285-ABD0-C94F34703DA1}" type="presParOf" srcId="{0AB5B243-D8FA-4B8B-A2CF-DE4FCDE9B484}" destId="{19F6A797-697B-49E7-B76C-44603EA01FEB}" srcOrd="4" destOrd="0" presId="urn:microsoft.com/office/officeart/2018/2/layout/IconVerticalSolidList"/>
    <dgm:cxn modelId="{9A542EF4-01ED-47D4-A320-43BF18E6F8E2}" type="presParOf" srcId="{19F6A797-697B-49E7-B76C-44603EA01FEB}" destId="{E50A9086-1735-4356-BFE1-3EBBAC2B5B58}" srcOrd="0" destOrd="0" presId="urn:microsoft.com/office/officeart/2018/2/layout/IconVerticalSolidList"/>
    <dgm:cxn modelId="{EAAFD811-672F-4E00-BBDE-F305B394E92B}" type="presParOf" srcId="{19F6A797-697B-49E7-B76C-44603EA01FEB}" destId="{70F44C52-F905-4926-9593-043B0AFECB96}" srcOrd="1" destOrd="0" presId="urn:microsoft.com/office/officeart/2018/2/layout/IconVerticalSolidList"/>
    <dgm:cxn modelId="{6241F0AA-5C40-4C25-AC7A-6EFD015629F1}" type="presParOf" srcId="{19F6A797-697B-49E7-B76C-44603EA01FEB}" destId="{ADE48893-ABB1-4E8A-A311-A88537457EBF}" srcOrd="2" destOrd="0" presId="urn:microsoft.com/office/officeart/2018/2/layout/IconVerticalSolidList"/>
    <dgm:cxn modelId="{E2EE55F4-5BCC-4CCE-9CE8-22066088C43E}" type="presParOf" srcId="{19F6A797-697B-49E7-B76C-44603EA01FEB}" destId="{D6B5EB04-765B-43D2-97EE-AA5046A7DB37}" srcOrd="3" destOrd="0" presId="urn:microsoft.com/office/officeart/2018/2/layout/IconVerticalSolidList"/>
    <dgm:cxn modelId="{EB1C8080-2F3A-4CFA-837E-63D8FA15BB57}" type="presParOf" srcId="{0AB5B243-D8FA-4B8B-A2CF-DE4FCDE9B484}" destId="{40892C7D-C5CC-41FC-8643-1B9ECA9A5832}" srcOrd="5" destOrd="0" presId="urn:microsoft.com/office/officeart/2018/2/layout/IconVerticalSolidList"/>
    <dgm:cxn modelId="{E2489484-17B6-4786-A2CE-DBAED3057007}" type="presParOf" srcId="{0AB5B243-D8FA-4B8B-A2CF-DE4FCDE9B484}" destId="{1E67D520-BB91-41CA-A8F8-4330D204361E}" srcOrd="6" destOrd="0" presId="urn:microsoft.com/office/officeart/2018/2/layout/IconVerticalSolidList"/>
    <dgm:cxn modelId="{4019A78F-5C7E-4903-9D1C-493E5D2434BA}" type="presParOf" srcId="{1E67D520-BB91-41CA-A8F8-4330D204361E}" destId="{3D9D01B2-8493-40EF-BFD0-1109B10867FE}" srcOrd="0" destOrd="0" presId="urn:microsoft.com/office/officeart/2018/2/layout/IconVerticalSolidList"/>
    <dgm:cxn modelId="{DC25BB67-B040-4244-963E-47CFEC13A756}" type="presParOf" srcId="{1E67D520-BB91-41CA-A8F8-4330D204361E}" destId="{BF2CF397-0730-4159-9CA1-BFDE8C70B118}" srcOrd="1" destOrd="0" presId="urn:microsoft.com/office/officeart/2018/2/layout/IconVerticalSolidList"/>
    <dgm:cxn modelId="{BD02DA27-BB3B-455B-919B-5C17EFFAE840}" type="presParOf" srcId="{1E67D520-BB91-41CA-A8F8-4330D204361E}" destId="{E070291C-3DAC-46AC-9ACB-0944D011F3CC}" srcOrd="2" destOrd="0" presId="urn:microsoft.com/office/officeart/2018/2/layout/IconVerticalSolidList"/>
    <dgm:cxn modelId="{6E253415-2ECF-4152-929E-37E412E3BD3A}" type="presParOf" srcId="{1E67D520-BB91-41CA-A8F8-4330D204361E}" destId="{E11FB2CB-00A1-42AA-9789-DBCF1E29A2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CC32CA-B208-45FF-A3D8-CA95FCC19D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45E287-5C90-4B80-B379-38FFA1201574}">
      <dgm:prSet/>
      <dgm:spPr/>
      <dgm:t>
        <a:bodyPr/>
        <a:lstStyle/>
        <a:p>
          <a:r>
            <a:rPr lang="en-GB"/>
            <a:t>Leadership transformation under Satya Nadella</a:t>
          </a:r>
          <a:endParaRPr lang="en-US"/>
        </a:p>
      </dgm:t>
    </dgm:pt>
    <dgm:pt modelId="{FAF6064F-E574-4B3C-AF1A-DB36805456D6}" type="parTrans" cxnId="{4A1AE5CF-6858-448C-B416-3CA12D050D9F}">
      <dgm:prSet/>
      <dgm:spPr/>
      <dgm:t>
        <a:bodyPr/>
        <a:lstStyle/>
        <a:p>
          <a:endParaRPr lang="en-US"/>
        </a:p>
      </dgm:t>
    </dgm:pt>
    <dgm:pt modelId="{A1EE9371-9260-40C2-B21E-A34CE754535A}" type="sibTrans" cxnId="{4A1AE5CF-6858-448C-B416-3CA12D050D9F}">
      <dgm:prSet/>
      <dgm:spPr/>
      <dgm:t>
        <a:bodyPr/>
        <a:lstStyle/>
        <a:p>
          <a:endParaRPr lang="en-US"/>
        </a:p>
      </dgm:t>
    </dgm:pt>
    <dgm:pt modelId="{3EA7DF7E-0EB7-4151-8D65-136521A33364}">
      <dgm:prSet/>
      <dgm:spPr/>
      <dgm:t>
        <a:bodyPr/>
        <a:lstStyle/>
        <a:p>
          <a:r>
            <a:rPr lang="en-GB"/>
            <a:t>Shift towards empathy and a learning mindset</a:t>
          </a:r>
          <a:endParaRPr lang="en-US"/>
        </a:p>
      </dgm:t>
    </dgm:pt>
    <dgm:pt modelId="{0491FF71-BFDC-48D7-BBFC-C8289A81BB59}" type="parTrans" cxnId="{A3F890D2-24A5-4614-A768-88F1841F4D90}">
      <dgm:prSet/>
      <dgm:spPr/>
      <dgm:t>
        <a:bodyPr/>
        <a:lstStyle/>
        <a:p>
          <a:endParaRPr lang="en-US"/>
        </a:p>
      </dgm:t>
    </dgm:pt>
    <dgm:pt modelId="{DC7CFB1F-585A-412C-93B2-C2E7DCF4F494}" type="sibTrans" cxnId="{A3F890D2-24A5-4614-A768-88F1841F4D90}">
      <dgm:prSet/>
      <dgm:spPr/>
      <dgm:t>
        <a:bodyPr/>
        <a:lstStyle/>
        <a:p>
          <a:endParaRPr lang="en-US"/>
        </a:p>
      </dgm:t>
    </dgm:pt>
    <dgm:pt modelId="{6B6CF20A-70B0-4A9C-A1CC-FBA7861ECDDA}">
      <dgm:prSet/>
      <dgm:spPr/>
      <dgm:t>
        <a:bodyPr/>
        <a:lstStyle/>
        <a:p>
          <a:r>
            <a:rPr lang="en-GB"/>
            <a:t>Inclusive leadership at all levels</a:t>
          </a:r>
          <a:endParaRPr lang="en-US"/>
        </a:p>
      </dgm:t>
    </dgm:pt>
    <dgm:pt modelId="{7BCA191F-7483-4404-8587-19585825AB3E}" type="parTrans" cxnId="{098DA115-004A-4FE3-9E52-9521C2947235}">
      <dgm:prSet/>
      <dgm:spPr/>
      <dgm:t>
        <a:bodyPr/>
        <a:lstStyle/>
        <a:p>
          <a:endParaRPr lang="en-US"/>
        </a:p>
      </dgm:t>
    </dgm:pt>
    <dgm:pt modelId="{BEBAF529-FB23-4A59-B593-1DAE95F64950}" type="sibTrans" cxnId="{098DA115-004A-4FE3-9E52-9521C2947235}">
      <dgm:prSet/>
      <dgm:spPr/>
      <dgm:t>
        <a:bodyPr/>
        <a:lstStyle/>
        <a:p>
          <a:endParaRPr lang="en-US"/>
        </a:p>
      </dgm:t>
    </dgm:pt>
    <dgm:pt modelId="{D8914D5B-F690-4A45-86D3-81D997112E3C}">
      <dgm:prSet/>
      <dgm:spPr/>
      <dgm:t>
        <a:bodyPr/>
        <a:lstStyle/>
        <a:p>
          <a:r>
            <a:rPr lang="en-GB"/>
            <a:t>Collaborative global culture</a:t>
          </a:r>
          <a:endParaRPr lang="en-US"/>
        </a:p>
      </dgm:t>
    </dgm:pt>
    <dgm:pt modelId="{D6029863-412C-4ECD-BDDE-7021AC8F5B08}" type="parTrans" cxnId="{733D72F4-63E5-438A-A8D0-65B71BBB0274}">
      <dgm:prSet/>
      <dgm:spPr/>
      <dgm:t>
        <a:bodyPr/>
        <a:lstStyle/>
        <a:p>
          <a:endParaRPr lang="en-US"/>
        </a:p>
      </dgm:t>
    </dgm:pt>
    <dgm:pt modelId="{83A629CE-290E-4CD2-B0E7-6DC79D564D67}" type="sibTrans" cxnId="{733D72F4-63E5-438A-A8D0-65B71BBB0274}">
      <dgm:prSet/>
      <dgm:spPr/>
      <dgm:t>
        <a:bodyPr/>
        <a:lstStyle/>
        <a:p>
          <a:endParaRPr lang="en-US"/>
        </a:p>
      </dgm:t>
    </dgm:pt>
    <dgm:pt modelId="{804C309D-96E1-4189-810E-150A1CEF4F94}">
      <dgm:prSet/>
      <dgm:spPr/>
      <dgm:t>
        <a:bodyPr/>
        <a:lstStyle/>
        <a:p>
          <a:r>
            <a:rPr lang="en-GB"/>
            <a:t>Strong people-centred strategy </a:t>
          </a:r>
          <a:endParaRPr lang="en-US"/>
        </a:p>
      </dgm:t>
    </dgm:pt>
    <dgm:pt modelId="{EC32CE5C-DC62-4DB5-9BB5-EDC212249E8A}" type="parTrans" cxnId="{381CE32E-6E9C-41EC-9690-826D67AFF419}">
      <dgm:prSet/>
      <dgm:spPr/>
      <dgm:t>
        <a:bodyPr/>
        <a:lstStyle/>
        <a:p>
          <a:endParaRPr lang="en-US"/>
        </a:p>
      </dgm:t>
    </dgm:pt>
    <dgm:pt modelId="{8A9E0391-4FE2-4E87-B781-96D56F70D094}" type="sibTrans" cxnId="{381CE32E-6E9C-41EC-9690-826D67AFF419}">
      <dgm:prSet/>
      <dgm:spPr/>
      <dgm:t>
        <a:bodyPr/>
        <a:lstStyle/>
        <a:p>
          <a:endParaRPr lang="en-US"/>
        </a:p>
      </dgm:t>
    </dgm:pt>
    <dgm:pt modelId="{D2A682E1-DF9A-448A-913E-95D3F403FB3A}" type="pres">
      <dgm:prSet presAssocID="{5DCC32CA-B208-45FF-A3D8-CA95FCC19D50}" presName="root" presStyleCnt="0">
        <dgm:presLayoutVars>
          <dgm:dir/>
          <dgm:resizeHandles val="exact"/>
        </dgm:presLayoutVars>
      </dgm:prSet>
      <dgm:spPr/>
    </dgm:pt>
    <dgm:pt modelId="{04276622-6FA5-4847-A03C-A17DA5264C95}" type="pres">
      <dgm:prSet presAssocID="{FB45E287-5C90-4B80-B379-38FFA1201574}" presName="compNode" presStyleCnt="0"/>
      <dgm:spPr/>
    </dgm:pt>
    <dgm:pt modelId="{02F00017-6556-4B67-95E4-3840B658B252}" type="pres">
      <dgm:prSet presAssocID="{FB45E287-5C90-4B80-B379-38FFA1201574}" presName="bgRect" presStyleLbl="bgShp" presStyleIdx="0" presStyleCnt="5"/>
      <dgm:spPr/>
    </dgm:pt>
    <dgm:pt modelId="{351D1C07-723C-4A43-A954-288C609468FB}" type="pres">
      <dgm:prSet presAssocID="{FB45E287-5C90-4B80-B379-38FFA120157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77C512F-4981-414D-99DB-7000B7E49026}" type="pres">
      <dgm:prSet presAssocID="{FB45E287-5C90-4B80-B379-38FFA1201574}" presName="spaceRect" presStyleCnt="0"/>
      <dgm:spPr/>
    </dgm:pt>
    <dgm:pt modelId="{30FDFF8A-E2FD-4860-894F-B15D4F3B5B71}" type="pres">
      <dgm:prSet presAssocID="{FB45E287-5C90-4B80-B379-38FFA1201574}" presName="parTx" presStyleLbl="revTx" presStyleIdx="0" presStyleCnt="5">
        <dgm:presLayoutVars>
          <dgm:chMax val="0"/>
          <dgm:chPref val="0"/>
        </dgm:presLayoutVars>
      </dgm:prSet>
      <dgm:spPr/>
    </dgm:pt>
    <dgm:pt modelId="{CC5ADFD0-8649-4326-AF59-8B2954EC0980}" type="pres">
      <dgm:prSet presAssocID="{A1EE9371-9260-40C2-B21E-A34CE754535A}" presName="sibTrans" presStyleCnt="0"/>
      <dgm:spPr/>
    </dgm:pt>
    <dgm:pt modelId="{4444CDAE-306B-488D-802B-CEF771DD758B}" type="pres">
      <dgm:prSet presAssocID="{3EA7DF7E-0EB7-4151-8D65-136521A33364}" presName="compNode" presStyleCnt="0"/>
      <dgm:spPr/>
    </dgm:pt>
    <dgm:pt modelId="{3EBC7C01-BDA2-4DA6-83EA-A491BBEFA8E4}" type="pres">
      <dgm:prSet presAssocID="{3EA7DF7E-0EB7-4151-8D65-136521A33364}" presName="bgRect" presStyleLbl="bgShp" presStyleIdx="1" presStyleCnt="5"/>
      <dgm:spPr/>
    </dgm:pt>
    <dgm:pt modelId="{E1B10023-F500-4C18-933F-3768EADD7B33}" type="pres">
      <dgm:prSet presAssocID="{3EA7DF7E-0EB7-4151-8D65-136521A3336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8CC79FE-7E59-4D26-A3E3-B31A46B960C9}" type="pres">
      <dgm:prSet presAssocID="{3EA7DF7E-0EB7-4151-8D65-136521A33364}" presName="spaceRect" presStyleCnt="0"/>
      <dgm:spPr/>
    </dgm:pt>
    <dgm:pt modelId="{D8F4B077-1080-4C6C-93E2-1B5CB28ED3D3}" type="pres">
      <dgm:prSet presAssocID="{3EA7DF7E-0EB7-4151-8D65-136521A33364}" presName="parTx" presStyleLbl="revTx" presStyleIdx="1" presStyleCnt="5">
        <dgm:presLayoutVars>
          <dgm:chMax val="0"/>
          <dgm:chPref val="0"/>
        </dgm:presLayoutVars>
      </dgm:prSet>
      <dgm:spPr/>
    </dgm:pt>
    <dgm:pt modelId="{6DC4D6BF-2479-4528-962B-C30484CAA1DB}" type="pres">
      <dgm:prSet presAssocID="{DC7CFB1F-585A-412C-93B2-C2E7DCF4F494}" presName="sibTrans" presStyleCnt="0"/>
      <dgm:spPr/>
    </dgm:pt>
    <dgm:pt modelId="{633C9F4A-562C-4D61-A285-C707AD19556F}" type="pres">
      <dgm:prSet presAssocID="{6B6CF20A-70B0-4A9C-A1CC-FBA7861ECDDA}" presName="compNode" presStyleCnt="0"/>
      <dgm:spPr/>
    </dgm:pt>
    <dgm:pt modelId="{5E3F3E33-9BED-45AD-A454-444DEE29C303}" type="pres">
      <dgm:prSet presAssocID="{6B6CF20A-70B0-4A9C-A1CC-FBA7861ECDDA}" presName="bgRect" presStyleLbl="bgShp" presStyleIdx="2" presStyleCnt="5"/>
      <dgm:spPr/>
    </dgm:pt>
    <dgm:pt modelId="{68B11AA6-AC9E-42B0-8455-EDED881035AB}" type="pres">
      <dgm:prSet presAssocID="{6B6CF20A-70B0-4A9C-A1CC-FBA7861ECDD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1C881E1-3D77-4BF7-A839-7AF67504E596}" type="pres">
      <dgm:prSet presAssocID="{6B6CF20A-70B0-4A9C-A1CC-FBA7861ECDDA}" presName="spaceRect" presStyleCnt="0"/>
      <dgm:spPr/>
    </dgm:pt>
    <dgm:pt modelId="{2CE8965B-6F2E-4046-BADC-117DCCE0D060}" type="pres">
      <dgm:prSet presAssocID="{6B6CF20A-70B0-4A9C-A1CC-FBA7861ECDDA}" presName="parTx" presStyleLbl="revTx" presStyleIdx="2" presStyleCnt="5">
        <dgm:presLayoutVars>
          <dgm:chMax val="0"/>
          <dgm:chPref val="0"/>
        </dgm:presLayoutVars>
      </dgm:prSet>
      <dgm:spPr/>
    </dgm:pt>
    <dgm:pt modelId="{7D3D9726-DC62-499B-9A81-9D179517AA0A}" type="pres">
      <dgm:prSet presAssocID="{BEBAF529-FB23-4A59-B593-1DAE95F64950}" presName="sibTrans" presStyleCnt="0"/>
      <dgm:spPr/>
    </dgm:pt>
    <dgm:pt modelId="{731BC29F-EED4-4625-AE7D-00C108F38E00}" type="pres">
      <dgm:prSet presAssocID="{D8914D5B-F690-4A45-86D3-81D997112E3C}" presName="compNode" presStyleCnt="0"/>
      <dgm:spPr/>
    </dgm:pt>
    <dgm:pt modelId="{23CBA886-374F-49D9-8ADD-B78FD9DF0E2E}" type="pres">
      <dgm:prSet presAssocID="{D8914D5B-F690-4A45-86D3-81D997112E3C}" presName="bgRect" presStyleLbl="bgShp" presStyleIdx="3" presStyleCnt="5"/>
      <dgm:spPr/>
    </dgm:pt>
    <dgm:pt modelId="{19158052-AE76-48B1-A91D-F92DA649F2D9}" type="pres">
      <dgm:prSet presAssocID="{D8914D5B-F690-4A45-86D3-81D997112E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FEC4249A-543B-43BD-8865-2A2F6BC455DD}" type="pres">
      <dgm:prSet presAssocID="{D8914D5B-F690-4A45-86D3-81D997112E3C}" presName="spaceRect" presStyleCnt="0"/>
      <dgm:spPr/>
    </dgm:pt>
    <dgm:pt modelId="{EA400AA9-A3F5-4EA5-AE7B-994C4700A776}" type="pres">
      <dgm:prSet presAssocID="{D8914D5B-F690-4A45-86D3-81D997112E3C}" presName="parTx" presStyleLbl="revTx" presStyleIdx="3" presStyleCnt="5">
        <dgm:presLayoutVars>
          <dgm:chMax val="0"/>
          <dgm:chPref val="0"/>
        </dgm:presLayoutVars>
      </dgm:prSet>
      <dgm:spPr/>
    </dgm:pt>
    <dgm:pt modelId="{3C4F12FA-517B-4B1D-9137-281CCB826F3D}" type="pres">
      <dgm:prSet presAssocID="{83A629CE-290E-4CD2-B0E7-6DC79D564D67}" presName="sibTrans" presStyleCnt="0"/>
      <dgm:spPr/>
    </dgm:pt>
    <dgm:pt modelId="{8A859932-FCB5-48C5-9603-CBC13B0A83A4}" type="pres">
      <dgm:prSet presAssocID="{804C309D-96E1-4189-810E-150A1CEF4F94}" presName="compNode" presStyleCnt="0"/>
      <dgm:spPr/>
    </dgm:pt>
    <dgm:pt modelId="{E4FCB022-39A1-48A8-92DD-5BC2B0EEAC8B}" type="pres">
      <dgm:prSet presAssocID="{804C309D-96E1-4189-810E-150A1CEF4F94}" presName="bgRect" presStyleLbl="bgShp" presStyleIdx="4" presStyleCnt="5"/>
      <dgm:spPr/>
    </dgm:pt>
    <dgm:pt modelId="{06E31660-BAB9-498B-BB91-A342B69E56D8}" type="pres">
      <dgm:prSet presAssocID="{804C309D-96E1-4189-810E-150A1CEF4F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77E731F7-5B24-41D1-974A-1F8C941A199D}" type="pres">
      <dgm:prSet presAssocID="{804C309D-96E1-4189-810E-150A1CEF4F94}" presName="spaceRect" presStyleCnt="0"/>
      <dgm:spPr/>
    </dgm:pt>
    <dgm:pt modelId="{E1142DFE-45AA-4978-9AE3-FD319C01DAAB}" type="pres">
      <dgm:prSet presAssocID="{804C309D-96E1-4189-810E-150A1CEF4F94}" presName="parTx" presStyleLbl="revTx" presStyleIdx="4" presStyleCnt="5">
        <dgm:presLayoutVars>
          <dgm:chMax val="0"/>
          <dgm:chPref val="0"/>
        </dgm:presLayoutVars>
      </dgm:prSet>
      <dgm:spPr/>
    </dgm:pt>
  </dgm:ptLst>
  <dgm:cxnLst>
    <dgm:cxn modelId="{098DA115-004A-4FE3-9E52-9521C2947235}" srcId="{5DCC32CA-B208-45FF-A3D8-CA95FCC19D50}" destId="{6B6CF20A-70B0-4A9C-A1CC-FBA7861ECDDA}" srcOrd="2" destOrd="0" parTransId="{7BCA191F-7483-4404-8587-19585825AB3E}" sibTransId="{BEBAF529-FB23-4A59-B593-1DAE95F64950}"/>
    <dgm:cxn modelId="{79066B26-6074-4160-9B94-48038D288DEF}" type="presOf" srcId="{D8914D5B-F690-4A45-86D3-81D997112E3C}" destId="{EA400AA9-A3F5-4EA5-AE7B-994C4700A776}" srcOrd="0" destOrd="0" presId="urn:microsoft.com/office/officeart/2018/2/layout/IconVerticalSolidList"/>
    <dgm:cxn modelId="{381CE32E-6E9C-41EC-9690-826D67AFF419}" srcId="{5DCC32CA-B208-45FF-A3D8-CA95FCC19D50}" destId="{804C309D-96E1-4189-810E-150A1CEF4F94}" srcOrd="4" destOrd="0" parTransId="{EC32CE5C-DC62-4DB5-9BB5-EDC212249E8A}" sibTransId="{8A9E0391-4FE2-4E87-B781-96D56F70D094}"/>
    <dgm:cxn modelId="{C54D697E-3542-43B0-8AF8-9B312D136901}" type="presOf" srcId="{5DCC32CA-B208-45FF-A3D8-CA95FCC19D50}" destId="{D2A682E1-DF9A-448A-913E-95D3F403FB3A}" srcOrd="0" destOrd="0" presId="urn:microsoft.com/office/officeart/2018/2/layout/IconVerticalSolidList"/>
    <dgm:cxn modelId="{B32DD6CA-614A-4233-9678-2E080B08AA47}" type="presOf" srcId="{3EA7DF7E-0EB7-4151-8D65-136521A33364}" destId="{D8F4B077-1080-4C6C-93E2-1B5CB28ED3D3}" srcOrd="0" destOrd="0" presId="urn:microsoft.com/office/officeart/2018/2/layout/IconVerticalSolidList"/>
    <dgm:cxn modelId="{4A1AE5CF-6858-448C-B416-3CA12D050D9F}" srcId="{5DCC32CA-B208-45FF-A3D8-CA95FCC19D50}" destId="{FB45E287-5C90-4B80-B379-38FFA1201574}" srcOrd="0" destOrd="0" parTransId="{FAF6064F-E574-4B3C-AF1A-DB36805456D6}" sibTransId="{A1EE9371-9260-40C2-B21E-A34CE754535A}"/>
    <dgm:cxn modelId="{A3F890D2-24A5-4614-A768-88F1841F4D90}" srcId="{5DCC32CA-B208-45FF-A3D8-CA95FCC19D50}" destId="{3EA7DF7E-0EB7-4151-8D65-136521A33364}" srcOrd="1" destOrd="0" parTransId="{0491FF71-BFDC-48D7-BBFC-C8289A81BB59}" sibTransId="{DC7CFB1F-585A-412C-93B2-C2E7DCF4F494}"/>
    <dgm:cxn modelId="{2F8F14D6-B35F-4434-9CE6-67960E8663A6}" type="presOf" srcId="{804C309D-96E1-4189-810E-150A1CEF4F94}" destId="{E1142DFE-45AA-4978-9AE3-FD319C01DAAB}" srcOrd="0" destOrd="0" presId="urn:microsoft.com/office/officeart/2018/2/layout/IconVerticalSolidList"/>
    <dgm:cxn modelId="{99B8BBE6-96C4-4283-8CD4-439444D847D0}" type="presOf" srcId="{6B6CF20A-70B0-4A9C-A1CC-FBA7861ECDDA}" destId="{2CE8965B-6F2E-4046-BADC-117DCCE0D060}" srcOrd="0" destOrd="0" presId="urn:microsoft.com/office/officeart/2018/2/layout/IconVerticalSolidList"/>
    <dgm:cxn modelId="{C29D97F1-29E4-4175-BB94-BE6E592A5F07}" type="presOf" srcId="{FB45E287-5C90-4B80-B379-38FFA1201574}" destId="{30FDFF8A-E2FD-4860-894F-B15D4F3B5B71}" srcOrd="0" destOrd="0" presId="urn:microsoft.com/office/officeart/2018/2/layout/IconVerticalSolidList"/>
    <dgm:cxn modelId="{733D72F4-63E5-438A-A8D0-65B71BBB0274}" srcId="{5DCC32CA-B208-45FF-A3D8-CA95FCC19D50}" destId="{D8914D5B-F690-4A45-86D3-81D997112E3C}" srcOrd="3" destOrd="0" parTransId="{D6029863-412C-4ECD-BDDE-7021AC8F5B08}" sibTransId="{83A629CE-290E-4CD2-B0E7-6DC79D564D67}"/>
    <dgm:cxn modelId="{2EE47720-C116-4B3D-9CC3-DC9D9CCF09CA}" type="presParOf" srcId="{D2A682E1-DF9A-448A-913E-95D3F403FB3A}" destId="{04276622-6FA5-4847-A03C-A17DA5264C95}" srcOrd="0" destOrd="0" presId="urn:microsoft.com/office/officeart/2018/2/layout/IconVerticalSolidList"/>
    <dgm:cxn modelId="{CC3F4DC4-9A52-48B4-B556-8EE665107BB2}" type="presParOf" srcId="{04276622-6FA5-4847-A03C-A17DA5264C95}" destId="{02F00017-6556-4B67-95E4-3840B658B252}" srcOrd="0" destOrd="0" presId="urn:microsoft.com/office/officeart/2018/2/layout/IconVerticalSolidList"/>
    <dgm:cxn modelId="{B95B8779-02F3-4935-8206-FAFFC0A755E0}" type="presParOf" srcId="{04276622-6FA5-4847-A03C-A17DA5264C95}" destId="{351D1C07-723C-4A43-A954-288C609468FB}" srcOrd="1" destOrd="0" presId="urn:microsoft.com/office/officeart/2018/2/layout/IconVerticalSolidList"/>
    <dgm:cxn modelId="{516466B0-A5F9-4AEC-8406-0476CE4ECE2D}" type="presParOf" srcId="{04276622-6FA5-4847-A03C-A17DA5264C95}" destId="{977C512F-4981-414D-99DB-7000B7E49026}" srcOrd="2" destOrd="0" presId="urn:microsoft.com/office/officeart/2018/2/layout/IconVerticalSolidList"/>
    <dgm:cxn modelId="{11BDEFEE-2744-412F-91BF-AFC0AFDB8ED2}" type="presParOf" srcId="{04276622-6FA5-4847-A03C-A17DA5264C95}" destId="{30FDFF8A-E2FD-4860-894F-B15D4F3B5B71}" srcOrd="3" destOrd="0" presId="urn:microsoft.com/office/officeart/2018/2/layout/IconVerticalSolidList"/>
    <dgm:cxn modelId="{263FFC9B-B339-49D7-BE52-DA7ED854A780}" type="presParOf" srcId="{D2A682E1-DF9A-448A-913E-95D3F403FB3A}" destId="{CC5ADFD0-8649-4326-AF59-8B2954EC0980}" srcOrd="1" destOrd="0" presId="urn:microsoft.com/office/officeart/2018/2/layout/IconVerticalSolidList"/>
    <dgm:cxn modelId="{DAE4EF1D-E615-418E-823C-0564D9B949A8}" type="presParOf" srcId="{D2A682E1-DF9A-448A-913E-95D3F403FB3A}" destId="{4444CDAE-306B-488D-802B-CEF771DD758B}" srcOrd="2" destOrd="0" presId="urn:microsoft.com/office/officeart/2018/2/layout/IconVerticalSolidList"/>
    <dgm:cxn modelId="{D449DB7F-24FF-43F1-9F92-0FE429A3890E}" type="presParOf" srcId="{4444CDAE-306B-488D-802B-CEF771DD758B}" destId="{3EBC7C01-BDA2-4DA6-83EA-A491BBEFA8E4}" srcOrd="0" destOrd="0" presId="urn:microsoft.com/office/officeart/2018/2/layout/IconVerticalSolidList"/>
    <dgm:cxn modelId="{16DE0687-4894-43CE-B0F8-B469B1B5DEAE}" type="presParOf" srcId="{4444CDAE-306B-488D-802B-CEF771DD758B}" destId="{E1B10023-F500-4C18-933F-3768EADD7B33}" srcOrd="1" destOrd="0" presId="urn:microsoft.com/office/officeart/2018/2/layout/IconVerticalSolidList"/>
    <dgm:cxn modelId="{81BACC48-9124-498D-89C9-7C17B7BAEE3A}" type="presParOf" srcId="{4444CDAE-306B-488D-802B-CEF771DD758B}" destId="{18CC79FE-7E59-4D26-A3E3-B31A46B960C9}" srcOrd="2" destOrd="0" presId="urn:microsoft.com/office/officeart/2018/2/layout/IconVerticalSolidList"/>
    <dgm:cxn modelId="{4A5112CB-9B55-4015-B69F-C0CACC693ED5}" type="presParOf" srcId="{4444CDAE-306B-488D-802B-CEF771DD758B}" destId="{D8F4B077-1080-4C6C-93E2-1B5CB28ED3D3}" srcOrd="3" destOrd="0" presId="urn:microsoft.com/office/officeart/2018/2/layout/IconVerticalSolidList"/>
    <dgm:cxn modelId="{C84E89D3-4543-41B1-9A6C-27E0C4C1BDC8}" type="presParOf" srcId="{D2A682E1-DF9A-448A-913E-95D3F403FB3A}" destId="{6DC4D6BF-2479-4528-962B-C30484CAA1DB}" srcOrd="3" destOrd="0" presId="urn:microsoft.com/office/officeart/2018/2/layout/IconVerticalSolidList"/>
    <dgm:cxn modelId="{08C8B4DD-A1DB-4F5D-BB74-9D4F5E3FF6C4}" type="presParOf" srcId="{D2A682E1-DF9A-448A-913E-95D3F403FB3A}" destId="{633C9F4A-562C-4D61-A285-C707AD19556F}" srcOrd="4" destOrd="0" presId="urn:microsoft.com/office/officeart/2018/2/layout/IconVerticalSolidList"/>
    <dgm:cxn modelId="{A470B723-E75F-4A57-8160-4A7B54C5EDE7}" type="presParOf" srcId="{633C9F4A-562C-4D61-A285-C707AD19556F}" destId="{5E3F3E33-9BED-45AD-A454-444DEE29C303}" srcOrd="0" destOrd="0" presId="urn:microsoft.com/office/officeart/2018/2/layout/IconVerticalSolidList"/>
    <dgm:cxn modelId="{4670DE3B-B975-4FDB-B07A-E7737D112D66}" type="presParOf" srcId="{633C9F4A-562C-4D61-A285-C707AD19556F}" destId="{68B11AA6-AC9E-42B0-8455-EDED881035AB}" srcOrd="1" destOrd="0" presId="urn:microsoft.com/office/officeart/2018/2/layout/IconVerticalSolidList"/>
    <dgm:cxn modelId="{5213823B-0428-4B32-B561-936E2FA2040E}" type="presParOf" srcId="{633C9F4A-562C-4D61-A285-C707AD19556F}" destId="{71C881E1-3D77-4BF7-A839-7AF67504E596}" srcOrd="2" destOrd="0" presId="urn:microsoft.com/office/officeart/2018/2/layout/IconVerticalSolidList"/>
    <dgm:cxn modelId="{7C4DEF42-F857-45F2-84B4-B9FB7566B3E1}" type="presParOf" srcId="{633C9F4A-562C-4D61-A285-C707AD19556F}" destId="{2CE8965B-6F2E-4046-BADC-117DCCE0D060}" srcOrd="3" destOrd="0" presId="urn:microsoft.com/office/officeart/2018/2/layout/IconVerticalSolidList"/>
    <dgm:cxn modelId="{9DFEDDCA-6A2A-4230-909C-8A63EAFCB88B}" type="presParOf" srcId="{D2A682E1-DF9A-448A-913E-95D3F403FB3A}" destId="{7D3D9726-DC62-499B-9A81-9D179517AA0A}" srcOrd="5" destOrd="0" presId="urn:microsoft.com/office/officeart/2018/2/layout/IconVerticalSolidList"/>
    <dgm:cxn modelId="{60A07526-69F1-4095-B34E-6BD8B669230D}" type="presParOf" srcId="{D2A682E1-DF9A-448A-913E-95D3F403FB3A}" destId="{731BC29F-EED4-4625-AE7D-00C108F38E00}" srcOrd="6" destOrd="0" presId="urn:microsoft.com/office/officeart/2018/2/layout/IconVerticalSolidList"/>
    <dgm:cxn modelId="{48B903C5-425F-4B34-A42E-12B3FB9F2EE0}" type="presParOf" srcId="{731BC29F-EED4-4625-AE7D-00C108F38E00}" destId="{23CBA886-374F-49D9-8ADD-B78FD9DF0E2E}" srcOrd="0" destOrd="0" presId="urn:microsoft.com/office/officeart/2018/2/layout/IconVerticalSolidList"/>
    <dgm:cxn modelId="{592CAC28-345E-4336-806D-9D8E6DBAA8B0}" type="presParOf" srcId="{731BC29F-EED4-4625-AE7D-00C108F38E00}" destId="{19158052-AE76-48B1-A91D-F92DA649F2D9}" srcOrd="1" destOrd="0" presId="urn:microsoft.com/office/officeart/2018/2/layout/IconVerticalSolidList"/>
    <dgm:cxn modelId="{4536C3F3-854B-4796-B8A3-74E9D3E11B95}" type="presParOf" srcId="{731BC29F-EED4-4625-AE7D-00C108F38E00}" destId="{FEC4249A-543B-43BD-8865-2A2F6BC455DD}" srcOrd="2" destOrd="0" presId="urn:microsoft.com/office/officeart/2018/2/layout/IconVerticalSolidList"/>
    <dgm:cxn modelId="{3EE5C853-5B45-4AE3-877A-9EA28FB52FBF}" type="presParOf" srcId="{731BC29F-EED4-4625-AE7D-00C108F38E00}" destId="{EA400AA9-A3F5-4EA5-AE7B-994C4700A776}" srcOrd="3" destOrd="0" presId="urn:microsoft.com/office/officeart/2018/2/layout/IconVerticalSolidList"/>
    <dgm:cxn modelId="{2648081B-CBE1-474A-9541-8552A67D5905}" type="presParOf" srcId="{D2A682E1-DF9A-448A-913E-95D3F403FB3A}" destId="{3C4F12FA-517B-4B1D-9137-281CCB826F3D}" srcOrd="7" destOrd="0" presId="urn:microsoft.com/office/officeart/2018/2/layout/IconVerticalSolidList"/>
    <dgm:cxn modelId="{00D7D2B8-7F67-42DA-8166-55962265A97F}" type="presParOf" srcId="{D2A682E1-DF9A-448A-913E-95D3F403FB3A}" destId="{8A859932-FCB5-48C5-9603-CBC13B0A83A4}" srcOrd="8" destOrd="0" presId="urn:microsoft.com/office/officeart/2018/2/layout/IconVerticalSolidList"/>
    <dgm:cxn modelId="{6E6E6787-A638-453D-8C39-7303F38F3EE6}" type="presParOf" srcId="{8A859932-FCB5-48C5-9603-CBC13B0A83A4}" destId="{E4FCB022-39A1-48A8-92DD-5BC2B0EEAC8B}" srcOrd="0" destOrd="0" presId="urn:microsoft.com/office/officeart/2018/2/layout/IconVerticalSolidList"/>
    <dgm:cxn modelId="{D037EE9D-EB80-4C3E-B2FF-C976642A7EA9}" type="presParOf" srcId="{8A859932-FCB5-48C5-9603-CBC13B0A83A4}" destId="{06E31660-BAB9-498B-BB91-A342B69E56D8}" srcOrd="1" destOrd="0" presId="urn:microsoft.com/office/officeart/2018/2/layout/IconVerticalSolidList"/>
    <dgm:cxn modelId="{07CB6FA8-71AB-442E-8DA9-BFDC0A30972D}" type="presParOf" srcId="{8A859932-FCB5-48C5-9603-CBC13B0A83A4}" destId="{77E731F7-5B24-41D1-974A-1F8C941A199D}" srcOrd="2" destOrd="0" presId="urn:microsoft.com/office/officeart/2018/2/layout/IconVerticalSolidList"/>
    <dgm:cxn modelId="{2455A138-BEBD-4231-ACEA-0C5D2CF8DCE4}" type="presParOf" srcId="{8A859932-FCB5-48C5-9603-CBC13B0A83A4}" destId="{E1142DFE-45AA-4978-9AE3-FD319C01DAA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73B51-7988-46B3-A0AC-8F8BB26939D6}">
      <dsp:nvSpPr>
        <dsp:cNvPr id="0" name=""/>
        <dsp:cNvSpPr/>
      </dsp:nvSpPr>
      <dsp:spPr>
        <a:xfrm>
          <a:off x="1006520" y="96030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838D22-5546-4531-888A-C3428BD6D0E6}">
      <dsp:nvSpPr>
        <dsp:cNvPr id="0" name=""/>
        <dsp:cNvSpPr/>
      </dsp:nvSpPr>
      <dsp:spPr>
        <a:xfrm>
          <a:off x="511520" y="20404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Awareness of personal emotions</a:t>
          </a:r>
          <a:endParaRPr lang="en-US" sz="1700" kern="1200" dirty="0"/>
        </a:p>
      </dsp:txBody>
      <dsp:txXfrm>
        <a:off x="511520" y="2040425"/>
        <a:ext cx="1800000" cy="720000"/>
      </dsp:txXfrm>
    </dsp:sp>
    <dsp:sp modelId="{A87D5506-5668-4281-BCE1-ED39D71CF47F}">
      <dsp:nvSpPr>
        <dsp:cNvPr id="0" name=""/>
        <dsp:cNvSpPr/>
      </dsp:nvSpPr>
      <dsp:spPr>
        <a:xfrm>
          <a:off x="3121520" y="96030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B5F69-715A-4E4C-9B3D-F3BBB23F3918}">
      <dsp:nvSpPr>
        <dsp:cNvPr id="0" name=""/>
        <dsp:cNvSpPr/>
      </dsp:nvSpPr>
      <dsp:spPr>
        <a:xfrm>
          <a:off x="2626520" y="20404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Control over emotional reactions</a:t>
          </a:r>
          <a:endParaRPr lang="en-US" sz="1700" kern="1200"/>
        </a:p>
      </dsp:txBody>
      <dsp:txXfrm>
        <a:off x="2626520" y="2040425"/>
        <a:ext cx="1800000" cy="720000"/>
      </dsp:txXfrm>
    </dsp:sp>
    <dsp:sp modelId="{C7A0D87E-540A-44E8-BD3D-BB449AAA51E2}">
      <dsp:nvSpPr>
        <dsp:cNvPr id="0" name=""/>
        <dsp:cNvSpPr/>
      </dsp:nvSpPr>
      <dsp:spPr>
        <a:xfrm>
          <a:off x="5236520" y="96030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4E36E-77FD-43EB-8F8C-BB6174CCA78E}">
      <dsp:nvSpPr>
        <dsp:cNvPr id="0" name=""/>
        <dsp:cNvSpPr/>
      </dsp:nvSpPr>
      <dsp:spPr>
        <a:xfrm>
          <a:off x="4741520" y="20404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Understanding others’ feelings</a:t>
          </a:r>
          <a:endParaRPr lang="en-US" sz="1700" kern="1200"/>
        </a:p>
      </dsp:txBody>
      <dsp:txXfrm>
        <a:off x="4741520" y="2040425"/>
        <a:ext cx="1800000" cy="720000"/>
      </dsp:txXfrm>
    </dsp:sp>
    <dsp:sp modelId="{F8BD22FB-983F-4503-A954-CC2402BF8AE1}">
      <dsp:nvSpPr>
        <dsp:cNvPr id="0" name=""/>
        <dsp:cNvSpPr/>
      </dsp:nvSpPr>
      <dsp:spPr>
        <a:xfrm>
          <a:off x="7351521" y="96030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7645B6-8175-4E64-AAF2-1C7F213642BC}">
      <dsp:nvSpPr>
        <dsp:cNvPr id="0" name=""/>
        <dsp:cNvSpPr/>
      </dsp:nvSpPr>
      <dsp:spPr>
        <a:xfrm>
          <a:off x="6856521" y="20404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Managing relationships effectively</a:t>
          </a:r>
          <a:endParaRPr lang="en-US" sz="1700" kern="1200"/>
        </a:p>
      </dsp:txBody>
      <dsp:txXfrm>
        <a:off x="6856521" y="2040425"/>
        <a:ext cx="1800000" cy="720000"/>
      </dsp:txXfrm>
    </dsp:sp>
    <dsp:sp modelId="{83BAE945-0487-447A-94D4-933FD9A0D2B7}">
      <dsp:nvSpPr>
        <dsp:cNvPr id="0" name=""/>
        <dsp:cNvSpPr/>
      </dsp:nvSpPr>
      <dsp:spPr>
        <a:xfrm>
          <a:off x="9466521" y="96030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CA6B01-7E4D-49DF-A0AE-67CA34704129}">
      <dsp:nvSpPr>
        <dsp:cNvPr id="0" name=""/>
        <dsp:cNvSpPr/>
      </dsp:nvSpPr>
      <dsp:spPr>
        <a:xfrm>
          <a:off x="8971521" y="204042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Essential soft skill in leadership (Goleman, 1995)</a:t>
          </a:r>
          <a:endParaRPr lang="en-US" sz="1700" kern="1200" dirty="0"/>
        </a:p>
      </dsp:txBody>
      <dsp:txXfrm>
        <a:off x="8971521" y="2040425"/>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979A1-5762-488F-9DB3-A2B4950373C2}">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2BADB-A88D-4F7A-9DB0-19151421B9C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EB16EC-86B4-461A-8AD1-576B26895923}">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Adjusting communication style</a:t>
          </a:r>
          <a:endParaRPr lang="en-US" sz="1900" kern="1200"/>
        </a:p>
      </dsp:txBody>
      <dsp:txXfrm>
        <a:off x="836323" y="3399"/>
        <a:ext cx="9679276" cy="724089"/>
      </dsp:txXfrm>
    </dsp:sp>
    <dsp:sp modelId="{E5BFC83A-8E0C-4C69-8140-12C393B25556}">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7CC0AA-7650-4755-A9A9-CDE653B69637}">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D8B21F-F2D5-49C6-B55E-8410AF2B38BA}">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Respecting cultural expectations</a:t>
          </a:r>
          <a:endParaRPr lang="en-US" sz="1900" kern="1200"/>
        </a:p>
      </dsp:txBody>
      <dsp:txXfrm>
        <a:off x="836323" y="908511"/>
        <a:ext cx="9679276" cy="724089"/>
      </dsp:txXfrm>
    </dsp:sp>
    <dsp:sp modelId="{1BEB8DA0-0ACD-4795-94CB-1080CAA138B4}">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F4204-C1C6-445C-A3DD-A8A4E968E438}">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85067-CBD0-4274-BF77-74A007E57325}">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Avoid cultural misunderstandings</a:t>
          </a:r>
          <a:endParaRPr lang="en-US" sz="1900" kern="1200"/>
        </a:p>
      </dsp:txBody>
      <dsp:txXfrm>
        <a:off x="836323" y="1813624"/>
        <a:ext cx="9679276" cy="724089"/>
      </dsp:txXfrm>
    </dsp:sp>
    <dsp:sp modelId="{C2AB1021-E469-41EE-AEA0-7C7B7443574E}">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77011-A605-463D-9DE5-E5078DEDAB00}">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ECC63A-EED9-4AC5-BE5D-074DE61B528C}">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Supporting Inclusion</a:t>
          </a:r>
          <a:endParaRPr lang="en-US" sz="1900" kern="1200"/>
        </a:p>
      </dsp:txBody>
      <dsp:txXfrm>
        <a:off x="836323" y="2718736"/>
        <a:ext cx="9679276" cy="724089"/>
      </dsp:txXfrm>
    </dsp:sp>
    <dsp:sp modelId="{DD02E36C-B3E7-4F99-A40B-A25F336A62A2}">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06CBE-3962-45F2-A5E0-7B57A0B2A7EC}">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96C24-A2D0-44C5-A9D5-FB4FC256F9BD}">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Strengthening international cooperation</a:t>
          </a:r>
          <a:endParaRPr lang="en-US" sz="19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9B83AA-8582-4A3A-95B0-A17B8AF160D3}">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7E4A1-5A40-4C38-BA73-068F39F0BF98}">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7CA7F-20D6-4451-B369-B506CAB30E34}">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Highly diverse global workforce</a:t>
          </a:r>
          <a:endParaRPr lang="en-US" sz="2200" kern="1200"/>
        </a:p>
      </dsp:txBody>
      <dsp:txXfrm>
        <a:off x="1339618" y="2288"/>
        <a:ext cx="5024605" cy="1159843"/>
      </dsp:txXfrm>
    </dsp:sp>
    <dsp:sp modelId="{38FE02F0-7D3C-41C2-A1F0-A9A54C20127F}">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B9A18-38D8-4E97-9325-CD280730DD3A}">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790F4-BE6B-48EE-BBA3-CE31B24B48CB}">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Leadership based on openness and cooperation</a:t>
          </a:r>
          <a:endParaRPr lang="en-US" sz="2200" kern="1200"/>
        </a:p>
      </dsp:txBody>
      <dsp:txXfrm>
        <a:off x="1339618" y="1452092"/>
        <a:ext cx="5024605" cy="1159843"/>
      </dsp:txXfrm>
    </dsp:sp>
    <dsp:sp modelId="{E50A9086-1735-4356-BFE1-3EBBAC2B5B58}">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F44C52-F905-4926-9593-043B0AFECB96}">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B5EB04-765B-43D2-97EE-AA5046A7DB37}">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Strong focus on psychological culture</a:t>
          </a:r>
          <a:endParaRPr lang="en-US" sz="2200" kern="1200"/>
        </a:p>
      </dsp:txBody>
      <dsp:txXfrm>
        <a:off x="1339618" y="2901896"/>
        <a:ext cx="5024605" cy="1159843"/>
      </dsp:txXfrm>
    </dsp:sp>
    <dsp:sp modelId="{3D9D01B2-8493-40EF-BFD0-1109B10867FE}">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2CF397-0730-4159-9CA1-BFDE8C70B118}">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1FB2CB-00A1-42AA-9789-DBCF1E29A2CA}">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GB" sz="2200" kern="1200"/>
            <a:t>Innovation through inclusion</a:t>
          </a:r>
          <a:endParaRPr lang="en-US" sz="2200" kern="1200"/>
        </a:p>
      </dsp:txBody>
      <dsp:txXfrm>
        <a:off x="1339618" y="4351700"/>
        <a:ext cx="5024605" cy="1159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00017-6556-4B67-95E4-3840B658B252}">
      <dsp:nvSpPr>
        <dsp:cNvPr id="0" name=""/>
        <dsp:cNvSpPr/>
      </dsp:nvSpPr>
      <dsp:spPr>
        <a:xfrm>
          <a:off x="0" y="417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D1C07-723C-4A43-A954-288C609468FB}">
      <dsp:nvSpPr>
        <dsp:cNvPr id="0" name=""/>
        <dsp:cNvSpPr/>
      </dsp:nvSpPr>
      <dsp:spPr>
        <a:xfrm>
          <a:off x="268742" y="204061"/>
          <a:ext cx="488622" cy="488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FDFF8A-E2FD-4860-894F-B15D4F3B5B71}">
      <dsp:nvSpPr>
        <dsp:cNvPr id="0" name=""/>
        <dsp:cNvSpPr/>
      </dsp:nvSpPr>
      <dsp:spPr>
        <a:xfrm>
          <a:off x="1026106" y="417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Leadership transformation under Satya Nadella</a:t>
          </a:r>
          <a:endParaRPr lang="en-US" sz="1900" kern="1200"/>
        </a:p>
      </dsp:txBody>
      <dsp:txXfrm>
        <a:off x="1026106" y="4170"/>
        <a:ext cx="5625146" cy="888403"/>
      </dsp:txXfrm>
    </dsp:sp>
    <dsp:sp modelId="{3EBC7C01-BDA2-4DA6-83EA-A491BBEFA8E4}">
      <dsp:nvSpPr>
        <dsp:cNvPr id="0" name=""/>
        <dsp:cNvSpPr/>
      </dsp:nvSpPr>
      <dsp:spPr>
        <a:xfrm>
          <a:off x="0" y="1114675"/>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B10023-F500-4C18-933F-3768EADD7B33}">
      <dsp:nvSpPr>
        <dsp:cNvPr id="0" name=""/>
        <dsp:cNvSpPr/>
      </dsp:nvSpPr>
      <dsp:spPr>
        <a:xfrm>
          <a:off x="268742" y="1314566"/>
          <a:ext cx="488622" cy="488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F4B077-1080-4C6C-93E2-1B5CB28ED3D3}">
      <dsp:nvSpPr>
        <dsp:cNvPr id="0" name=""/>
        <dsp:cNvSpPr/>
      </dsp:nvSpPr>
      <dsp:spPr>
        <a:xfrm>
          <a:off x="1026106" y="1114675"/>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Shift towards empathy and a learning mindset</a:t>
          </a:r>
          <a:endParaRPr lang="en-US" sz="1900" kern="1200"/>
        </a:p>
      </dsp:txBody>
      <dsp:txXfrm>
        <a:off x="1026106" y="1114675"/>
        <a:ext cx="5625146" cy="888403"/>
      </dsp:txXfrm>
    </dsp:sp>
    <dsp:sp modelId="{5E3F3E33-9BED-45AD-A454-444DEE29C303}">
      <dsp:nvSpPr>
        <dsp:cNvPr id="0" name=""/>
        <dsp:cNvSpPr/>
      </dsp:nvSpPr>
      <dsp:spPr>
        <a:xfrm>
          <a:off x="0" y="222518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B11AA6-AC9E-42B0-8455-EDED881035AB}">
      <dsp:nvSpPr>
        <dsp:cNvPr id="0" name=""/>
        <dsp:cNvSpPr/>
      </dsp:nvSpPr>
      <dsp:spPr>
        <a:xfrm>
          <a:off x="268742" y="2425070"/>
          <a:ext cx="488622" cy="488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8965B-6F2E-4046-BADC-117DCCE0D060}">
      <dsp:nvSpPr>
        <dsp:cNvPr id="0" name=""/>
        <dsp:cNvSpPr/>
      </dsp:nvSpPr>
      <dsp:spPr>
        <a:xfrm>
          <a:off x="1026106" y="222518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Inclusive leadership at all levels</a:t>
          </a:r>
          <a:endParaRPr lang="en-US" sz="1900" kern="1200"/>
        </a:p>
      </dsp:txBody>
      <dsp:txXfrm>
        <a:off x="1026106" y="2225180"/>
        <a:ext cx="5625146" cy="888403"/>
      </dsp:txXfrm>
    </dsp:sp>
    <dsp:sp modelId="{23CBA886-374F-49D9-8ADD-B78FD9DF0E2E}">
      <dsp:nvSpPr>
        <dsp:cNvPr id="0" name=""/>
        <dsp:cNvSpPr/>
      </dsp:nvSpPr>
      <dsp:spPr>
        <a:xfrm>
          <a:off x="0" y="3335684"/>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58052-AE76-48B1-A91D-F92DA649F2D9}">
      <dsp:nvSpPr>
        <dsp:cNvPr id="0" name=""/>
        <dsp:cNvSpPr/>
      </dsp:nvSpPr>
      <dsp:spPr>
        <a:xfrm>
          <a:off x="268742" y="3535575"/>
          <a:ext cx="488622" cy="488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400AA9-A3F5-4EA5-AE7B-994C4700A776}">
      <dsp:nvSpPr>
        <dsp:cNvPr id="0" name=""/>
        <dsp:cNvSpPr/>
      </dsp:nvSpPr>
      <dsp:spPr>
        <a:xfrm>
          <a:off x="1026106" y="3335684"/>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Collaborative global culture</a:t>
          </a:r>
          <a:endParaRPr lang="en-US" sz="1900" kern="1200"/>
        </a:p>
      </dsp:txBody>
      <dsp:txXfrm>
        <a:off x="1026106" y="3335684"/>
        <a:ext cx="5625146" cy="888403"/>
      </dsp:txXfrm>
    </dsp:sp>
    <dsp:sp modelId="{E4FCB022-39A1-48A8-92DD-5BC2B0EEAC8B}">
      <dsp:nvSpPr>
        <dsp:cNvPr id="0" name=""/>
        <dsp:cNvSpPr/>
      </dsp:nvSpPr>
      <dsp:spPr>
        <a:xfrm>
          <a:off x="0" y="4446189"/>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31660-BAB9-498B-BB91-A342B69E56D8}">
      <dsp:nvSpPr>
        <dsp:cNvPr id="0" name=""/>
        <dsp:cNvSpPr/>
      </dsp:nvSpPr>
      <dsp:spPr>
        <a:xfrm>
          <a:off x="268742" y="4646080"/>
          <a:ext cx="488622" cy="488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142DFE-45AA-4978-9AE3-FD319C01DAAB}">
      <dsp:nvSpPr>
        <dsp:cNvPr id="0" name=""/>
        <dsp:cNvSpPr/>
      </dsp:nvSpPr>
      <dsp:spPr>
        <a:xfrm>
          <a:off x="1026106" y="4446189"/>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GB" sz="1900" kern="1200"/>
            <a:t>Strong people-centred strategy </a:t>
          </a:r>
          <a:endParaRPr lang="en-US" sz="1900" kern="1200"/>
        </a:p>
      </dsp:txBody>
      <dsp:txXfrm>
        <a:off x="1026106" y="4446189"/>
        <a:ext cx="5625146" cy="88840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53593F-E808-488D-A8BF-929AFF2192E4}"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A1F6BB-19DA-4C47-8AB9-1FFC6C774C82}" type="slidenum">
              <a:rPr lang="en-GB" smtClean="0"/>
              <a:t>‹#›</a:t>
            </a:fld>
            <a:endParaRPr lang="en-GB"/>
          </a:p>
        </p:txBody>
      </p:sp>
    </p:spTree>
    <p:extLst>
      <p:ext uri="{BB962C8B-B14F-4D97-AF65-F5344CB8AC3E}">
        <p14:creationId xmlns:p14="http://schemas.microsoft.com/office/powerpoint/2010/main" val="2023871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business world is global and multicultural, with constant change and high pressure. Employees now expect more from leaders than just authority – they want understanding, support and clear communication. That is why modern leadership goes beyond power and focuses strongly on people and relationships. </a:t>
            </a:r>
          </a:p>
          <a:p>
            <a:r>
              <a:rPr lang="en-GB" dirty="0"/>
              <a:t>Modern organisations operate in a global and highly competitive environment where change is constant. Leaders today face strong pressure to perform while also meeting rising expectations from employees. Authority alone is no longer enough. Successful leadership now depends on how well leaders connect with people, build trust and manage relationships in diverse teams</a:t>
            </a:r>
          </a:p>
        </p:txBody>
      </p:sp>
      <p:sp>
        <p:nvSpPr>
          <p:cNvPr id="4" name="Slide Number Placeholder 3"/>
          <p:cNvSpPr>
            <a:spLocks noGrp="1"/>
          </p:cNvSpPr>
          <p:nvPr>
            <p:ph type="sldNum" sz="quarter" idx="5"/>
          </p:nvPr>
        </p:nvSpPr>
        <p:spPr/>
        <p:txBody>
          <a:bodyPr/>
          <a:lstStyle/>
          <a:p>
            <a:fld id="{76A1F6BB-19DA-4C47-8AB9-1FFC6C774C82}" type="slidenum">
              <a:rPr lang="en-GB" smtClean="0"/>
              <a:t>2</a:t>
            </a:fld>
            <a:endParaRPr lang="en-GB"/>
          </a:p>
        </p:txBody>
      </p:sp>
    </p:spTree>
    <p:extLst>
      <p:ext uri="{BB962C8B-B14F-4D97-AF65-F5344CB8AC3E}">
        <p14:creationId xmlns:p14="http://schemas.microsoft.com/office/powerpoint/2010/main" val="2647680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means being aware of your own emotions and being able to control how you react in situations. It also involves understanding how others feel and managing relationships positively. According to Goleman, it is one of the most important soft skills in leadership because it directly affects communication, teamwork and motivation. Emotional intelligence refers to how well a leader understands and manages emotions in everyday situations. It influences how reactions are controlled, how others are understood and how relationships are handled. Goleman highlights that this ability is a key soft skill because it directly affects leadership effectiveness and team performance. </a:t>
            </a:r>
          </a:p>
        </p:txBody>
      </p:sp>
      <p:sp>
        <p:nvSpPr>
          <p:cNvPr id="4" name="Slide Number Placeholder 3"/>
          <p:cNvSpPr>
            <a:spLocks noGrp="1"/>
          </p:cNvSpPr>
          <p:nvPr>
            <p:ph type="sldNum" sz="quarter" idx="5"/>
          </p:nvPr>
        </p:nvSpPr>
        <p:spPr/>
        <p:txBody>
          <a:bodyPr/>
          <a:lstStyle/>
          <a:p>
            <a:fld id="{76A1F6BB-19DA-4C47-8AB9-1FFC6C774C82}" type="slidenum">
              <a:rPr lang="en-GB" smtClean="0"/>
              <a:t>3</a:t>
            </a:fld>
            <a:endParaRPr lang="en-GB"/>
          </a:p>
        </p:txBody>
      </p:sp>
    </p:spTree>
    <p:extLst>
      <p:ext uri="{BB962C8B-B14F-4D97-AF65-F5344CB8AC3E}">
        <p14:creationId xmlns:p14="http://schemas.microsoft.com/office/powerpoint/2010/main" val="3632010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of Emotional Intelligence is built on five key elements. Self-awareness means understanding your own emotions. Emotional control is the ability to manage reactions under pressure. Inner motivation refers to being driven by personal goals, not only rewards. Empathy is the ability to understand others’ feelings, and relationship management is about building strong, positive connections with people emotional Intelligence. These elements explain how emotional intelligence works in practice. Leaders first need to understand their own emotions, then control their reactions. Motivation keeps them focused on long-term goals. Empathy allows them to connect with others, and strong relationship management helps them create trust, cooperation and teamwork</a:t>
            </a:r>
          </a:p>
        </p:txBody>
      </p:sp>
      <p:sp>
        <p:nvSpPr>
          <p:cNvPr id="4" name="Slide Number Placeholder 3"/>
          <p:cNvSpPr>
            <a:spLocks noGrp="1"/>
          </p:cNvSpPr>
          <p:nvPr>
            <p:ph type="sldNum" sz="quarter" idx="5"/>
          </p:nvPr>
        </p:nvSpPr>
        <p:spPr/>
        <p:txBody>
          <a:bodyPr/>
          <a:lstStyle/>
          <a:p>
            <a:fld id="{76A1F6BB-19DA-4C47-8AB9-1FFC6C774C82}" type="slidenum">
              <a:rPr lang="en-GB" smtClean="0"/>
              <a:t>4</a:t>
            </a:fld>
            <a:endParaRPr lang="en-GB"/>
          </a:p>
        </p:txBody>
      </p:sp>
    </p:spTree>
    <p:extLst>
      <p:ext uri="{BB962C8B-B14F-4D97-AF65-F5344CB8AC3E}">
        <p14:creationId xmlns:p14="http://schemas.microsoft.com/office/powerpoint/2010/main" val="2242394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has a strong impact on leadership effectiveness. It helps leaders communicate clearly and confidently, make balanced decisions, and build trust within their teams. It also supports effective conflict management and increases employee commitment and engagement. When leaders have strong emotional intelligence, communication becomes clearer and more confident. They are able to make balanced decisions, even under pressure, and create higher levels of trust in their teams. EI also supports effective conflict resolution, increases employee commitment, and strengthens motivation, empathy and the quality of working relationships.</a:t>
            </a:r>
          </a:p>
        </p:txBody>
      </p:sp>
      <p:sp>
        <p:nvSpPr>
          <p:cNvPr id="4" name="Slide Number Placeholder 3"/>
          <p:cNvSpPr>
            <a:spLocks noGrp="1"/>
          </p:cNvSpPr>
          <p:nvPr>
            <p:ph type="sldNum" sz="quarter" idx="5"/>
          </p:nvPr>
        </p:nvSpPr>
        <p:spPr/>
        <p:txBody>
          <a:bodyPr/>
          <a:lstStyle/>
          <a:p>
            <a:fld id="{76A1F6BB-19DA-4C47-8AB9-1FFC6C774C82}" type="slidenum">
              <a:rPr lang="en-GB" smtClean="0"/>
              <a:t>5</a:t>
            </a:fld>
            <a:endParaRPr lang="en-GB"/>
          </a:p>
        </p:txBody>
      </p:sp>
    </p:spTree>
    <p:extLst>
      <p:ext uri="{BB962C8B-B14F-4D97-AF65-F5344CB8AC3E}">
        <p14:creationId xmlns:p14="http://schemas.microsoft.com/office/powerpoint/2010/main" val="2129844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intelligence is the ability to work effectively across different cultures. It involves understanding different values and social norms and adapting leadership style accordingly. It is especially important when managing diverse teams in global organisations. According to Earley and Ang, cultural intelligence is a key competence for successful leadership in international business. Cultural intelligence refers to a leader’s ability to work successfully with people from different cultural backgrounds. It requires understanding how values and behaviours differ and being able to adjust leadership style accordingly. In global organisations, this skill is essential for managing diverse teams and achieving effective international collaboration</a:t>
            </a:r>
          </a:p>
        </p:txBody>
      </p:sp>
      <p:sp>
        <p:nvSpPr>
          <p:cNvPr id="4" name="Slide Number Placeholder 3"/>
          <p:cNvSpPr>
            <a:spLocks noGrp="1"/>
          </p:cNvSpPr>
          <p:nvPr>
            <p:ph type="sldNum" sz="quarter" idx="5"/>
          </p:nvPr>
        </p:nvSpPr>
        <p:spPr/>
        <p:txBody>
          <a:bodyPr/>
          <a:lstStyle/>
          <a:p>
            <a:fld id="{76A1F6BB-19DA-4C47-8AB9-1FFC6C774C82}" type="slidenum">
              <a:rPr lang="en-GB" smtClean="0"/>
              <a:t>6</a:t>
            </a:fld>
            <a:endParaRPr lang="en-GB"/>
          </a:p>
        </p:txBody>
      </p:sp>
    </p:spTree>
    <p:extLst>
      <p:ext uri="{BB962C8B-B14F-4D97-AF65-F5344CB8AC3E}">
        <p14:creationId xmlns:p14="http://schemas.microsoft.com/office/powerpoint/2010/main" val="3685305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intelligence includes four main dimensions. Cultural knowledge means understanding how different cultures work. Cultural awareness is being conscious of cultural differences in real situations. Motivation to adapt refers to the willingness to engage with other cultures, and behavioural flexibility is the ability to change our behaviour to fit different cultural contexts.</a:t>
            </a:r>
          </a:p>
        </p:txBody>
      </p:sp>
      <p:sp>
        <p:nvSpPr>
          <p:cNvPr id="4" name="Slide Number Placeholder 3"/>
          <p:cNvSpPr>
            <a:spLocks noGrp="1"/>
          </p:cNvSpPr>
          <p:nvPr>
            <p:ph type="sldNum" sz="quarter" idx="5"/>
          </p:nvPr>
        </p:nvSpPr>
        <p:spPr/>
        <p:txBody>
          <a:bodyPr/>
          <a:lstStyle/>
          <a:p>
            <a:fld id="{76A1F6BB-19DA-4C47-8AB9-1FFC6C774C82}" type="slidenum">
              <a:rPr lang="en-GB" smtClean="0"/>
              <a:t>7</a:t>
            </a:fld>
            <a:endParaRPr lang="en-GB"/>
          </a:p>
        </p:txBody>
      </p:sp>
    </p:spTree>
    <p:extLst>
      <p:ext uri="{BB962C8B-B14F-4D97-AF65-F5344CB8AC3E}">
        <p14:creationId xmlns:p14="http://schemas.microsoft.com/office/powerpoint/2010/main" val="3820871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leadership practice, cultural intelligence helps managers adjust their communication style to different cultures. It supports respect for cultural expectations and reduces the risk of misunderstandings. It also promotes inclusion and strengthens cooperation between international teams and partners</a:t>
            </a:r>
          </a:p>
        </p:txBody>
      </p:sp>
      <p:sp>
        <p:nvSpPr>
          <p:cNvPr id="4" name="Slide Number Placeholder 3"/>
          <p:cNvSpPr>
            <a:spLocks noGrp="1"/>
          </p:cNvSpPr>
          <p:nvPr>
            <p:ph type="sldNum" sz="quarter" idx="5"/>
          </p:nvPr>
        </p:nvSpPr>
        <p:spPr/>
        <p:txBody>
          <a:bodyPr/>
          <a:lstStyle/>
          <a:p>
            <a:fld id="{76A1F6BB-19DA-4C47-8AB9-1FFC6C774C82}" type="slidenum">
              <a:rPr lang="en-GB" smtClean="0"/>
              <a:t>8</a:t>
            </a:fld>
            <a:endParaRPr lang="en-GB"/>
          </a:p>
        </p:txBody>
      </p:sp>
    </p:spTree>
    <p:extLst>
      <p:ext uri="{BB962C8B-B14F-4D97-AF65-F5344CB8AC3E}">
        <p14:creationId xmlns:p14="http://schemas.microsoft.com/office/powerpoint/2010/main" val="2588770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intelligence helps leaders create smoother teamwork in global teams by reducing cultural tension and misunderstandings. It increases mutual respect among employees and improves cross-border collaboration. In the long term, it also strengthens the organisation’s image as an inclusive and globally competent company.</a:t>
            </a:r>
          </a:p>
        </p:txBody>
      </p:sp>
      <p:sp>
        <p:nvSpPr>
          <p:cNvPr id="4" name="Slide Number Placeholder 3"/>
          <p:cNvSpPr>
            <a:spLocks noGrp="1"/>
          </p:cNvSpPr>
          <p:nvPr>
            <p:ph type="sldNum" sz="quarter" idx="5"/>
          </p:nvPr>
        </p:nvSpPr>
        <p:spPr/>
        <p:txBody>
          <a:bodyPr/>
          <a:lstStyle/>
          <a:p>
            <a:fld id="{76A1F6BB-19DA-4C47-8AB9-1FFC6C774C82}" type="slidenum">
              <a:rPr lang="en-GB" smtClean="0"/>
              <a:t>9</a:t>
            </a:fld>
            <a:endParaRPr lang="en-GB"/>
          </a:p>
        </p:txBody>
      </p:sp>
    </p:spTree>
    <p:extLst>
      <p:ext uri="{BB962C8B-B14F-4D97-AF65-F5344CB8AC3E}">
        <p14:creationId xmlns:p14="http://schemas.microsoft.com/office/powerpoint/2010/main" val="441460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helps leaders manage emotions in everyday interactions. Cultural intelligence helps them adapt when working across cultures. EI strengthens personal relationships, while CQ supports effective multicultural communication. Together, they create balanced leadership</a:t>
            </a:r>
          </a:p>
        </p:txBody>
      </p:sp>
      <p:sp>
        <p:nvSpPr>
          <p:cNvPr id="4" name="Slide Number Placeholder 3"/>
          <p:cNvSpPr>
            <a:spLocks noGrp="1"/>
          </p:cNvSpPr>
          <p:nvPr>
            <p:ph type="sldNum" sz="quarter" idx="5"/>
          </p:nvPr>
        </p:nvSpPr>
        <p:spPr/>
        <p:txBody>
          <a:bodyPr/>
          <a:lstStyle/>
          <a:p>
            <a:fld id="{76A1F6BB-19DA-4C47-8AB9-1FFC6C774C82}" type="slidenum">
              <a:rPr lang="en-GB" smtClean="0"/>
              <a:t>10</a:t>
            </a:fld>
            <a:endParaRPr lang="en-GB"/>
          </a:p>
        </p:txBody>
      </p:sp>
    </p:spTree>
    <p:extLst>
      <p:ext uri="{BB962C8B-B14F-4D97-AF65-F5344CB8AC3E}">
        <p14:creationId xmlns:p14="http://schemas.microsoft.com/office/powerpoint/2010/main" val="23399629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operates with teams made up of people from many cultures and backgrounds. Its leadership approach is built on openness, cooperation and trust. A strong emphasis on psychological safety allows employees to speak freely and share ideas without fear. This empathy-based culture supports inclusion and directly drives innovation across the organisation</a:t>
            </a:r>
          </a:p>
        </p:txBody>
      </p:sp>
      <p:sp>
        <p:nvSpPr>
          <p:cNvPr id="4" name="Slide Number Placeholder 3"/>
          <p:cNvSpPr>
            <a:spLocks noGrp="1"/>
          </p:cNvSpPr>
          <p:nvPr>
            <p:ph type="sldNum" sz="quarter" idx="5"/>
          </p:nvPr>
        </p:nvSpPr>
        <p:spPr/>
        <p:txBody>
          <a:bodyPr/>
          <a:lstStyle/>
          <a:p>
            <a:fld id="{76A1F6BB-19DA-4C47-8AB9-1FFC6C774C82}" type="slidenum">
              <a:rPr lang="en-GB" smtClean="0"/>
              <a:t>11</a:t>
            </a:fld>
            <a:endParaRPr lang="en-GB"/>
          </a:p>
        </p:txBody>
      </p:sp>
    </p:spTree>
    <p:extLst>
      <p:ext uri="{BB962C8B-B14F-4D97-AF65-F5344CB8AC3E}">
        <p14:creationId xmlns:p14="http://schemas.microsoft.com/office/powerpoint/2010/main" val="4040282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Microsoft experienced a major leadership transformation under Satya Nadella. The company shifted from a competitive internal culture to one based on empathy and continuous learning. Inclusive leadership is now encouraged at all levels, supporting collaboration across global teams. This people-centred strategy has played a key role in Microsoft’s renewed success</a:t>
            </a:r>
          </a:p>
        </p:txBody>
      </p:sp>
      <p:sp>
        <p:nvSpPr>
          <p:cNvPr id="4" name="Slide Number Placeholder 3"/>
          <p:cNvSpPr>
            <a:spLocks noGrp="1"/>
          </p:cNvSpPr>
          <p:nvPr>
            <p:ph type="sldNum" sz="quarter" idx="5"/>
          </p:nvPr>
        </p:nvSpPr>
        <p:spPr/>
        <p:txBody>
          <a:bodyPr/>
          <a:lstStyle/>
          <a:p>
            <a:fld id="{76A1F6BB-19DA-4C47-8AB9-1FFC6C774C82}" type="slidenum">
              <a:rPr lang="en-GB" smtClean="0"/>
              <a:t>12</a:t>
            </a:fld>
            <a:endParaRPr lang="en-GB"/>
          </a:p>
        </p:txBody>
      </p:sp>
    </p:spTree>
    <p:extLst>
      <p:ext uri="{BB962C8B-B14F-4D97-AF65-F5344CB8AC3E}">
        <p14:creationId xmlns:p14="http://schemas.microsoft.com/office/powerpoint/2010/main" val="1100682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Starbucks operates in many different cultural markets, so cultural sensitivity is essential to its leadership approach. The company strongly promotes respect, belonging and employee wellbeing as core priorities. Leaders are encouraged to adapt to local cultures while keeping the same global values. This values-driven approach supports both staff motivation and customer experience worldwide</a:t>
            </a:r>
          </a:p>
        </p:txBody>
      </p:sp>
      <p:sp>
        <p:nvSpPr>
          <p:cNvPr id="4" name="Slide Number Placeholder 3"/>
          <p:cNvSpPr>
            <a:spLocks noGrp="1"/>
          </p:cNvSpPr>
          <p:nvPr>
            <p:ph type="sldNum" sz="quarter" idx="5"/>
          </p:nvPr>
        </p:nvSpPr>
        <p:spPr/>
        <p:txBody>
          <a:bodyPr/>
          <a:lstStyle/>
          <a:p>
            <a:fld id="{76A1F6BB-19DA-4C47-8AB9-1FFC6C774C82}" type="slidenum">
              <a:rPr lang="en-GB" smtClean="0"/>
              <a:t>13</a:t>
            </a:fld>
            <a:endParaRPr lang="en-GB"/>
          </a:p>
        </p:txBody>
      </p:sp>
    </p:spTree>
    <p:extLst>
      <p:ext uri="{BB962C8B-B14F-4D97-AF65-F5344CB8AC3E}">
        <p14:creationId xmlns:p14="http://schemas.microsoft.com/office/powerpoint/2010/main" val="4134626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their importance, emotional and cultural intelligence also have limitations. Emotional factors can sometimes influence decisions too subjectively, and cultural stereotypes are difficult to fully eliminate. Developing these skills requires continuous training and time. In addition, both EI and CQ are harder to measure objectively compared to technical skills</a:t>
            </a:r>
          </a:p>
        </p:txBody>
      </p:sp>
      <p:sp>
        <p:nvSpPr>
          <p:cNvPr id="4" name="Slide Number Placeholder 3"/>
          <p:cNvSpPr>
            <a:spLocks noGrp="1"/>
          </p:cNvSpPr>
          <p:nvPr>
            <p:ph type="sldNum" sz="quarter" idx="5"/>
          </p:nvPr>
        </p:nvSpPr>
        <p:spPr/>
        <p:txBody>
          <a:bodyPr/>
          <a:lstStyle/>
          <a:p>
            <a:fld id="{76A1F6BB-19DA-4C47-8AB9-1FFC6C774C82}" type="slidenum">
              <a:rPr lang="en-GB" smtClean="0"/>
              <a:t>14</a:t>
            </a:fld>
            <a:endParaRPr lang="en-GB"/>
          </a:p>
        </p:txBody>
      </p:sp>
    </p:spTree>
    <p:extLst>
      <p:ext uri="{BB962C8B-B14F-4D97-AF65-F5344CB8AC3E}">
        <p14:creationId xmlns:p14="http://schemas.microsoft.com/office/powerpoint/2010/main" val="3411761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and cultural intelligence are no longer optional skills but essential qualities of modern leaders. Both strengthen how leaders manage and support people, especially in diverse organisations. They improve trust, communication and overall performance, and play a key role in shaping effective future leaders</a:t>
            </a:r>
          </a:p>
        </p:txBody>
      </p:sp>
      <p:sp>
        <p:nvSpPr>
          <p:cNvPr id="4" name="Slide Number Placeholder 3"/>
          <p:cNvSpPr>
            <a:spLocks noGrp="1"/>
          </p:cNvSpPr>
          <p:nvPr>
            <p:ph type="sldNum" sz="quarter" idx="5"/>
          </p:nvPr>
        </p:nvSpPr>
        <p:spPr/>
        <p:txBody>
          <a:bodyPr/>
          <a:lstStyle/>
          <a:p>
            <a:fld id="{76A1F6BB-19DA-4C47-8AB9-1FFC6C774C82}" type="slidenum">
              <a:rPr lang="en-GB" smtClean="0"/>
              <a:t>15</a:t>
            </a:fld>
            <a:endParaRPr lang="en-GB"/>
          </a:p>
        </p:txBody>
      </p:sp>
    </p:spTree>
    <p:extLst>
      <p:ext uri="{BB962C8B-B14F-4D97-AF65-F5344CB8AC3E}">
        <p14:creationId xmlns:p14="http://schemas.microsoft.com/office/powerpoint/2010/main" val="931772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D88F-7C1E-B363-D3C4-32CF1E7969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77A2583-06A8-6AC1-67CB-C6C71A19E9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6671330-0321-398F-E1D6-E21D48D81C0D}"/>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91B7AE2A-191D-483A-ADFE-DD984C73CD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E4727-1EDE-C80E-B446-D67ED2587058}"/>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3062822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74ED-DEFB-1717-13AC-D2C1B0E5FFB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0FF478-64D9-729E-8152-F6880B4B80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5DE7FC-3776-D889-0E10-1D6D53335A8A}"/>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1BFA248A-6156-947F-F374-2F6C2B87C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28175-0F04-9F4E-E5B1-25DAC5F06A0D}"/>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1056132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591F5-98C5-14B8-1799-E732A892E05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4F830A-EF42-534B-9A8D-E5275B7C0E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4BF85B1-EDA9-D59C-14E5-5AB3C305A92E}"/>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D998AB0F-50D5-7A9D-2C2E-F5ECE17FA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F9A10B-AFEC-FB46-B089-2CB947C9E9A6}"/>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166272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D4B1-B051-04B8-6673-7C49FE2E95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57848BE-8E8F-DD62-200F-C3977B8A85D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F6B33C-94CA-FAB5-D05A-1B65A80741E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D2FBEA8-D9CD-1168-A878-87B175566B24}"/>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6" name="Footer Placeholder 5">
            <a:extLst>
              <a:ext uri="{FF2B5EF4-FFF2-40B4-BE49-F238E27FC236}">
                <a16:creationId xmlns:a16="http://schemas.microsoft.com/office/drawing/2014/main" id="{AD155797-C0AB-5844-5D95-45082F114A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D9E923-C46B-A7FF-6314-E16E31184682}"/>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4160291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767CB-837E-D12A-2F00-4C3946BDA3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071907D-1DCC-9145-0288-4C43024DBA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D89D4-F76C-AFA3-9192-985CFCC231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99A88-7476-4EBD-F81B-33A3262BF5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5DD0FB-70B3-6858-BEFC-D0D68C7D7B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08A4EE-C094-3004-AAB0-2463B853D90A}"/>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8" name="Footer Placeholder 7">
            <a:extLst>
              <a:ext uri="{FF2B5EF4-FFF2-40B4-BE49-F238E27FC236}">
                <a16:creationId xmlns:a16="http://schemas.microsoft.com/office/drawing/2014/main" id="{487FFBBC-8BF1-8B11-7756-D89AA37BE0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2F7457-1B68-B5CC-6807-641427331DD3}"/>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3234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92967-CE40-BF8E-EEB3-86E3ACB653C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D873BE7-F347-80A0-5A01-8FF6731ABB53}"/>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4" name="Footer Placeholder 3">
            <a:extLst>
              <a:ext uri="{FF2B5EF4-FFF2-40B4-BE49-F238E27FC236}">
                <a16:creationId xmlns:a16="http://schemas.microsoft.com/office/drawing/2014/main" id="{B0D457DC-9730-4429-6DD9-9BA97D4D53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212E99-D40E-3952-77B8-EB5DFB546196}"/>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1043678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654930-40C0-E4A9-B9E9-11A537D8CB02}"/>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3" name="Footer Placeholder 2">
            <a:extLst>
              <a:ext uri="{FF2B5EF4-FFF2-40B4-BE49-F238E27FC236}">
                <a16:creationId xmlns:a16="http://schemas.microsoft.com/office/drawing/2014/main" id="{4CF4C628-0CFA-AC61-866C-605F6C3A5C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09814D-BD75-5BE0-300C-02195CF1FDA8}"/>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1693911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2BCB9-8328-FE0D-DD43-E84DF6E54B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5645C81-FB35-1813-9575-EB29FC661F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E0BB43F-B4BE-BA86-85AA-E032C8274B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14E1BA-E598-FFB2-0631-9FA9E9F1B9E7}"/>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6" name="Footer Placeholder 5">
            <a:extLst>
              <a:ext uri="{FF2B5EF4-FFF2-40B4-BE49-F238E27FC236}">
                <a16:creationId xmlns:a16="http://schemas.microsoft.com/office/drawing/2014/main" id="{6D1DD6B8-3762-4121-52FE-F5F4F4BDD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490235-E916-8483-F658-3EC11784C28E}"/>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2650034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7369E-EDF5-04C9-9B5F-3D533E59BF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1D9E3C1-1FC6-77EF-7910-CA2D0BD986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2AAF71-5849-5CE9-3868-C0B542C12A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175044-201F-59D9-76C3-26081169F821}"/>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6" name="Footer Placeholder 5">
            <a:extLst>
              <a:ext uri="{FF2B5EF4-FFF2-40B4-BE49-F238E27FC236}">
                <a16:creationId xmlns:a16="http://schemas.microsoft.com/office/drawing/2014/main" id="{D0E348F7-C3E6-25FF-4B05-8CDF5D7347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979F63-B671-5933-1200-FB5324098B8D}"/>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4045529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DA23-FCF7-DA61-47FB-B7DA8A69F57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F92C7DA-70E8-6432-12BE-12E84AABA0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114410-F61C-219E-2A1B-DCFD5ACCE99C}"/>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C957CC97-1637-6DD9-B054-B42B23B73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E2C0D-CE33-2530-1923-C4453AEFCB98}"/>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3410639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DE6ADB-BE2A-D6AC-8B88-F931F4769AB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E59D198-75AC-68FB-4EB8-1428105372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79488D-5470-0D68-B682-F90A2DD38EA7}"/>
              </a:ext>
            </a:extLst>
          </p:cNvPr>
          <p:cNvSpPr>
            <a:spLocks noGrp="1"/>
          </p:cNvSpPr>
          <p:nvPr>
            <p:ph type="dt" sz="half" idx="10"/>
          </p:nvPr>
        </p:nvSpPr>
        <p:spPr/>
        <p:txBody>
          <a:body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25ECBBAD-6FBC-0E09-1CEF-39F8427C9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E52FDA-C447-42FB-D208-18C257CAAF04}"/>
              </a:ext>
            </a:extLst>
          </p:cNvPr>
          <p:cNvSpPr>
            <a:spLocks noGrp="1"/>
          </p:cNvSpPr>
          <p:nvPr>
            <p:ph type="sldNum" sz="quarter" idx="12"/>
          </p:nvPr>
        </p:nvSpPr>
        <p:spPr/>
        <p:txBody>
          <a:bodyPr/>
          <a:lstStyle/>
          <a:p>
            <a:fld id="{32170D66-D279-4E9A-B7EB-BE286A9F4BD3}" type="slidenum">
              <a:rPr lang="en-GB" smtClean="0"/>
              <a:t>‹#›</a:t>
            </a:fld>
            <a:endParaRPr lang="en-GB"/>
          </a:p>
        </p:txBody>
      </p:sp>
    </p:spTree>
    <p:extLst>
      <p:ext uri="{BB962C8B-B14F-4D97-AF65-F5344CB8AC3E}">
        <p14:creationId xmlns:p14="http://schemas.microsoft.com/office/powerpoint/2010/main" val="2951564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1AC491-D137-316B-452A-506BB06928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6FD2A17-B8DA-1FA7-6CF2-BC53087318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03A70CF-996B-DF7C-F41F-2454B792C9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A5D948-782B-415D-99E4-64AADE49FD0E}" type="datetimeFigureOut">
              <a:rPr lang="en-GB" smtClean="0"/>
              <a:t>08/12/2025</a:t>
            </a:fld>
            <a:endParaRPr lang="en-GB"/>
          </a:p>
        </p:txBody>
      </p:sp>
      <p:sp>
        <p:nvSpPr>
          <p:cNvPr id="5" name="Footer Placeholder 4">
            <a:extLst>
              <a:ext uri="{FF2B5EF4-FFF2-40B4-BE49-F238E27FC236}">
                <a16:creationId xmlns:a16="http://schemas.microsoft.com/office/drawing/2014/main" id="{885BCD85-338E-1747-0740-567381E1CE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21D054B-7E62-7AC3-C400-E84B56B19D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170D66-D279-4E9A-B7EB-BE286A9F4BD3}" type="slidenum">
              <a:rPr lang="en-GB" smtClean="0"/>
              <a:t>‹#›</a:t>
            </a:fld>
            <a:endParaRPr lang="en-GB"/>
          </a:p>
        </p:txBody>
      </p:sp>
    </p:spTree>
    <p:extLst>
      <p:ext uri="{BB962C8B-B14F-4D97-AF65-F5344CB8AC3E}">
        <p14:creationId xmlns:p14="http://schemas.microsoft.com/office/powerpoint/2010/main" val="3825061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3.svg"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41.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E81D5C97-75D5-D730-E439-0A6465381BB3}"/>
              </a:ext>
            </a:extLst>
          </p:cNvPr>
          <p:cNvSpPr>
            <a:spLocks noGrp="1"/>
          </p:cNvSpPr>
          <p:nvPr>
            <p:ph type="ctrTitle"/>
          </p:nvPr>
        </p:nvSpPr>
        <p:spPr>
          <a:xfrm>
            <a:off x="838199" y="1065749"/>
            <a:ext cx="4953001" cy="4726502"/>
          </a:xfrm>
        </p:spPr>
        <p:txBody>
          <a:bodyPr vert="horz" lIns="91440" tIns="45720" rIns="91440" bIns="45720" rtlCol="0" anchor="ctr">
            <a:normAutofit/>
          </a:bodyPr>
          <a:lstStyle/>
          <a:p>
            <a:pPr algn="l"/>
            <a:r>
              <a:rPr lang="en-US" sz="4400" kern="1200">
                <a:solidFill>
                  <a:schemeClr val="tx1"/>
                </a:solidFill>
                <a:latin typeface="+mj-lt"/>
                <a:ea typeface="+mj-ea"/>
                <a:cs typeface="+mj-cs"/>
              </a:rPr>
              <a:t>The Role of Emotional and Cultural Intelligence in Effective Leadership</a:t>
            </a:r>
          </a:p>
        </p:txBody>
      </p:sp>
      <p:sp>
        <p:nvSpPr>
          <p:cNvPr id="3" name="Subtitle 2">
            <a:extLst>
              <a:ext uri="{FF2B5EF4-FFF2-40B4-BE49-F238E27FC236}">
                <a16:creationId xmlns:a16="http://schemas.microsoft.com/office/drawing/2014/main" id="{7DB72D33-BEE5-C645-48EC-8ED912D16691}"/>
              </a:ext>
            </a:extLst>
          </p:cNvPr>
          <p:cNvSpPr>
            <a:spLocks noGrp="1"/>
          </p:cNvSpPr>
          <p:nvPr>
            <p:ph type="subTitle" idx="1"/>
          </p:nvPr>
        </p:nvSpPr>
        <p:spPr>
          <a:xfrm>
            <a:off x="5878286" y="713312"/>
            <a:ext cx="10934095" cy="5431376"/>
          </a:xfrm>
        </p:spPr>
        <p:txBody>
          <a:bodyPr vert="horz" lIns="91440" tIns="45720" rIns="91440" bIns="45720" rtlCol="0" anchor="ctr">
            <a:normAutofit/>
          </a:bodyPr>
          <a:lstStyle/>
          <a:p>
            <a:pPr indent="-228600" algn="l">
              <a:buFont typeface="Arial" panose="020B0604020202020204" pitchFamily="34" charset="0"/>
              <a:buChar char="•"/>
            </a:pPr>
            <a:r>
              <a:rPr lang="en-US" sz="2000" dirty="0"/>
              <a:t>Module :LCBB6003</a:t>
            </a:r>
          </a:p>
          <a:p>
            <a:pPr indent="-228600" algn="l">
              <a:buFont typeface="Arial" panose="020B0604020202020204" pitchFamily="34" charset="0"/>
              <a:buChar char="•"/>
            </a:pPr>
            <a:r>
              <a:rPr lang="en-US" sz="2000" dirty="0"/>
              <a:t>Student Name: </a:t>
            </a:r>
            <a:r>
              <a:rPr lang="en-US" sz="2000" dirty="0" err="1"/>
              <a:t>Ioana</a:t>
            </a:r>
            <a:r>
              <a:rPr lang="en-US" sz="2000" dirty="0"/>
              <a:t> </a:t>
            </a:r>
            <a:r>
              <a:rPr lang="en-US" sz="2000" dirty="0" err="1"/>
              <a:t>Girigan</a:t>
            </a:r>
            <a:r>
              <a:rPr lang="en-GB" sz="2000" dirty="0"/>
              <a:t> 2246853</a:t>
            </a:r>
            <a:endParaRPr lang="en-US" sz="2000" dirty="0"/>
          </a:p>
          <a:p>
            <a:pPr algn="l"/>
            <a:r>
              <a:rPr lang="en-US" sz="2000" dirty="0"/>
              <a:t>                                      </a:t>
            </a:r>
            <a:r>
              <a:rPr lang="en-GB" sz="2000" dirty="0"/>
              <a:t>Stefan </a:t>
            </a:r>
            <a:r>
              <a:rPr lang="en-GB" sz="2000" dirty="0" err="1"/>
              <a:t>Valentinov</a:t>
            </a:r>
            <a:r>
              <a:rPr lang="en-GB" sz="2000" dirty="0"/>
              <a:t>  </a:t>
            </a:r>
            <a:r>
              <a:rPr lang="en-GB" sz="2000" dirty="0" err="1"/>
              <a:t>Baev</a:t>
            </a:r>
            <a:r>
              <a:rPr lang="en-GB" sz="2000" dirty="0"/>
              <a:t>  1905214</a:t>
            </a:r>
            <a:endParaRPr lang="en-US" sz="2000" dirty="0"/>
          </a:p>
          <a:p>
            <a:pPr algn="l"/>
            <a:r>
              <a:rPr lang="en-US" sz="2000" dirty="0"/>
              <a:t>                                      </a:t>
            </a:r>
            <a:r>
              <a:rPr lang="en-US" sz="2000" dirty="0" err="1"/>
              <a:t>Catalin</a:t>
            </a:r>
            <a:r>
              <a:rPr lang="en-US" sz="2000" dirty="0"/>
              <a:t> </a:t>
            </a:r>
            <a:r>
              <a:rPr lang="en-US" sz="2000" dirty="0" err="1"/>
              <a:t>Tabaras</a:t>
            </a:r>
            <a:r>
              <a:rPr lang="en-GB" sz="2000" dirty="0"/>
              <a:t> 2247295</a:t>
            </a:r>
            <a:endParaRPr lang="en-US" sz="2000" dirty="0"/>
          </a:p>
          <a:p>
            <a:pPr indent="-228600" algn="l">
              <a:buFont typeface="Arial" panose="020B0604020202020204" pitchFamily="34" charset="0"/>
              <a:buChar char="•"/>
            </a:pPr>
            <a:r>
              <a:rPr lang="en-US" sz="2000" dirty="0"/>
              <a:t>Lecturer Name: Dr </a:t>
            </a:r>
            <a:r>
              <a:rPr lang="en-US" sz="2000" dirty="0" err="1"/>
              <a:t>Faizu</a:t>
            </a:r>
            <a:r>
              <a:rPr lang="en-US" sz="2000" dirty="0"/>
              <a:t> Edu</a:t>
            </a:r>
          </a:p>
        </p:txBody>
      </p:sp>
    </p:spTree>
    <p:extLst>
      <p:ext uri="{BB962C8B-B14F-4D97-AF65-F5344CB8AC3E}">
        <p14:creationId xmlns:p14="http://schemas.microsoft.com/office/powerpoint/2010/main" val="470306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3A453-3624-080F-33A3-33B2BBDD506C}"/>
              </a:ext>
            </a:extLst>
          </p:cNvPr>
          <p:cNvSpPr>
            <a:spLocks noGrp="1"/>
          </p:cNvSpPr>
          <p:nvPr>
            <p:ph type="title"/>
          </p:nvPr>
        </p:nvSpPr>
        <p:spPr>
          <a:xfrm>
            <a:off x="761803" y="350196"/>
            <a:ext cx="4646904" cy="1624520"/>
          </a:xfrm>
        </p:spPr>
        <p:txBody>
          <a:bodyPr anchor="ctr">
            <a:normAutofit/>
          </a:bodyPr>
          <a:lstStyle/>
          <a:p>
            <a:r>
              <a:rPr lang="en-GB" sz="4000"/>
              <a:t>Leadeship in Todays Business World</a:t>
            </a:r>
          </a:p>
        </p:txBody>
      </p:sp>
      <p:sp>
        <p:nvSpPr>
          <p:cNvPr id="21" name="Content Placeholder 2">
            <a:extLst>
              <a:ext uri="{FF2B5EF4-FFF2-40B4-BE49-F238E27FC236}">
                <a16:creationId xmlns:a16="http://schemas.microsoft.com/office/drawing/2014/main" id="{03F06DDF-018C-C130-5251-839551DD34A7}"/>
              </a:ext>
            </a:extLst>
          </p:cNvPr>
          <p:cNvSpPr>
            <a:spLocks noGrp="1"/>
          </p:cNvSpPr>
          <p:nvPr>
            <p:ph idx="1"/>
          </p:nvPr>
        </p:nvSpPr>
        <p:spPr>
          <a:xfrm>
            <a:off x="97972" y="2743200"/>
            <a:ext cx="5310736" cy="4005943"/>
          </a:xfrm>
        </p:spPr>
        <p:txBody>
          <a:bodyPr anchor="ctr">
            <a:normAutofit/>
          </a:bodyPr>
          <a:lstStyle/>
          <a:p>
            <a:r>
              <a:rPr lang="en-GB" sz="2000" dirty="0"/>
              <a:t>Global and multicultural organisations</a:t>
            </a:r>
          </a:p>
          <a:p>
            <a:r>
              <a:rPr lang="en-GB" sz="2000" dirty="0"/>
              <a:t>Rapid Change and constant pressure</a:t>
            </a:r>
          </a:p>
          <a:p>
            <a:r>
              <a:rPr lang="en-GB" sz="2000" dirty="0"/>
              <a:t>High expectations from employees</a:t>
            </a:r>
          </a:p>
          <a:p>
            <a:r>
              <a:rPr lang="en-GB" sz="2000" dirty="0"/>
              <a:t> Leadership beyond authority</a:t>
            </a:r>
          </a:p>
          <a:p>
            <a:r>
              <a:rPr lang="en-GB" sz="2000" dirty="0"/>
              <a:t>Focus on people and relationships</a:t>
            </a:r>
          </a:p>
          <a:p>
            <a:endParaRPr lang="en-GB" sz="2000" dirty="0"/>
          </a:p>
          <a:p>
            <a:endParaRPr lang="en-GB" sz="2000" dirty="0"/>
          </a:p>
          <a:p>
            <a:endParaRPr lang="en-GB" sz="2000" dirty="0"/>
          </a:p>
          <a:p>
            <a:endParaRPr lang="en-GB" sz="2000" dirty="0"/>
          </a:p>
          <a:p>
            <a:pPr marL="0" indent="0">
              <a:buNone/>
            </a:pPr>
            <a:r>
              <a:rPr lang="en-GB" sz="2000" dirty="0"/>
              <a:t>Ioana</a:t>
            </a:r>
          </a:p>
        </p:txBody>
      </p:sp>
      <p:pic>
        <p:nvPicPr>
          <p:cNvPr id="5" name="Picture 4" descr="One in a crowd">
            <a:extLst>
              <a:ext uri="{FF2B5EF4-FFF2-40B4-BE49-F238E27FC236}">
                <a16:creationId xmlns:a16="http://schemas.microsoft.com/office/drawing/2014/main" id="{08021683-13C9-1809-0EC7-47F26F78CAA1}"/>
              </a:ext>
            </a:extLst>
          </p:cNvPr>
          <p:cNvPicPr>
            <a:picLocks noChangeAspect="1"/>
          </p:cNvPicPr>
          <p:nvPr/>
        </p:nvPicPr>
        <p:blipFill>
          <a:blip r:embed="rId3"/>
          <a:srcRect l="20725" r="12534"/>
          <a:stretch>
            <a:fillRect/>
          </a:stretch>
        </p:blipFill>
        <p:spPr>
          <a:xfrm>
            <a:off x="6096000" y="1"/>
            <a:ext cx="6102825" cy="6858000"/>
          </a:xfrm>
          <a:prstGeom prst="rect">
            <a:avLst/>
          </a:prstGeom>
        </p:spPr>
      </p:pic>
    </p:spTree>
    <p:extLst>
      <p:ext uri="{BB962C8B-B14F-4D97-AF65-F5344CB8AC3E}">
        <p14:creationId xmlns:p14="http://schemas.microsoft.com/office/powerpoint/2010/main" val="2163535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A528C-D826-04D6-4A77-C99DDEEBD1B3}"/>
              </a:ext>
            </a:extLst>
          </p:cNvPr>
          <p:cNvSpPr>
            <a:spLocks noGrp="1"/>
          </p:cNvSpPr>
          <p:nvPr>
            <p:ph type="title"/>
          </p:nvPr>
        </p:nvSpPr>
        <p:spPr>
          <a:xfrm>
            <a:off x="1043631" y="809898"/>
            <a:ext cx="10173010" cy="1554480"/>
          </a:xfrm>
        </p:spPr>
        <p:txBody>
          <a:bodyPr anchor="ctr">
            <a:normAutofit/>
          </a:bodyPr>
          <a:lstStyle/>
          <a:p>
            <a:r>
              <a:rPr lang="en-GB" sz="4800"/>
              <a:t>Emotional Intelligence: Core Meaning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2F85420-C56B-7520-E5AC-4D59B69B5C4E}"/>
              </a:ext>
            </a:extLst>
          </p:cNvPr>
          <p:cNvGraphicFramePr>
            <a:graphicFrameLocks noGrp="1"/>
          </p:cNvGraphicFramePr>
          <p:nvPr>
            <p:ph idx="1"/>
            <p:extLst>
              <p:ext uri="{D42A27DB-BD31-4B8C-83A1-F6EECF244321}">
                <p14:modId xmlns:p14="http://schemas.microsoft.com/office/powerpoint/2010/main" val="1365515926"/>
              </p:ext>
            </p:extLst>
          </p:nvPr>
        </p:nvGraphicFramePr>
        <p:xfrm>
          <a:off x="0" y="3017518"/>
          <a:ext cx="11283042" cy="372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5026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B66AA-2FD3-6583-21F6-F234CEE939E3}"/>
              </a:ext>
            </a:extLst>
          </p:cNvPr>
          <p:cNvSpPr>
            <a:spLocks noGrp="1"/>
          </p:cNvSpPr>
          <p:nvPr>
            <p:ph type="title"/>
          </p:nvPr>
        </p:nvSpPr>
        <p:spPr>
          <a:xfrm>
            <a:off x="1043631" y="809898"/>
            <a:ext cx="9942716" cy="1554480"/>
          </a:xfrm>
        </p:spPr>
        <p:txBody>
          <a:bodyPr anchor="ctr">
            <a:normAutofit/>
          </a:bodyPr>
          <a:lstStyle/>
          <a:p>
            <a:r>
              <a:rPr lang="en-GB" sz="4800"/>
              <a:t>Key Elements of Emotional Intelligence</a:t>
            </a:r>
          </a:p>
        </p:txBody>
      </p:sp>
      <p:sp>
        <p:nvSpPr>
          <p:cNvPr id="3" name="Content Placeholder 2">
            <a:extLst>
              <a:ext uri="{FF2B5EF4-FFF2-40B4-BE49-F238E27FC236}">
                <a16:creationId xmlns:a16="http://schemas.microsoft.com/office/drawing/2014/main" id="{5C407752-A04D-E3EE-37B1-ADC579E79851}"/>
              </a:ext>
            </a:extLst>
          </p:cNvPr>
          <p:cNvSpPr>
            <a:spLocks noGrp="1"/>
          </p:cNvSpPr>
          <p:nvPr>
            <p:ph idx="1"/>
          </p:nvPr>
        </p:nvSpPr>
        <p:spPr>
          <a:xfrm>
            <a:off x="1045028" y="3017522"/>
            <a:ext cx="9941319" cy="3124658"/>
          </a:xfrm>
        </p:spPr>
        <p:txBody>
          <a:bodyPr anchor="ctr">
            <a:normAutofit/>
          </a:bodyPr>
          <a:lstStyle/>
          <a:p>
            <a:r>
              <a:rPr lang="en-GB" sz="2400"/>
              <a:t> Self-awareness</a:t>
            </a:r>
          </a:p>
          <a:p>
            <a:r>
              <a:rPr lang="en-GB" sz="2400"/>
              <a:t>Emotional control</a:t>
            </a:r>
          </a:p>
          <a:p>
            <a:r>
              <a:rPr lang="en-GB" sz="2400"/>
              <a:t>Inner motivation</a:t>
            </a:r>
          </a:p>
          <a:p>
            <a:r>
              <a:rPr lang="en-GB" sz="2400"/>
              <a:t>Empathy</a:t>
            </a:r>
          </a:p>
          <a:p>
            <a:r>
              <a:rPr lang="en-GB" sz="2400"/>
              <a:t>Relationship management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4287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951BC2-27BD-0E82-1E79-92C7FBE64CE1}"/>
              </a:ext>
            </a:extLst>
          </p:cNvPr>
          <p:cNvSpPr>
            <a:spLocks noGrp="1"/>
          </p:cNvSpPr>
          <p:nvPr>
            <p:ph type="title"/>
          </p:nvPr>
        </p:nvSpPr>
        <p:spPr>
          <a:xfrm>
            <a:off x="808638" y="386930"/>
            <a:ext cx="9236700" cy="1188950"/>
          </a:xfrm>
        </p:spPr>
        <p:txBody>
          <a:bodyPr anchor="b">
            <a:normAutofit/>
          </a:bodyPr>
          <a:lstStyle/>
          <a:p>
            <a:r>
              <a:rPr lang="en-GB" sz="3800"/>
              <a:t>Impact of Emotional Intelligence on Leadership</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AA519D-FD8B-8130-0FE7-C363F09172AA}"/>
              </a:ext>
            </a:extLst>
          </p:cNvPr>
          <p:cNvSpPr>
            <a:spLocks noGrp="1"/>
          </p:cNvSpPr>
          <p:nvPr>
            <p:ph idx="1"/>
          </p:nvPr>
        </p:nvSpPr>
        <p:spPr>
          <a:xfrm>
            <a:off x="793660" y="2599509"/>
            <a:ext cx="10143668" cy="3435531"/>
          </a:xfrm>
        </p:spPr>
        <p:txBody>
          <a:bodyPr anchor="ctr">
            <a:normAutofit/>
          </a:bodyPr>
          <a:lstStyle/>
          <a:p>
            <a:r>
              <a:rPr lang="en-GB" sz="2400"/>
              <a:t>Clear and confident communication</a:t>
            </a:r>
          </a:p>
          <a:p>
            <a:r>
              <a:rPr lang="en-GB" sz="2400"/>
              <a:t>Balanced decision making</a:t>
            </a:r>
          </a:p>
          <a:p>
            <a:r>
              <a:rPr lang="en-GB" sz="2400"/>
              <a:t>Stronger trust within teams</a:t>
            </a:r>
          </a:p>
          <a:p>
            <a:r>
              <a:rPr lang="en-GB" sz="2400"/>
              <a:t>Effective conflict handling</a:t>
            </a:r>
          </a:p>
          <a:p>
            <a:r>
              <a:rPr lang="en-GB" sz="2400"/>
              <a:t>Higher employee commitment</a:t>
            </a:r>
          </a:p>
        </p:txBody>
      </p:sp>
    </p:spTree>
    <p:extLst>
      <p:ext uri="{BB962C8B-B14F-4D97-AF65-F5344CB8AC3E}">
        <p14:creationId xmlns:p14="http://schemas.microsoft.com/office/powerpoint/2010/main" val="1433642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0693B-31EC-A6AB-0DFA-2D9A7784B560}"/>
              </a:ext>
            </a:extLst>
          </p:cNvPr>
          <p:cNvSpPr>
            <a:spLocks noGrp="1"/>
          </p:cNvSpPr>
          <p:nvPr>
            <p:ph type="title"/>
          </p:nvPr>
        </p:nvSpPr>
        <p:spPr>
          <a:xfrm>
            <a:off x="1282963" y="1238080"/>
            <a:ext cx="9849751" cy="1349671"/>
          </a:xfrm>
        </p:spPr>
        <p:txBody>
          <a:bodyPr anchor="b">
            <a:normAutofit/>
          </a:bodyPr>
          <a:lstStyle/>
          <a:p>
            <a:r>
              <a:rPr lang="en-GB" sz="5400" dirty="0"/>
              <a:t>Cultural Intelligence: Overview</a:t>
            </a:r>
          </a:p>
        </p:txBody>
      </p:sp>
      <p:sp>
        <p:nvSpPr>
          <p:cNvPr id="3" name="Content Placeholder 2">
            <a:extLst>
              <a:ext uri="{FF2B5EF4-FFF2-40B4-BE49-F238E27FC236}">
                <a16:creationId xmlns:a16="http://schemas.microsoft.com/office/drawing/2014/main" id="{7D662B83-0C97-C7AA-A68E-671DAD290602}"/>
              </a:ext>
            </a:extLst>
          </p:cNvPr>
          <p:cNvSpPr>
            <a:spLocks noGrp="1"/>
          </p:cNvSpPr>
          <p:nvPr>
            <p:ph idx="1"/>
          </p:nvPr>
        </p:nvSpPr>
        <p:spPr>
          <a:xfrm>
            <a:off x="1289304" y="2902913"/>
            <a:ext cx="9849751" cy="3032168"/>
          </a:xfrm>
        </p:spPr>
        <p:txBody>
          <a:bodyPr anchor="ctr">
            <a:normAutofit/>
          </a:bodyPr>
          <a:lstStyle/>
          <a:p>
            <a:r>
              <a:rPr lang="en-GB" sz="2000"/>
              <a:t>Ability to work across culture</a:t>
            </a:r>
          </a:p>
          <a:p>
            <a:r>
              <a:rPr lang="en-GB" sz="2000"/>
              <a:t>Understanding different values and norms</a:t>
            </a:r>
          </a:p>
          <a:p>
            <a:r>
              <a:rPr lang="en-GB" sz="2000"/>
              <a:t>Adapting leadership style</a:t>
            </a:r>
          </a:p>
          <a:p>
            <a:r>
              <a:rPr lang="en-GB" sz="2000"/>
              <a:t>Managing diverse teams</a:t>
            </a:r>
          </a:p>
          <a:p>
            <a:r>
              <a:rPr lang="en-GB" sz="2000"/>
              <a:t>Key competence in global firms(Easley, Ang, 2003)</a:t>
            </a:r>
          </a:p>
        </p:txBody>
      </p:sp>
    </p:spTree>
    <p:extLst>
      <p:ext uri="{BB962C8B-B14F-4D97-AF65-F5344CB8AC3E}">
        <p14:creationId xmlns:p14="http://schemas.microsoft.com/office/powerpoint/2010/main" val="2241177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2" name="Title 1">
            <a:extLst>
              <a:ext uri="{FF2B5EF4-FFF2-40B4-BE49-F238E27FC236}">
                <a16:creationId xmlns:a16="http://schemas.microsoft.com/office/drawing/2014/main" id="{6AA9ADD2-66F1-38D8-8A71-8896A06100FD}"/>
              </a:ext>
            </a:extLst>
          </p:cNvPr>
          <p:cNvSpPr>
            <a:spLocks noGrp="1"/>
          </p:cNvSpPr>
          <p:nvPr>
            <p:ph type="title"/>
          </p:nvPr>
        </p:nvSpPr>
        <p:spPr>
          <a:xfrm>
            <a:off x="1920875" y="3645673"/>
            <a:ext cx="8769350" cy="950181"/>
          </a:xfrm>
        </p:spPr>
        <p:txBody>
          <a:bodyPr anchor="b">
            <a:normAutofit/>
          </a:bodyPr>
          <a:lstStyle/>
          <a:p>
            <a:pPr algn="ctr"/>
            <a:r>
              <a:rPr lang="en-GB" sz="3600"/>
              <a:t>Main Dimension of Cultural Intelligence</a:t>
            </a:r>
          </a:p>
        </p:txBody>
      </p:sp>
      <p:sp>
        <p:nvSpPr>
          <p:cNvPr id="12" name="Freeform: Shape 11">
            <a:extLst>
              <a:ext uri="{FF2B5EF4-FFF2-40B4-BE49-F238E27FC236}">
                <a16:creationId xmlns:a16="http://schemas.microsoft.com/office/drawing/2014/main" id="{D845573F-F83A-4A47-B94A-2E6465F11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6883" y="557880"/>
            <a:ext cx="3458235" cy="295968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E3E9CA91-0E2B-49CD-A0F6-2EA79F02F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7954" y="676385"/>
            <a:ext cx="3236724" cy="2678356"/>
          </a:xfrm>
          <a:custGeom>
            <a:avLst/>
            <a:gdLst>
              <a:gd name="connsiteX0" fmla="*/ 1852211 w 3236724"/>
              <a:gd name="connsiteY0" fmla="*/ 0 h 2678356"/>
              <a:gd name="connsiteX1" fmla="*/ 1852285 w 3236724"/>
              <a:gd name="connsiteY1" fmla="*/ 3 h 2678356"/>
              <a:gd name="connsiteX2" fmla="*/ 1852359 w 3236724"/>
              <a:gd name="connsiteY2" fmla="*/ 0 h 2678356"/>
              <a:gd name="connsiteX3" fmla="*/ 2434596 w 3236724"/>
              <a:gd name="connsiteY3" fmla="*/ 106974 h 2678356"/>
              <a:gd name="connsiteX4" fmla="*/ 2859238 w 3236724"/>
              <a:gd name="connsiteY4" fmla="*/ 395597 h 2678356"/>
              <a:gd name="connsiteX5" fmla="*/ 3236724 w 3236724"/>
              <a:gd name="connsiteY5" fmla="*/ 1417925 h 2678356"/>
              <a:gd name="connsiteX6" fmla="*/ 3068575 w 3236724"/>
              <a:gd name="connsiteY6" fmla="*/ 1837191 h 2678356"/>
              <a:gd name="connsiteX7" fmla="*/ 2570726 w 3236724"/>
              <a:gd name="connsiteY7" fmla="*/ 2227590 h 2678356"/>
              <a:gd name="connsiteX8" fmla="*/ 2461266 w 3236724"/>
              <a:gd name="connsiteY8" fmla="*/ 2302270 h 2678356"/>
              <a:gd name="connsiteX9" fmla="*/ 1561831 w 3236724"/>
              <a:gd name="connsiteY9" fmla="*/ 2678356 h 2678356"/>
              <a:gd name="connsiteX10" fmla="*/ 1561750 w 3236724"/>
              <a:gd name="connsiteY10" fmla="*/ 2678352 h 2678356"/>
              <a:gd name="connsiteX11" fmla="*/ 1561683 w 3236724"/>
              <a:gd name="connsiteY11" fmla="*/ 2678356 h 2678356"/>
              <a:gd name="connsiteX12" fmla="*/ 376860 w 3236724"/>
              <a:gd name="connsiteY12" fmla="*/ 2067039 h 2678356"/>
              <a:gd name="connsiteX13" fmla="*/ 250592 w 3236724"/>
              <a:gd name="connsiteY13" fmla="*/ 1910648 h 2678356"/>
              <a:gd name="connsiteX14" fmla="*/ 0 w 3236724"/>
              <a:gd name="connsiteY14" fmla="*/ 1417925 h 2678356"/>
              <a:gd name="connsiteX15" fmla="*/ 151411 w 3236724"/>
              <a:gd name="connsiteY15" fmla="*/ 887282 h 2678356"/>
              <a:gd name="connsiteX16" fmla="*/ 568971 w 3236724"/>
              <a:gd name="connsiteY16" fmla="*/ 431316 h 2678356"/>
              <a:gd name="connsiteX17" fmla="*/ 1172669 w 3236724"/>
              <a:gd name="connsiteY17" fmla="*/ 115107 h 2678356"/>
              <a:gd name="connsiteX18" fmla="*/ 1852211 w 3236724"/>
              <a:gd name="connsiteY18" fmla="*/ 0 h 267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36724" h="2678356">
                <a:moveTo>
                  <a:pt x="1852211" y="0"/>
                </a:moveTo>
                <a:lnTo>
                  <a:pt x="1852285" y="3"/>
                </a:lnTo>
                <a:lnTo>
                  <a:pt x="1852359" y="0"/>
                </a:lnTo>
                <a:cubicBezTo>
                  <a:pt x="2065168" y="0"/>
                  <a:pt x="2261029" y="36024"/>
                  <a:pt x="2434596" y="106974"/>
                </a:cubicBezTo>
                <a:cubicBezTo>
                  <a:pt x="2597258" y="173517"/>
                  <a:pt x="2740125" y="270643"/>
                  <a:pt x="2859238" y="395597"/>
                </a:cubicBezTo>
                <a:cubicBezTo>
                  <a:pt x="3102677" y="651072"/>
                  <a:pt x="3236724" y="1014131"/>
                  <a:pt x="3236724" y="1417925"/>
                </a:cubicBezTo>
                <a:cubicBezTo>
                  <a:pt x="3236724" y="1579026"/>
                  <a:pt x="3184842" y="1708324"/>
                  <a:pt x="3068575" y="1837191"/>
                </a:cubicBezTo>
                <a:cubicBezTo>
                  <a:pt x="2946961" y="1971994"/>
                  <a:pt x="2764225" y="2096154"/>
                  <a:pt x="2570726" y="2227590"/>
                </a:cubicBezTo>
                <a:cubicBezTo>
                  <a:pt x="2535026" y="2251811"/>
                  <a:pt x="2498146" y="2276888"/>
                  <a:pt x="2461266" y="2302270"/>
                </a:cubicBezTo>
                <a:cubicBezTo>
                  <a:pt x="2131149" y="2529427"/>
                  <a:pt x="1890211" y="2678356"/>
                  <a:pt x="1561831" y="2678356"/>
                </a:cubicBezTo>
                <a:lnTo>
                  <a:pt x="1561750" y="2678352"/>
                </a:lnTo>
                <a:lnTo>
                  <a:pt x="1561683" y="2678356"/>
                </a:lnTo>
                <a:cubicBezTo>
                  <a:pt x="1061332" y="2678356"/>
                  <a:pt x="706977" y="2495543"/>
                  <a:pt x="376860" y="2067039"/>
                </a:cubicBezTo>
                <a:cubicBezTo>
                  <a:pt x="333659" y="2010953"/>
                  <a:pt x="291431" y="1959945"/>
                  <a:pt x="250592" y="1910648"/>
                </a:cubicBezTo>
                <a:cubicBezTo>
                  <a:pt x="81331" y="1706243"/>
                  <a:pt x="0" y="1599944"/>
                  <a:pt x="0" y="1417925"/>
                </a:cubicBezTo>
                <a:cubicBezTo>
                  <a:pt x="0" y="1237191"/>
                  <a:pt x="50979" y="1058657"/>
                  <a:pt x="151411" y="887282"/>
                </a:cubicBezTo>
                <a:cubicBezTo>
                  <a:pt x="249689" y="719635"/>
                  <a:pt x="390195" y="566180"/>
                  <a:pt x="568971" y="431316"/>
                </a:cubicBezTo>
                <a:cubicBezTo>
                  <a:pt x="744691" y="298716"/>
                  <a:pt x="953401" y="189359"/>
                  <a:pt x="1172669" y="115107"/>
                </a:cubicBezTo>
                <a:cubicBezTo>
                  <a:pt x="1397840" y="38716"/>
                  <a:pt x="1626554" y="0"/>
                  <a:pt x="1852211" y="0"/>
                </a:cubicBezTo>
                <a:close/>
              </a:path>
            </a:pathLst>
          </a:custGeom>
          <a:solidFill>
            <a:schemeClr val="bg1">
              <a:alpha val="30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Graphic 6" descr="Group">
            <a:extLst>
              <a:ext uri="{FF2B5EF4-FFF2-40B4-BE49-F238E27FC236}">
                <a16:creationId xmlns:a16="http://schemas.microsoft.com/office/drawing/2014/main" id="{F6EDD89F-A6B2-5CAD-54D4-AE890891BF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46425" y="1387767"/>
            <a:ext cx="1255592" cy="1255592"/>
          </a:xfrm>
          <a:prstGeom prst="rect">
            <a:avLst/>
          </a:prstGeom>
        </p:spPr>
      </p:pic>
      <p:sp>
        <p:nvSpPr>
          <p:cNvPr id="3" name="Content Placeholder 2">
            <a:extLst>
              <a:ext uri="{FF2B5EF4-FFF2-40B4-BE49-F238E27FC236}">
                <a16:creationId xmlns:a16="http://schemas.microsoft.com/office/drawing/2014/main" id="{BA4D1A13-42C0-C780-13DD-3D60C527ACE7}"/>
              </a:ext>
            </a:extLst>
          </p:cNvPr>
          <p:cNvSpPr>
            <a:spLocks noGrp="1"/>
          </p:cNvSpPr>
          <p:nvPr>
            <p:ph idx="1"/>
          </p:nvPr>
        </p:nvSpPr>
        <p:spPr>
          <a:xfrm>
            <a:off x="751114" y="4595854"/>
            <a:ext cx="10102624" cy="1848489"/>
          </a:xfrm>
        </p:spPr>
        <p:txBody>
          <a:bodyPr>
            <a:normAutofit/>
          </a:bodyPr>
          <a:lstStyle/>
          <a:p>
            <a:pPr algn="ctr"/>
            <a:r>
              <a:rPr lang="en-GB" sz="2000" dirty="0"/>
              <a:t>Cultural knowledge</a:t>
            </a:r>
          </a:p>
          <a:p>
            <a:pPr algn="ctr"/>
            <a:r>
              <a:rPr lang="en-GB" sz="2000" dirty="0"/>
              <a:t>Cultural awareness</a:t>
            </a:r>
          </a:p>
          <a:p>
            <a:pPr algn="ctr"/>
            <a:r>
              <a:rPr lang="en-GB" sz="2000" dirty="0"/>
              <a:t>Motivation to adapt</a:t>
            </a:r>
          </a:p>
          <a:p>
            <a:pPr algn="ctr"/>
            <a:r>
              <a:rPr lang="en-GB" sz="2000" dirty="0"/>
              <a:t>Behavioural flexibility</a:t>
            </a:r>
          </a:p>
          <a:p>
            <a:pPr algn="ctr"/>
            <a:endParaRPr lang="en-GB" sz="2000" dirty="0"/>
          </a:p>
        </p:txBody>
      </p:sp>
      <p:sp>
        <p:nvSpPr>
          <p:cNvPr id="5" name="TextBox 4">
            <a:extLst>
              <a:ext uri="{FF2B5EF4-FFF2-40B4-BE49-F238E27FC236}">
                <a16:creationId xmlns:a16="http://schemas.microsoft.com/office/drawing/2014/main" id="{716AF5C6-61DA-687F-4942-E81AF6C2B7A3}"/>
              </a:ext>
            </a:extLst>
          </p:cNvPr>
          <p:cNvSpPr txBox="1"/>
          <p:nvPr/>
        </p:nvSpPr>
        <p:spPr>
          <a:xfrm>
            <a:off x="547083" y="6182390"/>
            <a:ext cx="2163460" cy="369332"/>
          </a:xfrm>
          <a:prstGeom prst="rect">
            <a:avLst/>
          </a:prstGeom>
          <a:noFill/>
        </p:spPr>
        <p:txBody>
          <a:bodyPr wrap="square" rtlCol="0">
            <a:spAutoFit/>
          </a:bodyPr>
          <a:lstStyle/>
          <a:p>
            <a:r>
              <a:rPr lang="en-GB" dirty="0"/>
              <a:t>Stefan</a:t>
            </a:r>
          </a:p>
        </p:txBody>
      </p:sp>
    </p:spTree>
    <p:extLst>
      <p:ext uri="{BB962C8B-B14F-4D97-AF65-F5344CB8AC3E}">
        <p14:creationId xmlns:p14="http://schemas.microsoft.com/office/powerpoint/2010/main" val="4174991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B86C-7C88-79A3-F8F4-7D0946C7F95C}"/>
              </a:ext>
            </a:extLst>
          </p:cNvPr>
          <p:cNvSpPr>
            <a:spLocks noGrp="1"/>
          </p:cNvSpPr>
          <p:nvPr>
            <p:ph type="title"/>
          </p:nvPr>
        </p:nvSpPr>
        <p:spPr/>
        <p:txBody>
          <a:bodyPr/>
          <a:lstStyle/>
          <a:p>
            <a:r>
              <a:rPr lang="en-GB" dirty="0"/>
              <a:t>Cultural Intelligence in Leadership Practice</a:t>
            </a:r>
          </a:p>
        </p:txBody>
      </p:sp>
      <p:graphicFrame>
        <p:nvGraphicFramePr>
          <p:cNvPr id="5" name="Content Placeholder 2">
            <a:extLst>
              <a:ext uri="{FF2B5EF4-FFF2-40B4-BE49-F238E27FC236}">
                <a16:creationId xmlns:a16="http://schemas.microsoft.com/office/drawing/2014/main" id="{6B03B48F-5585-33C6-D302-E2510433A74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03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FCAD7-C65C-D9CA-5DA1-AEB93F5E2374}"/>
              </a:ext>
            </a:extLst>
          </p:cNvPr>
          <p:cNvSpPr>
            <a:spLocks noGrp="1"/>
          </p:cNvSpPr>
          <p:nvPr>
            <p:ph type="title"/>
          </p:nvPr>
        </p:nvSpPr>
        <p:spPr>
          <a:xfrm>
            <a:off x="1043631" y="809898"/>
            <a:ext cx="9942716" cy="1554480"/>
          </a:xfrm>
        </p:spPr>
        <p:txBody>
          <a:bodyPr anchor="ctr">
            <a:normAutofit/>
          </a:bodyPr>
          <a:lstStyle/>
          <a:p>
            <a:r>
              <a:rPr lang="en-GB" sz="4800"/>
              <a:t>Leadership’s Benefits of Cultural Intelligence</a:t>
            </a:r>
          </a:p>
        </p:txBody>
      </p:sp>
      <p:sp>
        <p:nvSpPr>
          <p:cNvPr id="3" name="Content Placeholder 2">
            <a:extLst>
              <a:ext uri="{FF2B5EF4-FFF2-40B4-BE49-F238E27FC236}">
                <a16:creationId xmlns:a16="http://schemas.microsoft.com/office/drawing/2014/main" id="{32E1AC58-99C7-7F65-D97D-D66FCCCF72D9}"/>
              </a:ext>
            </a:extLst>
          </p:cNvPr>
          <p:cNvSpPr>
            <a:spLocks noGrp="1"/>
          </p:cNvSpPr>
          <p:nvPr>
            <p:ph idx="1"/>
          </p:nvPr>
        </p:nvSpPr>
        <p:spPr>
          <a:xfrm>
            <a:off x="1045028" y="3017522"/>
            <a:ext cx="9941319" cy="3124658"/>
          </a:xfrm>
        </p:spPr>
        <p:txBody>
          <a:bodyPr anchor="ctr">
            <a:normAutofit/>
          </a:bodyPr>
          <a:lstStyle/>
          <a:p>
            <a:r>
              <a:rPr lang="en-GB" sz="2400"/>
              <a:t>Smoother teamwork in global teams</a:t>
            </a:r>
          </a:p>
          <a:p>
            <a:r>
              <a:rPr lang="en-GB" sz="2400"/>
              <a:t>Reduced cultural tension</a:t>
            </a:r>
          </a:p>
          <a:p>
            <a:r>
              <a:rPr lang="en-GB" sz="2400"/>
              <a:t>Higher mutual respect</a:t>
            </a:r>
          </a:p>
          <a:p>
            <a:r>
              <a:rPr lang="en-GB" sz="2400"/>
              <a:t>Better cross border collaboration</a:t>
            </a:r>
          </a:p>
          <a:p>
            <a:r>
              <a:rPr lang="en-GB" sz="2400"/>
              <a:t>Stronger organizational image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2320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9FCC9-D996-AD58-201A-8406980AF7D9}"/>
              </a:ext>
            </a:extLst>
          </p:cNvPr>
          <p:cNvSpPr>
            <a:spLocks noGrp="1"/>
          </p:cNvSpPr>
          <p:nvPr>
            <p:ph type="title"/>
          </p:nvPr>
        </p:nvSpPr>
        <p:spPr>
          <a:xfrm>
            <a:off x="1629751" y="934327"/>
            <a:ext cx="8924392" cy="1058275"/>
          </a:xfrm>
        </p:spPr>
        <p:txBody>
          <a:bodyPr>
            <a:normAutofit/>
          </a:bodyPr>
          <a:lstStyle/>
          <a:p>
            <a:pPr algn="ctr"/>
            <a:r>
              <a:rPr lang="en-GB" dirty="0"/>
              <a:t>Emotional vs Cultural Intelligence</a:t>
            </a:r>
            <a:endParaRPr lang="en-GB"/>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AA5C122-7DAE-BBD0-ABCA-E5D0DE10EDA7}"/>
              </a:ext>
            </a:extLst>
          </p:cNvPr>
          <p:cNvSpPr>
            <a:spLocks noGrp="1"/>
          </p:cNvSpPr>
          <p:nvPr>
            <p:ph idx="1"/>
          </p:nvPr>
        </p:nvSpPr>
        <p:spPr>
          <a:xfrm>
            <a:off x="1941207" y="2752316"/>
            <a:ext cx="8309586" cy="2756848"/>
          </a:xfrm>
        </p:spPr>
        <p:txBody>
          <a:bodyPr>
            <a:normAutofit/>
          </a:bodyPr>
          <a:lstStyle/>
          <a:p>
            <a:r>
              <a:rPr lang="en-GB" sz="2000"/>
              <a:t>EI focuses on emotions</a:t>
            </a:r>
          </a:p>
          <a:p>
            <a:r>
              <a:rPr lang="en-GB" sz="2000"/>
              <a:t>CQ focuses on cultural behaviour</a:t>
            </a:r>
          </a:p>
          <a:p>
            <a:r>
              <a:rPr lang="en-GB" sz="2000"/>
              <a:t>EI improves interpersonal sensitivity</a:t>
            </a:r>
          </a:p>
          <a:p>
            <a:r>
              <a:rPr lang="en-GB" sz="2000"/>
              <a:t>CQ improves cross-cultural interaction</a:t>
            </a:r>
          </a:p>
          <a:p>
            <a:r>
              <a:rPr lang="en-GB" sz="2000"/>
              <a:t> Together support balanced leadership</a:t>
            </a:r>
          </a:p>
        </p:txBody>
      </p:sp>
    </p:spTree>
    <p:extLst>
      <p:ext uri="{BB962C8B-B14F-4D97-AF65-F5344CB8AC3E}">
        <p14:creationId xmlns:p14="http://schemas.microsoft.com/office/powerpoint/2010/main" val="2521826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BEE339-2BDC-90B2-469B-DDADA0959DFE}"/>
              </a:ext>
            </a:extLst>
          </p:cNvPr>
          <p:cNvSpPr>
            <a:spLocks noGrp="1"/>
          </p:cNvSpPr>
          <p:nvPr>
            <p:ph type="title"/>
          </p:nvPr>
        </p:nvSpPr>
        <p:spPr>
          <a:xfrm>
            <a:off x="740228" y="1161288"/>
            <a:ext cx="3484299" cy="4684342"/>
          </a:xfrm>
        </p:spPr>
        <p:txBody>
          <a:bodyPr>
            <a:normAutofit/>
          </a:bodyPr>
          <a:lstStyle/>
          <a:p>
            <a:r>
              <a:rPr lang="en-GB" sz="4000" dirty="0"/>
              <a:t>Business Case: Google</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C3829F4-72CE-6099-7818-45B43B635AB3}"/>
              </a:ext>
            </a:extLst>
          </p:cNvPr>
          <p:cNvGraphicFramePr>
            <a:graphicFrameLocks noGrp="1"/>
          </p:cNvGraphicFramePr>
          <p:nvPr>
            <p:ph idx="1"/>
            <p:extLst>
              <p:ext uri="{D42A27DB-BD31-4B8C-83A1-F6EECF244321}">
                <p14:modId xmlns:p14="http://schemas.microsoft.com/office/powerpoint/2010/main" val="219743201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DD66CB32-68FD-B072-436C-3916F7553533}"/>
              </a:ext>
            </a:extLst>
          </p:cNvPr>
          <p:cNvSpPr txBox="1"/>
          <p:nvPr/>
        </p:nvSpPr>
        <p:spPr>
          <a:xfrm>
            <a:off x="255596" y="5874802"/>
            <a:ext cx="2727090" cy="369332"/>
          </a:xfrm>
          <a:prstGeom prst="rect">
            <a:avLst/>
          </a:prstGeom>
          <a:noFill/>
        </p:spPr>
        <p:txBody>
          <a:bodyPr wrap="square" rtlCol="0">
            <a:spAutoFit/>
          </a:bodyPr>
          <a:lstStyle/>
          <a:p>
            <a:r>
              <a:rPr lang="en-GB" dirty="0"/>
              <a:t>Catalin</a:t>
            </a:r>
          </a:p>
        </p:txBody>
      </p:sp>
    </p:spTree>
    <p:extLst>
      <p:ext uri="{BB962C8B-B14F-4D97-AF65-F5344CB8AC3E}">
        <p14:creationId xmlns:p14="http://schemas.microsoft.com/office/powerpoint/2010/main" val="2861637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361F7E75-4734-3186-799A-FDEE5FAEA182}"/>
              </a:ext>
            </a:extLst>
          </p:cNvPr>
          <p:cNvSpPr>
            <a:spLocks noGrp="1"/>
          </p:cNvSpPr>
          <p:nvPr>
            <p:ph type="title"/>
          </p:nvPr>
        </p:nvSpPr>
        <p:spPr>
          <a:xfrm>
            <a:off x="1000941" y="685801"/>
            <a:ext cx="3494859" cy="5491162"/>
          </a:xfrm>
        </p:spPr>
        <p:txBody>
          <a:bodyPr>
            <a:normAutofit/>
          </a:bodyPr>
          <a:lstStyle/>
          <a:p>
            <a:r>
              <a:rPr lang="en-GB" dirty="0"/>
              <a:t>Business Case: Microsoft</a:t>
            </a:r>
          </a:p>
        </p:txBody>
      </p:sp>
      <p:graphicFrame>
        <p:nvGraphicFramePr>
          <p:cNvPr id="5" name="Content Placeholder 2">
            <a:extLst>
              <a:ext uri="{FF2B5EF4-FFF2-40B4-BE49-F238E27FC236}">
                <a16:creationId xmlns:a16="http://schemas.microsoft.com/office/drawing/2014/main" id="{71695F22-5587-C4F6-7565-48EB8F96CA5B}"/>
              </a:ext>
            </a:extLst>
          </p:cNvPr>
          <p:cNvGraphicFramePr>
            <a:graphicFrameLocks noGrp="1"/>
          </p:cNvGraphicFramePr>
          <p:nvPr>
            <p:ph idx="1"/>
            <p:extLst>
              <p:ext uri="{D42A27DB-BD31-4B8C-83A1-F6EECF244321}">
                <p14:modId xmlns:p14="http://schemas.microsoft.com/office/powerpoint/2010/main" val="341405794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3456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1F5F02F-1641-44C5-AC64-4F8046CA013F}"/>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Business Case: Starbucks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629916-B9B5-001F-40CF-1F9AA8828E90}"/>
              </a:ext>
            </a:extLst>
          </p:cNvPr>
          <p:cNvSpPr>
            <a:spLocks noGrp="1"/>
          </p:cNvSpPr>
          <p:nvPr>
            <p:ph idx="1"/>
          </p:nvPr>
        </p:nvSpPr>
        <p:spPr>
          <a:xfrm>
            <a:off x="1179226" y="3329677"/>
            <a:ext cx="9833548" cy="2457269"/>
          </a:xfrm>
        </p:spPr>
        <p:txBody>
          <a:bodyPr>
            <a:normAutofit/>
          </a:bodyPr>
          <a:lstStyle/>
          <a:p>
            <a:r>
              <a:rPr lang="en-GB" sz="1800">
                <a:solidFill>
                  <a:schemeClr val="tx2"/>
                </a:solidFill>
              </a:rPr>
              <a:t>Operates across multiple worldwide</a:t>
            </a:r>
          </a:p>
          <a:p>
            <a:r>
              <a:rPr lang="en-GB" sz="1800">
                <a:solidFill>
                  <a:schemeClr val="tx2"/>
                </a:solidFill>
              </a:rPr>
              <a:t>Strong emphasis on respect and belonging</a:t>
            </a:r>
          </a:p>
          <a:p>
            <a:r>
              <a:rPr lang="en-GB" sz="1800">
                <a:solidFill>
                  <a:schemeClr val="tx2"/>
                </a:solidFill>
              </a:rPr>
              <a:t>Employee well-being as a leadership priority</a:t>
            </a:r>
          </a:p>
          <a:p>
            <a:r>
              <a:rPr lang="en-GB" sz="1800">
                <a:solidFill>
                  <a:schemeClr val="tx2"/>
                </a:solidFill>
              </a:rPr>
              <a:t> Cultural sensitivity in Customer experience</a:t>
            </a:r>
          </a:p>
          <a:p>
            <a:r>
              <a:rPr lang="en-GB" sz="1800">
                <a:solidFill>
                  <a:schemeClr val="tx2"/>
                </a:solidFill>
              </a:rPr>
              <a:t> Values-driven leadership approach</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98775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27B58-AE2F-ACB9-4A04-392D9D6E1BC0}"/>
              </a:ext>
            </a:extLst>
          </p:cNvPr>
          <p:cNvSpPr>
            <a:spLocks noGrp="1"/>
          </p:cNvSpPr>
          <p:nvPr>
            <p:ph type="title"/>
          </p:nvPr>
        </p:nvSpPr>
        <p:spPr>
          <a:xfrm>
            <a:off x="761803" y="350196"/>
            <a:ext cx="4646904" cy="1624520"/>
          </a:xfrm>
        </p:spPr>
        <p:txBody>
          <a:bodyPr anchor="ctr">
            <a:normAutofit/>
          </a:bodyPr>
          <a:lstStyle/>
          <a:p>
            <a:r>
              <a:rPr lang="en-GB" sz="4000"/>
              <a:t>Challenges and Limitation</a:t>
            </a:r>
          </a:p>
        </p:txBody>
      </p:sp>
      <p:sp>
        <p:nvSpPr>
          <p:cNvPr id="3" name="Content Placeholder 2">
            <a:extLst>
              <a:ext uri="{FF2B5EF4-FFF2-40B4-BE49-F238E27FC236}">
                <a16:creationId xmlns:a16="http://schemas.microsoft.com/office/drawing/2014/main" id="{2F9FD7E0-D424-330C-E756-3C076C9C286A}"/>
              </a:ext>
            </a:extLst>
          </p:cNvPr>
          <p:cNvSpPr>
            <a:spLocks noGrp="1"/>
          </p:cNvSpPr>
          <p:nvPr>
            <p:ph idx="1"/>
          </p:nvPr>
        </p:nvSpPr>
        <p:spPr>
          <a:xfrm>
            <a:off x="761802" y="2743200"/>
            <a:ext cx="4646905" cy="3613149"/>
          </a:xfrm>
        </p:spPr>
        <p:txBody>
          <a:bodyPr anchor="ctr">
            <a:normAutofit/>
          </a:bodyPr>
          <a:lstStyle/>
          <a:p>
            <a:r>
              <a:rPr lang="en-GB" sz="2000"/>
              <a:t>Emotional subjectivity in leadership decisions</a:t>
            </a:r>
          </a:p>
          <a:p>
            <a:r>
              <a:rPr lang="en-GB" sz="2000"/>
              <a:t>Cultural stereotypes are hard to eliminate</a:t>
            </a:r>
          </a:p>
          <a:p>
            <a:r>
              <a:rPr lang="en-GB" sz="2000"/>
              <a:t> Continuous training required</a:t>
            </a:r>
          </a:p>
          <a:p>
            <a:r>
              <a:rPr lang="en-GB" sz="2000"/>
              <a:t> Time-consuming development process</a:t>
            </a:r>
          </a:p>
          <a:p>
            <a:r>
              <a:rPr lang="en-GB" sz="2000"/>
              <a:t>Difficult to assess objectively</a:t>
            </a:r>
          </a:p>
        </p:txBody>
      </p:sp>
      <p:pic>
        <p:nvPicPr>
          <p:cNvPr id="5" name="Picture 4" descr="Red toy person in front of two lines of white figures">
            <a:extLst>
              <a:ext uri="{FF2B5EF4-FFF2-40B4-BE49-F238E27FC236}">
                <a16:creationId xmlns:a16="http://schemas.microsoft.com/office/drawing/2014/main" id="{083E970F-1460-3A8F-87BD-76C096711DEE}"/>
              </a:ext>
            </a:extLst>
          </p:cNvPr>
          <p:cNvPicPr>
            <a:picLocks noChangeAspect="1"/>
          </p:cNvPicPr>
          <p:nvPr/>
        </p:nvPicPr>
        <p:blipFill>
          <a:blip r:embed="rId3"/>
          <a:srcRect l="22673" r="18817"/>
          <a:stretch>
            <a:fillRect/>
          </a:stretch>
        </p:blipFill>
        <p:spPr>
          <a:xfrm>
            <a:off x="6096000" y="1"/>
            <a:ext cx="6102825" cy="6858000"/>
          </a:xfrm>
          <a:prstGeom prst="rect">
            <a:avLst/>
          </a:prstGeom>
        </p:spPr>
      </p:pic>
    </p:spTree>
    <p:extLst>
      <p:ext uri="{BB962C8B-B14F-4D97-AF65-F5344CB8AC3E}">
        <p14:creationId xmlns:p14="http://schemas.microsoft.com/office/powerpoint/2010/main" val="3720744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41B2C-7EFF-B025-7BD8-A93FB52A4D31}"/>
              </a:ext>
            </a:extLst>
          </p:cNvPr>
          <p:cNvSpPr>
            <a:spLocks noGrp="1"/>
          </p:cNvSpPr>
          <p:nvPr>
            <p:ph type="title"/>
          </p:nvPr>
        </p:nvSpPr>
        <p:spPr>
          <a:xfrm>
            <a:off x="3033466" y="991261"/>
            <a:ext cx="5754696" cy="1837349"/>
          </a:xfrm>
        </p:spPr>
        <p:txBody>
          <a:bodyPr anchor="b">
            <a:normAutofit/>
          </a:bodyPr>
          <a:lstStyle/>
          <a:p>
            <a:pPr algn="ctr"/>
            <a:r>
              <a:rPr lang="en-GB" sz="3600">
                <a:solidFill>
                  <a:schemeClr val="tx2"/>
                </a:solidFill>
              </a:rPr>
              <a:t>Final Conclusion</a:t>
            </a:r>
            <a:br>
              <a:rPr lang="en-GB" sz="3600">
                <a:solidFill>
                  <a:schemeClr val="tx2"/>
                </a:solidFill>
              </a:rPr>
            </a:br>
            <a:endParaRPr lang="en-GB" sz="3600">
              <a:solidFill>
                <a:schemeClr val="tx2"/>
              </a:solidFill>
            </a:endParaRPr>
          </a:p>
        </p:txBody>
      </p:sp>
      <p:grpSp>
        <p:nvGrpSpPr>
          <p:cNvPr id="10" name="Group 9">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1" name="Freeform: Shape 10">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CEAFF6BB-6DFF-1A5E-182F-D3FFBFE0DA3A}"/>
              </a:ext>
            </a:extLst>
          </p:cNvPr>
          <p:cNvSpPr>
            <a:spLocks noGrp="1"/>
          </p:cNvSpPr>
          <p:nvPr>
            <p:ph idx="1"/>
          </p:nvPr>
        </p:nvSpPr>
        <p:spPr>
          <a:xfrm>
            <a:off x="3055954" y="2979336"/>
            <a:ext cx="5709721" cy="2430864"/>
          </a:xfrm>
        </p:spPr>
        <p:txBody>
          <a:bodyPr anchor="t">
            <a:normAutofit/>
          </a:bodyPr>
          <a:lstStyle/>
          <a:p>
            <a:r>
              <a:rPr lang="en-GB" sz="2000">
                <a:solidFill>
                  <a:schemeClr val="tx2"/>
                </a:solidFill>
              </a:rPr>
              <a:t>EI and CQ are modern leadership essentials</a:t>
            </a:r>
          </a:p>
          <a:p>
            <a:r>
              <a:rPr lang="en-GB" sz="2000">
                <a:solidFill>
                  <a:schemeClr val="tx2"/>
                </a:solidFill>
              </a:rPr>
              <a:t>Both strengthen people management</a:t>
            </a:r>
          </a:p>
          <a:p>
            <a:r>
              <a:rPr lang="en-GB" sz="2000">
                <a:solidFill>
                  <a:schemeClr val="tx2"/>
                </a:solidFill>
              </a:rPr>
              <a:t>Critical in a diverse organisation</a:t>
            </a:r>
          </a:p>
          <a:p>
            <a:r>
              <a:rPr lang="en-GB" sz="2000">
                <a:solidFill>
                  <a:schemeClr val="tx2"/>
                </a:solidFill>
              </a:rPr>
              <a:t>Support trust, communication and performance</a:t>
            </a:r>
          </a:p>
          <a:p>
            <a:r>
              <a:rPr lang="en-GB" sz="2000">
                <a:solidFill>
                  <a:schemeClr val="tx2"/>
                </a:solidFill>
              </a:rPr>
              <a:t>Shape effective future leaders</a:t>
            </a:r>
          </a:p>
        </p:txBody>
      </p:sp>
    </p:spTree>
    <p:extLst>
      <p:ext uri="{BB962C8B-B14F-4D97-AF65-F5344CB8AC3E}">
        <p14:creationId xmlns:p14="http://schemas.microsoft.com/office/powerpoint/2010/main" val="2589495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B4BC8625-359E-64CD-3605-969EFBFF66A9}"/>
              </a:ext>
            </a:extLst>
          </p:cNvPr>
          <p:cNvSpPr>
            <a:spLocks noGrp="1"/>
          </p:cNvSpPr>
          <p:nvPr>
            <p:ph type="title"/>
          </p:nvPr>
        </p:nvSpPr>
        <p:spPr>
          <a:xfrm>
            <a:off x="838199" y="1065749"/>
            <a:ext cx="4953001" cy="4726502"/>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CA6EBDBE-258A-ECEB-3C30-F5E87CC93B77}"/>
              </a:ext>
            </a:extLst>
          </p:cNvPr>
          <p:cNvSpPr>
            <a:spLocks noGrp="1"/>
          </p:cNvSpPr>
          <p:nvPr>
            <p:ph idx="1"/>
          </p:nvPr>
        </p:nvSpPr>
        <p:spPr>
          <a:xfrm>
            <a:off x="7538022" y="713313"/>
            <a:ext cx="3815778" cy="5431376"/>
          </a:xfrm>
        </p:spPr>
        <p:txBody>
          <a:bodyPr anchor="ctr">
            <a:normAutofit/>
          </a:bodyPr>
          <a:lstStyle/>
          <a:p>
            <a:pPr lvl="1"/>
            <a:r>
              <a:rPr lang="en-GB" sz="1000" dirty="0"/>
              <a:t>Ang, S., Van Dyne, L. and Koh, C. (2006) </a:t>
            </a:r>
            <a:r>
              <a:rPr lang="en-GB" sz="1000" i="1" dirty="0"/>
              <a:t>‘Personality correlates of the four‐factor model of cultural intelligence</a:t>
            </a:r>
            <a:r>
              <a:rPr lang="en-GB" sz="1000" dirty="0"/>
              <a:t>’, Group &amp; Organization Management, 31(1), pp. 100–123.</a:t>
            </a:r>
          </a:p>
          <a:p>
            <a:pPr lvl="1"/>
            <a:r>
              <a:rPr lang="en-GB" sz="1000" dirty="0"/>
              <a:t>Ang, S. and Van Dyne, L. (2015</a:t>
            </a:r>
            <a:r>
              <a:rPr lang="en-GB" sz="1000" i="1" dirty="0"/>
              <a:t>) Handbook of Cultural Intelligence.</a:t>
            </a:r>
            <a:r>
              <a:rPr lang="en-GB" sz="1000" dirty="0"/>
              <a:t> 2nd </a:t>
            </a:r>
            <a:r>
              <a:rPr lang="en-GB" sz="1000" dirty="0" err="1"/>
              <a:t>edn</a:t>
            </a:r>
            <a:r>
              <a:rPr lang="en-GB" sz="1000" dirty="0"/>
              <a:t>. New York: Routledge.</a:t>
            </a:r>
          </a:p>
          <a:p>
            <a:pPr lvl="1"/>
            <a:r>
              <a:rPr lang="en-GB" sz="1000" dirty="0"/>
              <a:t>Duhigg, C. (2016) </a:t>
            </a:r>
            <a:r>
              <a:rPr lang="en-GB" sz="1000" i="1" dirty="0"/>
              <a:t>‘What Google learned from its quest to build the perfect team</a:t>
            </a:r>
            <a:r>
              <a:rPr lang="en-GB" sz="1000" dirty="0"/>
              <a:t>’, The New York Times Magazine, 25 February.</a:t>
            </a:r>
          </a:p>
          <a:p>
            <a:pPr lvl="1"/>
            <a:r>
              <a:rPr lang="en-GB" sz="1000" dirty="0"/>
              <a:t>Earley, P.C. and Ang, S. (2003</a:t>
            </a:r>
            <a:r>
              <a:rPr lang="en-GB" sz="1000" i="1" dirty="0"/>
              <a:t>) Cultural Intelligence: Individual Interactions Across Cultures</a:t>
            </a:r>
            <a:r>
              <a:rPr lang="en-GB" sz="1000" dirty="0"/>
              <a:t>. Stanford, CA: Stanford University Press.</a:t>
            </a:r>
          </a:p>
          <a:p>
            <a:pPr lvl="1"/>
            <a:r>
              <a:rPr lang="en-GB" sz="1000" dirty="0"/>
              <a:t>Goleman, D. (1995</a:t>
            </a:r>
            <a:r>
              <a:rPr lang="en-GB" sz="1000" i="1" dirty="0"/>
              <a:t>) Emotional Intelligence: Why It Can Matter More Than IQ</a:t>
            </a:r>
            <a:r>
              <a:rPr lang="en-GB" sz="1000" dirty="0"/>
              <a:t>. New York: Bantam Books.</a:t>
            </a:r>
          </a:p>
          <a:p>
            <a:pPr lvl="1"/>
            <a:r>
              <a:rPr lang="en-GB" sz="1000" dirty="0"/>
              <a:t>Goleman, D. (1998) ‘</a:t>
            </a:r>
            <a:r>
              <a:rPr lang="en-GB" sz="1000" i="1" dirty="0"/>
              <a:t>What makes a leader</a:t>
            </a:r>
            <a:r>
              <a:rPr lang="en-GB" sz="1000" dirty="0"/>
              <a:t>?’, Harvard Business Review, 76(6), pp. 93–102.</a:t>
            </a:r>
          </a:p>
          <a:p>
            <a:pPr lvl="1"/>
            <a:r>
              <a:rPr lang="en-GB" sz="1000" dirty="0" err="1"/>
              <a:t>Rockstuhl</a:t>
            </a:r>
            <a:r>
              <a:rPr lang="en-GB" sz="1000" dirty="0"/>
              <a:t>, T., Seiler, S., Ang, S., Van Dyne, L. and Annen, H. (2011) ‘</a:t>
            </a:r>
            <a:r>
              <a:rPr lang="en-GB" sz="1000" i="1" dirty="0"/>
              <a:t>Beyond general intelligence (IQ) and emotional intelligence (EQ)</a:t>
            </a:r>
            <a:r>
              <a:rPr lang="en-GB" sz="1000" dirty="0"/>
              <a:t>: The role of cultural intelligence (CQ) on cross-border leadership effectiveness’, Journal of Social Issues, 67(4), pp. 825–840.</a:t>
            </a:r>
          </a:p>
          <a:p>
            <a:pPr lvl="1"/>
            <a:r>
              <a:rPr lang="en-GB" sz="1000" dirty="0"/>
              <a:t>Mayer, J.D., Salovey, P. and Caruso, D.R. (2004) ‘</a:t>
            </a:r>
            <a:r>
              <a:rPr lang="en-GB" sz="1000" i="1" dirty="0"/>
              <a:t>Emotional intelligence</a:t>
            </a:r>
            <a:r>
              <a:rPr lang="en-GB" sz="1000" dirty="0"/>
              <a:t>: Theory, findings, and implications’, Psychological Inquiry, 15(3), pp. 197–215.</a:t>
            </a:r>
          </a:p>
          <a:p>
            <a:pPr lvl="1"/>
            <a:r>
              <a:rPr lang="en-GB" sz="1000" dirty="0"/>
              <a:t>Michelli, J.A. (2007</a:t>
            </a:r>
            <a:r>
              <a:rPr lang="en-GB" sz="1000" i="1" dirty="0"/>
              <a:t>). The Starbucks Experience: 5 Principles for Turning Ordinary Into Extraordinary</a:t>
            </a:r>
            <a:r>
              <a:rPr lang="en-GB" sz="1000" dirty="0"/>
              <a:t>. New York: McGraw-Hill.</a:t>
            </a:r>
          </a:p>
          <a:p>
            <a:pPr lvl="1"/>
            <a:r>
              <a:rPr lang="en-GB" sz="1000" dirty="0"/>
              <a:t>Nadella, S. (2017) Hit Refresh: The Quest to Rediscover Microsoft’s Soul and Imagine a Better Future for Everyone. New York: Harper Business.</a:t>
            </a:r>
          </a:p>
          <a:p>
            <a:endParaRPr lang="en-GB" sz="1000" dirty="0"/>
          </a:p>
        </p:txBody>
      </p:sp>
    </p:spTree>
    <p:extLst>
      <p:ext uri="{BB962C8B-B14F-4D97-AF65-F5344CB8AC3E}">
        <p14:creationId xmlns:p14="http://schemas.microsoft.com/office/powerpoint/2010/main" val="1437078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TotalTime>
  <Words>1721</Words>
  <Application>Microsoft Office PowerPoint</Application>
  <PresentationFormat>Widescreen</PresentationFormat>
  <Paragraphs>135</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Role of Emotional and Cultural Intelligence in Effective Leadership</vt:lpstr>
      <vt:lpstr>Leadeship in Todays Business World</vt:lpstr>
      <vt:lpstr>Emotional Intelligence: Core Meaning</vt:lpstr>
      <vt:lpstr>Key Elements of Emotional Intelligence</vt:lpstr>
      <vt:lpstr>Impact of Emotional Intelligence on Leadership</vt:lpstr>
      <vt:lpstr>Cultural Intelligence: Overview</vt:lpstr>
      <vt:lpstr>Main Dimension of Cultural Intelligence</vt:lpstr>
      <vt:lpstr>Cultural Intelligence in Leadership Practice</vt:lpstr>
      <vt:lpstr>Leadership’s Benefits of Cultural Intelligence</vt:lpstr>
      <vt:lpstr>Emotional vs Cultural Intelligence</vt:lpstr>
      <vt:lpstr>Business Case: Google</vt:lpstr>
      <vt:lpstr>Business Case: Microsoft</vt:lpstr>
      <vt:lpstr>Business Case: Starbucks</vt:lpstr>
      <vt:lpstr>Challenges and Limitation</vt:lpstr>
      <vt:lpstr>Final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Emotional and Cultural Intelligence in Effective Leadership</dc:title>
  <dc:creator>IOANA K</dc:creator>
  <cp:lastModifiedBy>Ioana k</cp:lastModifiedBy>
  <cp:revision>2</cp:revision>
  <dcterms:created xsi:type="dcterms:W3CDTF">2025-12-07T19:48:04Z</dcterms:created>
  <dcterms:modified xsi:type="dcterms:W3CDTF">2025-12-08T18:30:38Z</dcterms:modified>
</cp:coreProperties>
</file>