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3"/>
  </p:notesMasterIdLst>
  <p:handoutMasterIdLst>
    <p:handoutMasterId r:id="rId14"/>
  </p:handoutMasterIdLst>
  <p:sldIdLst>
    <p:sldId id="268" r:id="rId2"/>
    <p:sldId id="269" r:id="rId3"/>
    <p:sldId id="270" r:id="rId4"/>
    <p:sldId id="271" r:id="rId5"/>
    <p:sldId id="279" r:id="rId6"/>
    <p:sldId id="280" r:id="rId7"/>
    <p:sldId id="281" r:id="rId8"/>
    <p:sldId id="282" r:id="rId9"/>
    <p:sldId id="284" r:id="rId10"/>
    <p:sldId id="283" r:id="rId11"/>
    <p:sldId id="278" r:id="rId12"/>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85" autoAdjust="0"/>
    <p:restoredTop sz="94660"/>
  </p:normalViewPr>
  <p:slideViewPr>
    <p:cSldViewPr snapToGrid="0">
      <p:cViewPr varScale="1">
        <p:scale>
          <a:sx n="65" d="100"/>
          <a:sy n="65" d="100"/>
        </p:scale>
        <p:origin x="440" y="44"/>
      </p:cViewPr>
      <p:guideLst>
        <p:guide pos="3840"/>
        <p:guide orient="horz" pos="2160"/>
      </p:guideLst>
    </p:cSldViewPr>
  </p:slideViewPr>
  <p:notesTextViewPr>
    <p:cViewPr>
      <p:scale>
        <a:sx n="1" d="1"/>
        <a:sy n="1" d="1"/>
      </p:scale>
      <p:origin x="0" y="0"/>
    </p:cViewPr>
  </p:notesTextViewPr>
  <p:notesViewPr>
    <p:cSldViewPr snapToGrid="0">
      <p:cViewPr>
        <p:scale>
          <a:sx n="90" d="100"/>
          <a:sy n="90" d="100"/>
        </p:scale>
        <p:origin x="1140"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r>
              <a:rPr lang="en-US"/>
              <a:t>Don Manage - 1706316 </a:t>
            </a:r>
            <a:endParaRPr lang="en-US" dirty="0"/>
          </a:p>
        </p:txBody>
      </p:sp>
      <p:sp>
        <p:nvSpPr>
          <p:cNvPr id="3" name="Date Placeholder 2"/>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6AC4FB8F-ED15-48AB-97BD-17129D4E699D}" type="datetimeFigureOut">
              <a:rPr lang="en-US" smtClean="0"/>
              <a:pPr/>
              <a:t>3/11/2019</a:t>
            </a:fld>
            <a:endParaRPr lang="en-US" dirty="0"/>
          </a:p>
        </p:txBody>
      </p:sp>
      <p:sp>
        <p:nvSpPr>
          <p:cNvPr id="4" name="Footer Placeholder 3"/>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r>
              <a:rPr lang="en-US"/>
              <a:t>Marketing Management -SBMA7102D</a:t>
            </a:r>
            <a:endParaRPr lang="en-US" dirty="0"/>
          </a:p>
        </p:txBody>
      </p:sp>
      <p:sp>
        <p:nvSpPr>
          <p:cNvPr id="5" name="Slide Number Placeholder 4"/>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7E6B3739-9081-478F-812E-AE7CE140632E}" type="slidenum">
              <a:rPr lang="en-US" smtClean="0"/>
              <a:pPr/>
              <a:t>‹#›</a:t>
            </a:fld>
            <a:endParaRPr lang="en-US" dirty="0"/>
          </a:p>
        </p:txBody>
      </p:sp>
    </p:spTree>
    <p:extLst>
      <p:ext uri="{BB962C8B-B14F-4D97-AF65-F5344CB8AC3E}">
        <p14:creationId xmlns:p14="http://schemas.microsoft.com/office/powerpoint/2010/main" val="411210498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r>
              <a:rPr lang="en-US"/>
              <a:t>Don Manage - 1706316 </a:t>
            </a:r>
            <a:endParaRPr lang="en-US" dirty="0"/>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BBC9D437-CD83-4825-AD0D-5E7B341BC79B}" type="datetimeFigureOut">
              <a:rPr lang="en-US" smtClean="0"/>
              <a:pPr/>
              <a:t>3/11/2019</a:t>
            </a:fld>
            <a:endParaRPr lang="en-US" dirty="0"/>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300413"/>
            <a:ext cx="7315200" cy="2314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r>
              <a:rPr lang="en-US"/>
              <a:t>Marketing Management -SBMA7102D</a:t>
            </a:r>
            <a:endParaRPr lang="en-US" dirty="0"/>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560CF8BB-EBC7-4B8F-9632-A5A136FBB880}" type="slidenum">
              <a:rPr lang="en-US" smtClean="0"/>
              <a:pPr/>
              <a:t>‹#›</a:t>
            </a:fld>
            <a:endParaRPr lang="en-US" dirty="0"/>
          </a:p>
        </p:txBody>
      </p:sp>
    </p:spTree>
    <p:extLst>
      <p:ext uri="{BB962C8B-B14F-4D97-AF65-F5344CB8AC3E}">
        <p14:creationId xmlns:p14="http://schemas.microsoft.com/office/powerpoint/2010/main" val="117036962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55780"/>
            <a:ext cx="6858000" cy="3200400"/>
          </a:xfrm>
        </p:spPr>
        <p:txBody>
          <a:bodyPr anchor="b">
            <a:normAutofit/>
          </a:bodyPr>
          <a:lstStyle>
            <a:lvl1pPr algn="l">
              <a:lnSpc>
                <a:spcPct val="75000"/>
              </a:lnSpc>
              <a:defRPr sz="8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609600" y="3956180"/>
            <a:ext cx="6858000" cy="1097280"/>
          </a:xfrm>
        </p:spPr>
        <p:txBody>
          <a:bodyPr>
            <a:normAutofit/>
          </a:bodyPr>
          <a:lstStyle>
            <a:lvl1pPr marL="0" indent="0" algn="l">
              <a:spcBef>
                <a:spcPts val="0"/>
              </a:spcBef>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3A1FD2-7303-4396-9984-765055F282D5}" type="datetime1">
              <a:rPr lang="en-US" smtClean="0"/>
              <a:t>3/11/2019</a:t>
            </a:fld>
            <a:endParaRPr lang="en-US" dirty="0"/>
          </a:p>
        </p:txBody>
      </p:sp>
      <p:sp>
        <p:nvSpPr>
          <p:cNvPr id="5" name="Footer Placeholder 4"/>
          <p:cNvSpPr>
            <a:spLocks noGrp="1"/>
          </p:cNvSpPr>
          <p:nvPr>
            <p:ph type="ftr" sz="quarter" idx="11"/>
          </p:nvPr>
        </p:nvSpPr>
        <p:spPr/>
        <p:txBody>
          <a:bodyPr/>
          <a:lstStyle/>
          <a:p>
            <a:r>
              <a:rPr lang="en-US"/>
              <a:t>Marketing Management -SBMA7102D</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solidFill>
                  <a:schemeClr val="tx2">
                    <a:lumMod val="65000"/>
                    <a:lumOff val="35000"/>
                  </a:schemeClr>
                </a:solidFill>
              </a:defRPr>
            </a:lvl1pPr>
          </a:lstStyle>
          <a:p>
            <a:fld id="{F8139FF9-B60F-4E24-95D6-6C1F77A0393D}" type="datetime1">
              <a:rPr lang="en-US" smtClean="0"/>
              <a:t>3/11/2019</a:t>
            </a:fld>
            <a:endParaRPr lang="en-US" dirty="0"/>
          </a:p>
        </p:txBody>
      </p:sp>
      <p:sp>
        <p:nvSpPr>
          <p:cNvPr id="5" name="Footer Placeholder 4"/>
          <p:cNvSpPr>
            <a:spLocks noGrp="1"/>
          </p:cNvSpPr>
          <p:nvPr>
            <p:ph type="ftr" sz="quarter" idx="11"/>
          </p:nvPr>
        </p:nvSpPr>
        <p:spPr/>
        <p:txBody>
          <a:bodyPr/>
          <a:lstStyle>
            <a:lvl1pPr>
              <a:defRPr>
                <a:solidFill>
                  <a:schemeClr val="tx2">
                    <a:lumMod val="65000"/>
                    <a:lumOff val="35000"/>
                  </a:schemeClr>
                </a:solidFill>
              </a:defRPr>
            </a:lvl1pPr>
          </a:lstStyle>
          <a:p>
            <a:r>
              <a:rPr lang="en-US"/>
              <a:t>Marketing Management -SBMA7102D</a:t>
            </a:r>
            <a:endParaRPr lang="en-US" dirty="0"/>
          </a:p>
        </p:txBody>
      </p:sp>
      <p:sp>
        <p:nvSpPr>
          <p:cNvPr id="6" name="Slide Number Placeholder 5"/>
          <p:cNvSpPr>
            <a:spLocks noGrp="1"/>
          </p:cNvSpPr>
          <p:nvPr>
            <p:ph type="sldNum" sz="quarter" idx="12"/>
          </p:nvPr>
        </p:nvSpPr>
        <p:spPr/>
        <p:txBody>
          <a:bodyPr/>
          <a:lstStyle>
            <a:lvl1pPr>
              <a:defRPr>
                <a:solidFill>
                  <a:schemeClr val="tx2">
                    <a:lumMod val="65000"/>
                    <a:lumOff val="35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822960"/>
            <a:ext cx="8686800" cy="2011680"/>
          </a:xfrm>
        </p:spPr>
        <p:txBody>
          <a:bodyPr anchor="b">
            <a:normAutofit/>
          </a:bodyPr>
          <a:lstStyle>
            <a:lvl1pPr>
              <a:defRPr sz="6600"/>
            </a:lvl1pPr>
          </a:lstStyle>
          <a:p>
            <a:r>
              <a:rPr lang="en-US"/>
              <a:t>Click to edit Master title style</a:t>
            </a:r>
          </a:p>
        </p:txBody>
      </p:sp>
      <p:sp>
        <p:nvSpPr>
          <p:cNvPr id="3" name="Text Placeholder 2"/>
          <p:cNvSpPr>
            <a:spLocks noGrp="1"/>
          </p:cNvSpPr>
          <p:nvPr>
            <p:ph type="body" idx="1"/>
          </p:nvPr>
        </p:nvSpPr>
        <p:spPr>
          <a:xfrm>
            <a:off x="609600" y="2834640"/>
            <a:ext cx="8686800" cy="1097280"/>
          </a:xfrm>
        </p:spPr>
        <p:txBody>
          <a:bodyPr>
            <a:normAutofit/>
          </a:bodyPr>
          <a:lstStyle>
            <a:lvl1pPr marL="0" indent="0">
              <a:spcBef>
                <a:spcPts val="0"/>
              </a:spcBef>
              <a:buNone/>
              <a:defRPr sz="28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81200" y="1981200"/>
            <a:ext cx="4572000" cy="448056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781800" y="1981200"/>
            <a:ext cx="4572000" cy="448056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402794-C495-4A85-834C-66975F403F9D}" type="datetime1">
              <a:rPr lang="en-US" smtClean="0"/>
              <a:t>3/11/2019</a:t>
            </a:fld>
            <a:endParaRPr lang="en-US" dirty="0"/>
          </a:p>
        </p:txBody>
      </p:sp>
      <p:sp>
        <p:nvSpPr>
          <p:cNvPr id="6" name="Footer Placeholder 5"/>
          <p:cNvSpPr>
            <a:spLocks noGrp="1"/>
          </p:cNvSpPr>
          <p:nvPr>
            <p:ph type="ftr" sz="quarter" idx="11"/>
          </p:nvPr>
        </p:nvSpPr>
        <p:spPr/>
        <p:txBody>
          <a:bodyPr/>
          <a:lstStyle/>
          <a:p>
            <a:r>
              <a:rPr lang="en-US"/>
              <a:t>Marketing Management -SBMA7102D</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981200" y="1679448"/>
            <a:ext cx="4572000" cy="830487"/>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81200" y="2509935"/>
            <a:ext cx="4572000" cy="39670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81800" y="1679448"/>
            <a:ext cx="4572000" cy="830487"/>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781800" y="2509935"/>
            <a:ext cx="4572000" cy="39670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57FF9C-73BD-42DB-8A34-1B67B2A44ADA}" type="datetime1">
              <a:rPr lang="en-US" smtClean="0"/>
              <a:t>3/11/2019</a:t>
            </a:fld>
            <a:endParaRPr lang="en-US" dirty="0"/>
          </a:p>
        </p:txBody>
      </p:sp>
      <p:sp>
        <p:nvSpPr>
          <p:cNvPr id="8" name="Footer Placeholder 7"/>
          <p:cNvSpPr>
            <a:spLocks noGrp="1"/>
          </p:cNvSpPr>
          <p:nvPr>
            <p:ph type="ftr" sz="quarter" idx="11"/>
          </p:nvPr>
        </p:nvSpPr>
        <p:spPr/>
        <p:txBody>
          <a:bodyPr/>
          <a:lstStyle/>
          <a:p>
            <a:r>
              <a:rPr lang="en-US"/>
              <a:t>Marketing Management -SBMA7102D</a:t>
            </a:r>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6F560D-0798-4857-BE53-3B1DF42ADFCC}" type="datetime1">
              <a:rPr lang="en-US" smtClean="0"/>
              <a:t>3/11/2019</a:t>
            </a:fld>
            <a:endParaRPr lang="en-US" dirty="0"/>
          </a:p>
        </p:txBody>
      </p:sp>
      <p:sp>
        <p:nvSpPr>
          <p:cNvPr id="4" name="Footer Placeholder 3"/>
          <p:cNvSpPr>
            <a:spLocks noGrp="1"/>
          </p:cNvSpPr>
          <p:nvPr>
            <p:ph type="ftr" sz="quarter" idx="11"/>
          </p:nvPr>
        </p:nvSpPr>
        <p:spPr/>
        <p:txBody>
          <a:bodyPr/>
          <a:lstStyle/>
          <a:p>
            <a:r>
              <a:rPr lang="en-US"/>
              <a:t>Marketing Management -SBMA7102D</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296C97-6839-4BD4-BE51-FD5C9398C619}" type="datetime1">
              <a:rPr lang="en-US" smtClean="0"/>
              <a:t>3/11/2019</a:t>
            </a:fld>
            <a:endParaRPr lang="en-US" dirty="0"/>
          </a:p>
        </p:txBody>
      </p:sp>
      <p:sp>
        <p:nvSpPr>
          <p:cNvPr id="3" name="Footer Placeholder 2"/>
          <p:cNvSpPr>
            <a:spLocks noGrp="1"/>
          </p:cNvSpPr>
          <p:nvPr>
            <p:ph type="ftr" sz="quarter" idx="11"/>
          </p:nvPr>
        </p:nvSpPr>
        <p:spPr/>
        <p:txBody>
          <a:bodyPr/>
          <a:lstStyle/>
          <a:p>
            <a:r>
              <a:rPr lang="en-US"/>
              <a:t>Marketing Management -SBMA7102D</a:t>
            </a:r>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9420" y="408993"/>
            <a:ext cx="4800937" cy="1828800"/>
          </a:xfrm>
        </p:spPr>
        <p:txBody>
          <a:bodyPr anchor="b">
            <a:noAutofit/>
          </a:bodyPr>
          <a:lstStyle>
            <a:lvl1pPr>
              <a:defRPr sz="4400"/>
            </a:lvl1pPr>
          </a:lstStyle>
          <a:p>
            <a:r>
              <a:rPr lang="en-US"/>
              <a:t>Click to edit Master title style</a:t>
            </a:r>
          </a:p>
        </p:txBody>
      </p:sp>
      <p:sp>
        <p:nvSpPr>
          <p:cNvPr id="3" name="Content Placeholder 2"/>
          <p:cNvSpPr>
            <a:spLocks noGrp="1"/>
          </p:cNvSpPr>
          <p:nvPr>
            <p:ph idx="1"/>
          </p:nvPr>
        </p:nvSpPr>
        <p:spPr>
          <a:xfrm>
            <a:off x="606491" y="381000"/>
            <a:ext cx="5489510" cy="5791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559420" y="2237793"/>
            <a:ext cx="4800937" cy="1828800"/>
          </a:xfrm>
        </p:spPr>
        <p:txBody>
          <a:bodyP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B70F1B-7FA2-4F2A-909B-DB6832097635}" type="datetime1">
              <a:rPr lang="en-US" smtClean="0"/>
              <a:t>3/11/2019</a:t>
            </a:fld>
            <a:endParaRPr lang="en-US" dirty="0"/>
          </a:p>
        </p:txBody>
      </p:sp>
      <p:sp>
        <p:nvSpPr>
          <p:cNvPr id="6" name="Footer Placeholder 5"/>
          <p:cNvSpPr>
            <a:spLocks noGrp="1"/>
          </p:cNvSpPr>
          <p:nvPr>
            <p:ph type="ftr" sz="quarter" idx="11"/>
          </p:nvPr>
        </p:nvSpPr>
        <p:spPr/>
        <p:txBody>
          <a:bodyPr/>
          <a:lstStyle/>
          <a:p>
            <a:r>
              <a:rPr lang="en-US"/>
              <a:t>Marketing Management -SBMA7102D</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a:xfrm>
            <a:off x="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556248" y="384048"/>
            <a:ext cx="4800600" cy="1828800"/>
          </a:xfrm>
        </p:spPr>
        <p:txBody>
          <a:bodyPr anchor="b">
            <a:noAutofit/>
          </a:bodyPr>
          <a:lstStyle>
            <a:lvl1pPr>
              <a:defRPr sz="44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a:ln>
            <a:noFill/>
          </a:ln>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556249" y="2240280"/>
            <a:ext cx="4799140" cy="1828800"/>
          </a:xfrm>
        </p:spPr>
        <p:txBody>
          <a:bodyP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57120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921B8B-27D0-486E-B976-3CCC00DF49B7}" type="datetime1">
              <a:rPr lang="en-US" smtClean="0"/>
              <a:t>3/11/2019</a:t>
            </a:fld>
            <a:endParaRPr lang="en-US" dirty="0"/>
          </a:p>
        </p:txBody>
      </p:sp>
      <p:sp>
        <p:nvSpPr>
          <p:cNvPr id="5" name="Footer Placeholder 4"/>
          <p:cNvSpPr>
            <a:spLocks noGrp="1"/>
          </p:cNvSpPr>
          <p:nvPr>
            <p:ph type="ftr" sz="quarter" idx="11"/>
          </p:nvPr>
        </p:nvSpPr>
        <p:spPr/>
        <p:txBody>
          <a:bodyPr/>
          <a:lstStyle/>
          <a:p>
            <a:r>
              <a:rPr lang="en-US"/>
              <a:t>Marketing Management -SBMA7102D</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42120" y="380999"/>
            <a:ext cx="2011680" cy="6096001"/>
          </a:xfrm>
        </p:spPr>
        <p:txBody>
          <a:bodyPr vert="eaVert"/>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981199" y="380999"/>
            <a:ext cx="7074859" cy="6096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FB24B0-9E0E-48C8-B2F7-5F2D9322732D}" type="datetime1">
              <a:rPr lang="en-US" smtClean="0"/>
              <a:t>3/11/2019</a:t>
            </a:fld>
            <a:endParaRPr lang="en-US" dirty="0"/>
          </a:p>
        </p:txBody>
      </p:sp>
      <p:sp>
        <p:nvSpPr>
          <p:cNvPr id="5" name="Footer Placeholder 4"/>
          <p:cNvSpPr>
            <a:spLocks noGrp="1"/>
          </p:cNvSpPr>
          <p:nvPr>
            <p:ph type="ftr" sz="quarter" idx="11"/>
          </p:nvPr>
        </p:nvSpPr>
        <p:spPr/>
        <p:txBody>
          <a:bodyPr/>
          <a:lstStyle/>
          <a:p>
            <a:r>
              <a:rPr lang="en-US"/>
              <a:t>Marketing Management -SBMA7102D</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81200" y="381000"/>
            <a:ext cx="9372600" cy="12954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81200" y="1987419"/>
            <a:ext cx="9372600" cy="44831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631790" y="5586761"/>
            <a:ext cx="280731" cy="883759"/>
          </a:xfrm>
          <a:prstGeom prst="rect">
            <a:avLst/>
          </a:prstGeom>
        </p:spPr>
        <p:txBody>
          <a:bodyPr vert="vert270" lIns="91440" tIns="45720" rIns="91440" bIns="45720" rtlCol="0" anchor="ctr"/>
          <a:lstStyle>
            <a:lvl1pPr algn="l">
              <a:defRPr sz="1200">
                <a:solidFill>
                  <a:schemeClr val="tx2">
                    <a:lumMod val="65000"/>
                    <a:lumOff val="35000"/>
                  </a:schemeClr>
                </a:solidFill>
              </a:defRPr>
            </a:lvl1pPr>
          </a:lstStyle>
          <a:p>
            <a:fld id="{9BCC8714-2F53-47E6-90D3-A393BB72F46A}" type="datetime1">
              <a:rPr lang="en-US" smtClean="0"/>
              <a:t>3/11/2019</a:t>
            </a:fld>
            <a:endParaRPr lang="en-US" dirty="0"/>
          </a:p>
        </p:txBody>
      </p:sp>
      <p:sp>
        <p:nvSpPr>
          <p:cNvPr id="5" name="Footer Placeholder 4"/>
          <p:cNvSpPr>
            <a:spLocks noGrp="1"/>
          </p:cNvSpPr>
          <p:nvPr>
            <p:ph type="ftr" sz="quarter" idx="3"/>
          </p:nvPr>
        </p:nvSpPr>
        <p:spPr>
          <a:xfrm>
            <a:off x="11631790" y="365125"/>
            <a:ext cx="280730" cy="5139936"/>
          </a:xfrm>
          <a:prstGeom prst="rect">
            <a:avLst/>
          </a:prstGeom>
        </p:spPr>
        <p:txBody>
          <a:bodyPr vert="vert270" lIns="91440" tIns="45720" rIns="91440" bIns="45720" rtlCol="0" anchor="ctr"/>
          <a:lstStyle>
            <a:lvl1pPr algn="ctr">
              <a:defRPr sz="1200">
                <a:solidFill>
                  <a:schemeClr val="tx2">
                    <a:lumMod val="65000"/>
                    <a:lumOff val="35000"/>
                  </a:schemeClr>
                </a:solidFill>
              </a:defRPr>
            </a:lvl1pPr>
          </a:lstStyle>
          <a:p>
            <a:r>
              <a:rPr lang="en-US"/>
              <a:t>Marketing Management -SBMA7102D</a:t>
            </a:r>
            <a:endParaRPr lang="en-US" dirty="0"/>
          </a:p>
        </p:txBody>
      </p:sp>
      <p:sp>
        <p:nvSpPr>
          <p:cNvPr id="6" name="Slide Number Placeholder 5"/>
          <p:cNvSpPr>
            <a:spLocks noGrp="1"/>
          </p:cNvSpPr>
          <p:nvPr>
            <p:ph type="sldNum" sz="quarter" idx="4"/>
          </p:nvPr>
        </p:nvSpPr>
        <p:spPr>
          <a:xfrm>
            <a:off x="313321" y="6268940"/>
            <a:ext cx="722377" cy="201580"/>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85000"/>
        </a:lnSpc>
        <a:spcBef>
          <a:spcPct val="0"/>
        </a:spcBef>
        <a:buNone/>
        <a:defRPr sz="4400" kern="1200" cap="all" baseline="0">
          <a:solidFill>
            <a:schemeClr val="accent1">
              <a:lumMod val="50000"/>
            </a:schemeClr>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685800" indent="-274320" algn="l" defTabSz="914400" rtl="0" eaLnBrk="1" latinLnBrk="0" hangingPunct="1">
        <a:lnSpc>
          <a:spcPct val="90000"/>
        </a:lnSpc>
        <a:spcBef>
          <a:spcPts val="1200"/>
        </a:spcBef>
        <a:buSzPct val="100000"/>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lnSpc>
          <a:spcPct val="90000"/>
        </a:lnSpc>
        <a:spcBef>
          <a:spcPts val="800"/>
        </a:spcBef>
        <a:buSzPct val="100000"/>
        <a:buFont typeface="Arial" pitchFamily="34" charset="0"/>
        <a:buChar char="▪"/>
        <a:defRPr sz="1800" kern="1200">
          <a:solidFill>
            <a:schemeClr val="tx1"/>
          </a:solidFill>
          <a:latin typeface="+mn-lt"/>
          <a:ea typeface="+mn-ea"/>
          <a:cs typeface="+mn-cs"/>
        </a:defRPr>
      </a:lvl3pPr>
      <a:lvl4pPr marL="12344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4pPr>
      <a:lvl5pPr marL="14630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69164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6pPr>
      <a:lvl7pPr marL="18745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21031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8pPr>
      <a:lvl9pPr marL="2331720" indent="-18288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1111" y="2180488"/>
            <a:ext cx="10935264" cy="1820012"/>
          </a:xfrm>
        </p:spPr>
        <p:txBody>
          <a:bodyPr>
            <a:normAutofit fontScale="90000"/>
          </a:bodyPr>
          <a:lstStyle/>
          <a:p>
            <a:pPr algn="r">
              <a:lnSpc>
                <a:spcPct val="150000"/>
              </a:lnSpc>
            </a:pPr>
            <a:r>
              <a:rPr lang="en-US" sz="4000" b="1" dirty="0">
                <a:solidFill>
                  <a:schemeClr val="tx2"/>
                </a:solidFill>
                <a:latin typeface="Times New Roman" panose="02020603050405020304" pitchFamily="18" charset="0"/>
                <a:cs typeface="Times New Roman" panose="02020603050405020304" pitchFamily="18" charset="0"/>
              </a:rPr>
              <a:t>DISTRESSED INVESTMENT OPPORTUNITY</a:t>
            </a:r>
            <a:br>
              <a:rPr lang="en-US" sz="4000" b="1" dirty="0">
                <a:solidFill>
                  <a:schemeClr val="tx2"/>
                </a:solidFill>
                <a:latin typeface="Times New Roman" panose="02020603050405020304" pitchFamily="18" charset="0"/>
                <a:cs typeface="Times New Roman" panose="02020603050405020304" pitchFamily="18" charset="0"/>
              </a:rPr>
            </a:br>
            <a:r>
              <a:rPr lang="en-US" sz="3600" b="1" dirty="0">
                <a:solidFill>
                  <a:schemeClr val="tx2"/>
                </a:solidFill>
                <a:latin typeface="Times New Roman" panose="02020603050405020304" pitchFamily="18" charset="0"/>
                <a:cs typeface="Times New Roman" panose="02020603050405020304" pitchFamily="18" charset="0"/>
              </a:rPr>
              <a:t>Malaysian Natural Rubber Products plc. </a:t>
            </a:r>
            <a:r>
              <a:rPr lang="en-US" sz="4000" b="1" dirty="0">
                <a:solidFill>
                  <a:schemeClr val="tx2"/>
                </a:solidFill>
                <a:latin typeface="Times New Roman" panose="02020603050405020304" pitchFamily="18" charset="0"/>
                <a:cs typeface="Times New Roman" panose="02020603050405020304" pitchFamily="18" charset="0"/>
              </a:rPr>
              <a:t>- </a:t>
            </a:r>
            <a:r>
              <a:rPr lang="en-US" sz="3600" b="1" dirty="0" err="1">
                <a:solidFill>
                  <a:schemeClr val="tx2"/>
                </a:solidFill>
                <a:latin typeface="Times New Roman" panose="02020603050405020304" pitchFamily="18" charset="0"/>
                <a:cs typeface="Times New Roman" panose="02020603050405020304" pitchFamily="18" charset="0"/>
              </a:rPr>
              <a:t>mnrp</a:t>
            </a:r>
            <a:endParaRPr lang="en-US"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838694" y="5213480"/>
            <a:ext cx="6858000" cy="1403630"/>
          </a:xfrm>
        </p:spPr>
        <p:txBody>
          <a:bodyPr>
            <a:normAutofit/>
          </a:bodyPr>
          <a:lstStyle/>
          <a:p>
            <a:pPr algn="r"/>
            <a:r>
              <a:rPr lang="en-US" b="1" dirty="0">
                <a:solidFill>
                  <a:schemeClr val="tx2"/>
                </a:solidFill>
                <a:latin typeface="Times New Roman" panose="02020603050405020304" pitchFamily="18" charset="0"/>
                <a:cs typeface="Times New Roman" panose="02020603050405020304" pitchFamily="18" charset="0"/>
              </a:rPr>
              <a:t>Don Manage - 1706316 </a:t>
            </a:r>
          </a:p>
          <a:p>
            <a:pPr algn="r"/>
            <a:r>
              <a:rPr lang="en-US" b="1" dirty="0">
                <a:solidFill>
                  <a:schemeClr val="tx2"/>
                </a:solidFill>
                <a:latin typeface="Times New Roman" panose="02020603050405020304" pitchFamily="18" charset="0"/>
                <a:cs typeface="Times New Roman" panose="02020603050405020304" pitchFamily="18" charset="0"/>
              </a:rPr>
              <a:t>International Business (SBMA7122D)</a:t>
            </a:r>
          </a:p>
          <a:p>
            <a:pPr algn="r"/>
            <a:r>
              <a:rPr lang="en-US" b="1" dirty="0">
                <a:solidFill>
                  <a:schemeClr val="tx2"/>
                </a:solidFill>
                <a:latin typeface="Times New Roman" panose="02020603050405020304" pitchFamily="18" charset="0"/>
                <a:cs typeface="Times New Roman" panose="02020603050405020304" pitchFamily="18" charset="0"/>
              </a:rPr>
              <a:t>Assignment – 1 Presentation</a:t>
            </a:r>
          </a:p>
        </p:txBody>
      </p:sp>
      <p:pic>
        <p:nvPicPr>
          <p:cNvPr id="4" name="Video 3">
            <a:hlinkClick r:id="" action="ppaction://media"/>
            <a:extLst>
              <a:ext uri="{FF2B5EF4-FFF2-40B4-BE49-F238E27FC236}">
                <a16:creationId xmlns:a16="http://schemas.microsoft.com/office/drawing/2014/main" id="{2ADB9138-D54A-4B76-A6CC-3361B220F8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413251912"/>
      </p:ext>
    </p:extLst>
  </p:cSld>
  <p:clrMapOvr>
    <a:masterClrMapping/>
  </p:clrMapOvr>
  <mc:AlternateContent xmlns:mc="http://schemas.openxmlformats.org/markup-compatibility/2006" xmlns:p14="http://schemas.microsoft.com/office/powerpoint/2010/main">
    <mc:Choice Requires="p14">
      <p:transition spd="med" p14:dur="700" advTm="16566">
        <p:fade/>
      </p:transition>
    </mc:Choice>
    <mc:Fallback xmlns="">
      <p:transition spd="med" advTm="165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272" y="432619"/>
            <a:ext cx="9372600" cy="830826"/>
          </a:xfrm>
        </p:spPr>
        <p:txBody>
          <a:bodyPr>
            <a:normAutofit/>
          </a:bodyPr>
          <a:lstStyle/>
          <a:p>
            <a:pPr algn="ctr"/>
            <a:r>
              <a:rPr lang="en-US" sz="3200" b="1" dirty="0">
                <a:solidFill>
                  <a:schemeClr val="tx2"/>
                </a:solidFill>
                <a:latin typeface="Times New Roman" panose="02020603050405020304" pitchFamily="18" charset="0"/>
                <a:cs typeface="Times New Roman" panose="02020603050405020304" pitchFamily="18" charset="0"/>
              </a:rPr>
              <a:t>Executive  summary</a:t>
            </a:r>
            <a:endParaRPr lang="en-US" sz="3200" b="1" dirty="0">
              <a:solidFill>
                <a:schemeClr val="tx2"/>
              </a:solidFill>
            </a:endParaRPr>
          </a:p>
        </p:txBody>
      </p:sp>
      <p:sp>
        <p:nvSpPr>
          <p:cNvPr id="3" name="Content Placeholder 2"/>
          <p:cNvSpPr>
            <a:spLocks noGrp="1"/>
          </p:cNvSpPr>
          <p:nvPr>
            <p:ph idx="1"/>
          </p:nvPr>
        </p:nvSpPr>
        <p:spPr>
          <a:xfrm>
            <a:off x="1205345" y="1321056"/>
            <a:ext cx="10148455" cy="4637292"/>
          </a:xfrm>
        </p:spPr>
        <p:txBody>
          <a:bodyPr>
            <a:normAutofit fontScale="25000" lnSpcReduction="20000"/>
          </a:bodyPr>
          <a:lstStyle/>
          <a:p>
            <a:pPr marL="0" indent="0" algn="just">
              <a:buNone/>
            </a:pPr>
            <a:endParaRPr lang="en-CA" sz="2000" b="1" dirty="0">
              <a:latin typeface="Times New Roman" panose="02020603050405020304" pitchFamily="18" charset="0"/>
              <a:cs typeface="Times New Roman" panose="02020603050405020304" pitchFamily="18" charset="0"/>
            </a:endParaRPr>
          </a:p>
          <a:p>
            <a:pPr algn="just">
              <a:lnSpc>
                <a:spcPct val="170000"/>
              </a:lnSpc>
            </a:pPr>
            <a:r>
              <a:rPr lang="en-CA" sz="5600" dirty="0">
                <a:latin typeface="Times New Roman" panose="02020603050405020304" pitchFamily="18" charset="0"/>
                <a:cs typeface="Times New Roman" panose="02020603050405020304" pitchFamily="18" charset="0"/>
              </a:rPr>
              <a:t>Royal Platform Investments (“RPI”)  venture capital company incorporated in Canada.</a:t>
            </a:r>
          </a:p>
          <a:p>
            <a:pPr algn="just">
              <a:lnSpc>
                <a:spcPct val="170000"/>
              </a:lnSpc>
            </a:pPr>
            <a:r>
              <a:rPr lang="en-US" sz="5600" dirty="0">
                <a:latin typeface="Times New Roman" panose="02020603050405020304" pitchFamily="18" charset="0"/>
                <a:cs typeface="Times New Roman" panose="02020603050405020304" pitchFamily="18" charset="0"/>
              </a:rPr>
              <a:t>It proposes to enter into an agreement to acquire 80% of the equity of Malaysian Natural Rubber Products plc. (“MNRP”) a Malaysian natural rubber products company which produces surgical products.</a:t>
            </a:r>
          </a:p>
          <a:p>
            <a:pPr algn="just">
              <a:lnSpc>
                <a:spcPct val="170000"/>
              </a:lnSpc>
            </a:pPr>
            <a:r>
              <a:rPr lang="en-US" sz="5600" dirty="0">
                <a:latin typeface="Times New Roman" panose="02020603050405020304" pitchFamily="18" charset="0"/>
                <a:cs typeface="Times New Roman" panose="02020603050405020304" pitchFamily="18" charset="0"/>
              </a:rPr>
              <a:t>RPI intends pay CAD 20 million for the investment.</a:t>
            </a:r>
          </a:p>
          <a:p>
            <a:pPr algn="just">
              <a:lnSpc>
                <a:spcPct val="170000"/>
              </a:lnSpc>
            </a:pPr>
            <a:r>
              <a:rPr lang="en-US" sz="5600" dirty="0">
                <a:latin typeface="Times New Roman" panose="02020603050405020304" pitchFamily="18" charset="0"/>
                <a:cs typeface="Times New Roman" panose="02020603050405020304" pitchFamily="18" charset="0"/>
              </a:rPr>
              <a:t>The company is among the top 50 rubber products manufacturing companies in Malaysia with a 8% of market share of the total rubber manufacturing in the country.</a:t>
            </a:r>
          </a:p>
          <a:p>
            <a:pPr algn="just">
              <a:lnSpc>
                <a:spcPct val="170000"/>
              </a:lnSpc>
            </a:pPr>
            <a:r>
              <a:rPr lang="en-US" sz="5600" dirty="0">
                <a:latin typeface="Times New Roman" panose="02020603050405020304" pitchFamily="18" charset="0"/>
                <a:cs typeface="Times New Roman" panose="02020603050405020304" pitchFamily="18" charset="0"/>
              </a:rPr>
              <a:t>RPI intends to produce the highest quality surgical rubber products using the comparative advantage skills that rubber industry possessed in Malaysia and charge premium prices through exports to the western world. </a:t>
            </a:r>
          </a:p>
          <a:p>
            <a:pPr algn="just">
              <a:lnSpc>
                <a:spcPct val="170000"/>
              </a:lnSpc>
            </a:pPr>
            <a:r>
              <a:rPr lang="en-US" sz="5600" dirty="0">
                <a:latin typeface="Times New Roman" panose="02020603050405020304" pitchFamily="18" charset="0"/>
                <a:cs typeface="Times New Roman" panose="02020603050405020304" pitchFamily="18" charset="0"/>
              </a:rPr>
              <a:t>The investment horizon is for a period of five years</a:t>
            </a:r>
          </a:p>
          <a:p>
            <a:pPr algn="just">
              <a:lnSpc>
                <a:spcPct val="170000"/>
              </a:lnSpc>
            </a:pPr>
            <a:endParaRPr lang="en-US" dirty="0">
              <a:latin typeface="Times New Roman" panose="02020603050405020304" pitchFamily="18" charset="0"/>
              <a:cs typeface="Times New Roman" panose="02020603050405020304" pitchFamily="18" charset="0"/>
            </a:endParaRPr>
          </a:p>
          <a:p>
            <a:pPr marL="0" indent="0" algn="just">
              <a:lnSpc>
                <a:spcPct val="170000"/>
              </a:lnSpc>
              <a:buNone/>
            </a:pPr>
            <a:r>
              <a:rPr lang="en-US" sz="2000" b="1" dirty="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F34C6350-737F-438B-9B4A-D4E776927DE2}"/>
              </a:ext>
            </a:extLst>
          </p:cNvPr>
          <p:cNvSpPr>
            <a:spLocks noGrp="1"/>
          </p:cNvSpPr>
          <p:nvPr>
            <p:ph type="ftr" sz="quarter" idx="11"/>
          </p:nvPr>
        </p:nvSpPr>
        <p:spPr>
          <a:xfrm rot="5400000">
            <a:off x="6139207" y="3760187"/>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04E8BFB3-04DD-495E-9219-666FB57ACAC8}"/>
              </a:ext>
            </a:extLst>
          </p:cNvPr>
          <p:cNvSpPr>
            <a:spLocks noGrp="1"/>
          </p:cNvSpPr>
          <p:nvPr>
            <p:ph type="sldNum" sz="quarter" idx="12"/>
          </p:nvPr>
        </p:nvSpPr>
        <p:spPr/>
        <p:txBody>
          <a:bodyPr/>
          <a:lstStyle/>
          <a:p>
            <a:fld id="{E31375A4-56A4-47D6-9801-1991572033F7}" type="slidenum">
              <a:rPr lang="en-US" smtClean="0"/>
              <a:pPr/>
              <a:t>2</a:t>
            </a:fld>
            <a:endParaRPr lang="en-US" dirty="0"/>
          </a:p>
        </p:txBody>
      </p:sp>
      <p:sp>
        <p:nvSpPr>
          <p:cNvPr id="5" name="TextBox 4">
            <a:extLst>
              <a:ext uri="{FF2B5EF4-FFF2-40B4-BE49-F238E27FC236}">
                <a16:creationId xmlns:a16="http://schemas.microsoft.com/office/drawing/2014/main" id="{66D7A2C9-453C-4124-9719-3B2264C8E2F8}"/>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pic>
        <p:nvPicPr>
          <p:cNvPr id="4" name="Video 3">
            <a:hlinkClick r:id="" action="ppaction://media"/>
            <a:extLst>
              <a:ext uri="{FF2B5EF4-FFF2-40B4-BE49-F238E27FC236}">
                <a16:creationId xmlns:a16="http://schemas.microsoft.com/office/drawing/2014/main" id="{FC582B21-5C4A-496A-A53E-F9AB7E9D0D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523332612"/>
      </p:ext>
    </p:extLst>
  </p:cSld>
  <p:clrMapOvr>
    <a:masterClrMapping/>
  </p:clrMapOvr>
  <mc:AlternateContent xmlns:mc="http://schemas.openxmlformats.org/markup-compatibility/2006" xmlns:p14="http://schemas.microsoft.com/office/powerpoint/2010/main">
    <mc:Choice Requires="p14">
      <p:transition spd="med" p14:dur="700" advTm="88831">
        <p:fade/>
      </p:transition>
    </mc:Choice>
    <mc:Fallback xmlns="">
      <p:transition spd="med" advTm="888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7233"/>
            <a:ext cx="9372600" cy="1295400"/>
          </a:xfrm>
        </p:spPr>
        <p:txBody>
          <a:bodyPr>
            <a:normAutofit/>
          </a:bodyPr>
          <a:lstStyle/>
          <a:p>
            <a:pPr algn="ctr"/>
            <a:r>
              <a:rPr lang="en-CA" sz="3200" b="1" dirty="0">
                <a:solidFill>
                  <a:schemeClr val="tx2"/>
                </a:solidFill>
                <a:latin typeface="Times New Roman" panose="02020603050405020304" pitchFamily="18" charset="0"/>
                <a:cs typeface="Times New Roman" panose="02020603050405020304" pitchFamily="18" charset="0"/>
              </a:rPr>
              <a:t>Current Organizational Structure</a:t>
            </a:r>
            <a:endParaRPr lang="en-US" sz="3200"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A3CD76-7642-4E93-A386-FC76E6B50F33}"/>
              </a:ext>
            </a:extLst>
          </p:cNvPr>
          <p:cNvSpPr>
            <a:spLocks noGrp="1"/>
          </p:cNvSpPr>
          <p:nvPr>
            <p:ph idx="1"/>
          </p:nvPr>
        </p:nvSpPr>
        <p:spPr>
          <a:xfrm>
            <a:off x="1457845" y="1580108"/>
            <a:ext cx="9909810" cy="3924954"/>
          </a:xfrm>
        </p:spPr>
        <p:txBody>
          <a:bodyPr>
            <a:normAutofit/>
          </a:bodyPr>
          <a:lstStyle/>
          <a:p>
            <a:pPr marL="0" indent="0">
              <a:buNone/>
            </a:pPr>
            <a:endParaRPr lang="en-US" sz="2000" dirty="0">
              <a:latin typeface="Times New Roman" panose="02020603050405020304" pitchFamily="18" charset="0"/>
              <a:cs typeface="Times New Roman" panose="02020603050405020304" pitchFamily="18" charset="0"/>
            </a:endParaRPr>
          </a:p>
          <a:p>
            <a:pPr lvl="1" algn="just">
              <a:lnSpc>
                <a:spcPct val="120000"/>
              </a:lnSpc>
              <a:spcBef>
                <a:spcPts val="0"/>
              </a:spcBef>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Current organizational structure consists of 100% ownership by the family. The parents own 50% share of the company and the balance 50% owned by two children with 25% share of ownership each. </a:t>
            </a:r>
          </a:p>
          <a:p>
            <a:pPr lvl="1" algn="just">
              <a:lnSpc>
                <a:spcPct val="120000"/>
              </a:lnSpc>
              <a:spcBef>
                <a:spcPts val="0"/>
              </a:spcBef>
              <a:buFont typeface="Wingdings" panose="05000000000000000000" pitchFamily="2" charset="2"/>
              <a:buChar char="§"/>
            </a:pPr>
            <a:endParaRPr lang="en-US" dirty="0">
              <a:solidFill>
                <a:srgbClr val="0000CC"/>
              </a:solidFill>
              <a:latin typeface="Times New Roman" panose="02020603050405020304" pitchFamily="18" charset="0"/>
              <a:cs typeface="Times New Roman" panose="02020603050405020304" pitchFamily="18" charset="0"/>
            </a:endParaRPr>
          </a:p>
          <a:p>
            <a:pPr lvl="1" algn="just">
              <a:lnSpc>
                <a:spcPct val="120000"/>
              </a:lnSpc>
              <a:spcBef>
                <a:spcPts val="0"/>
              </a:spcBef>
              <a:buFont typeface="Wingdings" panose="05000000000000000000" pitchFamily="2" charset="2"/>
              <a:buChar char="§"/>
            </a:pPr>
            <a:r>
              <a:rPr lang="en-CA" dirty="0">
                <a:latin typeface="Times New Roman" panose="02020603050405020304" pitchFamily="18" charset="0"/>
                <a:cs typeface="Times New Roman" panose="02020603050405020304" pitchFamily="18" charset="0"/>
              </a:rPr>
              <a:t>We are proposing to acquire 80% of the company and the rubber plantation for CAD 10 million. As per the new structure, RPP will own 80%, the parents will own 10% and both children will own 5% each of the new company. </a:t>
            </a:r>
            <a:endParaRPr lang="en-US" dirty="0">
              <a:latin typeface="Times New Roman" panose="02020603050405020304" pitchFamily="18" charset="0"/>
              <a:cs typeface="Times New Roman" panose="02020603050405020304" pitchFamily="18" charset="0"/>
            </a:endParaRPr>
          </a:p>
          <a:p>
            <a:pPr lvl="1" algn="just">
              <a:lnSpc>
                <a:spcPct val="120000"/>
              </a:lnSpc>
              <a:spcBef>
                <a:spcPts val="0"/>
              </a:spcBef>
              <a:buFont typeface="Wingdings" panose="05000000000000000000" pitchFamily="2" charset="2"/>
              <a:buChar char="§"/>
            </a:pPr>
            <a:endParaRPr lang="en-US" dirty="0">
              <a:solidFill>
                <a:srgbClr val="0000CC"/>
              </a:solidFill>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9E11C494-11F6-41C7-B315-177BA32DE13A}"/>
              </a:ext>
            </a:extLst>
          </p:cNvPr>
          <p:cNvSpPr>
            <a:spLocks noGrp="1"/>
          </p:cNvSpPr>
          <p:nvPr>
            <p:ph type="ftr" sz="quarter" idx="11"/>
          </p:nvPr>
        </p:nvSpPr>
        <p:spPr>
          <a:xfrm rot="5400000">
            <a:off x="6527135" y="3613560"/>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A095D7E1-D2EF-459A-8B4A-052467706893}"/>
              </a:ext>
            </a:extLst>
          </p:cNvPr>
          <p:cNvSpPr>
            <a:spLocks noGrp="1"/>
          </p:cNvSpPr>
          <p:nvPr>
            <p:ph type="sldNum" sz="quarter" idx="12"/>
          </p:nvPr>
        </p:nvSpPr>
        <p:spPr/>
        <p:txBody>
          <a:bodyPr/>
          <a:lstStyle/>
          <a:p>
            <a:fld id="{E31375A4-56A4-47D6-9801-1991572033F7}" type="slidenum">
              <a:rPr lang="en-US" smtClean="0"/>
              <a:pPr/>
              <a:t>3</a:t>
            </a:fld>
            <a:endParaRPr lang="en-US" dirty="0"/>
          </a:p>
        </p:txBody>
      </p:sp>
      <p:sp>
        <p:nvSpPr>
          <p:cNvPr id="9" name="TextBox 8">
            <a:extLst>
              <a:ext uri="{FF2B5EF4-FFF2-40B4-BE49-F238E27FC236}">
                <a16:creationId xmlns:a16="http://schemas.microsoft.com/office/drawing/2014/main" id="{CA9F40F7-50EA-4007-AD5C-12243B4E6559}"/>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pic>
        <p:nvPicPr>
          <p:cNvPr id="4" name="Video 3">
            <a:hlinkClick r:id="" action="ppaction://media"/>
            <a:extLst>
              <a:ext uri="{FF2B5EF4-FFF2-40B4-BE49-F238E27FC236}">
                <a16:creationId xmlns:a16="http://schemas.microsoft.com/office/drawing/2014/main" id="{34E5AC0D-7638-4B19-93D8-AF63778932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936955843"/>
      </p:ext>
    </p:extLst>
  </p:cSld>
  <p:clrMapOvr>
    <a:masterClrMapping/>
  </p:clrMapOvr>
  <mc:AlternateContent xmlns:mc="http://schemas.openxmlformats.org/markup-compatibility/2006" xmlns:p14="http://schemas.microsoft.com/office/powerpoint/2010/main">
    <mc:Choice Requires="p14">
      <p:transition spd="med" p14:dur="700" advTm="42990">
        <p:fade/>
      </p:transition>
    </mc:Choice>
    <mc:Fallback xmlns="">
      <p:transition spd="med" advTm="429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50610"/>
            <a:ext cx="9372600" cy="854181"/>
          </a:xfrm>
        </p:spPr>
        <p:txBody>
          <a:bodyPr>
            <a:normAutofit fontScale="90000"/>
          </a:bodyPr>
          <a:lstStyle/>
          <a:p>
            <a:pPr algn="ctr"/>
            <a:r>
              <a:rPr lang="en-US" sz="3200" b="1" dirty="0">
                <a:solidFill>
                  <a:schemeClr val="tx2"/>
                </a:solidFill>
                <a:latin typeface="Times New Roman" panose="02020603050405020304" pitchFamily="18" charset="0"/>
                <a:cs typeface="Times New Roman" panose="02020603050405020304" pitchFamily="18" charset="0"/>
              </a:rPr>
              <a:t>POTENTIAL BUSINESS OUTLOOK IN MALAYSIA</a:t>
            </a:r>
            <a:endParaRPr lang="en-US" sz="3200" b="1" dirty="0">
              <a:solidFill>
                <a:srgbClr val="00206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CA612A-E5C1-46DE-9E54-10C43F37D954}"/>
              </a:ext>
            </a:extLst>
          </p:cNvPr>
          <p:cNvSpPr>
            <a:spLocks noGrp="1"/>
          </p:cNvSpPr>
          <p:nvPr>
            <p:ph sz="half" idx="2"/>
          </p:nvPr>
        </p:nvSpPr>
        <p:spPr>
          <a:xfrm>
            <a:off x="1451728" y="1699767"/>
            <a:ext cx="9902072" cy="4120932"/>
          </a:xfrm>
        </p:spPr>
        <p:txBody>
          <a:bodyPr>
            <a:noAutofit/>
          </a:bodyPr>
          <a:lstStyle/>
          <a:p>
            <a:pPr marL="0" indent="0">
              <a:lnSpc>
                <a:spcPct val="110000"/>
              </a:lnSpc>
              <a:spcBef>
                <a:spcPts val="0"/>
              </a:spcBef>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The Asian Development Bank predicts a growth at 5 percent during next year and 5.3 percent growth thereafter with the stability in the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market. The local government predicts higher private investments during the upcoming years with significant capital expenditure influx form the Services and the Manufacturing sectors.</a:t>
            </a:r>
          </a:p>
          <a:p>
            <a:r>
              <a:rPr lang="en-US" dirty="0">
                <a:latin typeface="Times New Roman" panose="02020603050405020304" pitchFamily="18" charset="0"/>
                <a:cs typeface="Times New Roman" panose="02020603050405020304" pitchFamily="18" charset="0"/>
              </a:rPr>
              <a:t>One of the most important aspect of future outlook is </a:t>
            </a:r>
            <a:r>
              <a:rPr lang="en-CA" dirty="0">
                <a:latin typeface="Times New Roman" panose="02020603050405020304" pitchFamily="18" charset="0"/>
                <a:cs typeface="Times New Roman" panose="02020603050405020304" pitchFamily="18" charset="0"/>
              </a:rPr>
              <a:t>Venture Capital Tax Incentives which proposed by the recent budget for the next year; for example, tax exception for management fees, income from profit sharing, performance fees, etc.</a:t>
            </a:r>
            <a:endParaRPr lang="en-US" dirty="0">
              <a:latin typeface="Times New Roman" panose="02020603050405020304" pitchFamily="18" charset="0"/>
              <a:cs typeface="Times New Roman" panose="02020603050405020304" pitchFamily="18" charset="0"/>
            </a:endParaRPr>
          </a:p>
          <a:p>
            <a:endParaRPr lang="en-US" dirty="0"/>
          </a:p>
          <a:p>
            <a:pPr marL="457200" lvl="1" indent="0">
              <a:spcBef>
                <a:spcPts val="600"/>
              </a:spcBef>
              <a:buNone/>
            </a:pPr>
            <a:endParaRPr lang="en-CA" b="1" dirty="0">
              <a:latin typeface="Times New Roman" panose="02020603050405020304" pitchFamily="18" charset="0"/>
              <a:cs typeface="Times New Roman" panose="02020603050405020304" pitchFamily="18" charset="0"/>
            </a:endParaRPr>
          </a:p>
          <a:p>
            <a:pPr marL="457200" lvl="1" indent="0">
              <a:spcBef>
                <a:spcPts val="600"/>
              </a:spcBef>
              <a:buNone/>
            </a:pPr>
            <a:r>
              <a:rPr lang="en-US" b="1" dirty="0">
                <a:latin typeface="Times New Roman" panose="02020603050405020304" pitchFamily="18" charset="0"/>
                <a:cs typeface="Times New Roman" panose="02020603050405020304" pitchFamily="18" charset="0"/>
              </a:rPr>
              <a:t> </a:t>
            </a:r>
            <a:endParaRPr lang="en-CA"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53A5320C-740D-4FD2-BFC0-61DE85CEE8DA}"/>
              </a:ext>
            </a:extLst>
          </p:cNvPr>
          <p:cNvSpPr>
            <a:spLocks noGrp="1"/>
          </p:cNvSpPr>
          <p:nvPr>
            <p:ph type="ftr" sz="quarter" idx="11"/>
          </p:nvPr>
        </p:nvSpPr>
        <p:spPr>
          <a:xfrm rot="5400000">
            <a:off x="6262399" y="3558607"/>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52910647-BEF3-4432-B969-B916D14CFEFF}"/>
              </a:ext>
            </a:extLst>
          </p:cNvPr>
          <p:cNvSpPr>
            <a:spLocks noGrp="1"/>
          </p:cNvSpPr>
          <p:nvPr>
            <p:ph type="sldNum" sz="quarter" idx="12"/>
          </p:nvPr>
        </p:nvSpPr>
        <p:spPr/>
        <p:txBody>
          <a:bodyPr/>
          <a:lstStyle/>
          <a:p>
            <a:fld id="{E31375A4-56A4-47D6-9801-1991572033F7}" type="slidenum">
              <a:rPr lang="en-US" smtClean="0"/>
              <a:pPr/>
              <a:t>4</a:t>
            </a:fld>
            <a:endParaRPr lang="en-US" dirty="0"/>
          </a:p>
        </p:txBody>
      </p:sp>
      <p:sp>
        <p:nvSpPr>
          <p:cNvPr id="9" name="TextBox 8">
            <a:extLst>
              <a:ext uri="{FF2B5EF4-FFF2-40B4-BE49-F238E27FC236}">
                <a16:creationId xmlns:a16="http://schemas.microsoft.com/office/drawing/2014/main" id="{B0EA76DB-AEB8-49AF-BF70-D9FB3C7A975F}"/>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pic>
        <p:nvPicPr>
          <p:cNvPr id="10" name="Video 9">
            <a:hlinkClick r:id="" action="ppaction://media"/>
            <a:extLst>
              <a:ext uri="{FF2B5EF4-FFF2-40B4-BE49-F238E27FC236}">
                <a16:creationId xmlns:a16="http://schemas.microsoft.com/office/drawing/2014/main" id="{B3A9B136-6C96-4248-AF19-9214E2FD53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4019838448"/>
      </p:ext>
    </p:extLst>
  </p:cSld>
  <p:clrMapOvr>
    <a:masterClrMapping/>
  </p:clrMapOvr>
  <mc:AlternateContent xmlns:mc="http://schemas.openxmlformats.org/markup-compatibility/2006" xmlns:p14="http://schemas.microsoft.com/office/powerpoint/2010/main">
    <mc:Choice Requires="p14">
      <p:transition spd="med" p14:dur="700" advTm="53753">
        <p:fade/>
      </p:transition>
    </mc:Choice>
    <mc:Fallback xmlns="">
      <p:transition spd="med" advTm="537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624" y="0"/>
            <a:ext cx="9372600" cy="1295400"/>
          </a:xfrm>
        </p:spPr>
        <p:txBody>
          <a:bodyPr>
            <a:normAutofit/>
          </a:bodyPr>
          <a:lstStyle/>
          <a:p>
            <a:pPr algn="ctr"/>
            <a:r>
              <a:rPr lang="en-US" sz="3200" b="1" dirty="0">
                <a:solidFill>
                  <a:schemeClr val="tx2"/>
                </a:solidFill>
                <a:latin typeface="Times New Roman" panose="02020603050405020304" pitchFamily="18" charset="0"/>
                <a:cs typeface="Times New Roman" panose="02020603050405020304" pitchFamily="18" charset="0"/>
              </a:rPr>
              <a:t>POTENTIAL BUSINESS OUTLOOK IN MALAYSIA</a:t>
            </a:r>
            <a:endParaRPr lang="en-US" sz="3200" b="1" dirty="0">
              <a:solidFill>
                <a:srgbClr val="00206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CA612A-E5C1-46DE-9E54-10C43F37D954}"/>
              </a:ext>
            </a:extLst>
          </p:cNvPr>
          <p:cNvSpPr>
            <a:spLocks noGrp="1"/>
          </p:cNvSpPr>
          <p:nvPr>
            <p:ph sz="half" idx="2"/>
          </p:nvPr>
        </p:nvSpPr>
        <p:spPr>
          <a:xfrm>
            <a:off x="1752068" y="1403557"/>
            <a:ext cx="10086680" cy="4081615"/>
          </a:xfrm>
        </p:spPr>
        <p:txBody>
          <a:bodyPr>
            <a:noAutofit/>
          </a:bodyPr>
          <a:lstStyle/>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sz="2000" dirty="0">
                <a:solidFill>
                  <a:schemeClr val="tx2"/>
                </a:solidFill>
                <a:latin typeface="Times New Roman" panose="02020603050405020304" pitchFamily="18" charset="0"/>
                <a:cs typeface="Times New Roman" panose="02020603050405020304" pitchFamily="18" charset="0"/>
              </a:rPr>
              <a:t> </a:t>
            </a:r>
          </a:p>
          <a:p>
            <a:pPr marL="914400" lvl="1" indent="-182563" algn="just">
              <a:lnSpc>
                <a:spcPct val="120000"/>
              </a:lnSpc>
              <a:spcBef>
                <a:spcPts val="600"/>
              </a:spcBef>
              <a:buNone/>
            </a:pPr>
            <a:endParaRPr lang="en-CA" sz="1800" dirty="0">
              <a:latin typeface="Times New Roman" panose="02020603050405020304" pitchFamily="18" charset="0"/>
              <a:cs typeface="Times New Roman" panose="02020603050405020304" pitchFamily="18" charset="0"/>
            </a:endParaRPr>
          </a:p>
          <a:p>
            <a:pPr marL="914400" lvl="1" indent="-182563">
              <a:spcBef>
                <a:spcPts val="600"/>
              </a:spcBef>
              <a:buFont typeface="Courier New" pitchFamily="49" charset="0"/>
              <a:buChar char="o"/>
            </a:pPr>
            <a:endParaRPr lang="en-CA" sz="1800" dirty="0">
              <a:latin typeface="Times New Roman" panose="02020603050405020304" pitchFamily="18" charset="0"/>
              <a:cs typeface="Times New Roman" panose="02020603050405020304" pitchFamily="18" charset="0"/>
            </a:endParaRPr>
          </a:p>
          <a:p>
            <a:pPr marL="182563" indent="-182563">
              <a:spcBef>
                <a:spcPts val="600"/>
              </a:spcBef>
              <a:buFont typeface="Wingdings" panose="05000000000000000000" pitchFamily="2" charset="2"/>
              <a:buChar char="§"/>
            </a:pPr>
            <a:endParaRPr lang="en-CA" sz="1800" b="1"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0586F822-37F1-413B-81EC-9A31EAF2EF7B}"/>
              </a:ext>
            </a:extLst>
          </p:cNvPr>
          <p:cNvSpPr>
            <a:spLocks noGrp="1"/>
          </p:cNvSpPr>
          <p:nvPr>
            <p:ph type="ftr" sz="quarter" idx="11"/>
          </p:nvPr>
        </p:nvSpPr>
        <p:spPr>
          <a:xfrm rot="5400000">
            <a:off x="6403559" y="3659397"/>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3FEE090D-5A19-4BFF-BF63-A9961B4236E9}"/>
              </a:ext>
            </a:extLst>
          </p:cNvPr>
          <p:cNvSpPr>
            <a:spLocks noGrp="1"/>
          </p:cNvSpPr>
          <p:nvPr>
            <p:ph type="sldNum" sz="quarter" idx="12"/>
          </p:nvPr>
        </p:nvSpPr>
        <p:spPr/>
        <p:txBody>
          <a:bodyPr/>
          <a:lstStyle/>
          <a:p>
            <a:fld id="{E31375A4-56A4-47D6-9801-1991572033F7}" type="slidenum">
              <a:rPr lang="en-US" smtClean="0"/>
              <a:pPr/>
              <a:t>5</a:t>
            </a:fld>
            <a:endParaRPr lang="en-US" dirty="0"/>
          </a:p>
        </p:txBody>
      </p:sp>
      <p:sp>
        <p:nvSpPr>
          <p:cNvPr id="9" name="TextBox 8">
            <a:extLst>
              <a:ext uri="{FF2B5EF4-FFF2-40B4-BE49-F238E27FC236}">
                <a16:creationId xmlns:a16="http://schemas.microsoft.com/office/drawing/2014/main" id="{C0B21749-1CF1-4C81-ABAD-4AE59318081A}"/>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pic>
        <p:nvPicPr>
          <p:cNvPr id="10" name="Picture 9">
            <a:extLst>
              <a:ext uri="{FF2B5EF4-FFF2-40B4-BE49-F238E27FC236}">
                <a16:creationId xmlns:a16="http://schemas.microsoft.com/office/drawing/2014/main" id="{AC8B9E65-F072-46EB-9709-1C65320AE858}"/>
              </a:ext>
            </a:extLst>
          </p:cNvPr>
          <p:cNvPicPr/>
          <p:nvPr/>
        </p:nvPicPr>
        <p:blipFill>
          <a:blip r:embed="rId4"/>
          <a:stretch>
            <a:fillRect/>
          </a:stretch>
        </p:blipFill>
        <p:spPr>
          <a:xfrm>
            <a:off x="2133599" y="1995948"/>
            <a:ext cx="8426245" cy="3244645"/>
          </a:xfrm>
          <a:prstGeom prst="rect">
            <a:avLst/>
          </a:prstGeom>
        </p:spPr>
      </p:pic>
      <p:pic>
        <p:nvPicPr>
          <p:cNvPr id="11" name="Video 10">
            <a:hlinkClick r:id="" action="ppaction://media"/>
            <a:extLst>
              <a:ext uri="{FF2B5EF4-FFF2-40B4-BE49-F238E27FC236}">
                <a16:creationId xmlns:a16="http://schemas.microsoft.com/office/drawing/2014/main" id="{1F281367-E7D0-4D31-8081-65DE8B5DAE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986114459"/>
      </p:ext>
    </p:extLst>
  </p:cSld>
  <p:clrMapOvr>
    <a:masterClrMapping/>
  </p:clrMapOvr>
  <mc:AlternateContent xmlns:mc="http://schemas.openxmlformats.org/markup-compatibility/2006">
    <mc:Choice xmlns:p14="http://schemas.microsoft.com/office/powerpoint/2010/main" Requires="p14">
      <p:transition spd="med" p14:dur="700" advTm="32135">
        <p:fade/>
      </p:transition>
    </mc:Choice>
    <mc:Fallback>
      <p:transition spd="med" advTm="321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289" y="609602"/>
            <a:ext cx="9372600" cy="679285"/>
          </a:xfrm>
        </p:spPr>
        <p:txBody>
          <a:bodyPr>
            <a:normAutofit/>
          </a:bodyPr>
          <a:lstStyle/>
          <a:p>
            <a:pPr algn="ctr"/>
            <a:r>
              <a:rPr lang="en-US" sz="3200" b="1" dirty="0">
                <a:solidFill>
                  <a:schemeClr val="tx2"/>
                </a:solidFill>
                <a:latin typeface="Times New Roman" panose="02020603050405020304" pitchFamily="18" charset="0"/>
                <a:cs typeface="Times New Roman" panose="02020603050405020304" pitchFamily="18" charset="0"/>
              </a:rPr>
              <a:t>RISKS ASSOCIATED WITH THE INVESTMENTS</a:t>
            </a:r>
            <a:endParaRPr lang="en-US" sz="3200" b="1" i="1" dirty="0">
              <a:solidFill>
                <a:srgbClr val="00206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CA612A-E5C1-46DE-9E54-10C43F37D954}"/>
              </a:ext>
            </a:extLst>
          </p:cNvPr>
          <p:cNvSpPr>
            <a:spLocks noGrp="1"/>
          </p:cNvSpPr>
          <p:nvPr>
            <p:ph sz="half" idx="2"/>
          </p:nvPr>
        </p:nvSpPr>
        <p:spPr>
          <a:xfrm>
            <a:off x="1514168" y="1664768"/>
            <a:ext cx="9869129" cy="4332908"/>
          </a:xfrm>
        </p:spPr>
        <p:txBody>
          <a:bodyPr>
            <a:normAutofit fontScale="92500" lnSpcReduction="20000"/>
          </a:bodyPr>
          <a:lstStyle/>
          <a:p>
            <a:pPr marL="0" indent="0">
              <a:buNone/>
            </a:pPr>
            <a:r>
              <a:rPr lang="en-US" sz="2200" dirty="0">
                <a:latin typeface="Times New Roman" panose="02020603050405020304" pitchFamily="18" charset="0"/>
                <a:cs typeface="Times New Roman" panose="02020603050405020304" pitchFamily="18" charset="0"/>
              </a:rPr>
              <a:t> </a:t>
            </a:r>
          </a:p>
          <a:p>
            <a:r>
              <a:rPr lang="en-CA" dirty="0">
                <a:latin typeface="Times New Roman" panose="02020603050405020304" pitchFamily="18" charset="0"/>
                <a:cs typeface="Times New Roman" panose="02020603050405020304" pitchFamily="18" charset="0"/>
              </a:rPr>
              <a:t>Key Person Risk</a:t>
            </a:r>
            <a:endParaRPr lang="en-US" dirty="0">
              <a:latin typeface="Times New Roman" panose="02020603050405020304" pitchFamily="18" charset="0"/>
              <a:cs typeface="Times New Roman" panose="02020603050405020304" pitchFamily="18" charset="0"/>
            </a:endParaRPr>
          </a:p>
          <a:p>
            <a:r>
              <a:rPr lang="en-CA" dirty="0">
                <a:latin typeface="Times New Roman" panose="02020603050405020304" pitchFamily="18" charset="0"/>
                <a:cs typeface="Times New Roman" panose="02020603050405020304" pitchFamily="18" charset="0"/>
              </a:rPr>
              <a:t>Process and Execution Risk</a:t>
            </a:r>
          </a:p>
          <a:p>
            <a:r>
              <a:rPr lang="en-CA" dirty="0">
                <a:latin typeface="Times New Roman" panose="02020603050405020304" pitchFamily="18" charset="0"/>
                <a:cs typeface="Times New Roman" panose="02020603050405020304" pitchFamily="18" charset="0"/>
              </a:rPr>
              <a:t>Geographical Situation</a:t>
            </a:r>
            <a:endParaRPr lang="en-US" dirty="0">
              <a:latin typeface="Times New Roman" panose="02020603050405020304" pitchFamily="18" charset="0"/>
              <a:cs typeface="Times New Roman" panose="02020603050405020304" pitchFamily="18" charset="0"/>
            </a:endParaRPr>
          </a:p>
          <a:p>
            <a:r>
              <a:rPr lang="en-CA" dirty="0">
                <a:latin typeface="Times New Roman" panose="02020603050405020304" pitchFamily="18" charset="0"/>
                <a:cs typeface="Times New Roman" panose="02020603050405020304" pitchFamily="18" charset="0"/>
              </a:rPr>
              <a:t>Funding MNRP</a:t>
            </a:r>
          </a:p>
          <a:p>
            <a:r>
              <a:rPr lang="en-CA" dirty="0">
                <a:latin typeface="Times New Roman" panose="02020603050405020304" pitchFamily="18" charset="0"/>
                <a:cs typeface="Times New Roman" panose="02020603050405020304" pitchFamily="18" charset="0"/>
              </a:rPr>
              <a:t>Currency Risks</a:t>
            </a:r>
          </a:p>
          <a:p>
            <a:pPr marL="0" indent="0">
              <a:buNone/>
            </a:pPr>
            <a:endParaRPr lang="en-US" dirty="0">
              <a:latin typeface="Times New Roman" panose="02020603050405020304" pitchFamily="18" charset="0"/>
              <a:cs typeface="Times New Roman" panose="02020603050405020304" pitchFamily="18" charset="0"/>
            </a:endParaRPr>
          </a:p>
          <a:p>
            <a:pPr marL="0" indent="0">
              <a:lnSpc>
                <a:spcPct val="160000"/>
              </a:lnSpc>
              <a:buNone/>
            </a:pPr>
            <a:r>
              <a:rPr lang="en-US" dirty="0">
                <a:latin typeface="Times New Roman" panose="02020603050405020304" pitchFamily="18" charset="0"/>
                <a:cs typeface="Times New Roman" panose="02020603050405020304" pitchFamily="18" charset="0"/>
              </a:rPr>
              <a:t>We believe the key risks identified are an effective reflection of the current risk profile associated with the company &amp; effectively being mitigated.</a:t>
            </a:r>
          </a:p>
          <a:p>
            <a:endParaRPr lang="en-US" dirty="0"/>
          </a:p>
        </p:txBody>
      </p:sp>
      <p:sp>
        <p:nvSpPr>
          <p:cNvPr id="7" name="Footer Placeholder 6">
            <a:extLst>
              <a:ext uri="{FF2B5EF4-FFF2-40B4-BE49-F238E27FC236}">
                <a16:creationId xmlns:a16="http://schemas.microsoft.com/office/drawing/2014/main" id="{5C9CD94A-FCF0-4386-B31D-42F014009FC5}"/>
              </a:ext>
            </a:extLst>
          </p:cNvPr>
          <p:cNvSpPr>
            <a:spLocks noGrp="1"/>
          </p:cNvSpPr>
          <p:nvPr>
            <p:ph type="ftr" sz="quarter" idx="11"/>
          </p:nvPr>
        </p:nvSpPr>
        <p:spPr>
          <a:xfrm rot="5400000">
            <a:off x="6308367" y="3799762"/>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AC96BFF2-50A9-43F1-95AD-C2B458822A82}"/>
              </a:ext>
            </a:extLst>
          </p:cNvPr>
          <p:cNvSpPr>
            <a:spLocks noGrp="1"/>
          </p:cNvSpPr>
          <p:nvPr>
            <p:ph type="sldNum" sz="quarter" idx="12"/>
          </p:nvPr>
        </p:nvSpPr>
        <p:spPr/>
        <p:txBody>
          <a:bodyPr/>
          <a:lstStyle/>
          <a:p>
            <a:fld id="{E31375A4-56A4-47D6-9801-1991572033F7}" type="slidenum">
              <a:rPr lang="en-US" smtClean="0"/>
              <a:pPr/>
              <a:t>6</a:t>
            </a:fld>
            <a:endParaRPr lang="en-US" dirty="0"/>
          </a:p>
        </p:txBody>
      </p:sp>
      <p:sp>
        <p:nvSpPr>
          <p:cNvPr id="9" name="TextBox 8">
            <a:extLst>
              <a:ext uri="{FF2B5EF4-FFF2-40B4-BE49-F238E27FC236}">
                <a16:creationId xmlns:a16="http://schemas.microsoft.com/office/drawing/2014/main" id="{845B3CC7-348E-422B-8916-20DE1E604C89}"/>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spTree>
    <p:extLst>
      <p:ext uri="{BB962C8B-B14F-4D97-AF65-F5344CB8AC3E}">
        <p14:creationId xmlns:p14="http://schemas.microsoft.com/office/powerpoint/2010/main" val="311519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7960" y="889545"/>
            <a:ext cx="9785839" cy="1295400"/>
          </a:xfrm>
        </p:spPr>
        <p:txBody>
          <a:bodyPr>
            <a:noAutofit/>
          </a:bodyPr>
          <a:lstStyle/>
          <a:p>
            <a:pPr marL="731520" algn="ctr">
              <a:lnSpc>
                <a:spcPct val="90000"/>
              </a:lnSpc>
              <a:spcBef>
                <a:spcPts val="1800"/>
              </a:spcBef>
              <a:buSzPct val="100000"/>
            </a:pPr>
            <a:r>
              <a:rPr lang="en-US" sz="3200" b="1" dirty="0">
                <a:solidFill>
                  <a:schemeClr val="tx2"/>
                </a:solidFill>
                <a:latin typeface="Times New Roman" panose="02020603050405020304" pitchFamily="18" charset="0"/>
                <a:ea typeface="+mn-ea"/>
                <a:cs typeface="Times New Roman" panose="02020603050405020304" pitchFamily="18" charset="0"/>
              </a:rPr>
              <a:t>INVESTMENT STRATEGY AND PROCESS</a:t>
            </a:r>
            <a:br>
              <a:rPr lang="en-US" sz="3200" dirty="0">
                <a:latin typeface="Times New Roman" panose="02020603050405020304" pitchFamily="18" charset="0"/>
                <a:cs typeface="Times New Roman" panose="02020603050405020304" pitchFamily="18" charset="0"/>
              </a:rPr>
            </a:br>
            <a:endParaRPr lang="en-US" sz="3200" b="1" i="1" dirty="0">
              <a:solidFill>
                <a:srgbClr val="00206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CA612A-E5C1-46DE-9E54-10C43F37D954}"/>
              </a:ext>
            </a:extLst>
          </p:cNvPr>
          <p:cNvSpPr>
            <a:spLocks noGrp="1"/>
          </p:cNvSpPr>
          <p:nvPr>
            <p:ph sz="half" idx="2"/>
          </p:nvPr>
        </p:nvSpPr>
        <p:spPr>
          <a:xfrm>
            <a:off x="1902730" y="1727537"/>
            <a:ext cx="9463454" cy="3798190"/>
          </a:xfrm>
        </p:spPr>
        <p:txBody>
          <a:bodyPr>
            <a:normAutofit/>
          </a:bodyPr>
          <a:lstStyle/>
          <a:p>
            <a:pPr marL="0" indent="0">
              <a:spcBef>
                <a:spcPts val="600"/>
              </a:spcBef>
              <a:buNone/>
            </a:pPr>
            <a:endParaRPr lang="en-US" sz="16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RPI employs two types of venture capital strategies when investing in businesses.</a:t>
            </a:r>
          </a:p>
          <a:p>
            <a:pPr lvl="1"/>
            <a:endParaRPr lang="en-US" dirty="0">
              <a:latin typeface="Times New Roman" panose="02020603050405020304" pitchFamily="18" charset="0"/>
              <a:cs typeface="Times New Roman" panose="02020603050405020304" pitchFamily="18" charset="0"/>
            </a:endParaRPr>
          </a:p>
          <a:p>
            <a:pPr lvl="2"/>
            <a:r>
              <a:rPr lang="en-US" sz="2000" dirty="0">
                <a:latin typeface="Times New Roman" panose="02020603050405020304" pitchFamily="18" charset="0"/>
                <a:cs typeface="Times New Roman" panose="02020603050405020304" pitchFamily="18" charset="0"/>
              </a:rPr>
              <a:t>Credit Strategy: Provides direct funding through collateralization  (if needed) &amp; with the involvement in the business. </a:t>
            </a:r>
          </a:p>
          <a:p>
            <a:pPr marL="777240" lvl="2" indent="0">
              <a:buNone/>
            </a:pPr>
            <a:r>
              <a:rPr lang="en-US" sz="2000" dirty="0">
                <a:latin typeface="Times New Roman" panose="02020603050405020304" pitchFamily="18" charset="0"/>
                <a:cs typeface="Times New Roman" panose="02020603050405020304" pitchFamily="18" charset="0"/>
              </a:rPr>
              <a:t>		</a:t>
            </a:r>
          </a:p>
          <a:p>
            <a:pPr lvl="2"/>
            <a:r>
              <a:rPr lang="en-US" sz="2000" dirty="0">
                <a:latin typeface="Times New Roman" panose="02020603050405020304" pitchFamily="18" charset="0"/>
                <a:cs typeface="Times New Roman" panose="02020603050405020304" pitchFamily="18" charset="0"/>
              </a:rPr>
              <a:t>Distressed Strategy: Participate in the equity with the involvement in the business.</a:t>
            </a:r>
          </a:p>
          <a:p>
            <a:pPr lvl="2"/>
            <a:endParaRPr lang="en-US" sz="2000" dirty="0">
              <a:latin typeface="Times New Roman" panose="02020603050405020304" pitchFamily="18" charset="0"/>
              <a:cs typeface="Times New Roman" panose="02020603050405020304" pitchFamily="18" charset="0"/>
            </a:endParaRPr>
          </a:p>
          <a:p>
            <a:pPr marL="403225" lvl="2" indent="-285750"/>
            <a:r>
              <a:rPr lang="en-US" sz="2000" dirty="0">
                <a:latin typeface="Times New Roman" panose="02020603050405020304" pitchFamily="18" charset="0"/>
                <a:cs typeface="Times New Roman" panose="02020603050405020304" pitchFamily="18" charset="0"/>
              </a:rPr>
              <a:t>In MNRP case Distressed Strategy will be employed</a:t>
            </a:r>
          </a:p>
          <a:p>
            <a:pPr lvl="2"/>
            <a:endParaRPr lang="en-US" sz="1400" dirty="0">
              <a:latin typeface="Times New Roman" panose="02020603050405020304" pitchFamily="18" charset="0"/>
              <a:cs typeface="Times New Roman" panose="02020603050405020304" pitchFamily="18" charset="0"/>
            </a:endParaRPr>
          </a:p>
          <a:p>
            <a:pPr lvl="2"/>
            <a:endParaRPr lang="en-US" sz="1400"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606DFBEC-4207-417E-8548-0FFC27ED985C}"/>
              </a:ext>
            </a:extLst>
          </p:cNvPr>
          <p:cNvSpPr>
            <a:spLocks noGrp="1"/>
          </p:cNvSpPr>
          <p:nvPr>
            <p:ph type="ftr" sz="quarter" idx="11"/>
          </p:nvPr>
        </p:nvSpPr>
        <p:spPr>
          <a:xfrm rot="5400000">
            <a:off x="6192694" y="3558607"/>
            <a:ext cx="280730" cy="5139936"/>
          </a:xfrm>
        </p:spPr>
        <p:txBody>
          <a:bodyPr/>
          <a:lstStyle/>
          <a:p>
            <a:r>
              <a:rPr lang="en-US" dirty="0"/>
              <a:t>International Business (SBMA7122D)</a:t>
            </a:r>
          </a:p>
        </p:txBody>
      </p:sp>
      <p:sp>
        <p:nvSpPr>
          <p:cNvPr id="8" name="Slide Number Placeholder 7">
            <a:extLst>
              <a:ext uri="{FF2B5EF4-FFF2-40B4-BE49-F238E27FC236}">
                <a16:creationId xmlns:a16="http://schemas.microsoft.com/office/drawing/2014/main" id="{802F9E42-37A2-48D0-AC14-5219AAABF29A}"/>
              </a:ext>
            </a:extLst>
          </p:cNvPr>
          <p:cNvSpPr>
            <a:spLocks noGrp="1"/>
          </p:cNvSpPr>
          <p:nvPr>
            <p:ph type="sldNum" sz="quarter" idx="12"/>
          </p:nvPr>
        </p:nvSpPr>
        <p:spPr/>
        <p:txBody>
          <a:bodyPr/>
          <a:lstStyle/>
          <a:p>
            <a:fld id="{E31375A4-56A4-47D6-9801-1991572033F7}" type="slidenum">
              <a:rPr lang="en-US" smtClean="0"/>
              <a:pPr/>
              <a:t>7</a:t>
            </a:fld>
            <a:endParaRPr lang="en-US" dirty="0"/>
          </a:p>
        </p:txBody>
      </p:sp>
      <p:sp>
        <p:nvSpPr>
          <p:cNvPr id="9" name="TextBox 8">
            <a:extLst>
              <a:ext uri="{FF2B5EF4-FFF2-40B4-BE49-F238E27FC236}">
                <a16:creationId xmlns:a16="http://schemas.microsoft.com/office/drawing/2014/main" id="{5C556072-2D4A-43B2-9C64-2C80C218D757}"/>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spTree>
    <p:extLst>
      <p:ext uri="{BB962C8B-B14F-4D97-AF65-F5344CB8AC3E}">
        <p14:creationId xmlns:p14="http://schemas.microsoft.com/office/powerpoint/2010/main" val="1050717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7961" y="691571"/>
            <a:ext cx="9372600" cy="537462"/>
          </a:xfrm>
        </p:spPr>
        <p:txBody>
          <a:bodyPr>
            <a:normAutofit fontScale="90000"/>
          </a:bodyPr>
          <a:lstStyle/>
          <a:p>
            <a:pPr algn="ctr"/>
            <a:r>
              <a:rPr lang="en-US" sz="4000" b="1" dirty="0">
                <a:solidFill>
                  <a:srgbClr val="002060"/>
                </a:solidFill>
                <a:latin typeface="Times New Roman" panose="02020603050405020304" pitchFamily="18" charset="0"/>
                <a:cs typeface="Times New Roman" panose="02020603050405020304" pitchFamily="18" charset="0"/>
              </a:rPr>
              <a:t> </a:t>
            </a:r>
            <a:r>
              <a:rPr lang="en-US" sz="3600" b="1" dirty="0">
                <a:solidFill>
                  <a:schemeClr val="tx2"/>
                </a:solidFill>
                <a:latin typeface="Times New Roman" panose="02020603050405020304" pitchFamily="18" charset="0"/>
                <a:cs typeface="Times New Roman" panose="02020603050405020304" pitchFamily="18" charset="0"/>
              </a:rPr>
              <a:t>INVESTMENT STRATEGY AND PROCESS</a:t>
            </a:r>
            <a:endParaRPr lang="en-US" sz="3600" b="1" i="1" dirty="0">
              <a:solidFill>
                <a:srgbClr val="00206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CA612A-E5C1-46DE-9E54-10C43F37D954}"/>
              </a:ext>
            </a:extLst>
          </p:cNvPr>
          <p:cNvSpPr>
            <a:spLocks noGrp="1"/>
          </p:cNvSpPr>
          <p:nvPr>
            <p:ph sz="half" idx="2"/>
          </p:nvPr>
        </p:nvSpPr>
        <p:spPr>
          <a:xfrm>
            <a:off x="1910010" y="1443115"/>
            <a:ext cx="9463454" cy="4436575"/>
          </a:xfrm>
        </p:spPr>
        <p:txBody>
          <a:bodyPr>
            <a:normAutofit fontScale="47500" lnSpcReduction="20000"/>
          </a:bodyPr>
          <a:lstStyle/>
          <a:p>
            <a:pPr marL="0" indent="0" algn="ctr">
              <a:buNone/>
            </a:pPr>
            <a:r>
              <a:rPr lang="en-US" sz="5100" b="1" dirty="0">
                <a:latin typeface="Times New Roman" panose="02020603050405020304" pitchFamily="18" charset="0"/>
                <a:cs typeface="Times New Roman" panose="02020603050405020304" pitchFamily="18" charset="0"/>
              </a:rPr>
              <a:t>Investment Process</a:t>
            </a:r>
          </a:p>
          <a:p>
            <a:pPr marL="0" indent="0" algn="ctr">
              <a:buNone/>
            </a:pPr>
            <a:endParaRPr lang="en-US"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Origination</a:t>
            </a:r>
            <a:endParaRPr lang="en-US" sz="3800"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Screening</a:t>
            </a:r>
          </a:p>
          <a:p>
            <a:pPr>
              <a:lnSpc>
                <a:spcPct val="120000"/>
              </a:lnSpc>
            </a:pPr>
            <a:r>
              <a:rPr lang="en-CA" sz="3800" dirty="0">
                <a:latin typeface="Times New Roman" panose="02020603050405020304" pitchFamily="18" charset="0"/>
                <a:cs typeface="Times New Roman" panose="02020603050405020304" pitchFamily="18" charset="0"/>
              </a:rPr>
              <a:t>Prioritization</a:t>
            </a:r>
            <a:endParaRPr lang="en-US" sz="3800"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Due Diligence</a:t>
            </a:r>
            <a:endParaRPr lang="en-US" sz="3800"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Investment Decision Approval</a:t>
            </a:r>
            <a:endParaRPr lang="en-US" sz="3800"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Execution of pre- launch activity</a:t>
            </a:r>
            <a:endParaRPr lang="en-US" sz="3800" dirty="0">
              <a:latin typeface="Times New Roman" panose="02020603050405020304" pitchFamily="18" charset="0"/>
              <a:cs typeface="Times New Roman" panose="02020603050405020304" pitchFamily="18" charset="0"/>
            </a:endParaRPr>
          </a:p>
          <a:p>
            <a:pPr>
              <a:lnSpc>
                <a:spcPct val="120000"/>
              </a:lnSpc>
            </a:pPr>
            <a:r>
              <a:rPr lang="en-CA" sz="3800" dirty="0">
                <a:latin typeface="Times New Roman" panose="02020603050405020304" pitchFamily="18" charset="0"/>
                <a:cs typeface="Times New Roman" panose="02020603050405020304" pitchFamily="18" charset="0"/>
              </a:rPr>
              <a:t>Monetization</a:t>
            </a:r>
            <a:endParaRPr lang="en-US" sz="38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a:spcBef>
                <a:spcPts val="600"/>
              </a:spcBef>
            </a:pPr>
            <a:endParaRPr lang="en-US" sz="2000" dirty="0">
              <a:solidFill>
                <a:schemeClr val="tx2"/>
              </a:solidFill>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F597F2CF-3825-4BAC-95DD-8EE91CE7B7E4}"/>
              </a:ext>
            </a:extLst>
          </p:cNvPr>
          <p:cNvSpPr>
            <a:spLocks noGrp="1"/>
          </p:cNvSpPr>
          <p:nvPr>
            <p:ph type="ftr" sz="quarter" idx="11"/>
          </p:nvPr>
        </p:nvSpPr>
        <p:spPr>
          <a:xfrm rot="5400000">
            <a:off x="6501372" y="3558607"/>
            <a:ext cx="280730" cy="5139936"/>
          </a:xfrm>
        </p:spPr>
        <p:txBody>
          <a:bodyPr/>
          <a:lstStyle/>
          <a:p>
            <a:r>
              <a:rPr lang="en-US" dirty="0"/>
              <a:t>  International Business (SBMA7122D)</a:t>
            </a:r>
          </a:p>
        </p:txBody>
      </p:sp>
      <p:sp>
        <p:nvSpPr>
          <p:cNvPr id="8" name="Slide Number Placeholder 7">
            <a:extLst>
              <a:ext uri="{FF2B5EF4-FFF2-40B4-BE49-F238E27FC236}">
                <a16:creationId xmlns:a16="http://schemas.microsoft.com/office/drawing/2014/main" id="{01EB3773-F502-4699-B3D6-785E8063C0E6}"/>
              </a:ext>
            </a:extLst>
          </p:cNvPr>
          <p:cNvSpPr>
            <a:spLocks noGrp="1"/>
          </p:cNvSpPr>
          <p:nvPr>
            <p:ph type="sldNum" sz="quarter" idx="12"/>
          </p:nvPr>
        </p:nvSpPr>
        <p:spPr/>
        <p:txBody>
          <a:bodyPr/>
          <a:lstStyle/>
          <a:p>
            <a:fld id="{E31375A4-56A4-47D6-9801-1991572033F7}" type="slidenum">
              <a:rPr lang="en-US" smtClean="0"/>
              <a:pPr/>
              <a:t>8</a:t>
            </a:fld>
            <a:endParaRPr lang="en-US" dirty="0"/>
          </a:p>
        </p:txBody>
      </p:sp>
      <p:sp>
        <p:nvSpPr>
          <p:cNvPr id="9" name="TextBox 8">
            <a:extLst>
              <a:ext uri="{FF2B5EF4-FFF2-40B4-BE49-F238E27FC236}">
                <a16:creationId xmlns:a16="http://schemas.microsoft.com/office/drawing/2014/main" id="{BA38FFA4-CFF9-4885-A58E-4174F7347746}"/>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spTree>
    <p:extLst>
      <p:ext uri="{BB962C8B-B14F-4D97-AF65-F5344CB8AC3E}">
        <p14:creationId xmlns:p14="http://schemas.microsoft.com/office/powerpoint/2010/main" val="1809217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A4DF-1D95-40F6-8F76-B76A145CAFAA}"/>
              </a:ext>
            </a:extLst>
          </p:cNvPr>
          <p:cNvSpPr>
            <a:spLocks noGrp="1"/>
          </p:cNvSpPr>
          <p:nvPr>
            <p:ph type="title"/>
          </p:nvPr>
        </p:nvSpPr>
        <p:spPr>
          <a:xfrm>
            <a:off x="1981200" y="381000"/>
            <a:ext cx="9372600" cy="700548"/>
          </a:xfrm>
        </p:spPr>
        <p:txBody>
          <a:bodyPr>
            <a:normAutofit/>
          </a:bodyPr>
          <a:lstStyle/>
          <a:p>
            <a:r>
              <a:rPr lang="en-US" sz="3200" b="1" dirty="0">
                <a:solidFill>
                  <a:schemeClr val="tx2"/>
                </a:solidFill>
                <a:latin typeface="Times New Roman" panose="02020603050405020304" pitchFamily="18" charset="0"/>
                <a:cs typeface="Times New Roman" panose="02020603050405020304" pitchFamily="18" charset="0"/>
              </a:rPr>
              <a:t>INTERNATIONAL MARKETTING PLAN</a:t>
            </a:r>
          </a:p>
        </p:txBody>
      </p:sp>
      <p:sp>
        <p:nvSpPr>
          <p:cNvPr id="3" name="Content Placeholder 2">
            <a:extLst>
              <a:ext uri="{FF2B5EF4-FFF2-40B4-BE49-F238E27FC236}">
                <a16:creationId xmlns:a16="http://schemas.microsoft.com/office/drawing/2014/main" id="{41BFB3DD-8527-4BD2-8878-24413DCBF4E8}"/>
              </a:ext>
            </a:extLst>
          </p:cNvPr>
          <p:cNvSpPr>
            <a:spLocks noGrp="1"/>
          </p:cNvSpPr>
          <p:nvPr>
            <p:ph idx="1"/>
          </p:nvPr>
        </p:nvSpPr>
        <p:spPr>
          <a:xfrm>
            <a:off x="1582994" y="668595"/>
            <a:ext cx="9770806" cy="5600346"/>
          </a:xfrm>
        </p:spPr>
        <p:txBody>
          <a:bodyPr>
            <a:normAutofit fontScale="92500" lnSpcReduction="10000"/>
          </a:bodyPr>
          <a:lstStyle/>
          <a:p>
            <a:pPr marL="0" indent="0" algn="ctr">
              <a:buNone/>
            </a:pPr>
            <a:endParaRPr lang="en-US" dirty="0"/>
          </a:p>
          <a:p>
            <a:pPr>
              <a:lnSpc>
                <a:spcPct val="150000"/>
              </a:lnSpc>
            </a:pPr>
            <a:r>
              <a:rPr lang="en-US" sz="2200" dirty="0">
                <a:latin typeface="Times New Roman" panose="02020603050405020304" pitchFamily="18" charset="0"/>
                <a:cs typeface="Times New Roman" panose="02020603050405020304" pitchFamily="18" charset="0"/>
              </a:rPr>
              <a:t>The international marketing plan was thoroughly assessed using investment risk analysis, </a:t>
            </a:r>
            <a:r>
              <a:rPr lang="en-US" sz="2200" b="1" dirty="0">
                <a:latin typeface="Times New Roman" panose="02020603050405020304" pitchFamily="18" charset="0"/>
                <a:cs typeface="Times New Roman" panose="02020603050405020304" pitchFamily="18" charset="0"/>
              </a:rPr>
              <a:t>PEST  Analysis </a:t>
            </a:r>
            <a:r>
              <a:rPr lang="en-US" sz="2200" dirty="0">
                <a:latin typeface="Times New Roman" panose="02020603050405020304" pitchFamily="18" charset="0"/>
                <a:cs typeface="Times New Roman" panose="02020603050405020304" pitchFamily="18" charset="0"/>
              </a:rPr>
              <a:t>and </a:t>
            </a:r>
            <a:r>
              <a:rPr lang="en-US" sz="2200" b="1" dirty="0">
                <a:latin typeface="Times New Roman" panose="02020603050405020304" pitchFamily="18" charset="0"/>
                <a:cs typeface="Times New Roman" panose="02020603050405020304" pitchFamily="18" charset="0"/>
              </a:rPr>
              <a:t>Porter`s Five Forces Analysis </a:t>
            </a:r>
          </a:p>
          <a:p>
            <a:pPr>
              <a:lnSpc>
                <a:spcPct val="150000"/>
              </a:lnSpc>
            </a:pPr>
            <a:r>
              <a:rPr lang="en-CA" sz="2200" dirty="0">
                <a:latin typeface="Times New Roman" panose="02020603050405020304" pitchFamily="18" charset="0"/>
                <a:cs typeface="Times New Roman" panose="02020603050405020304" pitchFamily="18" charset="0"/>
              </a:rPr>
              <a:t>International marketing plan will be prepared base case and stressed-case scenario basis.</a:t>
            </a:r>
          </a:p>
          <a:p>
            <a:pPr>
              <a:lnSpc>
                <a:spcPct val="150000"/>
              </a:lnSpc>
            </a:pPr>
            <a:r>
              <a:rPr lang="en-US" sz="2200" dirty="0">
                <a:latin typeface="Times New Roman" panose="02020603050405020304" pitchFamily="18" charset="0"/>
                <a:cs typeface="Times New Roman" panose="02020603050405020304" pitchFamily="18" charset="0"/>
              </a:rPr>
              <a:t>Under the base case scenario, the investment will earn 20% or higher Rate of Return (“ROI”). </a:t>
            </a:r>
          </a:p>
          <a:p>
            <a:pPr>
              <a:lnSpc>
                <a:spcPct val="150000"/>
              </a:lnSpc>
            </a:pPr>
            <a:r>
              <a:rPr lang="en-CA" sz="2200" dirty="0">
                <a:latin typeface="Times New Roman" panose="02020603050405020304" pitchFamily="18" charset="0"/>
                <a:cs typeface="Times New Roman" panose="02020603050405020304" pitchFamily="18" charset="0"/>
              </a:rPr>
              <a:t>Under the stressed scenario RPI expect earn a a16% return.</a:t>
            </a:r>
          </a:p>
          <a:p>
            <a:pPr>
              <a:lnSpc>
                <a:spcPct val="150000"/>
              </a:lnSpc>
            </a:pPr>
            <a:r>
              <a:rPr lang="en-CA" sz="2200" dirty="0">
                <a:latin typeface="Times New Roman" panose="02020603050405020304" pitchFamily="18" charset="0"/>
                <a:cs typeface="Times New Roman" panose="02020603050405020304" pitchFamily="18" charset="0"/>
              </a:rPr>
              <a:t>The company products will be exported to Europe and North America. RPI expects to increase its exports 20% in each year with an initial targeted export of CAD 16 million in the first year. </a:t>
            </a:r>
            <a:endParaRPr lang="en-US" sz="2200" dirty="0">
              <a:latin typeface="Times New Roman" panose="02020603050405020304" pitchFamily="18" charset="0"/>
              <a:cs typeface="Times New Roman" panose="02020603050405020304" pitchFamily="18" charset="0"/>
            </a:endParaRPr>
          </a:p>
          <a:p>
            <a:pPr>
              <a:lnSpc>
                <a:spcPct val="150000"/>
              </a:lnSpc>
            </a:pPr>
            <a:endParaRPr lang="en-US" sz="2200" dirty="0">
              <a:latin typeface="Times New Roman" panose="02020603050405020304" pitchFamily="18" charset="0"/>
              <a:cs typeface="Times New Roman" panose="02020603050405020304" pitchFamily="18" charset="0"/>
            </a:endParaRPr>
          </a:p>
          <a:p>
            <a:pPr>
              <a:lnSpc>
                <a:spcPct val="150000"/>
              </a:lnSpc>
            </a:pPr>
            <a:endParaRPr lang="en-US" sz="2000" dirty="0">
              <a:latin typeface="Times New Roman" panose="02020603050405020304" pitchFamily="18" charset="0"/>
              <a:cs typeface="Times New Roman" panose="02020603050405020304" pitchFamily="18" charset="0"/>
            </a:endParaRPr>
          </a:p>
          <a:p>
            <a:pPr>
              <a:lnSpc>
                <a:spcPct val="150000"/>
              </a:lnSpc>
            </a:pPr>
            <a:endParaRPr lang="en-US" b="1" dirty="0"/>
          </a:p>
        </p:txBody>
      </p:sp>
      <p:sp>
        <p:nvSpPr>
          <p:cNvPr id="4" name="Footer Placeholder 3">
            <a:extLst>
              <a:ext uri="{FF2B5EF4-FFF2-40B4-BE49-F238E27FC236}">
                <a16:creationId xmlns:a16="http://schemas.microsoft.com/office/drawing/2014/main" id="{5AC54E6A-A9D7-4FC8-9F35-D0097924370F}"/>
              </a:ext>
            </a:extLst>
          </p:cNvPr>
          <p:cNvSpPr>
            <a:spLocks noGrp="1"/>
          </p:cNvSpPr>
          <p:nvPr>
            <p:ph type="ftr" sz="quarter" idx="11"/>
          </p:nvPr>
        </p:nvSpPr>
        <p:spPr>
          <a:xfrm rot="5400000">
            <a:off x="6237857" y="3900552"/>
            <a:ext cx="280730" cy="5139936"/>
          </a:xfrm>
        </p:spPr>
        <p:txBody>
          <a:bodyPr/>
          <a:lstStyle/>
          <a:p>
            <a:r>
              <a:rPr lang="en-US" dirty="0"/>
              <a:t>International Business (SBMA7122D)</a:t>
            </a:r>
          </a:p>
        </p:txBody>
      </p:sp>
      <p:sp>
        <p:nvSpPr>
          <p:cNvPr id="5" name="Slide Number Placeholder 4">
            <a:extLst>
              <a:ext uri="{FF2B5EF4-FFF2-40B4-BE49-F238E27FC236}">
                <a16:creationId xmlns:a16="http://schemas.microsoft.com/office/drawing/2014/main" id="{FAF34DD9-ECDA-47D0-AA98-7445EF27F237}"/>
              </a:ext>
            </a:extLst>
          </p:cNvPr>
          <p:cNvSpPr>
            <a:spLocks noGrp="1"/>
          </p:cNvSpPr>
          <p:nvPr>
            <p:ph type="sldNum" sz="quarter" idx="12"/>
          </p:nvPr>
        </p:nvSpPr>
        <p:spPr/>
        <p:txBody>
          <a:bodyPr/>
          <a:lstStyle/>
          <a:p>
            <a:fld id="{E31375A4-56A4-47D6-9801-1991572033F7}" type="slidenum">
              <a:rPr lang="en-US" smtClean="0"/>
              <a:pPr/>
              <a:t>9</a:t>
            </a:fld>
            <a:endParaRPr lang="en-US" dirty="0"/>
          </a:p>
        </p:txBody>
      </p:sp>
    </p:spTree>
    <p:extLst>
      <p:ext uri="{BB962C8B-B14F-4D97-AF65-F5344CB8AC3E}">
        <p14:creationId xmlns:p14="http://schemas.microsoft.com/office/powerpoint/2010/main" val="2372882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67B787-24D7-44BB-B0D2-599FEFFA8D99}"/>
              </a:ext>
            </a:extLst>
          </p:cNvPr>
          <p:cNvSpPr txBox="1"/>
          <p:nvPr/>
        </p:nvSpPr>
        <p:spPr>
          <a:xfrm>
            <a:off x="1946787" y="1038400"/>
            <a:ext cx="9910916"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RECOMMENDATIONS</a:t>
            </a:r>
            <a:endParaRPr lang="en-US" sz="3200" dirty="0">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1E1F9BE6-402D-49CA-A625-5BE5D4F942D5}"/>
              </a:ext>
            </a:extLst>
          </p:cNvPr>
          <p:cNvSpPr>
            <a:spLocks noGrp="1"/>
          </p:cNvSpPr>
          <p:nvPr>
            <p:ph type="ftr" sz="quarter" idx="11"/>
          </p:nvPr>
        </p:nvSpPr>
        <p:spPr>
          <a:xfrm rot="5400000">
            <a:off x="6457080" y="3839337"/>
            <a:ext cx="280730" cy="5139936"/>
          </a:xfrm>
        </p:spPr>
        <p:txBody>
          <a:bodyPr/>
          <a:lstStyle/>
          <a:p>
            <a:r>
              <a:rPr lang="en-US" dirty="0"/>
              <a:t>International Business (SBMA7122D)</a:t>
            </a:r>
          </a:p>
        </p:txBody>
      </p:sp>
      <p:sp>
        <p:nvSpPr>
          <p:cNvPr id="7" name="Slide Number Placeholder 6">
            <a:extLst>
              <a:ext uri="{FF2B5EF4-FFF2-40B4-BE49-F238E27FC236}">
                <a16:creationId xmlns:a16="http://schemas.microsoft.com/office/drawing/2014/main" id="{7BAE5DBC-2D22-44C1-902D-84FE9FCB196C}"/>
              </a:ext>
            </a:extLst>
          </p:cNvPr>
          <p:cNvSpPr>
            <a:spLocks noGrp="1"/>
          </p:cNvSpPr>
          <p:nvPr>
            <p:ph type="sldNum" sz="quarter" idx="12"/>
          </p:nvPr>
        </p:nvSpPr>
        <p:spPr/>
        <p:txBody>
          <a:bodyPr/>
          <a:lstStyle/>
          <a:p>
            <a:fld id="{E31375A4-56A4-47D6-9801-1991572033F7}" type="slidenum">
              <a:rPr lang="en-US" smtClean="0"/>
              <a:pPr/>
              <a:t>10</a:t>
            </a:fld>
            <a:endParaRPr lang="en-US" dirty="0"/>
          </a:p>
        </p:txBody>
      </p:sp>
      <p:sp>
        <p:nvSpPr>
          <p:cNvPr id="8" name="TextBox 7">
            <a:extLst>
              <a:ext uri="{FF2B5EF4-FFF2-40B4-BE49-F238E27FC236}">
                <a16:creationId xmlns:a16="http://schemas.microsoft.com/office/drawing/2014/main" id="{823D2AA0-3CE4-4B1B-945F-DD90F03D1E32}"/>
              </a:ext>
            </a:extLst>
          </p:cNvPr>
          <p:cNvSpPr txBox="1"/>
          <p:nvPr/>
        </p:nvSpPr>
        <p:spPr>
          <a:xfrm>
            <a:off x="9055521" y="108157"/>
            <a:ext cx="2458064" cy="369332"/>
          </a:xfrm>
          <a:prstGeom prst="rect">
            <a:avLst/>
          </a:prstGeom>
          <a:noFill/>
        </p:spPr>
        <p:txBody>
          <a:bodyPr wrap="square" rtlCol="0">
            <a:spAutoFit/>
          </a:bodyPr>
          <a:lstStyle/>
          <a:p>
            <a:r>
              <a:rPr lang="en-US" dirty="0"/>
              <a:t>Don Manage - 1706316 </a:t>
            </a:r>
          </a:p>
        </p:txBody>
      </p:sp>
      <p:sp>
        <p:nvSpPr>
          <p:cNvPr id="9" name="TextBox 8">
            <a:extLst>
              <a:ext uri="{FF2B5EF4-FFF2-40B4-BE49-F238E27FC236}">
                <a16:creationId xmlns:a16="http://schemas.microsoft.com/office/drawing/2014/main" id="{B2E4A131-08A6-4CA2-9B77-34E50ADF69F7}"/>
              </a:ext>
            </a:extLst>
          </p:cNvPr>
          <p:cNvSpPr txBox="1"/>
          <p:nvPr/>
        </p:nvSpPr>
        <p:spPr>
          <a:xfrm>
            <a:off x="1602669" y="2023188"/>
            <a:ext cx="9910916" cy="4616648"/>
          </a:xfrm>
          <a:prstGeom prst="rect">
            <a:avLst/>
          </a:prstGeom>
          <a:noFill/>
        </p:spPr>
        <p:txBody>
          <a:bodyPr wrap="square" rtlCol="0">
            <a:spAutoFit/>
          </a:bodyPr>
          <a:lstStyle/>
          <a:p>
            <a:r>
              <a:rPr lang="en-US" dirty="0"/>
              <a:t>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The RPI investment team recommends the acquisition of a 80% equity interest in 	MNRP, which in-turn will hold 80% of the ownership of MNRP, according to the 	indicated terms.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The investment offers an attractive expected return of 20%, with low variability on 	account of the cumulative nature of the income.</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RPI anticipates funding the investment for a purchase price of CAD 20 million from 	existing cash.</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Recruit two expert consultants within the country for a contractual term of five years.</a:t>
            </a:r>
          </a:p>
          <a:p>
            <a:endParaRPr lang="en-US" sz="2000" dirty="0">
              <a:latin typeface="Times New Roman" panose="02020603050405020304" pitchFamily="18"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3347769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66"/>
                </a:solidFill>
                <a:latin typeface="Times New Roman" panose="02020603050405020304" pitchFamily="18" charset="0"/>
                <a:cs typeface="Times New Roman" panose="02020603050405020304" pitchFamily="18" charset="0"/>
              </a:rPr>
              <a:t> </a:t>
            </a:r>
          </a:p>
        </p:txBody>
      </p:sp>
      <p:sp>
        <p:nvSpPr>
          <p:cNvPr id="4" name="Text Placeholder 3"/>
          <p:cNvSpPr>
            <a:spLocks noGrp="1"/>
          </p:cNvSpPr>
          <p:nvPr>
            <p:ph type="body" sz="half" idx="2"/>
          </p:nvPr>
        </p:nvSpPr>
        <p:spPr>
          <a:xfrm>
            <a:off x="6556249" y="3137091"/>
            <a:ext cx="4799140" cy="1828800"/>
          </a:xfrm>
        </p:spPr>
        <p:txBody>
          <a:bodyPr>
            <a:normAutofit/>
          </a:bodyPr>
          <a:lstStyle/>
          <a:p>
            <a:pPr algn="ctr"/>
            <a:r>
              <a:rPr lang="en-US" sz="9600" b="1" dirty="0">
                <a:solidFill>
                  <a:srgbClr val="002060"/>
                </a:solidFill>
                <a:latin typeface="Times New Roman" panose="02020603050405020304" pitchFamily="18" charset="0"/>
                <a:cs typeface="Times New Roman" panose="02020603050405020304" pitchFamily="18" charset="0"/>
              </a:rPr>
              <a:t>? ? ?</a:t>
            </a:r>
          </a:p>
          <a:p>
            <a:pPr algn="ctr"/>
            <a:endParaRPr lang="en-US" sz="9600" dirty="0"/>
          </a:p>
          <a:p>
            <a:pPr algn="ctr"/>
            <a:endParaRPr lang="en-US" sz="9600" dirty="0"/>
          </a:p>
        </p:txBody>
      </p:sp>
      <p:pic>
        <p:nvPicPr>
          <p:cNvPr id="7" name="Picture Placeholder 6">
            <a:extLst>
              <a:ext uri="{FF2B5EF4-FFF2-40B4-BE49-F238E27FC236}">
                <a16:creationId xmlns:a16="http://schemas.microsoft.com/office/drawing/2014/main" id="{15209C66-8462-4B28-882E-917F75CC8917}"/>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20531" r="2053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490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ireframe Building 16x9">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wireframe building presentation (widescreen).potx" id="{58CE74E2-616B-447D-963B-87527DA5909A}" vid="{49D84436-E293-416F-BC4D-7976A1E115A4}"/>
    </a:ext>
  </a:extLst>
</a:theme>
</file>

<file path=ppt/theme/theme2.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wireframe building presentation (widescreen)</Template>
  <TotalTime>1932</TotalTime>
  <Words>646</Words>
  <Application>Microsoft Office PowerPoint</Application>
  <PresentationFormat>Widescreen</PresentationFormat>
  <Paragraphs>106</Paragraphs>
  <Slides>11</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Courier New</vt:lpstr>
      <vt:lpstr>Times New Roman</vt:lpstr>
      <vt:lpstr>Wingdings</vt:lpstr>
      <vt:lpstr>Wireframe Building 16x9</vt:lpstr>
      <vt:lpstr>DISTRESSED INVESTMENT OPPORTUNITY Malaysian Natural Rubber Products plc. - mnrp</vt:lpstr>
      <vt:lpstr>Executive  summary</vt:lpstr>
      <vt:lpstr>Current Organizational Structure</vt:lpstr>
      <vt:lpstr>POTENTIAL BUSINESS OUTLOOK IN MALAYSIA</vt:lpstr>
      <vt:lpstr>POTENTIAL BUSINESS OUTLOOK IN MALAYSIA</vt:lpstr>
      <vt:lpstr>RISKS ASSOCIATED WITH THE INVESTMENTS</vt:lpstr>
      <vt:lpstr>INVESTMENT STRATEGY AND PROCESS </vt:lpstr>
      <vt:lpstr> INVESTMENT STRATEGY AND PROCESS</vt:lpstr>
      <vt:lpstr>INTERNATIONAL MARKETTING PLAN</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Don Manage</dc:creator>
  <cp:lastModifiedBy>Don Manage</cp:lastModifiedBy>
  <cp:revision>152</cp:revision>
  <dcterms:created xsi:type="dcterms:W3CDTF">2017-12-19T22:36:44Z</dcterms:created>
  <dcterms:modified xsi:type="dcterms:W3CDTF">2019-03-11T19:30:30Z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