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328" r:id="rId2"/>
    <p:sldId id="293" r:id="rId3"/>
    <p:sldId id="538" r:id="rId4"/>
    <p:sldId id="513" r:id="rId5"/>
    <p:sldId id="265" r:id="rId6"/>
    <p:sldId id="273" r:id="rId7"/>
    <p:sldId id="539" r:id="rId8"/>
    <p:sldId id="343" r:id="rId9"/>
    <p:sldId id="282" r:id="rId10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4660"/>
  </p:normalViewPr>
  <p:slideViewPr>
    <p:cSldViewPr snapToGrid="0">
      <p:cViewPr varScale="1">
        <p:scale>
          <a:sx n="64" d="100"/>
          <a:sy n="64" d="100"/>
        </p:scale>
        <p:origin x="984" y="-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426CAB-E400-4537-A9AE-0345D2E3B522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3034F3-D0B0-4CAA-82C4-7D6A57617060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13705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3034F3-D0B0-4CAA-82C4-7D6A57617060}" type="slidenum">
              <a:rPr lang="pt-PT" smtClean="0"/>
              <a:t>1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66606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© Copyright </a:t>
            </a:r>
            <a:r>
              <a:rPr lang="en-US" b="1"/>
              <a:t>TechEnfim</a:t>
            </a:r>
            <a:endParaRPr lang="en-US"/>
          </a:p>
          <a:p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B55F580-1210-407A-BA53-BAA26E1363A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1926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8470ADD-581C-4DE7-9D74-218044375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0DD7A847-ECCB-4F10-9395-A5D18FCD7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39EC8BB4-3276-421F-8B70-E405BA828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FF04A9F3-3E66-43C9-A6E1-B0BE9ADFD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F85740EA-27D0-403D-BA30-D15187179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47271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C5B2F01-F6D6-4704-BB38-AF497D787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6D76FFDC-C428-4C42-BB6F-9B2F07C3B8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D8EB854B-E0F6-43E1-9661-ED3B0944A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1DE4FD10-F416-4429-8848-89183B80A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87E95037-A744-4587-AB3F-9483A70F1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13451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EACA914-ED83-4D0C-8874-3D5AC0C50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584DBB1F-B912-484F-B6E9-FC58A11BFF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23A74F45-A63D-4A16-A0AC-48045C4A6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2F209BD7-D38B-41D1-A553-93054AEFC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27596C99-DD16-4B4D-8240-D777D01EF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351502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E77A3CC-3C24-421C-8785-474A19D09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8C48C67-9F2B-4603-AB23-E646B42358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F8029D6A-F790-4746-B7D9-C4A408187F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8F58A420-E863-496E-84A7-8573F80D6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CCB6DAB5-024E-4765-AE71-1B19816D7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65D57553-5EE7-4EE2-88DF-6EEBDAEA4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40562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20E8783-3A90-434F-B63F-76E569506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F7E524FA-0C1F-43A1-90CE-78F06252D5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11A5DCF2-4056-4E6A-9418-9B170FF715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7097814C-27F9-41FB-894A-C3760EB685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55CCD7B6-D40D-4C31-A3DE-8937B51D83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23CDD2F5-D226-4E5B-9BF9-45E336D75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380BA1EC-E80E-4E53-9B5B-67C9C0203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EF9CBF5D-214A-46A5-93E7-1EB1103BE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200481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D03B4C3-0472-4186-9D15-59DD0B1B7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8D7654EA-38A9-4960-AC95-E3EDBF0D7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17DCCBCA-6B14-4042-A5DA-049D30453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C9D34935-B10C-4333-8038-CC35EA005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486919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71B5CD07-E97E-4686-ACE6-9CFE1447F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94579129-C613-4AB2-BE20-DBE243E17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89A9EFF4-4B60-4EC2-9F28-CC35CCAF3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237750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12CDCA4-3F85-4E87-BCA0-600588477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1D3F16FA-B630-404C-A626-57429781B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3311E6ED-4062-4C77-ACA5-E33169C3BA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34703A66-C0E1-4845-8340-8C259C431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656A848F-D8AA-420A-B881-4D9F604B7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F6E38502-E6DD-468F-AD9B-AE9EA150C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496673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1CCB30F-D212-412F-8732-BC28A01C8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82E4C472-4FA3-4AB3-BF7C-8B09DC1D7F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733ECEA0-4FE5-4BCF-B6A2-10D0D2197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CB4A7DC5-9E45-458C-8D99-7834CAA02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1BE34183-0146-4836-A1F0-66CB6096D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57ACB06F-6D78-4F8B-A379-4983C8ECC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596670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C2A6AB2-EC51-4B19-A1BF-AAEC29E91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5FFA8541-5F42-4131-8738-71863A374E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8C73B7E6-4D38-4EAC-AA7A-CFA2459D2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58FFB86A-DBCA-401E-9816-B57C01FF9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4E202624-CB78-44BE-A050-421CE0EE8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39253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C978E070-C661-4235-A986-409CBC3597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63767D68-46DB-48C3-AE40-197E2BD339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74431F19-D5CF-4BA9-8EC3-71E39D950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E71CB262-6B98-4CD2-8DCA-B56B58999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1742D915-6C1D-46F6-8FF5-0D2566B0C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898361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-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ço Reservado para Imagem 6">
            <a:extLst>
              <a:ext uri="{FF2B5EF4-FFF2-40B4-BE49-F238E27FC236}">
                <a16:creationId xmlns:a16="http://schemas.microsoft.com/office/drawing/2014/main" id="{28DE8670-F43D-433D-845E-2F9BFAE75DCC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8497243" y="1693731"/>
            <a:ext cx="3051573" cy="3470537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>
            <a:lvl1pPr marL="457200" indent="-457200">
              <a:buClr>
                <a:srgbClr val="00B0F0"/>
              </a:buClr>
              <a:buSzPct val="110000"/>
              <a:buFont typeface="Arial" panose="020B0604020202020204" pitchFamily="34" charset="0"/>
              <a:buChar char="•"/>
              <a:defRPr sz="2800"/>
            </a:lvl1pPr>
          </a:lstStyle>
          <a:p>
            <a:r>
              <a:rPr lang="pt-BR"/>
              <a:t>Clique no ícone central para inserir a foto da Pessoa 2</a:t>
            </a:r>
          </a:p>
        </p:txBody>
      </p:sp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93A3D25D-0948-49BE-B33A-4EB942E1F73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21642607" y="1693731"/>
            <a:ext cx="3051573" cy="3470537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>
            <a:lvl1pPr marL="457200" indent="-457200">
              <a:buClr>
                <a:srgbClr val="00B0F0"/>
              </a:buClr>
              <a:buSzPct val="110000"/>
              <a:buFont typeface="Arial" panose="020B0604020202020204" pitchFamily="34" charset="0"/>
              <a:buChar char="•"/>
              <a:defRPr sz="2800"/>
            </a:lvl1pPr>
          </a:lstStyle>
          <a:p>
            <a:r>
              <a:rPr lang="pt-BR"/>
              <a:t>Clique no ícone central para inserir a foto da Pessoa 1</a:t>
            </a:r>
          </a:p>
        </p:txBody>
      </p:sp>
      <p:sp>
        <p:nvSpPr>
          <p:cNvPr id="8" name="Espaço Reservado para Imagem 6">
            <a:extLst>
              <a:ext uri="{FF2B5EF4-FFF2-40B4-BE49-F238E27FC236}">
                <a16:creationId xmlns:a16="http://schemas.microsoft.com/office/drawing/2014/main" id="{F77E3D45-C81D-42AF-B151-0AC3FFB03F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229956" y="1693731"/>
            <a:ext cx="3051573" cy="3470537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>
            <a:lvl1pPr marL="457200" indent="-457200">
              <a:buClr>
                <a:srgbClr val="00B0F0"/>
              </a:buClr>
              <a:buSzPct val="110000"/>
              <a:buFont typeface="Arial" panose="020B0604020202020204" pitchFamily="34" charset="0"/>
              <a:buChar char="•"/>
              <a:defRPr sz="2800"/>
            </a:lvl1pPr>
          </a:lstStyle>
          <a:p>
            <a:r>
              <a:rPr lang="pt-BR"/>
              <a:t>Clique no ícone central para inserir a foto da Pessoa 4</a:t>
            </a:r>
          </a:p>
        </p:txBody>
      </p:sp>
      <p:sp>
        <p:nvSpPr>
          <p:cNvPr id="9" name="Espaço Reservado para Imagem 6">
            <a:extLst>
              <a:ext uri="{FF2B5EF4-FFF2-40B4-BE49-F238E27FC236}">
                <a16:creationId xmlns:a16="http://schemas.microsoft.com/office/drawing/2014/main" id="{254A535E-B103-4FFE-B42E-B571378D6E5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5351880" y="1693731"/>
            <a:ext cx="3051573" cy="3470537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>
            <a:lvl1pPr marL="457200" indent="-457200">
              <a:buClr>
                <a:srgbClr val="00B0F0"/>
              </a:buClr>
              <a:buSzPct val="110000"/>
              <a:buFont typeface="Arial" panose="020B0604020202020204" pitchFamily="34" charset="0"/>
              <a:buChar char="•"/>
              <a:defRPr sz="2800"/>
            </a:lvl1pPr>
          </a:lstStyle>
          <a:p>
            <a:r>
              <a:rPr lang="pt-BR"/>
              <a:t>Clique no ícone central para inserir a foto da Pessoa 3</a:t>
            </a:r>
          </a:p>
        </p:txBody>
      </p:sp>
      <p:sp>
        <p:nvSpPr>
          <p:cNvPr id="11" name="Espaço Reservado para Imagem 6">
            <a:extLst>
              <a:ext uri="{FF2B5EF4-FFF2-40B4-BE49-F238E27FC236}">
                <a16:creationId xmlns:a16="http://schemas.microsoft.com/office/drawing/2014/main" id="{FD966921-81A7-46A0-9057-145005E36E5F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511485" y="1693731"/>
            <a:ext cx="3051573" cy="3470537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>
            <a:lvl1pPr marL="457200" indent="-457200">
              <a:buClr>
                <a:srgbClr val="00B0F0"/>
              </a:buClr>
              <a:buSzPct val="110000"/>
              <a:buFont typeface="Arial" panose="020B0604020202020204" pitchFamily="34" charset="0"/>
              <a:buChar char="•"/>
              <a:defRPr sz="2800"/>
            </a:lvl1pPr>
          </a:lstStyle>
          <a:p>
            <a:r>
              <a:rPr lang="pt-BR"/>
              <a:t>Clique no ícone central para inserir a foto da Pessoa 5</a:t>
            </a:r>
          </a:p>
        </p:txBody>
      </p:sp>
    </p:spTree>
    <p:extLst>
      <p:ext uri="{BB962C8B-B14F-4D97-AF65-F5344CB8AC3E}">
        <p14:creationId xmlns:p14="http://schemas.microsoft.com/office/powerpoint/2010/main" val="526145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7">
            <a:extLst>
              <a:ext uri="{FF2B5EF4-FFF2-40B4-BE49-F238E27FC236}">
                <a16:creationId xmlns:a16="http://schemas.microsoft.com/office/drawing/2014/main" id="{6674E52E-4AF2-44F6-8039-B24F9983454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1"/>
            <a:ext cx="12192000" cy="685799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2459614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FC8CE4F6-4918-4CDF-8D5B-EC0A9F32B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F331C02B-D470-4C1F-B31E-56C837F3D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67311DD3-4DD0-49F5-95A7-3DFC87CEB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BE4F14-9E7C-4C5E-9D08-E79C8B376CFE}" type="datetimeFigureOut">
              <a:rPr lang="pt-PT" smtClean="0"/>
              <a:t>05/04/2022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92CA8F89-D4D6-4EDC-8899-99326219E1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15553527-B7FE-4A05-B75A-0E5A45DE30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E0244-BEE8-4555-BDD7-80B9F85E92F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90962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hyperlink" Target="https://www.cepedcursos.com/p/psicologia-clinica-e-comportamental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t/illustrations/c%C3%A9rebro-mente-psicologia-id%C3%A9ia-2062058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www.muevesalud.cl/los-psicologos-que-hacen-y-como-nos-ayudan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nejcslovnik.com/blog/how-to-identify-your-strengths-and-weaknesse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ddailyadvisor.blr.com/2018/11/why-you-should-develop-and-promote-strengths-training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://sourcesofinsight.com/personal-strengths-vocabulary/" TargetMode="Externa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www.thedevinewrite.com/2014/04/strengthen-your-weaknesses.html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clinical-skills-psycholog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targetjobs.co.uk/careers-advice/job-descriptions/psychologist-clinical-job-description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m 8" descr="Uma imagem com texto, girândola, objeto de exterior&#10;&#10;Descrição gerada automaticamente">
            <a:extLst>
              <a:ext uri="{FF2B5EF4-FFF2-40B4-BE49-F238E27FC236}">
                <a16:creationId xmlns:a16="http://schemas.microsoft.com/office/drawing/2014/main" id="{FC4C2B64-BD01-4B0B-B51B-649D1D700D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18838" y="-204515"/>
            <a:ext cx="7174209" cy="7035419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  <a:outerShdw blurRad="50800" dist="50800" dir="5400000" algn="ctr" rotWithShape="0">
              <a:schemeClr val="accent1">
                <a:lumMod val="75000"/>
              </a:schemeClr>
            </a:outerShdw>
            <a:reflection blurRad="12700" stA="0" dir="5400000" sy="-100000" algn="bl" rotWithShape="0"/>
          </a:effectLst>
        </p:spPr>
      </p:pic>
      <p:sp>
        <p:nvSpPr>
          <p:cNvPr id="3" name="Elipse 2">
            <a:extLst>
              <a:ext uri="{FF2B5EF4-FFF2-40B4-BE49-F238E27FC236}">
                <a16:creationId xmlns:a16="http://schemas.microsoft.com/office/drawing/2014/main" id="{823BA062-F8D6-4FEF-8220-C614A81C3350}"/>
              </a:ext>
            </a:extLst>
          </p:cNvPr>
          <p:cNvSpPr/>
          <p:nvPr/>
        </p:nvSpPr>
        <p:spPr>
          <a:xfrm>
            <a:off x="289185" y="1041983"/>
            <a:ext cx="5222631" cy="52226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342900" sx="102000" sy="102000" algn="ctr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11E76345-AC2A-44D2-A9E7-664F88306672}"/>
              </a:ext>
            </a:extLst>
          </p:cNvPr>
          <p:cNvGrpSpPr/>
          <p:nvPr/>
        </p:nvGrpSpPr>
        <p:grpSpPr>
          <a:xfrm>
            <a:off x="3723995" y="4522573"/>
            <a:ext cx="1980354" cy="1569661"/>
            <a:chOff x="4964015" y="4136120"/>
            <a:chExt cx="2587667" cy="2587667"/>
          </a:xfrm>
        </p:grpSpPr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73BB6EC6-1709-4D33-81F6-1B30AACEF535}"/>
                </a:ext>
              </a:extLst>
            </p:cNvPr>
            <p:cNvSpPr/>
            <p:nvPr/>
          </p:nvSpPr>
          <p:spPr>
            <a:xfrm>
              <a:off x="4964015" y="4136120"/>
              <a:ext cx="2587667" cy="2587667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outerShdw blurRad="114300" sx="102000" sy="102000" algn="ctr" rotWithShape="0">
                <a:prstClr val="black">
                  <a:alpha val="3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66ED4A83-AE05-453F-8E63-BF7EAF4E2AAB}"/>
                </a:ext>
              </a:extLst>
            </p:cNvPr>
            <p:cNvSpPr txBox="1"/>
            <p:nvPr/>
          </p:nvSpPr>
          <p:spPr>
            <a:xfrm>
              <a:off x="5283367" y="4552790"/>
              <a:ext cx="1948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</p:grp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BEE9E025-43E8-4F5C-90CA-BF6046F76177}"/>
              </a:ext>
            </a:extLst>
          </p:cNvPr>
          <p:cNvCxnSpPr/>
          <p:nvPr/>
        </p:nvCxnSpPr>
        <p:spPr>
          <a:xfrm>
            <a:off x="1303743" y="3936181"/>
            <a:ext cx="3473967" cy="0"/>
          </a:xfrm>
          <a:prstGeom prst="line">
            <a:avLst/>
          </a:prstGeom>
          <a:ln w="28575" cap="rnd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tângulo 1">
            <a:extLst>
              <a:ext uri="{FF2B5EF4-FFF2-40B4-BE49-F238E27FC236}">
                <a16:creationId xmlns:a16="http://schemas.microsoft.com/office/drawing/2014/main" id="{CF686197-DE32-4BA1-9601-B23171B913CB}"/>
              </a:ext>
            </a:extLst>
          </p:cNvPr>
          <p:cNvSpPr/>
          <p:nvPr/>
        </p:nvSpPr>
        <p:spPr>
          <a:xfrm>
            <a:off x="3179596" y="210728"/>
            <a:ext cx="9012404" cy="830997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C000"/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kumimoji="0" lang="pt-BR" sz="4800" b="1" i="0" u="none" strike="noStrike" kern="1200" cap="none" spc="0" normalizeH="0" noProof="0" dirty="0">
                <a:ln w="6600">
                  <a:solidFill>
                    <a:schemeClr val="accent2"/>
                  </a:solidFill>
                  <a:prstDash val="solid"/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effectLst>
                  <a:outerShdw dist="38100" dir="2700000" algn="tl" rotWithShape="0">
                    <a:schemeClr val="accent2"/>
                  </a:outerShdw>
                </a:effectLst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employability skills IN </a:t>
            </a:r>
            <a:r>
              <a:rPr kumimoji="0" lang="pt-BR" sz="4800" b="1" i="0" u="none" strike="noStrike" kern="1200" cap="none" spc="0" normalizeH="0" noProof="0" dirty="0" err="1">
                <a:ln w="6600">
                  <a:solidFill>
                    <a:schemeClr val="accent2"/>
                  </a:solidFill>
                  <a:prstDash val="solid"/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effectLst>
                  <a:outerShdw dist="38100" dir="2700000" algn="tl" rotWithShape="0">
                    <a:schemeClr val="accent2"/>
                  </a:outerShdw>
                </a:effectLst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CLINICal</a:t>
            </a:r>
            <a:r>
              <a:rPr kumimoji="0" lang="pt-BR" sz="4800" b="1" i="0" u="none" strike="noStrike" kern="1200" cap="none" spc="0" normalizeH="0" noProof="0" dirty="0">
                <a:ln w="6600">
                  <a:solidFill>
                    <a:schemeClr val="accent2"/>
                  </a:solidFill>
                  <a:prstDash val="solid"/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effectLst>
                  <a:outerShdw dist="38100" dir="2700000" algn="tl" rotWithShape="0">
                    <a:schemeClr val="accent2"/>
                  </a:outerShdw>
                </a:effectLst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 PSYCHOLOGY</a:t>
            </a:r>
            <a:endParaRPr lang="pt-PT" sz="4800" b="1" cap="none" spc="0" dirty="0">
              <a:ln w="6600">
                <a:solidFill>
                  <a:schemeClr val="accent2"/>
                </a:solidFill>
                <a:prstDash val="solid"/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8" name="Imagem 7" descr="Uma imagem com texto&#10;&#10;Descrição gerada automaticamente">
            <a:extLst>
              <a:ext uri="{FF2B5EF4-FFF2-40B4-BE49-F238E27FC236}">
                <a16:creationId xmlns:a16="http://schemas.microsoft.com/office/drawing/2014/main" id="{89EFD47D-661A-4C7D-9410-BBDCC43590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0" r="99889">
                        <a14:foregroundMark x1="6333" y1="56000" x2="4667" y2="14222"/>
                        <a14:foregroundMark x1="1000" y1="43778" x2="1000" y2="23333"/>
                        <a14:foregroundMark x1="1000" y1="23333" x2="0" y2="19556"/>
                        <a14:foregroundMark x1="30667" y1="23111" x2="55333" y2="24667"/>
                        <a14:foregroundMark x1="55333" y1="24667" x2="82667" y2="20000"/>
                        <a14:foregroundMark x1="82667" y1="20000" x2="72667" y2="24000"/>
                        <a14:foregroundMark x1="72667" y1="24000" x2="32889" y2="21333"/>
                        <a14:foregroundMark x1="32889" y1="21333" x2="47889" y2="30444"/>
                        <a14:foregroundMark x1="47889" y1="30444" x2="57889" y2="30444"/>
                        <a14:foregroundMark x1="57889" y1="30444" x2="64667" y2="26222"/>
                        <a14:foregroundMark x1="64667" y1="26222" x2="77333" y2="24444"/>
                        <a14:foregroundMark x1="24778" y1="17778" x2="38222" y2="21333"/>
                        <a14:foregroundMark x1="38222" y1="21333" x2="23000" y2="13778"/>
                        <a14:foregroundMark x1="23000" y1="13778" x2="37111" y2="19556"/>
                        <a14:foregroundMark x1="37111" y1="19556" x2="30222" y2="26222"/>
                        <a14:foregroundMark x1="30222" y1="26222" x2="66222" y2="22000"/>
                        <a14:foregroundMark x1="66222" y1="22000" x2="85000" y2="22667"/>
                        <a14:foregroundMark x1="85000" y1="22667" x2="74556" y2="25556"/>
                        <a14:foregroundMark x1="74556" y1="25556" x2="70111" y2="23556"/>
                        <a14:foregroundMark x1="73889" y1="31333" x2="92222" y2="24000"/>
                        <a14:foregroundMark x1="92222" y1="24000" x2="85333" y2="20444"/>
                        <a14:foregroundMark x1="85333" y1="20444" x2="84444" y2="21556"/>
                        <a14:foregroundMark x1="61778" y1="18222" x2="39778" y2="17556"/>
                        <a14:foregroundMark x1="39778" y1="17556" x2="51111" y2="19111"/>
                        <a14:foregroundMark x1="51111" y1="19111" x2="94889" y2="18222"/>
                        <a14:foregroundMark x1="32556" y1="17778" x2="57333" y2="16667"/>
                        <a14:foregroundMark x1="57333" y1="16667" x2="83556" y2="17778"/>
                        <a14:foregroundMark x1="83556" y1="17778" x2="87778" y2="17556"/>
                        <a14:foregroundMark x1="34556" y1="19111" x2="41333" y2="18000"/>
                        <a14:foregroundMark x1="41333" y1="18000" x2="28111" y2="17333"/>
                        <a14:foregroundMark x1="28111" y1="17333" x2="47111" y2="17778"/>
                        <a14:foregroundMark x1="33333" y1="12222" x2="42000" y2="13778"/>
                        <a14:foregroundMark x1="42000" y1="13778" x2="55222" y2="12889"/>
                        <a14:foregroundMark x1="55222" y1="12889" x2="54222" y2="11778"/>
                        <a14:foregroundMark x1="60778" y1="13333" x2="86333" y2="16222"/>
                        <a14:foregroundMark x1="94667" y1="24667" x2="83778" y2="41111"/>
                        <a14:foregroundMark x1="83778" y1="41111" x2="83111" y2="41333"/>
                        <a14:foregroundMark x1="88111" y1="40667" x2="81222" y2="45556"/>
                        <a14:foregroundMark x1="81222" y1="45556" x2="27556" y2="42667"/>
                        <a14:foregroundMark x1="27556" y1="42667" x2="27667" y2="42667"/>
                        <a14:foregroundMark x1="59556" y1="40222" x2="59556" y2="40222"/>
                        <a14:foregroundMark x1="30444" y1="62222" x2="99889" y2="57556"/>
                        <a14:foregroundMark x1="99889" y1="57556" x2="99889" y2="57556"/>
                        <a14:foregroundMark x1="98333" y1="62889" x2="29222" y2="64222"/>
                        <a14:foregroundMark x1="59333" y1="65333" x2="64556" y2="62889"/>
                        <a14:foregroundMark x1="63222" y1="65778" x2="30889" y2="65111"/>
                        <a14:foregroundMark x1="30889" y1="65111" x2="30444" y2="69111"/>
                        <a14:foregroundMark x1="29111" y1="79556" x2="40444" y2="81111"/>
                        <a14:foregroundMark x1="40444" y1="81111" x2="60667" y2="76444"/>
                        <a14:foregroundMark x1="60667" y1="76444" x2="67667" y2="78000"/>
                        <a14:foregroundMark x1="62111" y1="79111" x2="55444" y2="79333"/>
                        <a14:foregroundMark x1="55444" y1="79333" x2="58333" y2="79556"/>
                        <a14:foregroundMark x1="64444" y1="80889" x2="40667" y2="84444"/>
                        <a14:foregroundMark x1="40667" y1="84444" x2="40667" y2="84444"/>
                        <a14:foregroundMark x1="65778" y1="77556" x2="78778" y2="78000"/>
                        <a14:foregroundMark x1="80222" y1="79111" x2="67889" y2="80000"/>
                        <a14:foregroundMark x1="80667" y1="79556" x2="65778" y2="82000"/>
                        <a14:foregroundMark x1="77222" y1="81556" x2="84889" y2="63333"/>
                        <a14:foregroundMark x1="80889" y1="81111" x2="79444" y2="74000"/>
                        <a14:foregroundMark x1="82222" y1="71778" x2="80889" y2="80444"/>
                        <a14:foregroundMark x1="80000" y1="80444" x2="77222" y2="79556"/>
                        <a14:foregroundMark x1="81222" y1="79111" x2="76333" y2="80889"/>
                        <a14:foregroundMark x1="84333" y1="65778" x2="91444" y2="64667"/>
                        <a14:foregroundMark x1="91444" y1="64667" x2="98889" y2="64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843" y="74935"/>
            <a:ext cx="2144250" cy="1072125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A86E2816-863B-43EC-8441-D5E0154EC46C}"/>
              </a:ext>
            </a:extLst>
          </p:cNvPr>
          <p:cNvSpPr txBox="1"/>
          <p:nvPr/>
        </p:nvSpPr>
        <p:spPr>
          <a:xfrm>
            <a:off x="1240205" y="4011639"/>
            <a:ext cx="34739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(BMSW4001_LON)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BBFCE13F-D3C9-4BBD-AF19-DABBF4B8EF0A}"/>
              </a:ext>
            </a:extLst>
          </p:cNvPr>
          <p:cNvSpPr txBox="1"/>
          <p:nvPr/>
        </p:nvSpPr>
        <p:spPr>
          <a:xfrm>
            <a:off x="6709121" y="6477240"/>
            <a:ext cx="34739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LECTURER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:</a:t>
            </a:r>
            <a:r>
              <a:rPr kumimoji="0" lang="pt-BR" sz="16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 Lizeta </a:t>
            </a:r>
            <a:r>
              <a:rPr kumimoji="0" lang="pt-BR" sz="1600" b="0" i="0" u="none" strike="noStrike" kern="1200" cap="none" spc="0" normalizeH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Demetriou</a:t>
            </a:r>
            <a:endParaRPr kumimoji="0" lang="pt-BR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+mn-ea"/>
              <a:cs typeface="+mn-cs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92B2646-248D-406C-98DD-0754BB798026}"/>
              </a:ext>
            </a:extLst>
          </p:cNvPr>
          <p:cNvSpPr txBox="1"/>
          <p:nvPr/>
        </p:nvSpPr>
        <p:spPr>
          <a:xfrm>
            <a:off x="540499" y="2366521"/>
            <a:ext cx="47200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800" b="0" i="0" u="none" strike="noStrike" kern="1200" cap="none" spc="0" normalizeH="0" baseline="0" noProof="0" dirty="0" err="1">
                <a:ln>
                  <a:noFill/>
                </a:ln>
                <a:solidFill>
                  <a:srgbClr val="E44A67">
                    <a:lumMod val="75000"/>
                  </a:srgb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Academic</a:t>
            </a:r>
            <a:r>
              <a:rPr kumimoji="0" lang="pt-BR" sz="4800" b="0" i="0" u="none" strike="noStrike" kern="1200" cap="none" spc="0" normalizeH="0" noProof="0" dirty="0">
                <a:ln>
                  <a:noFill/>
                </a:ln>
                <a:solidFill>
                  <a:srgbClr val="E44A67">
                    <a:lumMod val="75000"/>
                  </a:srgb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 </a:t>
            </a:r>
            <a:r>
              <a:rPr kumimoji="0" lang="pt-BR" sz="4800" b="0" i="0" u="none" strike="noStrike" kern="1200" cap="none" spc="0" normalizeH="0" noProof="0" dirty="0" err="1">
                <a:ln>
                  <a:noFill/>
                </a:ln>
                <a:solidFill>
                  <a:srgbClr val="E44A67">
                    <a:lumMod val="75000"/>
                  </a:srgb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and</a:t>
            </a:r>
            <a:r>
              <a:rPr kumimoji="0" lang="pt-BR" sz="4800" b="0" i="0" u="none" strike="noStrike" kern="1200" cap="none" spc="0" normalizeH="0" noProof="0" dirty="0">
                <a:ln>
                  <a:noFill/>
                </a:ln>
                <a:solidFill>
                  <a:srgbClr val="E44A67">
                    <a:lumMod val="75000"/>
                  </a:srgb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 employability skills</a:t>
            </a:r>
            <a:endParaRPr kumimoji="0" lang="pt-BR" sz="4800" b="0" i="0" u="none" strike="noStrike" kern="1200" cap="none" spc="0" normalizeH="0" baseline="0" noProof="0" dirty="0">
              <a:ln>
                <a:noFill/>
              </a:ln>
              <a:solidFill>
                <a:srgbClr val="E44A67">
                  <a:lumMod val="75000"/>
                </a:srgbClr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AA77A94E-2C7D-4890-B370-5C610A93075F}"/>
              </a:ext>
            </a:extLst>
          </p:cNvPr>
          <p:cNvSpPr txBox="1"/>
          <p:nvPr/>
        </p:nvSpPr>
        <p:spPr>
          <a:xfrm>
            <a:off x="3520281" y="5076113"/>
            <a:ext cx="23877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1600" dirty="0">
                <a:solidFill>
                  <a:prstClr val="black">
                    <a:lumMod val="85000"/>
                    <a:lumOff val="1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tserrat Medium" panose="00000600000000000000" pitchFamily="2" charset="0"/>
              </a:rPr>
              <a:t>Vania dos Prazeres </a:t>
            </a:r>
            <a:r>
              <a:rPr lang="pt-BR" sz="1600" b="1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ID 2123859</a:t>
            </a:r>
            <a:endParaRPr kumimoji="0" lang="pt-BR" sz="16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53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53" presetClass="entr" presetSubtype="16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" dur="500"/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0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1" presetID="23" presetClass="entr" presetSubtype="28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4/3*#ppt_w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4/3*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5" presetID="16" presetClass="entr" presetSubtype="37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17" dur="25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8" fill="hold">
                          <p:stCondLst>
                            <p:cond delay="indefinite"/>
                          </p:stCondLst>
                          <p:childTnLst>
                            <p:par>
                              <p:cTn id="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0" presetID="2" presetClass="entr" presetSubtype="4" fill="hold" nodeType="click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22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3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4" presetID="23" presetClass="entr" presetSubtype="27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6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w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7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8" presetID="23" presetClass="entr" presetSubtype="27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0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w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1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2" fill="hold">
                          <p:stCondLst>
                            <p:cond delay="indefinite"/>
                          </p:stCondLst>
                          <p:childTnLst>
                            <p:par>
                              <p:cTn id="3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36" presetID="23" presetClass="entr" presetSubtype="27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8" dur="1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w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9" dur="1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0" fill="hold">
                          <p:stCondLst>
                            <p:cond delay="indefinite"/>
                          </p:stCondLst>
                          <p:childTnLst>
                            <p:par>
                              <p:cTn id="4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2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4" dur="5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" grpId="0" animBg="1"/>
          <p:bldP spid="2" grpId="0"/>
          <p:bldP spid="14" grpId="0"/>
          <p:bldP spid="15" grpId="0"/>
          <p:bldP spid="7" grpId="0"/>
          <p:bldP spid="17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53" presetClass="entr" presetSubtype="16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" dur="500"/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0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1" presetID="23" presetClass="entr" presetSubtype="288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4/3*#ppt_w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4/3*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5" presetID="16" presetClass="entr" presetSubtype="37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17" dur="25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8" fill="hold">
                          <p:stCondLst>
                            <p:cond delay="indefinite"/>
                          </p:stCondLst>
                          <p:childTnLst>
                            <p:par>
                              <p:cTn id="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0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2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4" presetID="23" presetClass="entr" presetSubtype="27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6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w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7" dur="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8" presetID="23" presetClass="entr" presetSubtype="27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0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w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1" dur="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2" fill="hold">
                          <p:stCondLst>
                            <p:cond delay="indefinite"/>
                          </p:stCondLst>
                          <p:childTnLst>
                            <p:par>
                              <p:cTn id="3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36" presetID="23" presetClass="entr" presetSubtype="27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8" dur="1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w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9" dur="1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2/3*#ppt_h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0" fill="hold">
                          <p:stCondLst>
                            <p:cond delay="indefinite"/>
                          </p:stCondLst>
                          <p:childTnLst>
                            <p:par>
                              <p:cTn id="4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2" presetID="10" presetClass="entr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4" dur="5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" grpId="0" animBg="1"/>
          <p:bldP spid="2" grpId="0"/>
          <p:bldP spid="14" grpId="0"/>
          <p:bldP spid="15" grpId="0"/>
          <p:bldP spid="7" grpId="0"/>
          <p:bldP spid="17" grpId="0"/>
        </p:bldLst>
      </p:timing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tângulo 34">
            <a:extLst>
              <a:ext uri="{FF2B5EF4-FFF2-40B4-BE49-F238E27FC236}">
                <a16:creationId xmlns:a16="http://schemas.microsoft.com/office/drawing/2014/main" id="{DE0B60EE-6AC8-4443-BD91-5539744F1F02}"/>
              </a:ext>
            </a:extLst>
          </p:cNvPr>
          <p:cNvSpPr/>
          <p:nvPr/>
        </p:nvSpPr>
        <p:spPr>
          <a:xfrm>
            <a:off x="-15354" y="-5380"/>
            <a:ext cx="12208343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innerShdw blurRad="114300">
              <a:schemeClr val="bg1">
                <a:alpha val="3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3200" dirty="0">
              <a:latin typeface="Bebas Neue" panose="020B0606020202050201" pitchFamily="34" charset="0"/>
            </a:endParaRPr>
          </a:p>
        </p:txBody>
      </p:sp>
      <p:pic>
        <p:nvPicPr>
          <p:cNvPr id="83" name="Imagem 82" descr="Uma imagem com janela, edifício&#10;&#10;Descrição gerada automaticamente">
            <a:extLst>
              <a:ext uri="{FF2B5EF4-FFF2-40B4-BE49-F238E27FC236}">
                <a16:creationId xmlns:a16="http://schemas.microsoft.com/office/drawing/2014/main" id="{583D6D32-FD0C-41F8-B28F-65D8329E1A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0800000">
            <a:off x="-491580" y="29347"/>
            <a:ext cx="4473773" cy="6858000"/>
          </a:xfrm>
          <a:prstGeom prst="rect">
            <a:avLst/>
          </a:prstGeom>
        </p:spPr>
      </p:pic>
      <p:pic>
        <p:nvPicPr>
          <p:cNvPr id="8" name="Imagem 7" descr="Uma imagem com janela, edifício&#10;&#10;Descrição gerada automaticamente">
            <a:extLst>
              <a:ext uri="{FF2B5EF4-FFF2-40B4-BE49-F238E27FC236}">
                <a16:creationId xmlns:a16="http://schemas.microsoft.com/office/drawing/2014/main" id="{13B4D200-C5C7-4358-9843-D46A1E3133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47343" y="-16140"/>
            <a:ext cx="4473773" cy="6858000"/>
          </a:xfrm>
          <a:prstGeom prst="rect">
            <a:avLst/>
          </a:prstGeom>
        </p:spPr>
      </p:pic>
      <p:sp>
        <p:nvSpPr>
          <p:cNvPr id="78" name="Retângulo 77">
            <a:extLst>
              <a:ext uri="{FF2B5EF4-FFF2-40B4-BE49-F238E27FC236}">
                <a16:creationId xmlns:a16="http://schemas.microsoft.com/office/drawing/2014/main" id="{4572B0B2-052C-478F-B881-EA840DADF987}"/>
              </a:ext>
            </a:extLst>
          </p:cNvPr>
          <p:cNvSpPr/>
          <p:nvPr/>
        </p:nvSpPr>
        <p:spPr>
          <a:xfrm>
            <a:off x="-12207354" y="5380"/>
            <a:ext cx="12208343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innerShdw blurRad="114300">
              <a:schemeClr val="bg1">
                <a:alpha val="3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3200">
              <a:latin typeface="Bebas Neue" panose="020B0606020202050201" pitchFamily="34" charset="0"/>
            </a:endParaRPr>
          </a:p>
        </p:txBody>
      </p:sp>
      <p:sp>
        <p:nvSpPr>
          <p:cNvPr id="81" name="Retângulo: Cantos Arredondados 80">
            <a:extLst>
              <a:ext uri="{FF2B5EF4-FFF2-40B4-BE49-F238E27FC236}">
                <a16:creationId xmlns:a16="http://schemas.microsoft.com/office/drawing/2014/main" id="{31A7C858-EEFF-4006-AF0E-109330E8E3F9}"/>
              </a:ext>
            </a:extLst>
          </p:cNvPr>
          <p:cNvSpPr/>
          <p:nvPr/>
        </p:nvSpPr>
        <p:spPr>
          <a:xfrm>
            <a:off x="1824008" y="787655"/>
            <a:ext cx="3372000" cy="221540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82" name="Retângulo: Cantos Arredondados 81">
            <a:extLst>
              <a:ext uri="{FF2B5EF4-FFF2-40B4-BE49-F238E27FC236}">
                <a16:creationId xmlns:a16="http://schemas.microsoft.com/office/drawing/2014/main" id="{9752CDE1-4236-4DB9-947E-A82FFD6B74EB}"/>
              </a:ext>
            </a:extLst>
          </p:cNvPr>
          <p:cNvSpPr/>
          <p:nvPr/>
        </p:nvSpPr>
        <p:spPr>
          <a:xfrm>
            <a:off x="2007782" y="973115"/>
            <a:ext cx="3004452" cy="1844484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0" name="CaixaDeTexto 109">
            <a:extLst>
              <a:ext uri="{FF2B5EF4-FFF2-40B4-BE49-F238E27FC236}">
                <a16:creationId xmlns:a16="http://schemas.microsoft.com/office/drawing/2014/main" id="{CF5AEB0A-93B5-479F-97AE-9CA666F5E82A}"/>
              </a:ext>
            </a:extLst>
          </p:cNvPr>
          <p:cNvSpPr txBox="1"/>
          <p:nvPr/>
        </p:nvSpPr>
        <p:spPr>
          <a:xfrm>
            <a:off x="2353011" y="1574188"/>
            <a:ext cx="1844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reference</a:t>
            </a:r>
            <a:endParaRPr lang="pt-BR" sz="3200" dirty="0">
              <a:solidFill>
                <a:schemeClr val="tx1">
                  <a:lumMod val="75000"/>
                  <a:lumOff val="25000"/>
                </a:schemeClr>
              </a:solidFill>
              <a:latin typeface="Bebas Neue" panose="020B0606020202050201" pitchFamily="34" charset="0"/>
            </a:endParaRPr>
          </a:p>
        </p:txBody>
      </p:sp>
      <p:grpSp>
        <p:nvGrpSpPr>
          <p:cNvPr id="112" name="Agrupar 111">
            <a:extLst>
              <a:ext uri="{FF2B5EF4-FFF2-40B4-BE49-F238E27FC236}">
                <a16:creationId xmlns:a16="http://schemas.microsoft.com/office/drawing/2014/main" id="{54936009-1631-41DE-8F04-E8A53FCF1C3D}"/>
              </a:ext>
            </a:extLst>
          </p:cNvPr>
          <p:cNvGrpSpPr/>
          <p:nvPr/>
        </p:nvGrpSpPr>
        <p:grpSpPr>
          <a:xfrm flipH="1">
            <a:off x="1818935" y="783968"/>
            <a:ext cx="785363" cy="862597"/>
            <a:chOff x="9356040" y="477694"/>
            <a:chExt cx="838466" cy="920922"/>
          </a:xfrm>
        </p:grpSpPr>
        <p:sp>
          <p:nvSpPr>
            <p:cNvPr id="113" name="Forma Livre: Forma 112">
              <a:extLst>
                <a:ext uri="{FF2B5EF4-FFF2-40B4-BE49-F238E27FC236}">
                  <a16:creationId xmlns:a16="http://schemas.microsoft.com/office/drawing/2014/main" id="{64D4DAE5-01DA-43FD-9C9E-2BBCE6048BDC}"/>
                </a:ext>
              </a:extLst>
            </p:cNvPr>
            <p:cNvSpPr/>
            <p:nvPr/>
          </p:nvSpPr>
          <p:spPr>
            <a:xfrm>
              <a:off x="9356040" y="477694"/>
              <a:ext cx="838466" cy="920922"/>
            </a:xfrm>
            <a:custGeom>
              <a:avLst/>
              <a:gdLst>
                <a:gd name="connsiteX0" fmla="*/ 35128 w 838466"/>
                <a:gd name="connsiteY0" fmla="*/ 0 h 920922"/>
                <a:gd name="connsiteX1" fmla="*/ 444258 w 838466"/>
                <a:gd name="connsiteY1" fmla="*/ 0 h 920922"/>
                <a:gd name="connsiteX2" fmla="*/ 838466 w 838466"/>
                <a:gd name="connsiteY2" fmla="*/ 394208 h 920922"/>
                <a:gd name="connsiteX3" fmla="*/ 838466 w 838466"/>
                <a:gd name="connsiteY3" fmla="*/ 908072 h 920922"/>
                <a:gd name="connsiteX4" fmla="*/ 711000 w 838466"/>
                <a:gd name="connsiteY4" fmla="*/ 920922 h 920922"/>
                <a:gd name="connsiteX5" fmla="*/ 0 w 838466"/>
                <a:gd name="connsiteY5" fmla="*/ 209922 h 920922"/>
                <a:gd name="connsiteX6" fmla="*/ 14445 w 838466"/>
                <a:gd name="connsiteY6" fmla="*/ 66631 h 920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8466" h="920922">
                  <a:moveTo>
                    <a:pt x="35128" y="0"/>
                  </a:moveTo>
                  <a:lnTo>
                    <a:pt x="444258" y="0"/>
                  </a:lnTo>
                  <a:cubicBezTo>
                    <a:pt x="661973" y="0"/>
                    <a:pt x="838466" y="176493"/>
                    <a:pt x="838466" y="394208"/>
                  </a:cubicBezTo>
                  <a:lnTo>
                    <a:pt x="838466" y="908072"/>
                  </a:lnTo>
                  <a:lnTo>
                    <a:pt x="711000" y="920922"/>
                  </a:lnTo>
                  <a:cubicBezTo>
                    <a:pt x="318326" y="920922"/>
                    <a:pt x="0" y="602596"/>
                    <a:pt x="0" y="209922"/>
                  </a:cubicBezTo>
                  <a:cubicBezTo>
                    <a:pt x="0" y="160838"/>
                    <a:pt x="4974" y="112915"/>
                    <a:pt x="14445" y="66631"/>
                  </a:cubicBezTo>
                  <a:close/>
                </a:path>
              </a:pathLst>
            </a:custGeom>
            <a:gradFill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 sz="2000">
                <a:latin typeface="Bebas Neue" panose="020B0606020202050201" pitchFamily="34" charset="0"/>
              </a:endParaRPr>
            </a:p>
          </p:txBody>
        </p:sp>
        <p:sp>
          <p:nvSpPr>
            <p:cNvPr id="114" name="CaixaDeTexto 113">
              <a:extLst>
                <a:ext uri="{FF2B5EF4-FFF2-40B4-BE49-F238E27FC236}">
                  <a16:creationId xmlns:a16="http://schemas.microsoft.com/office/drawing/2014/main" id="{9E667AC7-9DD3-42AA-994D-F68FA67AB2A2}"/>
                </a:ext>
              </a:extLst>
            </p:cNvPr>
            <p:cNvSpPr txBox="1"/>
            <p:nvPr/>
          </p:nvSpPr>
          <p:spPr>
            <a:xfrm>
              <a:off x="9543304" y="503145"/>
              <a:ext cx="499535" cy="88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4</a:t>
              </a:r>
            </a:p>
          </p:txBody>
        </p:sp>
      </p:grpSp>
      <p:sp>
        <p:nvSpPr>
          <p:cNvPr id="115" name="Retângulo: Cantos Arredondados 114">
            <a:extLst>
              <a:ext uri="{FF2B5EF4-FFF2-40B4-BE49-F238E27FC236}">
                <a16:creationId xmlns:a16="http://schemas.microsoft.com/office/drawing/2014/main" id="{E9109962-DFE7-4285-9E37-3106473F40BB}"/>
              </a:ext>
            </a:extLst>
          </p:cNvPr>
          <p:cNvSpPr/>
          <p:nvPr/>
        </p:nvSpPr>
        <p:spPr>
          <a:xfrm>
            <a:off x="1822284" y="4045160"/>
            <a:ext cx="3372000" cy="221540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16" name="Retângulo: Cantos Arredondados 115">
            <a:extLst>
              <a:ext uri="{FF2B5EF4-FFF2-40B4-BE49-F238E27FC236}">
                <a16:creationId xmlns:a16="http://schemas.microsoft.com/office/drawing/2014/main" id="{9704B961-5ED9-40EE-8F08-D28E457FC81B}"/>
              </a:ext>
            </a:extLst>
          </p:cNvPr>
          <p:cNvSpPr/>
          <p:nvPr/>
        </p:nvSpPr>
        <p:spPr>
          <a:xfrm>
            <a:off x="2006058" y="4230620"/>
            <a:ext cx="3004452" cy="1844484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17" name="CaixaDeTexto 116">
            <a:extLst>
              <a:ext uri="{FF2B5EF4-FFF2-40B4-BE49-F238E27FC236}">
                <a16:creationId xmlns:a16="http://schemas.microsoft.com/office/drawing/2014/main" id="{DEA531D6-E9C4-42C5-A2E7-07D88825B595}"/>
              </a:ext>
            </a:extLst>
          </p:cNvPr>
          <p:cNvSpPr txBox="1"/>
          <p:nvPr/>
        </p:nvSpPr>
        <p:spPr>
          <a:xfrm>
            <a:off x="2246181" y="4747037"/>
            <a:ext cx="22141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Swot</a:t>
            </a:r>
            <a:r>
              <a:rPr lang="pt-BR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 </a:t>
            </a:r>
            <a:r>
              <a:rPr lang="pt-BR" sz="3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analyses</a:t>
            </a:r>
            <a:endParaRPr lang="pt-BR" sz="3200" dirty="0">
              <a:solidFill>
                <a:schemeClr val="tx1">
                  <a:lumMod val="75000"/>
                  <a:lumOff val="25000"/>
                </a:schemeClr>
              </a:solidFill>
              <a:latin typeface="Bebas Neue" panose="020B0606020202050201" pitchFamily="34" charset="0"/>
            </a:endParaRPr>
          </a:p>
        </p:txBody>
      </p:sp>
      <p:sp>
        <p:nvSpPr>
          <p:cNvPr id="118" name="CaixaDeTexto 117">
            <a:extLst>
              <a:ext uri="{FF2B5EF4-FFF2-40B4-BE49-F238E27FC236}">
                <a16:creationId xmlns:a16="http://schemas.microsoft.com/office/drawing/2014/main" id="{71098BB8-FAD1-43B7-ABED-E988FEC45BE8}"/>
              </a:ext>
            </a:extLst>
          </p:cNvPr>
          <p:cNvSpPr txBox="1"/>
          <p:nvPr/>
        </p:nvSpPr>
        <p:spPr>
          <a:xfrm>
            <a:off x="2193221" y="5282535"/>
            <a:ext cx="24438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Montserrat Medium" panose="00000600000000000000" pitchFamily="2" charset="0"/>
              </a:rPr>
              <a:t>Strength</a:t>
            </a:r>
            <a:r>
              <a:rPr lang="pt-BR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Montserrat Medium" panose="00000600000000000000" pitchFamily="2" charset="0"/>
              </a:rPr>
              <a:t> </a:t>
            </a:r>
            <a:r>
              <a:rPr lang="pt-BR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Montserrat Medium" panose="00000600000000000000" pitchFamily="2" charset="0"/>
              </a:rPr>
              <a:t>and</a:t>
            </a:r>
            <a:r>
              <a:rPr lang="pt-BR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Montserrat Medium" panose="00000600000000000000" pitchFamily="2" charset="0"/>
              </a:rPr>
              <a:t> </a:t>
            </a:r>
            <a:r>
              <a:rPr lang="pt-BR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Montserrat Medium" panose="00000600000000000000" pitchFamily="2" charset="0"/>
              </a:rPr>
              <a:t>weakness</a:t>
            </a:r>
            <a:endParaRPr lang="pt-BR" sz="1600" dirty="0">
              <a:solidFill>
                <a:schemeClr val="tx1">
                  <a:lumMod val="75000"/>
                  <a:lumOff val="25000"/>
                </a:schemeClr>
              </a:solidFill>
              <a:latin typeface="Montserrat Medium" panose="00000600000000000000" pitchFamily="2" charset="0"/>
            </a:endParaRPr>
          </a:p>
        </p:txBody>
      </p:sp>
      <p:grpSp>
        <p:nvGrpSpPr>
          <p:cNvPr id="119" name="Agrupar 118">
            <a:extLst>
              <a:ext uri="{FF2B5EF4-FFF2-40B4-BE49-F238E27FC236}">
                <a16:creationId xmlns:a16="http://schemas.microsoft.com/office/drawing/2014/main" id="{19BFC8B6-6A56-4E57-84CC-94D8E65E6C41}"/>
              </a:ext>
            </a:extLst>
          </p:cNvPr>
          <p:cNvGrpSpPr/>
          <p:nvPr/>
        </p:nvGrpSpPr>
        <p:grpSpPr>
          <a:xfrm flipH="1">
            <a:off x="1817211" y="4041473"/>
            <a:ext cx="785363" cy="862597"/>
            <a:chOff x="9356040" y="477694"/>
            <a:chExt cx="838466" cy="920922"/>
          </a:xfrm>
        </p:grpSpPr>
        <p:sp>
          <p:nvSpPr>
            <p:cNvPr id="120" name="Forma Livre: Forma 119">
              <a:extLst>
                <a:ext uri="{FF2B5EF4-FFF2-40B4-BE49-F238E27FC236}">
                  <a16:creationId xmlns:a16="http://schemas.microsoft.com/office/drawing/2014/main" id="{CEC3F624-6D01-41D4-8CE8-398DAA70A57B}"/>
                </a:ext>
              </a:extLst>
            </p:cNvPr>
            <p:cNvSpPr/>
            <p:nvPr/>
          </p:nvSpPr>
          <p:spPr>
            <a:xfrm>
              <a:off x="9356040" y="477694"/>
              <a:ext cx="838466" cy="920922"/>
            </a:xfrm>
            <a:custGeom>
              <a:avLst/>
              <a:gdLst>
                <a:gd name="connsiteX0" fmla="*/ 35128 w 838466"/>
                <a:gd name="connsiteY0" fmla="*/ 0 h 920922"/>
                <a:gd name="connsiteX1" fmla="*/ 444258 w 838466"/>
                <a:gd name="connsiteY1" fmla="*/ 0 h 920922"/>
                <a:gd name="connsiteX2" fmla="*/ 838466 w 838466"/>
                <a:gd name="connsiteY2" fmla="*/ 394208 h 920922"/>
                <a:gd name="connsiteX3" fmla="*/ 838466 w 838466"/>
                <a:gd name="connsiteY3" fmla="*/ 908072 h 920922"/>
                <a:gd name="connsiteX4" fmla="*/ 711000 w 838466"/>
                <a:gd name="connsiteY4" fmla="*/ 920922 h 920922"/>
                <a:gd name="connsiteX5" fmla="*/ 0 w 838466"/>
                <a:gd name="connsiteY5" fmla="*/ 209922 h 920922"/>
                <a:gd name="connsiteX6" fmla="*/ 14445 w 838466"/>
                <a:gd name="connsiteY6" fmla="*/ 66631 h 920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8466" h="920922">
                  <a:moveTo>
                    <a:pt x="35128" y="0"/>
                  </a:moveTo>
                  <a:lnTo>
                    <a:pt x="444258" y="0"/>
                  </a:lnTo>
                  <a:cubicBezTo>
                    <a:pt x="661973" y="0"/>
                    <a:pt x="838466" y="176493"/>
                    <a:pt x="838466" y="394208"/>
                  </a:cubicBezTo>
                  <a:lnTo>
                    <a:pt x="838466" y="908072"/>
                  </a:lnTo>
                  <a:lnTo>
                    <a:pt x="711000" y="920922"/>
                  </a:lnTo>
                  <a:cubicBezTo>
                    <a:pt x="318326" y="920922"/>
                    <a:pt x="0" y="602596"/>
                    <a:pt x="0" y="209922"/>
                  </a:cubicBezTo>
                  <a:cubicBezTo>
                    <a:pt x="0" y="160838"/>
                    <a:pt x="4974" y="112915"/>
                    <a:pt x="14445" y="66631"/>
                  </a:cubicBezTo>
                  <a:close/>
                </a:path>
              </a:pathLst>
            </a:custGeom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 sz="2000">
                <a:latin typeface="Bebas Neue" panose="020B0606020202050201" pitchFamily="34" charset="0"/>
              </a:endParaRPr>
            </a:p>
          </p:txBody>
        </p:sp>
        <p:sp>
          <p:nvSpPr>
            <p:cNvPr id="121" name="CaixaDeTexto 120">
              <a:extLst>
                <a:ext uri="{FF2B5EF4-FFF2-40B4-BE49-F238E27FC236}">
                  <a16:creationId xmlns:a16="http://schemas.microsoft.com/office/drawing/2014/main" id="{70E04457-549A-4C73-8E71-97A7BC580891}"/>
                </a:ext>
              </a:extLst>
            </p:cNvPr>
            <p:cNvSpPr txBox="1"/>
            <p:nvPr/>
          </p:nvSpPr>
          <p:spPr>
            <a:xfrm>
              <a:off x="9543304" y="503145"/>
              <a:ext cx="499535" cy="88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3</a:t>
              </a:r>
            </a:p>
          </p:txBody>
        </p:sp>
      </p:grpSp>
      <p:sp>
        <p:nvSpPr>
          <p:cNvPr id="122" name="Retângulo: Cantos Arredondados 121">
            <a:extLst>
              <a:ext uri="{FF2B5EF4-FFF2-40B4-BE49-F238E27FC236}">
                <a16:creationId xmlns:a16="http://schemas.microsoft.com/office/drawing/2014/main" id="{7BDBB5A0-800E-403E-AF16-46FDC7B092A1}"/>
              </a:ext>
            </a:extLst>
          </p:cNvPr>
          <p:cNvSpPr/>
          <p:nvPr/>
        </p:nvSpPr>
        <p:spPr>
          <a:xfrm>
            <a:off x="6168149" y="4045160"/>
            <a:ext cx="3372000" cy="221540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23" name="Retângulo: Cantos Arredondados 122">
            <a:extLst>
              <a:ext uri="{FF2B5EF4-FFF2-40B4-BE49-F238E27FC236}">
                <a16:creationId xmlns:a16="http://schemas.microsoft.com/office/drawing/2014/main" id="{9A3CBFD6-395F-425B-89CF-FABB0AB31AAD}"/>
              </a:ext>
            </a:extLst>
          </p:cNvPr>
          <p:cNvSpPr/>
          <p:nvPr/>
        </p:nvSpPr>
        <p:spPr>
          <a:xfrm>
            <a:off x="6399383" y="4292015"/>
            <a:ext cx="3004452" cy="1844484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sp>
        <p:nvSpPr>
          <p:cNvPr id="124" name="CaixaDeTexto 123">
            <a:extLst>
              <a:ext uri="{FF2B5EF4-FFF2-40B4-BE49-F238E27FC236}">
                <a16:creationId xmlns:a16="http://schemas.microsoft.com/office/drawing/2014/main" id="{BB0F7F0A-2C20-43FD-B7C7-CFA9C26602E0}"/>
              </a:ext>
            </a:extLst>
          </p:cNvPr>
          <p:cNvSpPr txBox="1"/>
          <p:nvPr/>
        </p:nvSpPr>
        <p:spPr>
          <a:xfrm>
            <a:off x="6817409" y="4807667"/>
            <a:ext cx="2369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SKILLS REQUIRED ON THIS </a:t>
            </a:r>
            <a:r>
              <a:rPr lang="pt-BR" sz="3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job</a:t>
            </a:r>
            <a:endParaRPr lang="pt-BR" sz="3200" dirty="0">
              <a:solidFill>
                <a:schemeClr val="tx1">
                  <a:lumMod val="75000"/>
                  <a:lumOff val="25000"/>
                </a:schemeClr>
              </a:solidFill>
              <a:latin typeface="Bebas Neue" panose="020B0606020202050201" pitchFamily="34" charset="0"/>
            </a:endParaRPr>
          </a:p>
        </p:txBody>
      </p:sp>
      <p:grpSp>
        <p:nvGrpSpPr>
          <p:cNvPr id="126" name="Agrupar 125">
            <a:extLst>
              <a:ext uri="{FF2B5EF4-FFF2-40B4-BE49-F238E27FC236}">
                <a16:creationId xmlns:a16="http://schemas.microsoft.com/office/drawing/2014/main" id="{2EA04A17-7A0D-4448-B43E-8D67DA7A99FC}"/>
              </a:ext>
            </a:extLst>
          </p:cNvPr>
          <p:cNvGrpSpPr/>
          <p:nvPr/>
        </p:nvGrpSpPr>
        <p:grpSpPr>
          <a:xfrm>
            <a:off x="8754786" y="4045160"/>
            <a:ext cx="785363" cy="862597"/>
            <a:chOff x="9356040" y="477694"/>
            <a:chExt cx="838466" cy="920922"/>
          </a:xfrm>
        </p:grpSpPr>
        <p:sp>
          <p:nvSpPr>
            <p:cNvPr id="127" name="Forma Livre: Forma 126">
              <a:extLst>
                <a:ext uri="{FF2B5EF4-FFF2-40B4-BE49-F238E27FC236}">
                  <a16:creationId xmlns:a16="http://schemas.microsoft.com/office/drawing/2014/main" id="{A8FF6C25-8C17-4196-84B0-36CFE4A9233E}"/>
                </a:ext>
              </a:extLst>
            </p:cNvPr>
            <p:cNvSpPr/>
            <p:nvPr/>
          </p:nvSpPr>
          <p:spPr>
            <a:xfrm>
              <a:off x="9356040" y="477694"/>
              <a:ext cx="838466" cy="920922"/>
            </a:xfrm>
            <a:custGeom>
              <a:avLst/>
              <a:gdLst>
                <a:gd name="connsiteX0" fmla="*/ 35128 w 838466"/>
                <a:gd name="connsiteY0" fmla="*/ 0 h 920922"/>
                <a:gd name="connsiteX1" fmla="*/ 444258 w 838466"/>
                <a:gd name="connsiteY1" fmla="*/ 0 h 920922"/>
                <a:gd name="connsiteX2" fmla="*/ 838466 w 838466"/>
                <a:gd name="connsiteY2" fmla="*/ 394208 h 920922"/>
                <a:gd name="connsiteX3" fmla="*/ 838466 w 838466"/>
                <a:gd name="connsiteY3" fmla="*/ 908072 h 920922"/>
                <a:gd name="connsiteX4" fmla="*/ 711000 w 838466"/>
                <a:gd name="connsiteY4" fmla="*/ 920922 h 920922"/>
                <a:gd name="connsiteX5" fmla="*/ 0 w 838466"/>
                <a:gd name="connsiteY5" fmla="*/ 209922 h 920922"/>
                <a:gd name="connsiteX6" fmla="*/ 14445 w 838466"/>
                <a:gd name="connsiteY6" fmla="*/ 66631 h 920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8466" h="920922">
                  <a:moveTo>
                    <a:pt x="35128" y="0"/>
                  </a:moveTo>
                  <a:lnTo>
                    <a:pt x="444258" y="0"/>
                  </a:lnTo>
                  <a:cubicBezTo>
                    <a:pt x="661973" y="0"/>
                    <a:pt x="838466" y="176493"/>
                    <a:pt x="838466" y="394208"/>
                  </a:cubicBezTo>
                  <a:lnTo>
                    <a:pt x="838466" y="908072"/>
                  </a:lnTo>
                  <a:lnTo>
                    <a:pt x="711000" y="920922"/>
                  </a:lnTo>
                  <a:cubicBezTo>
                    <a:pt x="318326" y="920922"/>
                    <a:pt x="0" y="602596"/>
                    <a:pt x="0" y="209922"/>
                  </a:cubicBezTo>
                  <a:cubicBezTo>
                    <a:pt x="0" y="160838"/>
                    <a:pt x="4974" y="112915"/>
                    <a:pt x="14445" y="66631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 sz="2000">
                <a:latin typeface="Bebas Neue" panose="020B0606020202050201" pitchFamily="34" charset="0"/>
              </a:endParaRPr>
            </a:p>
          </p:txBody>
        </p:sp>
        <p:sp>
          <p:nvSpPr>
            <p:cNvPr id="128" name="CaixaDeTexto 127">
              <a:extLst>
                <a:ext uri="{FF2B5EF4-FFF2-40B4-BE49-F238E27FC236}">
                  <a16:creationId xmlns:a16="http://schemas.microsoft.com/office/drawing/2014/main" id="{5D26454A-C4BA-4CEA-BEAD-1CC69E90D709}"/>
                </a:ext>
              </a:extLst>
            </p:cNvPr>
            <p:cNvSpPr txBox="1"/>
            <p:nvPr/>
          </p:nvSpPr>
          <p:spPr>
            <a:xfrm>
              <a:off x="9543304" y="503145"/>
              <a:ext cx="499535" cy="88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2</a:t>
              </a:r>
            </a:p>
          </p:txBody>
        </p:sp>
      </p:grpSp>
      <p:sp>
        <p:nvSpPr>
          <p:cNvPr id="129" name="Retângulo: Cantos Arredondados 128">
            <a:extLst>
              <a:ext uri="{FF2B5EF4-FFF2-40B4-BE49-F238E27FC236}">
                <a16:creationId xmlns:a16="http://schemas.microsoft.com/office/drawing/2014/main" id="{9E846FE0-2F03-4073-90F5-E2967F814B38}"/>
              </a:ext>
            </a:extLst>
          </p:cNvPr>
          <p:cNvSpPr/>
          <p:nvPr/>
        </p:nvSpPr>
        <p:spPr>
          <a:xfrm>
            <a:off x="6148150" y="787655"/>
            <a:ext cx="3372000" cy="2215404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0" name="Retângulo: Cantos Arredondados 129">
            <a:extLst>
              <a:ext uri="{FF2B5EF4-FFF2-40B4-BE49-F238E27FC236}">
                <a16:creationId xmlns:a16="http://schemas.microsoft.com/office/drawing/2014/main" id="{C296CC80-7A77-45A5-8CD5-EF6832B35822}"/>
              </a:ext>
            </a:extLst>
          </p:cNvPr>
          <p:cNvSpPr/>
          <p:nvPr/>
        </p:nvSpPr>
        <p:spPr>
          <a:xfrm>
            <a:off x="6331924" y="973115"/>
            <a:ext cx="3004452" cy="1844484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dirty="0"/>
          </a:p>
        </p:txBody>
      </p:sp>
      <p:grpSp>
        <p:nvGrpSpPr>
          <p:cNvPr id="131" name="Agrupar 130">
            <a:extLst>
              <a:ext uri="{FF2B5EF4-FFF2-40B4-BE49-F238E27FC236}">
                <a16:creationId xmlns:a16="http://schemas.microsoft.com/office/drawing/2014/main" id="{D9B5EE56-7AE8-439E-88A6-FB993E5139D2}"/>
              </a:ext>
            </a:extLst>
          </p:cNvPr>
          <p:cNvGrpSpPr/>
          <p:nvPr/>
        </p:nvGrpSpPr>
        <p:grpSpPr>
          <a:xfrm>
            <a:off x="3901451" y="1772279"/>
            <a:ext cx="3559533" cy="3559533"/>
            <a:chOff x="3901451" y="1772279"/>
            <a:chExt cx="3559533" cy="3559533"/>
          </a:xfrm>
        </p:grpSpPr>
        <p:sp>
          <p:nvSpPr>
            <p:cNvPr id="132" name="Forma Livre: Forma 131">
              <a:extLst>
                <a:ext uri="{FF2B5EF4-FFF2-40B4-BE49-F238E27FC236}">
                  <a16:creationId xmlns:a16="http://schemas.microsoft.com/office/drawing/2014/main" id="{8E32AF39-63B9-4EF7-93BE-0786FB0D791F}"/>
                </a:ext>
              </a:extLst>
            </p:cNvPr>
            <p:cNvSpPr/>
            <p:nvPr/>
          </p:nvSpPr>
          <p:spPr>
            <a:xfrm>
              <a:off x="3901451" y="1772279"/>
              <a:ext cx="1700123" cy="1700123"/>
            </a:xfrm>
            <a:custGeom>
              <a:avLst/>
              <a:gdLst>
                <a:gd name="connsiteX0" fmla="*/ 1815078 w 1815078"/>
                <a:gd name="connsiteY0" fmla="*/ 0 h 1815078"/>
                <a:gd name="connsiteX1" fmla="*/ 1809470 w 1815078"/>
                <a:gd name="connsiteY1" fmla="*/ 111055 h 1815078"/>
                <a:gd name="connsiteX2" fmla="*/ 111055 w 1815078"/>
                <a:gd name="connsiteY2" fmla="*/ 1809470 h 1815078"/>
                <a:gd name="connsiteX3" fmla="*/ 0 w 1815078"/>
                <a:gd name="connsiteY3" fmla="*/ 1815078 h 1815078"/>
                <a:gd name="connsiteX4" fmla="*/ 5538 w 1815078"/>
                <a:gd name="connsiteY4" fmla="*/ 1705392 h 1815078"/>
                <a:gd name="connsiteX5" fmla="*/ 1705392 w 1815078"/>
                <a:gd name="connsiteY5" fmla="*/ 5538 h 1815078"/>
                <a:gd name="connsiteX6" fmla="*/ 1815078 w 1815078"/>
                <a:gd name="connsiteY6" fmla="*/ 0 h 181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078" h="1815078">
                  <a:moveTo>
                    <a:pt x="1815078" y="0"/>
                  </a:moveTo>
                  <a:lnTo>
                    <a:pt x="1809470" y="111055"/>
                  </a:lnTo>
                  <a:cubicBezTo>
                    <a:pt x="1718525" y="1006582"/>
                    <a:pt x="1006582" y="1718525"/>
                    <a:pt x="111055" y="1809470"/>
                  </a:cubicBezTo>
                  <a:lnTo>
                    <a:pt x="0" y="1815078"/>
                  </a:lnTo>
                  <a:lnTo>
                    <a:pt x="5538" y="1705392"/>
                  </a:lnTo>
                  <a:cubicBezTo>
                    <a:pt x="96561" y="809107"/>
                    <a:pt x="809108" y="96561"/>
                    <a:pt x="1705392" y="5538"/>
                  </a:cubicBezTo>
                  <a:lnTo>
                    <a:pt x="1815078" y="0"/>
                  </a:lnTo>
                  <a:close/>
                </a:path>
              </a:pathLst>
            </a:custGeom>
            <a:gradFill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  <p:sp>
          <p:nvSpPr>
            <p:cNvPr id="133" name="Forma Livre: Forma 132">
              <a:extLst>
                <a:ext uri="{FF2B5EF4-FFF2-40B4-BE49-F238E27FC236}">
                  <a16:creationId xmlns:a16="http://schemas.microsoft.com/office/drawing/2014/main" id="{8B21C963-30E3-46A1-9C35-BF8F7DC36729}"/>
                </a:ext>
              </a:extLst>
            </p:cNvPr>
            <p:cNvSpPr/>
            <p:nvPr/>
          </p:nvSpPr>
          <p:spPr>
            <a:xfrm>
              <a:off x="5760860" y="1772279"/>
              <a:ext cx="1700124" cy="1700123"/>
            </a:xfrm>
            <a:custGeom>
              <a:avLst/>
              <a:gdLst>
                <a:gd name="connsiteX0" fmla="*/ 0 w 1815079"/>
                <a:gd name="connsiteY0" fmla="*/ 0 h 1815078"/>
                <a:gd name="connsiteX1" fmla="*/ 109686 w 1815079"/>
                <a:gd name="connsiteY1" fmla="*/ 5538 h 1815078"/>
                <a:gd name="connsiteX2" fmla="*/ 1809540 w 1815079"/>
                <a:gd name="connsiteY2" fmla="*/ 1705392 h 1815078"/>
                <a:gd name="connsiteX3" fmla="*/ 1815079 w 1815079"/>
                <a:gd name="connsiteY3" fmla="*/ 1815078 h 1815078"/>
                <a:gd name="connsiteX4" fmla="*/ 1704023 w 1815079"/>
                <a:gd name="connsiteY4" fmla="*/ 1809470 h 1815078"/>
                <a:gd name="connsiteX5" fmla="*/ 5608 w 1815079"/>
                <a:gd name="connsiteY5" fmla="*/ 111055 h 1815078"/>
                <a:gd name="connsiteX6" fmla="*/ 0 w 1815079"/>
                <a:gd name="connsiteY6" fmla="*/ 0 h 181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079" h="1815078">
                  <a:moveTo>
                    <a:pt x="0" y="0"/>
                  </a:moveTo>
                  <a:lnTo>
                    <a:pt x="109686" y="5538"/>
                  </a:lnTo>
                  <a:cubicBezTo>
                    <a:pt x="1005971" y="96561"/>
                    <a:pt x="1718517" y="809107"/>
                    <a:pt x="1809540" y="1705392"/>
                  </a:cubicBezTo>
                  <a:lnTo>
                    <a:pt x="1815079" y="1815078"/>
                  </a:lnTo>
                  <a:lnTo>
                    <a:pt x="1704023" y="1809470"/>
                  </a:lnTo>
                  <a:cubicBezTo>
                    <a:pt x="808497" y="1718525"/>
                    <a:pt x="96554" y="1006582"/>
                    <a:pt x="5608" y="111055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  <p:sp>
          <p:nvSpPr>
            <p:cNvPr id="134" name="Forma Livre: Forma 133">
              <a:extLst>
                <a:ext uri="{FF2B5EF4-FFF2-40B4-BE49-F238E27FC236}">
                  <a16:creationId xmlns:a16="http://schemas.microsoft.com/office/drawing/2014/main" id="{E849A3AF-8358-4456-A62B-8D3A1E1CDE01}"/>
                </a:ext>
              </a:extLst>
            </p:cNvPr>
            <p:cNvSpPr/>
            <p:nvPr/>
          </p:nvSpPr>
          <p:spPr>
            <a:xfrm>
              <a:off x="3901451" y="3631688"/>
              <a:ext cx="1700123" cy="1700124"/>
            </a:xfrm>
            <a:custGeom>
              <a:avLst/>
              <a:gdLst>
                <a:gd name="connsiteX0" fmla="*/ 0 w 1815078"/>
                <a:gd name="connsiteY0" fmla="*/ 0 h 1815079"/>
                <a:gd name="connsiteX1" fmla="*/ 111055 w 1815078"/>
                <a:gd name="connsiteY1" fmla="*/ 5608 h 1815079"/>
                <a:gd name="connsiteX2" fmla="*/ 1809470 w 1815078"/>
                <a:gd name="connsiteY2" fmla="*/ 1704023 h 1815079"/>
                <a:gd name="connsiteX3" fmla="*/ 1815078 w 1815078"/>
                <a:gd name="connsiteY3" fmla="*/ 1815079 h 1815079"/>
                <a:gd name="connsiteX4" fmla="*/ 1705392 w 1815078"/>
                <a:gd name="connsiteY4" fmla="*/ 1809540 h 1815079"/>
                <a:gd name="connsiteX5" fmla="*/ 5538 w 1815078"/>
                <a:gd name="connsiteY5" fmla="*/ 109686 h 1815079"/>
                <a:gd name="connsiteX6" fmla="*/ 0 w 1815078"/>
                <a:gd name="connsiteY6" fmla="*/ 0 h 1815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078" h="1815079">
                  <a:moveTo>
                    <a:pt x="0" y="0"/>
                  </a:moveTo>
                  <a:lnTo>
                    <a:pt x="111055" y="5608"/>
                  </a:lnTo>
                  <a:cubicBezTo>
                    <a:pt x="1006582" y="96554"/>
                    <a:pt x="1718525" y="808497"/>
                    <a:pt x="1809470" y="1704023"/>
                  </a:cubicBezTo>
                  <a:lnTo>
                    <a:pt x="1815078" y="1815079"/>
                  </a:lnTo>
                  <a:lnTo>
                    <a:pt x="1705392" y="1809540"/>
                  </a:lnTo>
                  <a:cubicBezTo>
                    <a:pt x="809108" y="1718517"/>
                    <a:pt x="96561" y="1005971"/>
                    <a:pt x="5538" y="109686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  <p:sp>
          <p:nvSpPr>
            <p:cNvPr id="135" name="Forma Livre: Forma 134">
              <a:extLst>
                <a:ext uri="{FF2B5EF4-FFF2-40B4-BE49-F238E27FC236}">
                  <a16:creationId xmlns:a16="http://schemas.microsoft.com/office/drawing/2014/main" id="{D08118E0-F0FB-48D5-B35C-6D1EAD91CDBB}"/>
                </a:ext>
              </a:extLst>
            </p:cNvPr>
            <p:cNvSpPr/>
            <p:nvPr/>
          </p:nvSpPr>
          <p:spPr>
            <a:xfrm>
              <a:off x="5760860" y="3631688"/>
              <a:ext cx="1700124" cy="1700124"/>
            </a:xfrm>
            <a:custGeom>
              <a:avLst/>
              <a:gdLst>
                <a:gd name="connsiteX0" fmla="*/ 1815079 w 1815079"/>
                <a:gd name="connsiteY0" fmla="*/ 0 h 1815079"/>
                <a:gd name="connsiteX1" fmla="*/ 1809540 w 1815079"/>
                <a:gd name="connsiteY1" fmla="*/ 109686 h 1815079"/>
                <a:gd name="connsiteX2" fmla="*/ 109686 w 1815079"/>
                <a:gd name="connsiteY2" fmla="*/ 1809540 h 1815079"/>
                <a:gd name="connsiteX3" fmla="*/ 0 w 1815079"/>
                <a:gd name="connsiteY3" fmla="*/ 1815079 h 1815079"/>
                <a:gd name="connsiteX4" fmla="*/ 5608 w 1815079"/>
                <a:gd name="connsiteY4" fmla="*/ 1704023 h 1815079"/>
                <a:gd name="connsiteX5" fmla="*/ 1704023 w 1815079"/>
                <a:gd name="connsiteY5" fmla="*/ 5608 h 1815079"/>
                <a:gd name="connsiteX6" fmla="*/ 1815079 w 1815079"/>
                <a:gd name="connsiteY6" fmla="*/ 0 h 1815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079" h="1815079">
                  <a:moveTo>
                    <a:pt x="1815079" y="0"/>
                  </a:moveTo>
                  <a:lnTo>
                    <a:pt x="1809540" y="109686"/>
                  </a:lnTo>
                  <a:cubicBezTo>
                    <a:pt x="1718517" y="1005971"/>
                    <a:pt x="1005971" y="1718517"/>
                    <a:pt x="109686" y="1809540"/>
                  </a:cubicBezTo>
                  <a:lnTo>
                    <a:pt x="0" y="1815079"/>
                  </a:lnTo>
                  <a:lnTo>
                    <a:pt x="5608" y="1704023"/>
                  </a:lnTo>
                  <a:cubicBezTo>
                    <a:pt x="96554" y="808497"/>
                    <a:pt x="808497" y="96554"/>
                    <a:pt x="1704023" y="5608"/>
                  </a:cubicBezTo>
                  <a:lnTo>
                    <a:pt x="1815079" y="0"/>
                  </a:lnTo>
                  <a:close/>
                </a:path>
              </a:pathLst>
            </a:custGeom>
            <a:gradFill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  <p:sp>
          <p:nvSpPr>
            <p:cNvPr id="136" name="Elipse 135">
              <a:extLst>
                <a:ext uri="{FF2B5EF4-FFF2-40B4-BE49-F238E27FC236}">
                  <a16:creationId xmlns:a16="http://schemas.microsoft.com/office/drawing/2014/main" id="{2CA6C174-DB80-4118-B17D-29DAD15AD18A}"/>
                </a:ext>
              </a:extLst>
            </p:cNvPr>
            <p:cNvSpPr/>
            <p:nvPr/>
          </p:nvSpPr>
          <p:spPr>
            <a:xfrm>
              <a:off x="4239688" y="2110516"/>
              <a:ext cx="2883060" cy="2883060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/>
                </a:gs>
              </a:gsLst>
              <a:lin ang="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7" name="Elipse 136">
              <a:extLst>
                <a:ext uri="{FF2B5EF4-FFF2-40B4-BE49-F238E27FC236}">
                  <a16:creationId xmlns:a16="http://schemas.microsoft.com/office/drawing/2014/main" id="{863632BF-11AA-4589-905D-2D55B168000A}"/>
                </a:ext>
              </a:extLst>
            </p:cNvPr>
            <p:cNvSpPr/>
            <p:nvPr/>
          </p:nvSpPr>
          <p:spPr>
            <a:xfrm>
              <a:off x="4362765" y="2233594"/>
              <a:ext cx="2636904" cy="2636904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38" name="CaixaDeTexto 137">
              <a:extLst>
                <a:ext uri="{FF2B5EF4-FFF2-40B4-BE49-F238E27FC236}">
                  <a16:creationId xmlns:a16="http://schemas.microsoft.com/office/drawing/2014/main" id="{3E9C0AF0-787B-4E45-A622-547BCE3F0C9A}"/>
                </a:ext>
              </a:extLst>
            </p:cNvPr>
            <p:cNvSpPr txBox="1"/>
            <p:nvPr/>
          </p:nvSpPr>
          <p:spPr>
            <a:xfrm>
              <a:off x="4529388" y="2785267"/>
              <a:ext cx="23036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3600" spc="3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Bebas Neue" panose="020B0606020202050201" pitchFamily="34" charset="0"/>
                </a:rPr>
                <a:t>overview</a:t>
              </a:r>
              <a:endParaRPr lang="pt-BR" spc="300" dirty="0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endParaRPr>
            </a:p>
          </p:txBody>
        </p:sp>
        <p:cxnSp>
          <p:nvCxnSpPr>
            <p:cNvPr id="139" name="Conector reto 138">
              <a:extLst>
                <a:ext uri="{FF2B5EF4-FFF2-40B4-BE49-F238E27FC236}">
                  <a16:creationId xmlns:a16="http://schemas.microsoft.com/office/drawing/2014/main" id="{3F35E769-01B4-473C-BB12-E014C452FC10}"/>
                </a:ext>
              </a:extLst>
            </p:cNvPr>
            <p:cNvCxnSpPr/>
            <p:nvPr/>
          </p:nvCxnSpPr>
          <p:spPr>
            <a:xfrm>
              <a:off x="4716887" y="3319067"/>
              <a:ext cx="1958426" cy="0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0" name="CaixaDeTexto 139">
              <a:extLst>
                <a:ext uri="{FF2B5EF4-FFF2-40B4-BE49-F238E27FC236}">
                  <a16:creationId xmlns:a16="http://schemas.microsoft.com/office/drawing/2014/main" id="{43535D75-8249-4244-8854-5DC0C66614F9}"/>
                </a:ext>
              </a:extLst>
            </p:cNvPr>
            <p:cNvSpPr txBox="1"/>
            <p:nvPr/>
          </p:nvSpPr>
          <p:spPr>
            <a:xfrm>
              <a:off x="4496240" y="3442146"/>
              <a:ext cx="2369953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What </a:t>
              </a:r>
              <a:r>
                <a:rPr lang="pt-BR" sz="2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will</a:t>
              </a:r>
              <a:r>
                <a:rPr lang="pt-BR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2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be</a:t>
              </a:r>
              <a:r>
                <a:rPr lang="pt-BR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2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covered</a:t>
              </a:r>
              <a:r>
                <a:rPr lang="pt-BR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2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on</a:t>
              </a:r>
              <a:r>
                <a:rPr lang="pt-BR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2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this</a:t>
              </a:r>
              <a:r>
                <a:rPr lang="pt-BR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20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presentation</a:t>
              </a:r>
              <a:r>
                <a:rPr lang="pt-BR" sz="2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Montserrat Medium" panose="00000600000000000000" pitchFamily="2" charset="0"/>
                </a:rPr>
                <a:t>?</a:t>
              </a:r>
            </a:p>
          </p:txBody>
        </p:sp>
      </p:grpSp>
      <p:sp>
        <p:nvSpPr>
          <p:cNvPr id="141" name="CaixaDeTexto 140">
            <a:extLst>
              <a:ext uri="{FF2B5EF4-FFF2-40B4-BE49-F238E27FC236}">
                <a16:creationId xmlns:a16="http://schemas.microsoft.com/office/drawing/2014/main" id="{8AC3FF9C-9316-45A3-BD7A-AAF21C7E08AF}"/>
              </a:ext>
            </a:extLst>
          </p:cNvPr>
          <p:cNvSpPr txBox="1"/>
          <p:nvPr/>
        </p:nvSpPr>
        <p:spPr>
          <a:xfrm>
            <a:off x="6553716" y="1358498"/>
            <a:ext cx="27403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WHAT IS </a:t>
            </a:r>
            <a:r>
              <a:rPr lang="pt-BR" sz="3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CLINICal</a:t>
            </a:r>
            <a:r>
              <a:rPr lang="pt-BR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 PSYCHOLOGY?</a:t>
            </a:r>
          </a:p>
        </p:txBody>
      </p:sp>
      <p:grpSp>
        <p:nvGrpSpPr>
          <p:cNvPr id="143" name="Agrupar 142">
            <a:extLst>
              <a:ext uri="{FF2B5EF4-FFF2-40B4-BE49-F238E27FC236}">
                <a16:creationId xmlns:a16="http://schemas.microsoft.com/office/drawing/2014/main" id="{8B9D9F7D-C4E4-4D46-8EA8-8191EFFA50CC}"/>
              </a:ext>
            </a:extLst>
          </p:cNvPr>
          <p:cNvGrpSpPr/>
          <p:nvPr/>
        </p:nvGrpSpPr>
        <p:grpSpPr>
          <a:xfrm>
            <a:off x="8734787" y="787655"/>
            <a:ext cx="785363" cy="862597"/>
            <a:chOff x="9356040" y="477694"/>
            <a:chExt cx="838466" cy="920922"/>
          </a:xfrm>
        </p:grpSpPr>
        <p:sp>
          <p:nvSpPr>
            <p:cNvPr id="144" name="Forma Livre: Forma 143">
              <a:extLst>
                <a:ext uri="{FF2B5EF4-FFF2-40B4-BE49-F238E27FC236}">
                  <a16:creationId xmlns:a16="http://schemas.microsoft.com/office/drawing/2014/main" id="{CE00C108-4D05-40BD-8348-16B06720ADED}"/>
                </a:ext>
              </a:extLst>
            </p:cNvPr>
            <p:cNvSpPr/>
            <p:nvPr/>
          </p:nvSpPr>
          <p:spPr>
            <a:xfrm>
              <a:off x="9356040" y="477694"/>
              <a:ext cx="838466" cy="920922"/>
            </a:xfrm>
            <a:custGeom>
              <a:avLst/>
              <a:gdLst>
                <a:gd name="connsiteX0" fmla="*/ 35128 w 838466"/>
                <a:gd name="connsiteY0" fmla="*/ 0 h 920922"/>
                <a:gd name="connsiteX1" fmla="*/ 444258 w 838466"/>
                <a:gd name="connsiteY1" fmla="*/ 0 h 920922"/>
                <a:gd name="connsiteX2" fmla="*/ 838466 w 838466"/>
                <a:gd name="connsiteY2" fmla="*/ 394208 h 920922"/>
                <a:gd name="connsiteX3" fmla="*/ 838466 w 838466"/>
                <a:gd name="connsiteY3" fmla="*/ 908072 h 920922"/>
                <a:gd name="connsiteX4" fmla="*/ 711000 w 838466"/>
                <a:gd name="connsiteY4" fmla="*/ 920922 h 920922"/>
                <a:gd name="connsiteX5" fmla="*/ 0 w 838466"/>
                <a:gd name="connsiteY5" fmla="*/ 209922 h 920922"/>
                <a:gd name="connsiteX6" fmla="*/ 14445 w 838466"/>
                <a:gd name="connsiteY6" fmla="*/ 66631 h 920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8466" h="920922">
                  <a:moveTo>
                    <a:pt x="35128" y="0"/>
                  </a:moveTo>
                  <a:lnTo>
                    <a:pt x="444258" y="0"/>
                  </a:lnTo>
                  <a:cubicBezTo>
                    <a:pt x="661973" y="0"/>
                    <a:pt x="838466" y="176493"/>
                    <a:pt x="838466" y="394208"/>
                  </a:cubicBezTo>
                  <a:lnTo>
                    <a:pt x="838466" y="908072"/>
                  </a:lnTo>
                  <a:lnTo>
                    <a:pt x="711000" y="920922"/>
                  </a:lnTo>
                  <a:cubicBezTo>
                    <a:pt x="318326" y="920922"/>
                    <a:pt x="0" y="602596"/>
                    <a:pt x="0" y="209922"/>
                  </a:cubicBezTo>
                  <a:cubicBezTo>
                    <a:pt x="0" y="160838"/>
                    <a:pt x="4974" y="112915"/>
                    <a:pt x="14445" y="6663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 sz="2000">
                <a:latin typeface="Bebas Neue" panose="020B0606020202050201" pitchFamily="34" charset="0"/>
              </a:endParaRPr>
            </a:p>
          </p:txBody>
        </p:sp>
        <p:sp>
          <p:nvSpPr>
            <p:cNvPr id="145" name="CaixaDeTexto 144">
              <a:extLst>
                <a:ext uri="{FF2B5EF4-FFF2-40B4-BE49-F238E27FC236}">
                  <a16:creationId xmlns:a16="http://schemas.microsoft.com/office/drawing/2014/main" id="{95449836-B91D-429F-A68B-8795C9B9FBDB}"/>
                </a:ext>
              </a:extLst>
            </p:cNvPr>
            <p:cNvSpPr txBox="1"/>
            <p:nvPr/>
          </p:nvSpPr>
          <p:spPr>
            <a:xfrm>
              <a:off x="9543304" y="503145"/>
              <a:ext cx="499535" cy="88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1</a:t>
              </a:r>
            </a:p>
          </p:txBody>
        </p:sp>
      </p:grpSp>
      <p:pic>
        <p:nvPicPr>
          <p:cNvPr id="60" name="Imagem 59" descr="Uma imagem com texto&#10;&#10;Descrição gerada automaticamente">
            <a:extLst>
              <a:ext uri="{FF2B5EF4-FFF2-40B4-BE49-F238E27FC236}">
                <a16:creationId xmlns:a16="http://schemas.microsoft.com/office/drawing/2014/main" id="{56C03165-EE70-4DE1-B44E-4AB31927D0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0" r="99889">
                        <a14:foregroundMark x1="6333" y1="56000" x2="4667" y2="14222"/>
                        <a14:foregroundMark x1="1000" y1="43778" x2="1000" y2="23333"/>
                        <a14:foregroundMark x1="1000" y1="23333" x2="0" y2="19556"/>
                        <a14:foregroundMark x1="30667" y1="23111" x2="55333" y2="24667"/>
                        <a14:foregroundMark x1="55333" y1="24667" x2="82667" y2="20000"/>
                        <a14:foregroundMark x1="82667" y1="20000" x2="72667" y2="24000"/>
                        <a14:foregroundMark x1="72667" y1="24000" x2="32889" y2="21333"/>
                        <a14:foregroundMark x1="32889" y1="21333" x2="47889" y2="30444"/>
                        <a14:foregroundMark x1="47889" y1="30444" x2="57889" y2="30444"/>
                        <a14:foregroundMark x1="57889" y1="30444" x2="64667" y2="26222"/>
                        <a14:foregroundMark x1="64667" y1="26222" x2="77333" y2="24444"/>
                        <a14:foregroundMark x1="24778" y1="17778" x2="38222" y2="21333"/>
                        <a14:foregroundMark x1="38222" y1="21333" x2="23000" y2="13778"/>
                        <a14:foregroundMark x1="23000" y1="13778" x2="37111" y2="19556"/>
                        <a14:foregroundMark x1="37111" y1="19556" x2="30222" y2="26222"/>
                        <a14:foregroundMark x1="30222" y1="26222" x2="66222" y2="22000"/>
                        <a14:foregroundMark x1="66222" y1="22000" x2="85000" y2="22667"/>
                        <a14:foregroundMark x1="85000" y1="22667" x2="74556" y2="25556"/>
                        <a14:foregroundMark x1="74556" y1="25556" x2="70111" y2="23556"/>
                        <a14:foregroundMark x1="73889" y1="31333" x2="92222" y2="24000"/>
                        <a14:foregroundMark x1="92222" y1="24000" x2="85333" y2="20444"/>
                        <a14:foregroundMark x1="85333" y1="20444" x2="84444" y2="21556"/>
                        <a14:foregroundMark x1="61778" y1="18222" x2="39778" y2="17556"/>
                        <a14:foregroundMark x1="39778" y1="17556" x2="51111" y2="19111"/>
                        <a14:foregroundMark x1="51111" y1="19111" x2="94889" y2="18222"/>
                        <a14:foregroundMark x1="32556" y1="17778" x2="57333" y2="16667"/>
                        <a14:foregroundMark x1="57333" y1="16667" x2="83556" y2="17778"/>
                        <a14:foregroundMark x1="83556" y1="17778" x2="87778" y2="17556"/>
                        <a14:foregroundMark x1="34556" y1="19111" x2="41333" y2="18000"/>
                        <a14:foregroundMark x1="41333" y1="18000" x2="28111" y2="17333"/>
                        <a14:foregroundMark x1="28111" y1="17333" x2="47111" y2="17778"/>
                        <a14:foregroundMark x1="33333" y1="12222" x2="42000" y2="13778"/>
                        <a14:foregroundMark x1="42000" y1="13778" x2="55222" y2="12889"/>
                        <a14:foregroundMark x1="55222" y1="12889" x2="54222" y2="11778"/>
                        <a14:foregroundMark x1="60778" y1="13333" x2="86333" y2="16222"/>
                        <a14:foregroundMark x1="94667" y1="24667" x2="83778" y2="41111"/>
                        <a14:foregroundMark x1="83778" y1="41111" x2="83111" y2="41333"/>
                        <a14:foregroundMark x1="88111" y1="40667" x2="81222" y2="45556"/>
                        <a14:foregroundMark x1="81222" y1="45556" x2="27556" y2="42667"/>
                        <a14:foregroundMark x1="27556" y1="42667" x2="27667" y2="42667"/>
                        <a14:foregroundMark x1="59556" y1="40222" x2="59556" y2="40222"/>
                        <a14:foregroundMark x1="30444" y1="62222" x2="99889" y2="57556"/>
                        <a14:foregroundMark x1="99889" y1="57556" x2="99889" y2="57556"/>
                        <a14:foregroundMark x1="98333" y1="62889" x2="29222" y2="64222"/>
                        <a14:foregroundMark x1="59333" y1="65333" x2="64556" y2="62889"/>
                        <a14:foregroundMark x1="63222" y1="65778" x2="30889" y2="65111"/>
                        <a14:foregroundMark x1="30889" y1="65111" x2="30444" y2="69111"/>
                        <a14:foregroundMark x1="29111" y1="79556" x2="40444" y2="81111"/>
                        <a14:foregroundMark x1="40444" y1="81111" x2="60667" y2="76444"/>
                        <a14:foregroundMark x1="60667" y1="76444" x2="67667" y2="78000"/>
                        <a14:foregroundMark x1="62111" y1="79111" x2="55444" y2="79333"/>
                        <a14:foregroundMark x1="55444" y1="79333" x2="58333" y2="79556"/>
                        <a14:foregroundMark x1="64444" y1="80889" x2="40667" y2="84444"/>
                        <a14:foregroundMark x1="40667" y1="84444" x2="40667" y2="84444"/>
                        <a14:foregroundMark x1="65778" y1="77556" x2="78778" y2="78000"/>
                        <a14:foregroundMark x1="80222" y1="79111" x2="67889" y2="80000"/>
                        <a14:foregroundMark x1="80667" y1="79556" x2="65778" y2="82000"/>
                        <a14:foregroundMark x1="77222" y1="81556" x2="84889" y2="63333"/>
                        <a14:foregroundMark x1="80889" y1="81111" x2="79444" y2="74000"/>
                        <a14:foregroundMark x1="82222" y1="71778" x2="80889" y2="80444"/>
                        <a14:foregroundMark x1="80000" y1="80444" x2="77222" y2="79556"/>
                        <a14:foregroundMark x1="81222" y1="79111" x2="76333" y2="80889"/>
                        <a14:foregroundMark x1="84333" y1="65778" x2="91444" y2="64667"/>
                        <a14:foregroundMark x1="91444" y1="64667" x2="98889" y2="64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99" y="29347"/>
            <a:ext cx="2060916" cy="1030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5286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5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250"/>
                            </p:stCondLst>
                            <p:childTnLst>
                              <p:par>
                                <p:cTn id="54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6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75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250"/>
                            </p:stCondLst>
                            <p:childTnLst>
                              <p:par>
                                <p:cTn id="65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75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5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5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000"/>
                            </p:stCondLst>
                            <p:childTnLst>
                              <p:par>
                                <p:cTn id="76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8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5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 animBg="1"/>
      <p:bldP spid="82" grpId="0" animBg="1"/>
      <p:bldP spid="110" grpId="0"/>
      <p:bldP spid="115" grpId="0" animBg="1"/>
      <p:bldP spid="116" grpId="0" animBg="1"/>
      <p:bldP spid="117" grpId="0"/>
      <p:bldP spid="118" grpId="0"/>
      <p:bldP spid="122" grpId="0" animBg="1"/>
      <p:bldP spid="123" grpId="0" animBg="1"/>
      <p:bldP spid="124" grpId="0"/>
      <p:bldP spid="129" grpId="0" animBg="1"/>
      <p:bldP spid="130" grpId="0" animBg="1"/>
      <p:bldP spid="14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874542" y="526059"/>
            <a:ext cx="9576430" cy="6144888"/>
            <a:chOff x="1874542" y="526059"/>
            <a:chExt cx="9576430" cy="6144888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7009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01346" y="1251125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DAFCFE18-F88A-474F-BCDD-BF9D5878F4D8}"/>
                </a:ext>
              </a:extLst>
            </p:cNvPr>
            <p:cNvGrpSpPr/>
            <p:nvPr/>
          </p:nvGrpSpPr>
          <p:grpSpPr>
            <a:xfrm>
              <a:off x="2970113" y="2977814"/>
              <a:ext cx="7168287" cy="2677656"/>
              <a:chOff x="3036073" y="3027345"/>
              <a:chExt cx="7168287" cy="2677656"/>
            </a:xfrm>
          </p:grpSpPr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D15E5F4B-AEE0-4245-9AAB-C76992CB2C57}"/>
                  </a:ext>
                </a:extLst>
              </p:cNvPr>
              <p:cNvSpPr txBox="1"/>
              <p:nvPr/>
            </p:nvSpPr>
            <p:spPr>
              <a:xfrm>
                <a:off x="3036073" y="3027345"/>
                <a:ext cx="6679520" cy="2677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clinical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psychology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its a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field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in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psychology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responsable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 for  </a:t>
                </a:r>
                <a:r>
                  <a:rPr kumimoji="0" lang="pt-BR" sz="36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accent2">
                        <a:lumMod val="7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understanding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, </a:t>
                </a:r>
                <a:r>
                  <a:rPr kumimoji="0" lang="pt-BR" sz="36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accent2">
                        <a:lumMod val="7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treating</a:t>
                </a:r>
                <a:r>
                  <a:rPr kumimoji="0" lang="pt-BR" sz="36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accent2">
                        <a:lumMod val="7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and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6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accent2">
                        <a:lumMod val="7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preventing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psychological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problems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and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disorders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through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 assessment , 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diagnosis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and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  <a:r>
                  <a:rPr kumimoji="0" lang="pt-BR" sz="32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investigation</a:t>
                </a:r>
                <a:r>
                  <a:rPr kumimoji="0" lang="pt-BR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Bebas Neue" panose="020B0606020202050201" pitchFamily="34" charset="0"/>
                  </a:rPr>
                  <a:t> </a:t>
                </a:r>
              </a:p>
            </p:txBody>
          </p:sp>
          <p:sp>
            <p:nvSpPr>
              <p:cNvPr id="15" name="CaixaDeTexto 14">
                <a:extLst>
                  <a:ext uri="{FF2B5EF4-FFF2-40B4-BE49-F238E27FC236}">
                    <a16:creationId xmlns:a16="http://schemas.microsoft.com/office/drawing/2014/main" id="{8E0A5D19-F7A7-4932-979E-22DA456AD9EC}"/>
                  </a:ext>
                </a:extLst>
              </p:cNvPr>
              <p:cNvSpPr txBox="1"/>
              <p:nvPr/>
            </p:nvSpPr>
            <p:spPr>
              <a:xfrm>
                <a:off x="7506659" y="5319842"/>
                <a:ext cx="269770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sz="160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95000"/>
                        <a:lumOff val="5000"/>
                      </a:prstClr>
                    </a:solidFill>
                    <a:effectLst/>
                    <a:uLnTx/>
                    <a:uFillTx/>
                    <a:latin typeface="Montserrat Medium" panose="00000600000000000000" pitchFamily="2" charset="0"/>
                  </a:rPr>
                  <a:t>(Sánchez, 2008)</a:t>
                </a:r>
              </a:p>
            </p:txBody>
          </p:sp>
        </p:grpSp>
      </p:grp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3969C19-BC54-4822-AE1F-A8CCA5E19BAC}"/>
              </a:ext>
            </a:extLst>
          </p:cNvPr>
          <p:cNvSpPr txBox="1"/>
          <p:nvPr/>
        </p:nvSpPr>
        <p:spPr>
          <a:xfrm>
            <a:off x="2607108" y="463116"/>
            <a:ext cx="7809022" cy="1015663"/>
          </a:xfrm>
          <a:prstGeom prst="rect">
            <a:avLst/>
          </a:prstGeom>
          <a:noFill/>
          <a:effectLst>
            <a:reflection blurRad="215900" stA="15000" endPos="65000" dir="5400000" sy="-100000" algn="bl" rotWithShape="0"/>
          </a:effectLst>
          <a:scene3d>
            <a:camera prst="orthographicFront"/>
            <a:lightRig rig="threePt" dir="t"/>
          </a:scene3d>
          <a:sp3d extrusionH="76200">
            <a:extrusionClr>
              <a:schemeClr val="tx1"/>
            </a:extrusionClr>
            <a:contourClr>
              <a:schemeClr val="tx1">
                <a:lumMod val="95000"/>
                <a:lumOff val="5000"/>
              </a:schemeClr>
            </a:contourClr>
          </a:sp3d>
        </p:spPr>
        <p:txBody>
          <a:bodyPr wrap="square" rtlCol="0">
            <a:spAutoFit/>
            <a:sp3d contourW="76200">
              <a:contourClr>
                <a:schemeClr val="tx1">
                  <a:lumMod val="95000"/>
                  <a:lumOff val="5000"/>
                </a:schemeClr>
              </a:contourClr>
            </a:sp3d>
          </a:bodyPr>
          <a:lstStyle/>
          <a:p>
            <a:pPr algn="ctr"/>
            <a:r>
              <a:rPr lang="pt-BR" sz="6000" dirty="0">
                <a:ln>
                  <a:solidFill>
                    <a:schemeClr val="accent2">
                      <a:lumMod val="75000"/>
                    </a:schemeClr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54000">
                      <a:schemeClr val="accent2">
                        <a:lumMod val="60000"/>
                        <a:lumOff val="40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41070">
                      <a:srgbClr val="FDE6C8"/>
                    </a:gs>
                    <a:gs pos="100000">
                      <a:srgbClr val="FFC000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Bebas Neue" panose="020B0606020202050201" pitchFamily="34" charset="0"/>
              </a:rPr>
              <a:t>WHAT IS </a:t>
            </a:r>
            <a:r>
              <a:rPr lang="pt-BR" sz="6000" dirty="0" err="1">
                <a:ln>
                  <a:solidFill>
                    <a:schemeClr val="accent2">
                      <a:lumMod val="75000"/>
                    </a:schemeClr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54000">
                      <a:schemeClr val="accent2">
                        <a:lumMod val="60000"/>
                        <a:lumOff val="40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41070">
                      <a:srgbClr val="FDE6C8"/>
                    </a:gs>
                    <a:gs pos="100000">
                      <a:srgbClr val="FFC000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Bebas Neue" panose="020B0606020202050201" pitchFamily="34" charset="0"/>
              </a:rPr>
              <a:t>CLINICal</a:t>
            </a:r>
            <a:r>
              <a:rPr lang="pt-BR" sz="6000" dirty="0">
                <a:ln>
                  <a:solidFill>
                    <a:schemeClr val="accent2">
                      <a:lumMod val="75000"/>
                    </a:schemeClr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54000">
                      <a:schemeClr val="accent2">
                        <a:lumMod val="60000"/>
                        <a:lumOff val="40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41070">
                      <a:srgbClr val="FDE6C8"/>
                    </a:gs>
                    <a:gs pos="100000">
                      <a:srgbClr val="FFC000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Bebas Neue" panose="020B0606020202050201" pitchFamily="34" charset="0"/>
              </a:rPr>
              <a:t> PSYCHOLOGY?</a:t>
            </a:r>
          </a:p>
        </p:txBody>
      </p:sp>
    </p:spTree>
    <p:extLst>
      <p:ext uri="{BB962C8B-B14F-4D97-AF65-F5344CB8AC3E}">
        <p14:creationId xmlns:p14="http://schemas.microsoft.com/office/powerpoint/2010/main" val="3341088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Imagem 34">
            <a:extLst>
              <a:ext uri="{FF2B5EF4-FFF2-40B4-BE49-F238E27FC236}">
                <a16:creationId xmlns:a16="http://schemas.microsoft.com/office/drawing/2014/main" id="{5D5FAA2B-8225-4614-BC43-F709869492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97841" y="4317520"/>
            <a:ext cx="2626360" cy="1565967"/>
          </a:xfrm>
          <a:prstGeom prst="rect">
            <a:avLst/>
          </a:prstGeom>
        </p:spPr>
      </p:pic>
      <p:sp>
        <p:nvSpPr>
          <p:cNvPr id="36" name="CaixaDeTexto 35">
            <a:extLst>
              <a:ext uri="{FF2B5EF4-FFF2-40B4-BE49-F238E27FC236}">
                <a16:creationId xmlns:a16="http://schemas.microsoft.com/office/drawing/2014/main" id="{A6286985-4EF4-4079-B730-ED75D0585876}"/>
              </a:ext>
            </a:extLst>
          </p:cNvPr>
          <p:cNvSpPr txBox="1"/>
          <p:nvPr/>
        </p:nvSpPr>
        <p:spPr>
          <a:xfrm>
            <a:off x="6729901" y="7214643"/>
            <a:ext cx="197878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900"/>
              <a:t>A imagem </a:t>
            </a:r>
            <a:r>
              <a:rPr lang="pt-PT" sz="900">
                <a:hlinkClick r:id="rId4" tooltip="http://www.muevesalud.cl/los-psicologos-que-hacen-y-como-nos-ayudan/"/>
              </a:rPr>
              <a:t>Esta Fotografia</a:t>
            </a:r>
            <a:r>
              <a:rPr lang="pt-PT" sz="900"/>
              <a:t> de Autor Desconhecido está licenciada ao abrigo da </a:t>
            </a:r>
            <a:r>
              <a:rPr lang="pt-PT" sz="900">
                <a:hlinkClick r:id="rId5" tooltip="https://creativecommons.org/licenses/by-nc-nd/3.0/"/>
              </a:rPr>
              <a:t>CC BY-NC-ND</a:t>
            </a:r>
            <a:endParaRPr lang="pt-PT" sz="900"/>
          </a:p>
        </p:txBody>
      </p:sp>
      <p:cxnSp>
        <p:nvCxnSpPr>
          <p:cNvPr id="3" name="Conector reto 2">
            <a:extLst>
              <a:ext uri="{FF2B5EF4-FFF2-40B4-BE49-F238E27FC236}">
                <a16:creationId xmlns:a16="http://schemas.microsoft.com/office/drawing/2014/main" id="{A8A4AAC9-714C-435A-9145-10E2D4B050AB}"/>
              </a:ext>
            </a:extLst>
          </p:cNvPr>
          <p:cNvCxnSpPr>
            <a:cxnSpLocks/>
          </p:cNvCxnSpPr>
          <p:nvPr/>
        </p:nvCxnSpPr>
        <p:spPr>
          <a:xfrm>
            <a:off x="6096000" y="1230923"/>
            <a:ext cx="0" cy="5627077"/>
          </a:xfrm>
          <a:prstGeom prst="line">
            <a:avLst/>
          </a:prstGeom>
          <a:ln w="57150" cap="rnd">
            <a:solidFill>
              <a:schemeClr val="accent6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Agrupar 6">
            <a:extLst>
              <a:ext uri="{FF2B5EF4-FFF2-40B4-BE49-F238E27FC236}">
                <a16:creationId xmlns:a16="http://schemas.microsoft.com/office/drawing/2014/main" id="{9BD31634-F82C-4DE0-A939-66E749B4559D}"/>
              </a:ext>
            </a:extLst>
          </p:cNvPr>
          <p:cNvGrpSpPr/>
          <p:nvPr/>
        </p:nvGrpSpPr>
        <p:grpSpPr>
          <a:xfrm>
            <a:off x="5937738" y="1072661"/>
            <a:ext cx="316523" cy="316523"/>
            <a:chOff x="4404946" y="1626577"/>
            <a:chExt cx="316523" cy="316523"/>
          </a:xfrm>
        </p:grpSpPr>
        <p:sp>
          <p:nvSpPr>
            <p:cNvPr id="5" name="Elipse 4">
              <a:extLst>
                <a:ext uri="{FF2B5EF4-FFF2-40B4-BE49-F238E27FC236}">
                  <a16:creationId xmlns:a16="http://schemas.microsoft.com/office/drawing/2014/main" id="{17EE8307-3B8F-4E96-AECE-E592C3B0F503}"/>
                </a:ext>
              </a:extLst>
            </p:cNvPr>
            <p:cNvSpPr/>
            <p:nvPr/>
          </p:nvSpPr>
          <p:spPr>
            <a:xfrm>
              <a:off x="4404946" y="1626577"/>
              <a:ext cx="316523" cy="31652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7FD174A3-5412-48DB-9C11-532C86457E2F}"/>
                </a:ext>
              </a:extLst>
            </p:cNvPr>
            <p:cNvSpPr/>
            <p:nvPr/>
          </p:nvSpPr>
          <p:spPr>
            <a:xfrm>
              <a:off x="4445097" y="1666728"/>
              <a:ext cx="236220" cy="23622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5D238491-1655-4D26-A1CC-E67FC1AA7557}"/>
              </a:ext>
            </a:extLst>
          </p:cNvPr>
          <p:cNvGrpSpPr/>
          <p:nvPr/>
        </p:nvGrpSpPr>
        <p:grpSpPr>
          <a:xfrm>
            <a:off x="5914929" y="1995932"/>
            <a:ext cx="316523" cy="316523"/>
            <a:chOff x="4404946" y="1626577"/>
            <a:chExt cx="316523" cy="316523"/>
          </a:xfrm>
        </p:grpSpPr>
        <p:sp>
          <p:nvSpPr>
            <p:cNvPr id="9" name="Elipse 8">
              <a:extLst>
                <a:ext uri="{FF2B5EF4-FFF2-40B4-BE49-F238E27FC236}">
                  <a16:creationId xmlns:a16="http://schemas.microsoft.com/office/drawing/2014/main" id="{430B9999-A539-4DED-A47E-409F04657AC1}"/>
                </a:ext>
              </a:extLst>
            </p:cNvPr>
            <p:cNvSpPr/>
            <p:nvPr/>
          </p:nvSpPr>
          <p:spPr>
            <a:xfrm>
              <a:off x="4404946" y="1626577"/>
              <a:ext cx="316523" cy="31652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Elipse 9">
              <a:extLst>
                <a:ext uri="{FF2B5EF4-FFF2-40B4-BE49-F238E27FC236}">
                  <a16:creationId xmlns:a16="http://schemas.microsoft.com/office/drawing/2014/main" id="{ACD8733C-4079-4B4F-85F3-B4DA72F31ED8}"/>
                </a:ext>
              </a:extLst>
            </p:cNvPr>
            <p:cNvSpPr/>
            <p:nvPr/>
          </p:nvSpPr>
          <p:spPr>
            <a:xfrm>
              <a:off x="4445097" y="1666728"/>
              <a:ext cx="236220" cy="23622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9B3C6C24-8231-4C76-88B1-5C9E7BD30379}"/>
              </a:ext>
            </a:extLst>
          </p:cNvPr>
          <p:cNvGrpSpPr/>
          <p:nvPr/>
        </p:nvGrpSpPr>
        <p:grpSpPr>
          <a:xfrm>
            <a:off x="5937737" y="2781205"/>
            <a:ext cx="316523" cy="316523"/>
            <a:chOff x="4404946" y="1626577"/>
            <a:chExt cx="316523" cy="316523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A71F485F-9D04-4BB8-B5C9-6F1DAFA40528}"/>
                </a:ext>
              </a:extLst>
            </p:cNvPr>
            <p:cNvSpPr/>
            <p:nvPr/>
          </p:nvSpPr>
          <p:spPr>
            <a:xfrm>
              <a:off x="4404946" y="1626577"/>
              <a:ext cx="316523" cy="31652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CB54D88D-1D5F-4899-9561-DBCCE6C0B2FF}"/>
                </a:ext>
              </a:extLst>
            </p:cNvPr>
            <p:cNvSpPr/>
            <p:nvPr/>
          </p:nvSpPr>
          <p:spPr>
            <a:xfrm>
              <a:off x="4445097" y="1666728"/>
              <a:ext cx="236220" cy="23622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11EDC3E6-709B-4B39-A795-09CC88C6BB21}"/>
              </a:ext>
            </a:extLst>
          </p:cNvPr>
          <p:cNvGrpSpPr/>
          <p:nvPr/>
        </p:nvGrpSpPr>
        <p:grpSpPr>
          <a:xfrm>
            <a:off x="5937737" y="3657107"/>
            <a:ext cx="316523" cy="316523"/>
            <a:chOff x="4404946" y="1626577"/>
            <a:chExt cx="316523" cy="316523"/>
          </a:xfrm>
        </p:grpSpPr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445D30CD-5799-48CE-94DE-726CF90D2A17}"/>
                </a:ext>
              </a:extLst>
            </p:cNvPr>
            <p:cNvSpPr/>
            <p:nvPr/>
          </p:nvSpPr>
          <p:spPr>
            <a:xfrm>
              <a:off x="4404946" y="1626577"/>
              <a:ext cx="316523" cy="31652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Elipse 15">
              <a:extLst>
                <a:ext uri="{FF2B5EF4-FFF2-40B4-BE49-F238E27FC236}">
                  <a16:creationId xmlns:a16="http://schemas.microsoft.com/office/drawing/2014/main" id="{2B357147-BB95-4252-BCCB-C040AB26990D}"/>
                </a:ext>
              </a:extLst>
            </p:cNvPr>
            <p:cNvSpPr/>
            <p:nvPr/>
          </p:nvSpPr>
          <p:spPr>
            <a:xfrm>
              <a:off x="4445097" y="1666728"/>
              <a:ext cx="236220" cy="23622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E343A029-74EA-44F4-8887-5177571E0123}"/>
              </a:ext>
            </a:extLst>
          </p:cNvPr>
          <p:cNvGrpSpPr/>
          <p:nvPr/>
        </p:nvGrpSpPr>
        <p:grpSpPr>
          <a:xfrm>
            <a:off x="6327617" y="880820"/>
            <a:ext cx="6087459" cy="1067068"/>
            <a:chOff x="6412522" y="769331"/>
            <a:chExt cx="4296249" cy="1067068"/>
          </a:xfrm>
        </p:grpSpPr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C98B9707-A462-47B8-996B-AEECC56F6447}"/>
                </a:ext>
              </a:extLst>
            </p:cNvPr>
            <p:cNvSpPr txBox="1"/>
            <p:nvPr/>
          </p:nvSpPr>
          <p:spPr>
            <a:xfrm>
              <a:off x="6412522" y="769331"/>
              <a:ext cx="429624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Written </a:t>
              </a:r>
              <a:r>
                <a:rPr kumimoji="0" lang="pt-BR" sz="320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and</a:t>
              </a:r>
              <a:r>
                <a:rPr kumimoji="0" lang="pt-BR" sz="320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 verbal communication skills</a:t>
              </a: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1D8880A1-E34B-4946-BDCE-C7B431A31F82}"/>
                </a:ext>
              </a:extLst>
            </p:cNvPr>
            <p:cNvSpPr txBox="1"/>
            <p:nvPr/>
          </p:nvSpPr>
          <p:spPr>
            <a:xfrm>
              <a:off x="6412523" y="1313179"/>
              <a:ext cx="386900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Write reports, create treatment plans and document patient progress, give feedback and advice to patients. </a:t>
              </a: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42AF58F1-630F-41AD-A74E-FB36980AB791}"/>
              </a:ext>
            </a:extLst>
          </p:cNvPr>
          <p:cNvGrpSpPr/>
          <p:nvPr/>
        </p:nvGrpSpPr>
        <p:grpSpPr>
          <a:xfrm>
            <a:off x="6474515" y="2687082"/>
            <a:ext cx="4520998" cy="792083"/>
            <a:chOff x="6562959" y="462128"/>
            <a:chExt cx="4520998" cy="792083"/>
          </a:xfrm>
        </p:grpSpPr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6A5EE559-B3C7-4640-9BAA-3826F3733AE1}"/>
                </a:ext>
              </a:extLst>
            </p:cNvPr>
            <p:cNvSpPr txBox="1"/>
            <p:nvPr/>
          </p:nvSpPr>
          <p:spPr>
            <a:xfrm>
              <a:off x="6562959" y="462128"/>
              <a:ext cx="368011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32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Good </a:t>
              </a:r>
              <a:r>
                <a:rPr lang="pt-BR" sz="3200" dirty="0" err="1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teamworking</a:t>
              </a:r>
              <a:r>
                <a:rPr lang="pt-BR" sz="32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 skills</a:t>
              </a:r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890B8844-B371-4711-A264-703BA011FC6F}"/>
                </a:ext>
              </a:extLst>
            </p:cNvPr>
            <p:cNvSpPr txBox="1"/>
            <p:nvPr/>
          </p:nvSpPr>
          <p:spPr>
            <a:xfrm>
              <a:off x="6588825" y="946434"/>
              <a:ext cx="449513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M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ultidisciplinary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team</a:t>
              </a: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DC016FD1-3837-43C0-8842-FD650BB6AFBF}"/>
              </a:ext>
            </a:extLst>
          </p:cNvPr>
          <p:cNvGrpSpPr/>
          <p:nvPr/>
        </p:nvGrpSpPr>
        <p:grpSpPr>
          <a:xfrm>
            <a:off x="-1497238" y="1886621"/>
            <a:ext cx="7522778" cy="1211107"/>
            <a:chOff x="-1970954" y="1840808"/>
            <a:chExt cx="7522778" cy="1211107"/>
          </a:xfrm>
        </p:grpSpPr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B4B34FC7-CDEB-4F07-8C4C-2A5925BA8365}"/>
                </a:ext>
              </a:extLst>
            </p:cNvPr>
            <p:cNvSpPr txBox="1"/>
            <p:nvPr/>
          </p:nvSpPr>
          <p:spPr>
            <a:xfrm>
              <a:off x="-1970954" y="1840808"/>
              <a:ext cx="7479694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defRPr/>
              </a:pPr>
              <a:r>
                <a:rPr lang="en-US" sz="28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Knowledge of psychological theory and practice</a:t>
              </a:r>
            </a:p>
            <a:p>
              <a:pPr algn="r">
                <a:defRPr/>
              </a:pPr>
              <a:r>
                <a:rPr lang="pt-BR" sz="2800" dirty="0" err="1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Good</a:t>
              </a:r>
              <a:r>
                <a:rPr lang="pt-BR" sz="28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 </a:t>
              </a:r>
              <a:r>
                <a:rPr lang="pt-BR" sz="2800" dirty="0" err="1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research</a:t>
              </a:r>
              <a:r>
                <a:rPr lang="pt-BR" sz="28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 skills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76B5DB4D-930D-4CFC-AB62-C69621A005AB}"/>
                </a:ext>
              </a:extLst>
            </p:cNvPr>
            <p:cNvSpPr txBox="1"/>
            <p:nvPr/>
          </p:nvSpPr>
          <p:spPr>
            <a:xfrm>
              <a:off x="993438" y="2744138"/>
              <a:ext cx="455838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>
                <a:defRPr/>
              </a:pPr>
              <a:r>
                <a:rPr lang="en-US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Create written reports of your own findings</a:t>
              </a:r>
              <a:endParaRPr lang="pt-BR" sz="14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FE53E388-DF9D-4410-9707-8E55D827DF17}"/>
              </a:ext>
            </a:extLst>
          </p:cNvPr>
          <p:cNvGrpSpPr/>
          <p:nvPr/>
        </p:nvGrpSpPr>
        <p:grpSpPr>
          <a:xfrm>
            <a:off x="1317359" y="3528238"/>
            <a:ext cx="4699509" cy="1230170"/>
            <a:chOff x="1006835" y="671815"/>
            <a:chExt cx="4699509" cy="1230170"/>
          </a:xfrm>
        </p:grpSpPr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05E5B961-2AC2-486C-821F-56D9FA024D89}"/>
                </a:ext>
              </a:extLst>
            </p:cNvPr>
            <p:cNvSpPr txBox="1"/>
            <p:nvPr/>
          </p:nvSpPr>
          <p:spPr>
            <a:xfrm>
              <a:off x="2197717" y="671815"/>
              <a:ext cx="34325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32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Empathy </a:t>
              </a:r>
              <a:r>
                <a:rPr lang="pt-BR" sz="3200" dirty="0" err="1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and</a:t>
              </a:r>
              <a:r>
                <a:rPr lang="pt-BR" sz="32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 </a:t>
              </a:r>
              <a:r>
                <a:rPr lang="pt-BR" sz="3200" dirty="0" err="1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sympathy</a:t>
              </a:r>
              <a:endParaRPr lang="pt-BR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endParaRP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2E5F4FA2-803E-42D5-BCC1-ED8532529791}"/>
                </a:ext>
              </a:extLst>
            </p:cNvPr>
            <p:cNvSpPr txBox="1"/>
            <p:nvPr/>
          </p:nvSpPr>
          <p:spPr>
            <a:xfrm>
              <a:off x="1006835" y="1163321"/>
              <a:ext cx="4699509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Being able to understand how someone is feeling and imagine what it would be like to have a similar experience</a:t>
              </a:r>
              <a:r>
                <a:rPr lang="pt-BR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.</a:t>
              </a:r>
            </a:p>
          </p:txBody>
        </p:sp>
      </p:grp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F6681277-BE51-4670-AD3B-3740F1DAB9C2}"/>
              </a:ext>
            </a:extLst>
          </p:cNvPr>
          <p:cNvSpPr txBox="1"/>
          <p:nvPr/>
        </p:nvSpPr>
        <p:spPr>
          <a:xfrm>
            <a:off x="197841" y="798975"/>
            <a:ext cx="47306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</a:rPr>
              <a:t>What do I need to become a Clinical Psychologist?</a:t>
            </a:r>
            <a:endParaRPr kumimoji="0" lang="pt-BR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38" name="CaixaDeTexto 37">
            <a:extLst>
              <a:ext uri="{FF2B5EF4-FFF2-40B4-BE49-F238E27FC236}">
                <a16:creationId xmlns:a16="http://schemas.microsoft.com/office/drawing/2014/main" id="{54DB5F62-CEAD-418B-8466-B166E3DB4DFB}"/>
              </a:ext>
            </a:extLst>
          </p:cNvPr>
          <p:cNvSpPr txBox="1"/>
          <p:nvPr/>
        </p:nvSpPr>
        <p:spPr>
          <a:xfrm>
            <a:off x="165729" y="19687"/>
            <a:ext cx="6729901" cy="923330"/>
          </a:xfrm>
          <a:prstGeom prst="rect">
            <a:avLst/>
          </a:prstGeom>
          <a:noFill/>
          <a:effectLst>
            <a:glow rad="1092200">
              <a:schemeClr val="accent1">
                <a:alpha val="40000"/>
              </a:schemeClr>
            </a:glow>
            <a:reflection endPos="15000" dist="50800" dir="5400000" sy="-100000" algn="bl" rotWithShape="0"/>
            <a:softEdge rad="1219200"/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Skills </a:t>
            </a:r>
            <a:r>
              <a:rPr kumimoji="0" lang="pt-BR" sz="5400" i="0" u="none" strike="noStrike" kern="1200" cap="none" spc="0" normalizeH="0" baseline="0" noProof="0" dirty="0" err="1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required</a:t>
            </a:r>
            <a:r>
              <a:rPr kumimoji="0" lang="pt-BR" sz="5400" i="0" u="none" strike="noStrike" kern="1200" cap="none" spc="0" normalizeH="0" baseline="0" noProof="0" dirty="0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 </a:t>
            </a:r>
            <a:r>
              <a:rPr kumimoji="0" lang="pt-BR" sz="5400" i="0" u="none" strike="noStrike" kern="1200" cap="none" spc="0" normalizeH="0" baseline="0" noProof="0" dirty="0" err="1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on</a:t>
            </a:r>
            <a:r>
              <a:rPr kumimoji="0" lang="pt-BR" sz="5400" i="0" u="none" strike="noStrike" kern="1200" cap="none" spc="0" normalizeH="0" baseline="0" noProof="0" dirty="0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 </a:t>
            </a:r>
            <a:r>
              <a:rPr kumimoji="0" lang="pt-BR" sz="5400" i="0" u="none" strike="noStrike" kern="1200" cap="none" spc="0" normalizeH="0" baseline="0" noProof="0" dirty="0" err="1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this</a:t>
            </a:r>
            <a:r>
              <a:rPr kumimoji="0" lang="pt-BR" sz="5400" i="0" u="none" strike="noStrike" kern="1200" cap="none" spc="0" normalizeH="0" baseline="0" noProof="0" dirty="0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 </a:t>
            </a:r>
            <a:r>
              <a:rPr kumimoji="0" lang="pt-BR" sz="5400" i="0" u="none" strike="noStrike" kern="1200" cap="none" spc="0" normalizeH="0" baseline="0" noProof="0" dirty="0" err="1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job</a:t>
            </a:r>
            <a:r>
              <a:rPr kumimoji="0" lang="pt-BR" sz="5400" i="0" u="none" strike="noStrike" kern="1200" cap="none" spc="0" normalizeH="0" baseline="0" noProof="0" dirty="0">
                <a:ln>
                  <a:solidFill>
                    <a:schemeClr val="accent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rgbClr val="FFC000"/>
                    </a:gs>
                    <a:gs pos="83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4">
                        <a:lumMod val="75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Bebas Neue" panose="020B0606020202050201" pitchFamily="34" charset="0"/>
              </a:rPr>
              <a:t> </a:t>
            </a:r>
          </a:p>
        </p:txBody>
      </p: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AE2BD798-4780-4A7B-A0F8-54E8AC3C4E86}"/>
              </a:ext>
            </a:extLst>
          </p:cNvPr>
          <p:cNvGrpSpPr/>
          <p:nvPr/>
        </p:nvGrpSpPr>
        <p:grpSpPr>
          <a:xfrm>
            <a:off x="5937736" y="4600146"/>
            <a:ext cx="316523" cy="316523"/>
            <a:chOff x="4404946" y="1626577"/>
            <a:chExt cx="316523" cy="316523"/>
          </a:xfrm>
        </p:grpSpPr>
        <p:sp>
          <p:nvSpPr>
            <p:cNvPr id="42" name="Elipse 14">
              <a:extLst>
                <a:ext uri="{FF2B5EF4-FFF2-40B4-BE49-F238E27FC236}">
                  <a16:creationId xmlns:a16="http://schemas.microsoft.com/office/drawing/2014/main" id="{1501DBED-1068-4B29-BD34-18CEAB31D97F}"/>
                </a:ext>
              </a:extLst>
            </p:cNvPr>
            <p:cNvSpPr/>
            <p:nvPr/>
          </p:nvSpPr>
          <p:spPr>
            <a:xfrm>
              <a:off x="4404946" y="1626577"/>
              <a:ext cx="316523" cy="31652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Elipse 15">
              <a:extLst>
                <a:ext uri="{FF2B5EF4-FFF2-40B4-BE49-F238E27FC236}">
                  <a16:creationId xmlns:a16="http://schemas.microsoft.com/office/drawing/2014/main" id="{431A5D60-ACE0-444C-84AA-547F1855B8D4}"/>
                </a:ext>
              </a:extLst>
            </p:cNvPr>
            <p:cNvSpPr/>
            <p:nvPr/>
          </p:nvSpPr>
          <p:spPr>
            <a:xfrm>
              <a:off x="4445097" y="1666728"/>
              <a:ext cx="236220" cy="23622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4" name="Agrupar 43">
            <a:extLst>
              <a:ext uri="{FF2B5EF4-FFF2-40B4-BE49-F238E27FC236}">
                <a16:creationId xmlns:a16="http://schemas.microsoft.com/office/drawing/2014/main" id="{A398ABDB-965C-4CBE-B35B-09CA1E0D4C60}"/>
              </a:ext>
            </a:extLst>
          </p:cNvPr>
          <p:cNvGrpSpPr/>
          <p:nvPr/>
        </p:nvGrpSpPr>
        <p:grpSpPr>
          <a:xfrm>
            <a:off x="6277072" y="4516060"/>
            <a:ext cx="5098684" cy="1107664"/>
            <a:chOff x="2418049" y="578877"/>
            <a:chExt cx="5098684" cy="1107664"/>
          </a:xfrm>
        </p:grpSpPr>
        <p:sp>
          <p:nvSpPr>
            <p:cNvPr id="45" name="CaixaDeTexto 44">
              <a:extLst>
                <a:ext uri="{FF2B5EF4-FFF2-40B4-BE49-F238E27FC236}">
                  <a16:creationId xmlns:a16="http://schemas.microsoft.com/office/drawing/2014/main" id="{9F6635A3-1944-4D1E-95EF-20A265E425E3}"/>
                </a:ext>
              </a:extLst>
            </p:cNvPr>
            <p:cNvSpPr txBox="1"/>
            <p:nvPr/>
          </p:nvSpPr>
          <p:spPr>
            <a:xfrm>
              <a:off x="2564396" y="578877"/>
              <a:ext cx="34325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32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Active </a:t>
              </a:r>
              <a:r>
                <a:rPr lang="pt-BR" sz="3200" dirty="0" err="1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listening</a:t>
              </a:r>
              <a:endParaRPr lang="pt-BR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endParaRPr>
            </a:p>
          </p:txBody>
        </p:sp>
        <p:sp>
          <p:nvSpPr>
            <p:cNvPr id="46" name="CaixaDeTexto 45">
              <a:extLst>
                <a:ext uri="{FF2B5EF4-FFF2-40B4-BE49-F238E27FC236}">
                  <a16:creationId xmlns:a16="http://schemas.microsoft.com/office/drawing/2014/main" id="{467B8D6A-3402-4733-954E-FD61D06E9B7A}"/>
                </a:ext>
              </a:extLst>
            </p:cNvPr>
            <p:cNvSpPr txBox="1"/>
            <p:nvPr/>
          </p:nvSpPr>
          <p:spPr>
            <a:xfrm>
              <a:off x="2418049" y="1163321"/>
              <a:ext cx="50986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It involves observing nonverbal cues, careful listening, paraphrasing</a:t>
              </a:r>
              <a:r>
                <a:rPr lang="pt-BR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.</a:t>
              </a:r>
            </a:p>
          </p:txBody>
        </p:sp>
      </p:grpSp>
      <p:grpSp>
        <p:nvGrpSpPr>
          <p:cNvPr id="47" name="Agrupar 46">
            <a:extLst>
              <a:ext uri="{FF2B5EF4-FFF2-40B4-BE49-F238E27FC236}">
                <a16:creationId xmlns:a16="http://schemas.microsoft.com/office/drawing/2014/main" id="{F1ECDD46-0632-4788-A81D-49347A953C09}"/>
              </a:ext>
            </a:extLst>
          </p:cNvPr>
          <p:cNvGrpSpPr/>
          <p:nvPr/>
        </p:nvGrpSpPr>
        <p:grpSpPr>
          <a:xfrm>
            <a:off x="5937735" y="5642797"/>
            <a:ext cx="316523" cy="316523"/>
            <a:chOff x="4404946" y="1626577"/>
            <a:chExt cx="316523" cy="316523"/>
          </a:xfrm>
        </p:grpSpPr>
        <p:sp>
          <p:nvSpPr>
            <p:cNvPr id="48" name="Elipse 14">
              <a:extLst>
                <a:ext uri="{FF2B5EF4-FFF2-40B4-BE49-F238E27FC236}">
                  <a16:creationId xmlns:a16="http://schemas.microsoft.com/office/drawing/2014/main" id="{09BD1DF5-A2F5-4BBB-946E-380F521C7268}"/>
                </a:ext>
              </a:extLst>
            </p:cNvPr>
            <p:cNvSpPr/>
            <p:nvPr/>
          </p:nvSpPr>
          <p:spPr>
            <a:xfrm>
              <a:off x="4404946" y="1626577"/>
              <a:ext cx="316523" cy="31652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Elipse 15">
              <a:extLst>
                <a:ext uri="{FF2B5EF4-FFF2-40B4-BE49-F238E27FC236}">
                  <a16:creationId xmlns:a16="http://schemas.microsoft.com/office/drawing/2014/main" id="{BDC26695-443A-4C37-9BD6-CD6EFAB4A5DA}"/>
                </a:ext>
              </a:extLst>
            </p:cNvPr>
            <p:cNvSpPr/>
            <p:nvPr/>
          </p:nvSpPr>
          <p:spPr>
            <a:xfrm>
              <a:off x="4445097" y="1666728"/>
              <a:ext cx="236220" cy="23622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177A8FB8-2F3C-4AB8-BC32-9FE8B932D276}"/>
              </a:ext>
            </a:extLst>
          </p:cNvPr>
          <p:cNvGrpSpPr/>
          <p:nvPr/>
        </p:nvGrpSpPr>
        <p:grpSpPr>
          <a:xfrm>
            <a:off x="974506" y="5541237"/>
            <a:ext cx="5755395" cy="1274521"/>
            <a:chOff x="974506" y="5541237"/>
            <a:chExt cx="5755395" cy="1274521"/>
          </a:xfrm>
        </p:grpSpPr>
        <p:sp>
          <p:nvSpPr>
            <p:cNvPr id="50" name="CaixaDeTexto 49">
              <a:extLst>
                <a:ext uri="{FF2B5EF4-FFF2-40B4-BE49-F238E27FC236}">
                  <a16:creationId xmlns:a16="http://schemas.microsoft.com/office/drawing/2014/main" id="{D617A262-034C-47D9-BF7A-5313580C3DB5}"/>
                </a:ext>
              </a:extLst>
            </p:cNvPr>
            <p:cNvSpPr txBox="1"/>
            <p:nvPr/>
          </p:nvSpPr>
          <p:spPr>
            <a:xfrm>
              <a:off x="3297381" y="5541237"/>
              <a:ext cx="34325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32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Time management</a:t>
              </a:r>
            </a:p>
          </p:txBody>
        </p:sp>
        <p:sp>
          <p:nvSpPr>
            <p:cNvPr id="54" name="CaixaDeTexto 53">
              <a:extLst>
                <a:ext uri="{FF2B5EF4-FFF2-40B4-BE49-F238E27FC236}">
                  <a16:creationId xmlns:a16="http://schemas.microsoft.com/office/drawing/2014/main" id="{F844CB21-BC43-4F3C-A566-71DFA92508A9}"/>
                </a:ext>
              </a:extLst>
            </p:cNvPr>
            <p:cNvSpPr txBox="1"/>
            <p:nvPr/>
          </p:nvSpPr>
          <p:spPr>
            <a:xfrm>
              <a:off x="974506" y="6077094"/>
              <a:ext cx="5098684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A</a:t>
              </a:r>
              <a:r>
                <a:rPr lang="en-US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 way of</a:t>
              </a:r>
            </a:p>
            <a:p>
              <a:pPr marR="0" lvl="0" indent="0" algn="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Monitoring, controlling, and organize time to do task, and achieve </a:t>
              </a:r>
              <a:r>
                <a:rPr lang="en-US" sz="1400" dirty="0" err="1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produtivity</a:t>
              </a:r>
              <a:r>
                <a:rPr lang="en-US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1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.</a:t>
              </a:r>
            </a:p>
          </p:txBody>
        </p:sp>
      </p:grp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AED926C7-850E-46EF-B605-5A45D84AF9F1}"/>
              </a:ext>
            </a:extLst>
          </p:cNvPr>
          <p:cNvSpPr txBox="1"/>
          <p:nvPr/>
        </p:nvSpPr>
        <p:spPr>
          <a:xfrm>
            <a:off x="8708682" y="6424473"/>
            <a:ext cx="292368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pt-PT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pt-PT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Indeed</a:t>
            </a:r>
            <a:r>
              <a:rPr lang="pt-PT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Editorial Team, 2021)</a:t>
            </a:r>
          </a:p>
        </p:txBody>
      </p:sp>
      <p:sp>
        <p:nvSpPr>
          <p:cNvPr id="55" name="CaixaDeTexto 54">
            <a:extLst>
              <a:ext uri="{FF2B5EF4-FFF2-40B4-BE49-F238E27FC236}">
                <a16:creationId xmlns:a16="http://schemas.microsoft.com/office/drawing/2014/main" id="{B17319FF-5EF1-426E-92A1-14B3BCFAD176}"/>
              </a:ext>
            </a:extLst>
          </p:cNvPr>
          <p:cNvSpPr txBox="1"/>
          <p:nvPr/>
        </p:nvSpPr>
        <p:spPr>
          <a:xfrm>
            <a:off x="8716365" y="6160372"/>
            <a:ext cx="22791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dirty="0">
                <a:latin typeface="Calibri "/>
              </a:rPr>
              <a:t>(Target Jobs, 2022)</a:t>
            </a:r>
          </a:p>
        </p:txBody>
      </p:sp>
    </p:spTree>
    <p:extLst>
      <p:ext uri="{BB962C8B-B14F-4D97-AF65-F5344CB8AC3E}">
        <p14:creationId xmlns:p14="http://schemas.microsoft.com/office/powerpoint/2010/main" val="1432465810"/>
      </p:ext>
    </p:extLst>
  </p:cSld>
  <p:clrMapOvr>
    <a:masterClrMapping/>
  </p:clrMapOvr>
  <p:transition spd="slow">
    <p:cover/>
  </p:transition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up)">
                                          <p:cBhvr>
                                            <p:cTn id="7" dur="500"/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53" presetClass="entr" presetSubtype="16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" dur="2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" dur="2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2" dur="25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fill="hold" nodeType="withEffect" p14:presetBounceEnd="70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15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16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1" dur="25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2" dur="25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3" dur="250"/>
                                            <p:tgtEl>
                                              <p:spTgt spid="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4" presetID="2" presetClass="entr" presetSubtype="4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26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7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8" fill="hold">
                          <p:stCondLst>
                            <p:cond delay="indefinite"/>
                          </p:stCondLst>
                          <p:childTnLst>
                            <p:par>
                              <p:cTn id="2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0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2" dur="2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3" dur="2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34" dur="250"/>
                                            <p:tgtEl>
                                              <p:spTgt spid="1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5" presetID="2" presetClass="entr" presetSubtype="4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37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38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3" dur="2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4" dur="2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5" dur="250"/>
                                            <p:tgtEl>
                                              <p:spTgt spid="1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6" presetID="2" presetClass="entr" presetSubtype="4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48" dur="1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9" dur="1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0" fill="hold">
                          <p:stCondLst>
                            <p:cond delay="indefinite"/>
                          </p:stCondLst>
                          <p:childTnLst>
                            <p:par>
                              <p:cTn id="5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2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4" dur="25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5" dur="25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6" dur="250"/>
                                            <p:tgtEl>
                                              <p:spTgt spid="4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4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59" dur="1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60" dur="1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1" fill="hold">
                          <p:stCondLst>
                            <p:cond delay="indefinite"/>
                          </p:stCondLst>
                          <p:childTnLst>
                            <p:par>
                              <p:cTn id="6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3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5" dur="25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6" dur="25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7" dur="250"/>
                                            <p:tgtEl>
                                              <p:spTgt spid="4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8" presetID="2" presetClass="entr" presetSubtype="4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0" dur="1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1" dur="1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up)">
                                          <p:cBhvr>
                                            <p:cTn id="7" dur="500"/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53" presetClass="entr" presetSubtype="16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" dur="2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" dur="2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2" dur="25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1" dur="25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2" dur="25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3" dur="250"/>
                                            <p:tgtEl>
                                              <p:spTgt spid="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4" presetID="2" presetClass="entr" presetSubtype="4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6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7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8" fill="hold">
                          <p:stCondLst>
                            <p:cond delay="indefinite"/>
                          </p:stCondLst>
                          <p:childTnLst>
                            <p:par>
                              <p:cTn id="2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0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2" dur="2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3" dur="2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34" dur="250"/>
                                            <p:tgtEl>
                                              <p:spTgt spid="1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5" presetID="2" presetClass="entr" presetSubtype="4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7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8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3" dur="2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4" dur="2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5" dur="250"/>
                                            <p:tgtEl>
                                              <p:spTgt spid="1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6" presetID="2" presetClass="entr" presetSubtype="4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8" dur="1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9" dur="1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0" fill="hold">
                          <p:stCondLst>
                            <p:cond delay="indefinite"/>
                          </p:stCondLst>
                          <p:childTnLst>
                            <p:par>
                              <p:cTn id="5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2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4" dur="25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5" dur="25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6" dur="250"/>
                                            <p:tgtEl>
                                              <p:spTgt spid="4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4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1" fill="hold">
                          <p:stCondLst>
                            <p:cond delay="indefinite"/>
                          </p:stCondLst>
                          <p:childTnLst>
                            <p:par>
                              <p:cTn id="6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3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5" dur="25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6" dur="25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7" dur="250"/>
                                            <p:tgtEl>
                                              <p:spTgt spid="4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8" presetID="2" presetClass="entr" presetSubtype="4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0" dur="1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1" dur="1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m 31" descr="Uma imagem com texto&#10;&#10;Descrição gerada automaticamente">
            <a:extLst>
              <a:ext uri="{FF2B5EF4-FFF2-40B4-BE49-F238E27FC236}">
                <a16:creationId xmlns:a16="http://schemas.microsoft.com/office/drawing/2014/main" id="{11F85058-66AC-4548-8340-672C6EEE8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1689" y="437919"/>
            <a:ext cx="11268622" cy="5916028"/>
          </a:xfrm>
          <a:prstGeom prst="rect">
            <a:avLst/>
          </a:prstGeom>
        </p:spPr>
      </p:pic>
      <p:cxnSp>
        <p:nvCxnSpPr>
          <p:cNvPr id="35" name="Conector reto 34">
            <a:extLst>
              <a:ext uri="{FF2B5EF4-FFF2-40B4-BE49-F238E27FC236}">
                <a16:creationId xmlns:a16="http://schemas.microsoft.com/office/drawing/2014/main" id="{5A660551-7F11-4FBE-9FB0-D6A27C8BE601}"/>
              </a:ext>
            </a:extLst>
          </p:cNvPr>
          <p:cNvCxnSpPr>
            <a:cxnSpLocks/>
          </p:cNvCxnSpPr>
          <p:nvPr/>
        </p:nvCxnSpPr>
        <p:spPr>
          <a:xfrm flipH="1">
            <a:off x="6096000" y="729000"/>
            <a:ext cx="1" cy="5400000"/>
          </a:xfrm>
          <a:prstGeom prst="line">
            <a:avLst/>
          </a:prstGeom>
          <a:ln w="76200" cap="rnd">
            <a:solidFill>
              <a:schemeClr val="tx1">
                <a:lumMod val="75000"/>
                <a:lumOff val="2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Conector reto 36">
            <a:extLst>
              <a:ext uri="{FF2B5EF4-FFF2-40B4-BE49-F238E27FC236}">
                <a16:creationId xmlns:a16="http://schemas.microsoft.com/office/drawing/2014/main" id="{DFEC444B-1CF6-4AC6-B3CB-CC96EADDEA09}"/>
              </a:ext>
            </a:extLst>
          </p:cNvPr>
          <p:cNvCxnSpPr>
            <a:cxnSpLocks/>
          </p:cNvCxnSpPr>
          <p:nvPr/>
        </p:nvCxnSpPr>
        <p:spPr>
          <a:xfrm flipH="1">
            <a:off x="2952682" y="3475334"/>
            <a:ext cx="6192000" cy="0"/>
          </a:xfrm>
          <a:prstGeom prst="line">
            <a:avLst/>
          </a:prstGeom>
          <a:ln w="76200" cap="rnd">
            <a:solidFill>
              <a:schemeClr val="tx1">
                <a:lumMod val="75000"/>
                <a:lumOff val="2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Elipse 42">
            <a:extLst>
              <a:ext uri="{FF2B5EF4-FFF2-40B4-BE49-F238E27FC236}">
                <a16:creationId xmlns:a16="http://schemas.microsoft.com/office/drawing/2014/main" id="{8C3E371F-F653-4B0A-AE7D-C5FC98D7D501}"/>
              </a:ext>
            </a:extLst>
          </p:cNvPr>
          <p:cNvSpPr/>
          <p:nvPr/>
        </p:nvSpPr>
        <p:spPr>
          <a:xfrm>
            <a:off x="4926000" y="2259000"/>
            <a:ext cx="2340000" cy="23400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9FAB78A2-4ED5-4412-874C-6DB7ED4FCEA3}"/>
              </a:ext>
            </a:extLst>
          </p:cNvPr>
          <p:cNvSpPr txBox="1"/>
          <p:nvPr/>
        </p:nvSpPr>
        <p:spPr>
          <a:xfrm>
            <a:off x="4119048" y="1085680"/>
            <a:ext cx="1131275" cy="1938992"/>
          </a:xfrm>
          <a:prstGeom prst="rect">
            <a:avLst/>
          </a:prstGeom>
          <a:noFill/>
          <a:effectLst>
            <a:glow rad="139700">
              <a:schemeClr val="accent4">
                <a:satMod val="175000"/>
                <a:alpha val="40000"/>
              </a:schemeClr>
            </a:glow>
            <a:softEdge rad="1270000"/>
          </a:effectLst>
          <a:scene3d>
            <a:camera prst="orthographicFront"/>
            <a:lightRig rig="threePt" dir="t"/>
          </a:scene3d>
          <a:sp3d>
            <a:bevelB w="139700" h="139700" prst="divot"/>
          </a:sp3d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17500" sx="102000" sy="102000" algn="ctr" rotWithShape="0">
                    <a:prstClr val="black">
                      <a:alpha val="83000"/>
                    </a:prstClr>
                  </a:outerShdw>
                </a:effectLst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DD9C7FA5-9FC1-4662-A03F-A861611C137B}"/>
              </a:ext>
            </a:extLst>
          </p:cNvPr>
          <p:cNvSpPr txBox="1"/>
          <p:nvPr/>
        </p:nvSpPr>
        <p:spPr>
          <a:xfrm>
            <a:off x="6906619" y="1113370"/>
            <a:ext cx="11312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17500" sx="102000" sy="102000" algn="ctr" rotWithShape="0">
                    <a:prstClr val="black">
                      <a:alpha val="83000"/>
                    </a:prstClr>
                  </a:outerShdw>
                </a:effectLst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W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83DE722B-33AC-4276-9E5D-DC5EB100A3CD}"/>
              </a:ext>
            </a:extLst>
          </p:cNvPr>
          <p:cNvSpPr txBox="1"/>
          <p:nvPr/>
        </p:nvSpPr>
        <p:spPr>
          <a:xfrm>
            <a:off x="4040494" y="3762660"/>
            <a:ext cx="11312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17500" sx="102000" sy="102000" algn="ctr" rotWithShape="0">
                    <a:prstClr val="black">
                      <a:alpha val="83000"/>
                    </a:prstClr>
                  </a:outerShdw>
                </a:effectLst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O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FBE04E57-079D-4EE6-934B-2C3040F5FA47}"/>
              </a:ext>
            </a:extLst>
          </p:cNvPr>
          <p:cNvSpPr txBox="1"/>
          <p:nvPr/>
        </p:nvSpPr>
        <p:spPr>
          <a:xfrm>
            <a:off x="6927469" y="3802100"/>
            <a:ext cx="11312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17500" sx="102000" sy="102000" algn="ctr" rotWithShape="0">
                    <a:prstClr val="black">
                      <a:alpha val="83000"/>
                    </a:prstClr>
                  </a:outerShdw>
                </a:effectLst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T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A884C163-1387-48E6-BD18-7E05E5DA98D6}"/>
              </a:ext>
            </a:extLst>
          </p:cNvPr>
          <p:cNvSpPr txBox="1"/>
          <p:nvPr/>
        </p:nvSpPr>
        <p:spPr>
          <a:xfrm>
            <a:off x="5045477" y="3011213"/>
            <a:ext cx="21781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400" b="1" i="0" u="none" strike="noStrike" kern="1200" cap="none" spc="3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gency FB" panose="020B0503020202020204" pitchFamily="34" charset="0"/>
                <a:ea typeface="+mn-ea"/>
                <a:cs typeface="+mn-cs"/>
              </a:rPr>
              <a:t>Analyses</a:t>
            </a:r>
            <a:endParaRPr kumimoji="0" lang="pt-BR" sz="2800" b="1" i="0" u="none" strike="noStrike" kern="1200" cap="none" spc="3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gency FB" panose="020B0503020202020204" pitchFamily="34" charset="0"/>
              <a:ea typeface="+mn-ea"/>
              <a:cs typeface="+mn-cs"/>
            </a:endParaRPr>
          </a:p>
        </p:txBody>
      </p:sp>
      <p:sp>
        <p:nvSpPr>
          <p:cNvPr id="2" name="Retângulo 1">
            <a:extLst>
              <a:ext uri="{FF2B5EF4-FFF2-40B4-BE49-F238E27FC236}">
                <a16:creationId xmlns:a16="http://schemas.microsoft.com/office/drawing/2014/main" id="{D5837407-9D1E-4128-92F1-91385EFC3383}"/>
              </a:ext>
            </a:extLst>
          </p:cNvPr>
          <p:cNvSpPr/>
          <p:nvPr/>
        </p:nvSpPr>
        <p:spPr>
          <a:xfrm>
            <a:off x="27690" y="34605"/>
            <a:ext cx="12164307" cy="6823394"/>
          </a:xfrm>
          <a:prstGeom prst="rect">
            <a:avLst/>
          </a:prstGeom>
          <a:noFill/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24500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tângulo 14">
            <a:extLst>
              <a:ext uri="{FF2B5EF4-FFF2-40B4-BE49-F238E27FC236}">
                <a16:creationId xmlns:a16="http://schemas.microsoft.com/office/drawing/2014/main" id="{5775D866-2243-40FD-B95E-F6D3B0B30E86}"/>
              </a:ext>
            </a:extLst>
          </p:cNvPr>
          <p:cNvSpPr/>
          <p:nvPr/>
        </p:nvSpPr>
        <p:spPr>
          <a:xfrm>
            <a:off x="917296" y="0"/>
            <a:ext cx="7982829" cy="6866793"/>
          </a:xfrm>
          <a:custGeom>
            <a:avLst/>
            <a:gdLst>
              <a:gd name="connsiteX0" fmla="*/ 0 w 7717159"/>
              <a:gd name="connsiteY0" fmla="*/ 0 h 6858000"/>
              <a:gd name="connsiteX1" fmla="*/ 7717159 w 7717159"/>
              <a:gd name="connsiteY1" fmla="*/ 0 h 6858000"/>
              <a:gd name="connsiteX2" fmla="*/ 7717159 w 7717159"/>
              <a:gd name="connsiteY2" fmla="*/ 6858000 h 6858000"/>
              <a:gd name="connsiteX3" fmla="*/ 0 w 7717159"/>
              <a:gd name="connsiteY3" fmla="*/ 6858000 h 6858000"/>
              <a:gd name="connsiteX4" fmla="*/ 0 w 7717159"/>
              <a:gd name="connsiteY4" fmla="*/ 0 h 6858000"/>
              <a:gd name="connsiteX0" fmla="*/ 0 w 7717159"/>
              <a:gd name="connsiteY0" fmla="*/ 0 h 6858000"/>
              <a:gd name="connsiteX1" fmla="*/ 7717159 w 7717159"/>
              <a:gd name="connsiteY1" fmla="*/ 0 h 6858000"/>
              <a:gd name="connsiteX2" fmla="*/ 7717159 w 7717159"/>
              <a:gd name="connsiteY2" fmla="*/ 6858000 h 6858000"/>
              <a:gd name="connsiteX3" fmla="*/ 5547946 w 7717159"/>
              <a:gd name="connsiteY3" fmla="*/ 6858000 h 6858000"/>
              <a:gd name="connsiteX4" fmla="*/ 0 w 7717159"/>
              <a:gd name="connsiteY4" fmla="*/ 0 h 6858000"/>
              <a:gd name="connsiteX0" fmla="*/ 0 w 7717159"/>
              <a:gd name="connsiteY0" fmla="*/ 8793 h 6866793"/>
              <a:gd name="connsiteX1" fmla="*/ 2257136 w 7717159"/>
              <a:gd name="connsiteY1" fmla="*/ 0 h 6866793"/>
              <a:gd name="connsiteX2" fmla="*/ 7717159 w 7717159"/>
              <a:gd name="connsiteY2" fmla="*/ 6866793 h 6866793"/>
              <a:gd name="connsiteX3" fmla="*/ 5547946 w 7717159"/>
              <a:gd name="connsiteY3" fmla="*/ 6866793 h 6866793"/>
              <a:gd name="connsiteX4" fmla="*/ 0 w 7717159"/>
              <a:gd name="connsiteY4" fmla="*/ 8793 h 6866793"/>
              <a:gd name="connsiteX0" fmla="*/ 0 w 7717159"/>
              <a:gd name="connsiteY0" fmla="*/ 8793 h 6866793"/>
              <a:gd name="connsiteX1" fmla="*/ 3136367 w 7717159"/>
              <a:gd name="connsiteY1" fmla="*/ 0 h 6866793"/>
              <a:gd name="connsiteX2" fmla="*/ 7717159 w 7717159"/>
              <a:gd name="connsiteY2" fmla="*/ 6866793 h 6866793"/>
              <a:gd name="connsiteX3" fmla="*/ 5547946 w 7717159"/>
              <a:gd name="connsiteY3" fmla="*/ 6866793 h 6866793"/>
              <a:gd name="connsiteX4" fmla="*/ 0 w 7717159"/>
              <a:gd name="connsiteY4" fmla="*/ 8793 h 6866793"/>
              <a:gd name="connsiteX0" fmla="*/ 0 w 8490882"/>
              <a:gd name="connsiteY0" fmla="*/ 8793 h 6866793"/>
              <a:gd name="connsiteX1" fmla="*/ 3136367 w 8490882"/>
              <a:gd name="connsiteY1" fmla="*/ 0 h 6866793"/>
              <a:gd name="connsiteX2" fmla="*/ 8490882 w 8490882"/>
              <a:gd name="connsiteY2" fmla="*/ 6858001 h 6866793"/>
              <a:gd name="connsiteX3" fmla="*/ 5547946 w 8490882"/>
              <a:gd name="connsiteY3" fmla="*/ 6866793 h 6866793"/>
              <a:gd name="connsiteX4" fmla="*/ 0 w 8490882"/>
              <a:gd name="connsiteY4" fmla="*/ 8793 h 6866793"/>
              <a:gd name="connsiteX0" fmla="*/ 0 w 8719482"/>
              <a:gd name="connsiteY0" fmla="*/ 8793 h 6866793"/>
              <a:gd name="connsiteX1" fmla="*/ 3136367 w 8719482"/>
              <a:gd name="connsiteY1" fmla="*/ 0 h 6866793"/>
              <a:gd name="connsiteX2" fmla="*/ 8719482 w 8719482"/>
              <a:gd name="connsiteY2" fmla="*/ 6858001 h 6866793"/>
              <a:gd name="connsiteX3" fmla="*/ 5547946 w 8719482"/>
              <a:gd name="connsiteY3" fmla="*/ 6866793 h 6866793"/>
              <a:gd name="connsiteX4" fmla="*/ 0 w 8719482"/>
              <a:gd name="connsiteY4" fmla="*/ 8793 h 6866793"/>
              <a:gd name="connsiteX0" fmla="*/ 0 w 8729642"/>
              <a:gd name="connsiteY0" fmla="*/ 8793 h 6866793"/>
              <a:gd name="connsiteX1" fmla="*/ 3136367 w 8729642"/>
              <a:gd name="connsiteY1" fmla="*/ 0 h 6866793"/>
              <a:gd name="connsiteX2" fmla="*/ 8729642 w 8729642"/>
              <a:gd name="connsiteY2" fmla="*/ 6863081 h 6866793"/>
              <a:gd name="connsiteX3" fmla="*/ 5547946 w 8729642"/>
              <a:gd name="connsiteY3" fmla="*/ 6866793 h 6866793"/>
              <a:gd name="connsiteX4" fmla="*/ 0 w 8729642"/>
              <a:gd name="connsiteY4" fmla="*/ 8793 h 6866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29642" h="6866793">
                <a:moveTo>
                  <a:pt x="0" y="8793"/>
                </a:moveTo>
                <a:lnTo>
                  <a:pt x="3136367" y="0"/>
                </a:lnTo>
                <a:lnTo>
                  <a:pt x="8729642" y="6863081"/>
                </a:lnTo>
                <a:lnTo>
                  <a:pt x="5547946" y="6866793"/>
                </a:lnTo>
                <a:lnTo>
                  <a:pt x="0" y="8793"/>
                </a:lnTo>
                <a:close/>
              </a:path>
            </a:pathLst>
          </a:custGeom>
          <a:solidFill>
            <a:schemeClr val="accent4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pt-PT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Espaço Reservado para Imagem 3">
            <a:extLst>
              <a:ext uri="{FF2B5EF4-FFF2-40B4-BE49-F238E27FC236}">
                <a16:creationId xmlns:a16="http://schemas.microsoft.com/office/drawing/2014/main" id="{3F9134F6-A25A-4558-8D20-D46C81BA283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5" name="Espaço Reservado para Imagem 4">
            <a:extLst>
              <a:ext uri="{FF2B5EF4-FFF2-40B4-BE49-F238E27FC236}">
                <a16:creationId xmlns:a16="http://schemas.microsoft.com/office/drawing/2014/main" id="{4EDED7C5-9E4E-4EEC-80B1-72A3918228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A754FB4A-2C51-48C7-A37D-38582ABA5DE1}"/>
              </a:ext>
            </a:extLst>
          </p:cNvPr>
          <p:cNvSpPr txBox="1"/>
          <p:nvPr/>
        </p:nvSpPr>
        <p:spPr>
          <a:xfrm>
            <a:off x="1061845" y="809750"/>
            <a:ext cx="4403410" cy="707886"/>
          </a:xfrm>
          <a:prstGeom prst="rect">
            <a:avLst/>
          </a:prstGeom>
          <a:gradFill>
            <a:gsLst>
              <a:gs pos="0">
                <a:schemeClr val="bg1">
                  <a:lumMod val="65000"/>
                  <a:alpha val="44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pt-BR" sz="4000" dirty="0">
                <a:ln>
                  <a:solidFill>
                    <a:schemeClr val="accent1">
                      <a:lumMod val="40000"/>
                      <a:lumOff val="60000"/>
                    </a:schemeClr>
                  </a:solidFill>
                </a:ln>
                <a:solidFill>
                  <a:schemeClr val="bg2">
                    <a:lumMod val="10000"/>
                  </a:schemeClr>
                </a:solidFill>
                <a:latin typeface="Bebas Neue" panose="020B0606020202050201" pitchFamily="34" charset="0"/>
              </a:rPr>
              <a:t>VANIA’S STRENGTHS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7F02E447-8C9C-4C4A-BA78-B72F840CBE8A}"/>
              </a:ext>
            </a:extLst>
          </p:cNvPr>
          <p:cNvSpPr txBox="1"/>
          <p:nvPr/>
        </p:nvSpPr>
        <p:spPr>
          <a:xfrm>
            <a:off x="2922205" y="5253512"/>
            <a:ext cx="27895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i="1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High </a:t>
            </a:r>
            <a:r>
              <a:rPr lang="pt-BR" i="1" dirty="0" err="1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Probability</a:t>
            </a:r>
            <a:r>
              <a:rPr lang="pt-BR" i="1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 of </a:t>
            </a:r>
            <a:r>
              <a:rPr lang="pt-BR" i="1" dirty="0" err="1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Reaching</a:t>
            </a:r>
            <a:r>
              <a:rPr lang="pt-BR" i="1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 </a:t>
            </a:r>
            <a:r>
              <a:rPr lang="pt-BR" i="1" dirty="0" err="1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the</a:t>
            </a:r>
            <a:r>
              <a:rPr lang="pt-BR" i="1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 </a:t>
            </a:r>
            <a:r>
              <a:rPr lang="pt-BR" i="1" dirty="0" err="1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Goal</a:t>
            </a:r>
            <a:endParaRPr lang="pt-BR" i="1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accent2"/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763B027F-CB03-4931-8049-8E335EB8553A}"/>
              </a:ext>
            </a:extLst>
          </p:cNvPr>
          <p:cNvCxnSpPr/>
          <p:nvPr/>
        </p:nvCxnSpPr>
        <p:spPr>
          <a:xfrm>
            <a:off x="3169468" y="6066502"/>
            <a:ext cx="174752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tângulo: Cantos Arredondados 11">
            <a:extLst>
              <a:ext uri="{FF2B5EF4-FFF2-40B4-BE49-F238E27FC236}">
                <a16:creationId xmlns:a16="http://schemas.microsoft.com/office/drawing/2014/main" id="{DA003EB5-A9CC-4C9A-A657-9F53868738D7}"/>
              </a:ext>
            </a:extLst>
          </p:cNvPr>
          <p:cNvSpPr/>
          <p:nvPr/>
        </p:nvSpPr>
        <p:spPr>
          <a:xfrm>
            <a:off x="7862948" y="1553228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B479FCFF-8050-40AC-BE2D-E8EDD51A8E86}"/>
              </a:ext>
            </a:extLst>
          </p:cNvPr>
          <p:cNvSpPr/>
          <p:nvPr/>
        </p:nvSpPr>
        <p:spPr>
          <a:xfrm>
            <a:off x="7862948" y="2267138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83FE4ACC-1324-4CBD-B88A-1604C6209896}"/>
              </a:ext>
            </a:extLst>
          </p:cNvPr>
          <p:cNvSpPr/>
          <p:nvPr/>
        </p:nvSpPr>
        <p:spPr>
          <a:xfrm>
            <a:off x="7862948" y="2981048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8" name="Retângulo: Cantos Arredondados 17">
            <a:extLst>
              <a:ext uri="{FF2B5EF4-FFF2-40B4-BE49-F238E27FC236}">
                <a16:creationId xmlns:a16="http://schemas.microsoft.com/office/drawing/2014/main" id="{24AF928F-DD4E-4134-B64F-91C676451556}"/>
              </a:ext>
            </a:extLst>
          </p:cNvPr>
          <p:cNvSpPr/>
          <p:nvPr/>
        </p:nvSpPr>
        <p:spPr>
          <a:xfrm>
            <a:off x="7862949" y="1553228"/>
            <a:ext cx="3042795" cy="27256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951EC476-78D9-4079-A649-6EBA31A28E5D}"/>
              </a:ext>
            </a:extLst>
          </p:cNvPr>
          <p:cNvSpPr/>
          <p:nvPr/>
        </p:nvSpPr>
        <p:spPr>
          <a:xfrm>
            <a:off x="7862948" y="2267138"/>
            <a:ext cx="2074355" cy="27256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id="{923B31D2-7D2B-4EDB-888D-F51C5984E1B5}"/>
              </a:ext>
            </a:extLst>
          </p:cNvPr>
          <p:cNvSpPr/>
          <p:nvPr/>
        </p:nvSpPr>
        <p:spPr>
          <a:xfrm>
            <a:off x="7862949" y="2981048"/>
            <a:ext cx="3042795" cy="27256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id="{B9C2F0E6-1FDF-4E72-ADC9-DCEC421FA9FF}"/>
              </a:ext>
            </a:extLst>
          </p:cNvPr>
          <p:cNvSpPr/>
          <p:nvPr/>
        </p:nvSpPr>
        <p:spPr>
          <a:xfrm>
            <a:off x="7862948" y="3689411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2" name="Retângulo: Cantos Arredondados 21">
            <a:extLst>
              <a:ext uri="{FF2B5EF4-FFF2-40B4-BE49-F238E27FC236}">
                <a16:creationId xmlns:a16="http://schemas.microsoft.com/office/drawing/2014/main" id="{A2F80DFE-7E83-453A-AB2A-F5F1B3264652}"/>
              </a:ext>
            </a:extLst>
          </p:cNvPr>
          <p:cNvSpPr/>
          <p:nvPr/>
        </p:nvSpPr>
        <p:spPr>
          <a:xfrm>
            <a:off x="7862948" y="4403321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3" name="Retângulo: Cantos Arredondados 22">
            <a:extLst>
              <a:ext uri="{FF2B5EF4-FFF2-40B4-BE49-F238E27FC236}">
                <a16:creationId xmlns:a16="http://schemas.microsoft.com/office/drawing/2014/main" id="{05CA24FC-EEDE-4823-B7C0-C070D616D902}"/>
              </a:ext>
            </a:extLst>
          </p:cNvPr>
          <p:cNvSpPr/>
          <p:nvPr/>
        </p:nvSpPr>
        <p:spPr>
          <a:xfrm>
            <a:off x="7862948" y="5117231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47B1B356-A689-4EBA-BD1D-B1C5AD5D5C88}"/>
              </a:ext>
            </a:extLst>
          </p:cNvPr>
          <p:cNvSpPr/>
          <p:nvPr/>
        </p:nvSpPr>
        <p:spPr>
          <a:xfrm>
            <a:off x="7862949" y="3689411"/>
            <a:ext cx="2817566" cy="27256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8" name="Retângulo: Cantos Arredondados 27">
            <a:extLst>
              <a:ext uri="{FF2B5EF4-FFF2-40B4-BE49-F238E27FC236}">
                <a16:creationId xmlns:a16="http://schemas.microsoft.com/office/drawing/2014/main" id="{B258D223-CA52-4D47-B6F7-5B53C6C92544}"/>
              </a:ext>
            </a:extLst>
          </p:cNvPr>
          <p:cNvSpPr/>
          <p:nvPr/>
        </p:nvSpPr>
        <p:spPr>
          <a:xfrm>
            <a:off x="7862949" y="4403321"/>
            <a:ext cx="3780281" cy="27256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" name="Retângulo: Cantos Arredondados 28">
            <a:extLst>
              <a:ext uri="{FF2B5EF4-FFF2-40B4-BE49-F238E27FC236}">
                <a16:creationId xmlns:a16="http://schemas.microsoft.com/office/drawing/2014/main" id="{5C859A54-3A4B-4AA4-900A-E9FE1EDCDF55}"/>
              </a:ext>
            </a:extLst>
          </p:cNvPr>
          <p:cNvSpPr/>
          <p:nvPr/>
        </p:nvSpPr>
        <p:spPr>
          <a:xfrm>
            <a:off x="7862948" y="5117231"/>
            <a:ext cx="3373323" cy="306404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00628AC-B0AA-480B-97DD-8C4094046B09}"/>
              </a:ext>
            </a:extLst>
          </p:cNvPr>
          <p:cNvSpPr txBox="1"/>
          <p:nvPr/>
        </p:nvSpPr>
        <p:spPr>
          <a:xfrm>
            <a:off x="7801403" y="1939636"/>
            <a:ext cx="27330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latin typeface="Montserrat Medium" panose="00000600000000000000" pitchFamily="2" charset="0"/>
              </a:rPr>
              <a:t>Non verbal communication</a:t>
            </a:r>
            <a:endParaRPr lang="pt-BR" sz="2000" dirty="0">
              <a:latin typeface="Montserrat Medium" panose="00000600000000000000" pitchFamily="2" charset="0"/>
            </a:endParaRP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0313EA1D-B1A7-4D02-90FE-2F4AE18B85A7}"/>
              </a:ext>
            </a:extLst>
          </p:cNvPr>
          <p:cNvSpPr txBox="1"/>
          <p:nvPr/>
        </p:nvSpPr>
        <p:spPr>
          <a:xfrm>
            <a:off x="7801402" y="2639429"/>
            <a:ext cx="22569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>
                <a:latin typeface="Montserrat Medium" panose="00000600000000000000" pitchFamily="2" charset="0"/>
              </a:rPr>
              <a:t>Active listening</a:t>
            </a:r>
            <a:endParaRPr lang="pt-BR" sz="1400" dirty="0">
              <a:latin typeface="Montserrat Medium" panose="00000600000000000000" pitchFamily="2" charset="0"/>
            </a:endParaRP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FB0DB069-4A88-427A-A506-BF0C483196B0}"/>
              </a:ext>
            </a:extLst>
          </p:cNvPr>
          <p:cNvSpPr txBox="1"/>
          <p:nvPr/>
        </p:nvSpPr>
        <p:spPr>
          <a:xfrm>
            <a:off x="7801403" y="3348669"/>
            <a:ext cx="1858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latin typeface="Montserrat Medium" panose="00000600000000000000" pitchFamily="2" charset="0"/>
              </a:rPr>
              <a:t>Focus skill</a:t>
            </a:r>
            <a:endParaRPr lang="pt-BR" sz="2000" dirty="0">
              <a:latin typeface="Montserrat Medium" panose="00000600000000000000" pitchFamily="2" charset="0"/>
            </a:endParaRP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6A8D0AAA-38D8-4D1E-8BEF-06C49AD2510F}"/>
              </a:ext>
            </a:extLst>
          </p:cNvPr>
          <p:cNvSpPr txBox="1"/>
          <p:nvPr/>
        </p:nvSpPr>
        <p:spPr>
          <a:xfrm>
            <a:off x="7801403" y="4075819"/>
            <a:ext cx="322203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latin typeface="Montserrat Medium" panose="00000600000000000000" pitchFamily="2" charset="0"/>
              </a:rPr>
              <a:t>Empathy </a:t>
            </a:r>
            <a:r>
              <a:rPr lang="pt-BR" sz="1400" dirty="0" err="1">
                <a:latin typeface="Montserrat Medium" panose="00000600000000000000" pitchFamily="2" charset="0"/>
              </a:rPr>
              <a:t>and</a:t>
            </a:r>
            <a:r>
              <a:rPr lang="pt-BR" sz="1400" dirty="0">
                <a:latin typeface="Montserrat Medium" panose="00000600000000000000" pitchFamily="2" charset="0"/>
              </a:rPr>
              <a:t> </a:t>
            </a:r>
            <a:r>
              <a:rPr lang="pt-BR" sz="1400" dirty="0" err="1">
                <a:latin typeface="Montserrat Medium" panose="00000600000000000000" pitchFamily="2" charset="0"/>
              </a:rPr>
              <a:t>sympathy</a:t>
            </a:r>
            <a:endParaRPr lang="pt-BR" sz="1400" dirty="0">
              <a:latin typeface="Montserrat Medium" panose="00000600000000000000" pitchFamily="2" charset="0"/>
            </a:endParaRPr>
          </a:p>
          <a:p>
            <a:endParaRPr lang="pt-BR" sz="2000" dirty="0">
              <a:latin typeface="Montserrat Medium" panose="00000600000000000000" pitchFamily="2" charset="0"/>
            </a:endParaRP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D7F4A2CF-84F2-4023-B507-B9580FB06F29}"/>
              </a:ext>
            </a:extLst>
          </p:cNvPr>
          <p:cNvSpPr txBox="1"/>
          <p:nvPr/>
        </p:nvSpPr>
        <p:spPr>
          <a:xfrm>
            <a:off x="7801401" y="4775612"/>
            <a:ext cx="28791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latin typeface="Montserrat Medium" panose="00000600000000000000" pitchFamily="2" charset="0"/>
              </a:rPr>
              <a:t>Good </a:t>
            </a:r>
            <a:r>
              <a:rPr lang="pt-BR" sz="1400" dirty="0" err="1">
                <a:latin typeface="Montserrat Medium" panose="00000600000000000000" pitchFamily="2" charset="0"/>
              </a:rPr>
              <a:t>teamworking</a:t>
            </a:r>
            <a:r>
              <a:rPr lang="pt-BR" sz="1400" dirty="0">
                <a:latin typeface="Montserrat Medium" panose="00000600000000000000" pitchFamily="2" charset="0"/>
              </a:rPr>
              <a:t> skills</a:t>
            </a:r>
          </a:p>
        </p:txBody>
      </p:sp>
      <p:sp>
        <p:nvSpPr>
          <p:cNvPr id="50" name="CaixaDeTexto 49">
            <a:extLst>
              <a:ext uri="{FF2B5EF4-FFF2-40B4-BE49-F238E27FC236}">
                <a16:creationId xmlns:a16="http://schemas.microsoft.com/office/drawing/2014/main" id="{034CC254-BC87-41A7-94EE-A6A373BA8AF6}"/>
              </a:ext>
            </a:extLst>
          </p:cNvPr>
          <p:cNvSpPr txBox="1"/>
          <p:nvPr/>
        </p:nvSpPr>
        <p:spPr>
          <a:xfrm>
            <a:off x="7801401" y="1239843"/>
            <a:ext cx="1858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 err="1">
                <a:latin typeface="Montserrat Medium" panose="00000600000000000000" pitchFamily="2" charset="0"/>
              </a:rPr>
              <a:t>Motivation</a:t>
            </a:r>
            <a:endParaRPr lang="pt-BR" sz="2000" dirty="0">
              <a:latin typeface="Montserrat Medium" panose="00000600000000000000" pitchFamily="2" charset="0"/>
            </a:endParaRPr>
          </a:p>
        </p:txBody>
      </p:sp>
      <p:pic>
        <p:nvPicPr>
          <p:cNvPr id="17" name="Marcador de Posição da Imagem 16" descr="Uma imagem com texto, quadro-preto, mulher, pose&#10;&#10;Descrição gerada automaticamente">
            <a:extLst>
              <a:ext uri="{FF2B5EF4-FFF2-40B4-BE49-F238E27FC236}">
                <a16:creationId xmlns:a16="http://schemas.microsoft.com/office/drawing/2014/main" id="{98F18CA5-9E54-4CE2-B93E-EC731AC0A03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810" r="20810"/>
          <a:stretch>
            <a:fillRect/>
          </a:stretch>
        </p:blipFill>
        <p:spPr/>
      </p:pic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8755C70B-DD5F-412E-BE9C-EA43248C119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</p:sp>
      <p:pic>
        <p:nvPicPr>
          <p:cNvPr id="25" name="Marcador de Posição da Imagem 24" descr="Uma imagem com texto, pessoa, quadro-preto&#10;&#10;Descrição gerada automaticamente">
            <a:extLst>
              <a:ext uri="{FF2B5EF4-FFF2-40B4-BE49-F238E27FC236}">
                <a16:creationId xmlns:a16="http://schemas.microsoft.com/office/drawing/2014/main" id="{CA6467A7-7911-4817-9ED3-E8ADBBCB5479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601" r="20601"/>
          <a:stretch>
            <a:fillRect/>
          </a:stretch>
        </p:blipFill>
        <p:spPr>
          <a:xfrm>
            <a:off x="1330038" y="1604487"/>
            <a:ext cx="3255310" cy="36044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998967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tângulo 14">
            <a:extLst>
              <a:ext uri="{FF2B5EF4-FFF2-40B4-BE49-F238E27FC236}">
                <a16:creationId xmlns:a16="http://schemas.microsoft.com/office/drawing/2014/main" id="{5775D866-2243-40FD-B95E-F6D3B0B30E86}"/>
              </a:ext>
            </a:extLst>
          </p:cNvPr>
          <p:cNvSpPr/>
          <p:nvPr/>
        </p:nvSpPr>
        <p:spPr>
          <a:xfrm>
            <a:off x="917296" y="0"/>
            <a:ext cx="7982829" cy="6866793"/>
          </a:xfrm>
          <a:custGeom>
            <a:avLst/>
            <a:gdLst>
              <a:gd name="connsiteX0" fmla="*/ 0 w 7717159"/>
              <a:gd name="connsiteY0" fmla="*/ 0 h 6858000"/>
              <a:gd name="connsiteX1" fmla="*/ 7717159 w 7717159"/>
              <a:gd name="connsiteY1" fmla="*/ 0 h 6858000"/>
              <a:gd name="connsiteX2" fmla="*/ 7717159 w 7717159"/>
              <a:gd name="connsiteY2" fmla="*/ 6858000 h 6858000"/>
              <a:gd name="connsiteX3" fmla="*/ 0 w 7717159"/>
              <a:gd name="connsiteY3" fmla="*/ 6858000 h 6858000"/>
              <a:gd name="connsiteX4" fmla="*/ 0 w 7717159"/>
              <a:gd name="connsiteY4" fmla="*/ 0 h 6858000"/>
              <a:gd name="connsiteX0" fmla="*/ 0 w 7717159"/>
              <a:gd name="connsiteY0" fmla="*/ 0 h 6858000"/>
              <a:gd name="connsiteX1" fmla="*/ 7717159 w 7717159"/>
              <a:gd name="connsiteY1" fmla="*/ 0 h 6858000"/>
              <a:gd name="connsiteX2" fmla="*/ 7717159 w 7717159"/>
              <a:gd name="connsiteY2" fmla="*/ 6858000 h 6858000"/>
              <a:gd name="connsiteX3" fmla="*/ 5547946 w 7717159"/>
              <a:gd name="connsiteY3" fmla="*/ 6858000 h 6858000"/>
              <a:gd name="connsiteX4" fmla="*/ 0 w 7717159"/>
              <a:gd name="connsiteY4" fmla="*/ 0 h 6858000"/>
              <a:gd name="connsiteX0" fmla="*/ 0 w 7717159"/>
              <a:gd name="connsiteY0" fmla="*/ 8793 h 6866793"/>
              <a:gd name="connsiteX1" fmla="*/ 2257136 w 7717159"/>
              <a:gd name="connsiteY1" fmla="*/ 0 h 6866793"/>
              <a:gd name="connsiteX2" fmla="*/ 7717159 w 7717159"/>
              <a:gd name="connsiteY2" fmla="*/ 6866793 h 6866793"/>
              <a:gd name="connsiteX3" fmla="*/ 5547946 w 7717159"/>
              <a:gd name="connsiteY3" fmla="*/ 6866793 h 6866793"/>
              <a:gd name="connsiteX4" fmla="*/ 0 w 7717159"/>
              <a:gd name="connsiteY4" fmla="*/ 8793 h 6866793"/>
              <a:gd name="connsiteX0" fmla="*/ 0 w 7717159"/>
              <a:gd name="connsiteY0" fmla="*/ 8793 h 6866793"/>
              <a:gd name="connsiteX1" fmla="*/ 3136367 w 7717159"/>
              <a:gd name="connsiteY1" fmla="*/ 0 h 6866793"/>
              <a:gd name="connsiteX2" fmla="*/ 7717159 w 7717159"/>
              <a:gd name="connsiteY2" fmla="*/ 6866793 h 6866793"/>
              <a:gd name="connsiteX3" fmla="*/ 5547946 w 7717159"/>
              <a:gd name="connsiteY3" fmla="*/ 6866793 h 6866793"/>
              <a:gd name="connsiteX4" fmla="*/ 0 w 7717159"/>
              <a:gd name="connsiteY4" fmla="*/ 8793 h 6866793"/>
              <a:gd name="connsiteX0" fmla="*/ 0 w 8490882"/>
              <a:gd name="connsiteY0" fmla="*/ 8793 h 6866793"/>
              <a:gd name="connsiteX1" fmla="*/ 3136367 w 8490882"/>
              <a:gd name="connsiteY1" fmla="*/ 0 h 6866793"/>
              <a:gd name="connsiteX2" fmla="*/ 8490882 w 8490882"/>
              <a:gd name="connsiteY2" fmla="*/ 6858001 h 6866793"/>
              <a:gd name="connsiteX3" fmla="*/ 5547946 w 8490882"/>
              <a:gd name="connsiteY3" fmla="*/ 6866793 h 6866793"/>
              <a:gd name="connsiteX4" fmla="*/ 0 w 8490882"/>
              <a:gd name="connsiteY4" fmla="*/ 8793 h 6866793"/>
              <a:gd name="connsiteX0" fmla="*/ 0 w 8719482"/>
              <a:gd name="connsiteY0" fmla="*/ 8793 h 6866793"/>
              <a:gd name="connsiteX1" fmla="*/ 3136367 w 8719482"/>
              <a:gd name="connsiteY1" fmla="*/ 0 h 6866793"/>
              <a:gd name="connsiteX2" fmla="*/ 8719482 w 8719482"/>
              <a:gd name="connsiteY2" fmla="*/ 6858001 h 6866793"/>
              <a:gd name="connsiteX3" fmla="*/ 5547946 w 8719482"/>
              <a:gd name="connsiteY3" fmla="*/ 6866793 h 6866793"/>
              <a:gd name="connsiteX4" fmla="*/ 0 w 8719482"/>
              <a:gd name="connsiteY4" fmla="*/ 8793 h 6866793"/>
              <a:gd name="connsiteX0" fmla="*/ 0 w 8729642"/>
              <a:gd name="connsiteY0" fmla="*/ 8793 h 6866793"/>
              <a:gd name="connsiteX1" fmla="*/ 3136367 w 8729642"/>
              <a:gd name="connsiteY1" fmla="*/ 0 h 6866793"/>
              <a:gd name="connsiteX2" fmla="*/ 8729642 w 8729642"/>
              <a:gd name="connsiteY2" fmla="*/ 6863081 h 6866793"/>
              <a:gd name="connsiteX3" fmla="*/ 5547946 w 8729642"/>
              <a:gd name="connsiteY3" fmla="*/ 6866793 h 6866793"/>
              <a:gd name="connsiteX4" fmla="*/ 0 w 8729642"/>
              <a:gd name="connsiteY4" fmla="*/ 8793 h 6866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29642" h="6866793">
                <a:moveTo>
                  <a:pt x="0" y="8793"/>
                </a:moveTo>
                <a:lnTo>
                  <a:pt x="3136367" y="0"/>
                </a:lnTo>
                <a:lnTo>
                  <a:pt x="8729642" y="6863081"/>
                </a:lnTo>
                <a:lnTo>
                  <a:pt x="5547946" y="6866793"/>
                </a:lnTo>
                <a:lnTo>
                  <a:pt x="0" y="8793"/>
                </a:lnTo>
                <a:close/>
              </a:path>
            </a:pathLst>
          </a:custGeom>
          <a:solidFill>
            <a:schemeClr val="accent4">
              <a:alpha val="4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pt-PT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Espaço Reservado para Imagem 3">
            <a:extLst>
              <a:ext uri="{FF2B5EF4-FFF2-40B4-BE49-F238E27FC236}">
                <a16:creationId xmlns:a16="http://schemas.microsoft.com/office/drawing/2014/main" id="{3F9134F6-A25A-4558-8D20-D46C81BA283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5" name="Espaço Reservado para Imagem 4">
            <a:extLst>
              <a:ext uri="{FF2B5EF4-FFF2-40B4-BE49-F238E27FC236}">
                <a16:creationId xmlns:a16="http://schemas.microsoft.com/office/drawing/2014/main" id="{4EDED7C5-9E4E-4EEC-80B1-72A3918228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A754FB4A-2C51-48C7-A37D-38582ABA5DE1}"/>
              </a:ext>
            </a:extLst>
          </p:cNvPr>
          <p:cNvSpPr txBox="1"/>
          <p:nvPr/>
        </p:nvSpPr>
        <p:spPr>
          <a:xfrm>
            <a:off x="1061845" y="809750"/>
            <a:ext cx="4403410" cy="707886"/>
          </a:xfrm>
          <a:prstGeom prst="rect">
            <a:avLst/>
          </a:prstGeom>
          <a:gradFill>
            <a:gsLst>
              <a:gs pos="0">
                <a:schemeClr val="bg1">
                  <a:lumMod val="65000"/>
                  <a:alpha val="44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pt-BR" sz="4000" dirty="0">
                <a:ln>
                  <a:solidFill>
                    <a:schemeClr val="accent1">
                      <a:lumMod val="40000"/>
                      <a:lumOff val="60000"/>
                    </a:schemeClr>
                  </a:solidFill>
                </a:ln>
                <a:solidFill>
                  <a:schemeClr val="bg2">
                    <a:lumMod val="10000"/>
                  </a:schemeClr>
                </a:solidFill>
                <a:latin typeface="Bebas Neue" panose="020B0606020202050201" pitchFamily="34" charset="0"/>
              </a:rPr>
              <a:t>VANIA’S </a:t>
            </a:r>
            <a:r>
              <a:rPr lang="pt-BR" sz="4000" dirty="0" err="1">
                <a:ln>
                  <a:solidFill>
                    <a:schemeClr val="accent1">
                      <a:lumMod val="40000"/>
                      <a:lumOff val="60000"/>
                    </a:schemeClr>
                  </a:solidFill>
                </a:ln>
                <a:solidFill>
                  <a:schemeClr val="bg2">
                    <a:lumMod val="10000"/>
                  </a:schemeClr>
                </a:solidFill>
                <a:latin typeface="Bebas Neue" panose="020B0606020202050201" pitchFamily="34" charset="0"/>
              </a:rPr>
              <a:t>weaknesses</a:t>
            </a:r>
            <a:endParaRPr lang="pt-BR" sz="4000" dirty="0">
              <a:ln>
                <a:solidFill>
                  <a:schemeClr val="accent1">
                    <a:lumMod val="40000"/>
                    <a:lumOff val="60000"/>
                  </a:schemeClr>
                </a:solidFill>
              </a:ln>
              <a:solidFill>
                <a:schemeClr val="bg2">
                  <a:lumMod val="10000"/>
                </a:schemeClr>
              </a:solidFill>
              <a:latin typeface="Bebas Neue" panose="020B0606020202050201" pitchFamily="34" charset="0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7F02E447-8C9C-4C4A-BA78-B72F840CBE8A}"/>
              </a:ext>
            </a:extLst>
          </p:cNvPr>
          <p:cNvSpPr txBox="1"/>
          <p:nvPr/>
        </p:nvSpPr>
        <p:spPr>
          <a:xfrm>
            <a:off x="2922205" y="5253512"/>
            <a:ext cx="27895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chemeClr val="accent2"/>
                </a:solidFill>
                <a:latin typeface="Montserrat Medium" panose="00000600000000000000" pitchFamily="2" charset="0"/>
              </a:rPr>
              <a:t>With effort can be achieved</a:t>
            </a:r>
            <a:endParaRPr lang="pt-BR" i="1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chemeClr val="accent2"/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763B027F-CB03-4931-8049-8E335EB8553A}"/>
              </a:ext>
            </a:extLst>
          </p:cNvPr>
          <p:cNvCxnSpPr/>
          <p:nvPr/>
        </p:nvCxnSpPr>
        <p:spPr>
          <a:xfrm>
            <a:off x="3428686" y="5899843"/>
            <a:ext cx="174752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tângulo: Cantos Arredondados 12">
            <a:extLst>
              <a:ext uri="{FF2B5EF4-FFF2-40B4-BE49-F238E27FC236}">
                <a16:creationId xmlns:a16="http://schemas.microsoft.com/office/drawing/2014/main" id="{B479FCFF-8050-40AC-BE2D-E8EDD51A8E86}"/>
              </a:ext>
            </a:extLst>
          </p:cNvPr>
          <p:cNvSpPr/>
          <p:nvPr/>
        </p:nvSpPr>
        <p:spPr>
          <a:xfrm>
            <a:off x="7862948" y="2267138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83FE4ACC-1324-4CBD-B88A-1604C6209896}"/>
              </a:ext>
            </a:extLst>
          </p:cNvPr>
          <p:cNvSpPr/>
          <p:nvPr/>
        </p:nvSpPr>
        <p:spPr>
          <a:xfrm>
            <a:off x="7862948" y="2981048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Retângulo: Cantos Arredondados 18">
            <a:extLst>
              <a:ext uri="{FF2B5EF4-FFF2-40B4-BE49-F238E27FC236}">
                <a16:creationId xmlns:a16="http://schemas.microsoft.com/office/drawing/2014/main" id="{951EC476-78D9-4079-A649-6EBA31A28E5D}"/>
              </a:ext>
            </a:extLst>
          </p:cNvPr>
          <p:cNvSpPr/>
          <p:nvPr/>
        </p:nvSpPr>
        <p:spPr>
          <a:xfrm>
            <a:off x="7862948" y="2267138"/>
            <a:ext cx="1130967" cy="27256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id="{923B31D2-7D2B-4EDB-888D-F51C5984E1B5}"/>
              </a:ext>
            </a:extLst>
          </p:cNvPr>
          <p:cNvSpPr/>
          <p:nvPr/>
        </p:nvSpPr>
        <p:spPr>
          <a:xfrm>
            <a:off x="7862950" y="2981048"/>
            <a:ext cx="478988" cy="253775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id="{B9C2F0E6-1FDF-4E72-ADC9-DCEC421FA9FF}"/>
              </a:ext>
            </a:extLst>
          </p:cNvPr>
          <p:cNvSpPr/>
          <p:nvPr/>
        </p:nvSpPr>
        <p:spPr>
          <a:xfrm>
            <a:off x="7862948" y="3689411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3" name="Retângulo: Cantos Arredondados 22">
            <a:extLst>
              <a:ext uri="{FF2B5EF4-FFF2-40B4-BE49-F238E27FC236}">
                <a16:creationId xmlns:a16="http://schemas.microsoft.com/office/drawing/2014/main" id="{05CA24FC-EEDE-4823-B7C0-C070D616D902}"/>
              </a:ext>
            </a:extLst>
          </p:cNvPr>
          <p:cNvSpPr/>
          <p:nvPr/>
        </p:nvSpPr>
        <p:spPr>
          <a:xfrm>
            <a:off x="7862948" y="4435319"/>
            <a:ext cx="3942971" cy="272562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7" name="Retângulo: Cantos Arredondados 26">
            <a:extLst>
              <a:ext uri="{FF2B5EF4-FFF2-40B4-BE49-F238E27FC236}">
                <a16:creationId xmlns:a16="http://schemas.microsoft.com/office/drawing/2014/main" id="{47B1B356-A689-4EBA-BD1D-B1C5AD5D5C88}"/>
              </a:ext>
            </a:extLst>
          </p:cNvPr>
          <p:cNvSpPr/>
          <p:nvPr/>
        </p:nvSpPr>
        <p:spPr>
          <a:xfrm>
            <a:off x="7862949" y="3689411"/>
            <a:ext cx="1461213" cy="30216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29" name="Retângulo: Cantos Arredondados 28">
            <a:extLst>
              <a:ext uri="{FF2B5EF4-FFF2-40B4-BE49-F238E27FC236}">
                <a16:creationId xmlns:a16="http://schemas.microsoft.com/office/drawing/2014/main" id="{5C859A54-3A4B-4AA4-900A-E9FE1EDCDF55}"/>
              </a:ext>
            </a:extLst>
          </p:cNvPr>
          <p:cNvSpPr/>
          <p:nvPr/>
        </p:nvSpPr>
        <p:spPr>
          <a:xfrm>
            <a:off x="7862948" y="4431155"/>
            <a:ext cx="289160" cy="2725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D00628AC-B0AA-480B-97DD-8C4094046B09}"/>
              </a:ext>
            </a:extLst>
          </p:cNvPr>
          <p:cNvSpPr txBox="1"/>
          <p:nvPr/>
        </p:nvSpPr>
        <p:spPr>
          <a:xfrm>
            <a:off x="7801401" y="1922896"/>
            <a:ext cx="400451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Montserrat Medium" panose="00000600000000000000" pitchFamily="2" charset="0"/>
              </a:rPr>
              <a:t>Written and verbal communication </a:t>
            </a:r>
          </a:p>
          <a:p>
            <a:endParaRPr lang="pt-BR" sz="2000" dirty="0">
              <a:latin typeface="Montserrat Medium" panose="00000600000000000000" pitchFamily="2" charset="0"/>
            </a:endParaRP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0313EA1D-B1A7-4D02-90FE-2F4AE18B85A7}"/>
              </a:ext>
            </a:extLst>
          </p:cNvPr>
          <p:cNvSpPr txBox="1"/>
          <p:nvPr/>
        </p:nvSpPr>
        <p:spPr>
          <a:xfrm>
            <a:off x="7801402" y="2639429"/>
            <a:ext cx="22569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latin typeface="Montserrat Medium" panose="00000600000000000000" pitchFamily="2" charset="0"/>
              </a:rPr>
              <a:t>Time management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FB0DB069-4A88-427A-A506-BF0C483196B0}"/>
              </a:ext>
            </a:extLst>
          </p:cNvPr>
          <p:cNvSpPr txBox="1"/>
          <p:nvPr/>
        </p:nvSpPr>
        <p:spPr>
          <a:xfrm>
            <a:off x="7801403" y="3348669"/>
            <a:ext cx="1858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 err="1">
                <a:latin typeface="Montserrat Medium" panose="00000600000000000000" pitchFamily="2" charset="0"/>
              </a:rPr>
              <a:t>Research</a:t>
            </a:r>
            <a:r>
              <a:rPr lang="pt-BR" sz="1400" dirty="0">
                <a:latin typeface="Montserrat Medium" panose="00000600000000000000" pitchFamily="2" charset="0"/>
              </a:rPr>
              <a:t> skills</a:t>
            </a:r>
            <a:endParaRPr lang="pt-BR" sz="2000" dirty="0">
              <a:latin typeface="Montserrat Medium" panose="00000600000000000000" pitchFamily="2" charset="0"/>
            </a:endParaRP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D7F4A2CF-84F2-4023-B507-B9580FB06F29}"/>
              </a:ext>
            </a:extLst>
          </p:cNvPr>
          <p:cNvSpPr txBox="1"/>
          <p:nvPr/>
        </p:nvSpPr>
        <p:spPr>
          <a:xfrm>
            <a:off x="7862948" y="4076245"/>
            <a:ext cx="28791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 err="1">
                <a:latin typeface="Montserrat Medium" panose="00000600000000000000" pitchFamily="2" charset="0"/>
              </a:rPr>
              <a:t>Confidence</a:t>
            </a:r>
            <a:endParaRPr lang="pt-BR" sz="1400" dirty="0">
              <a:latin typeface="Montserrat Medium" panose="00000600000000000000" pitchFamily="2" charset="0"/>
            </a:endParaRPr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8E0A2F12-0A88-446A-AAFD-653FF44E966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F7D19E1-6026-4F89-A2A5-542BBA719074}"/>
              </a:ext>
            </a:extLst>
          </p:cNvPr>
          <p:cNvSpPr txBox="1"/>
          <p:nvPr/>
        </p:nvSpPr>
        <p:spPr>
          <a:xfrm>
            <a:off x="18497243" y="5164268"/>
            <a:ext cx="3051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900"/>
              <a:t>A imagem </a:t>
            </a:r>
            <a:r>
              <a:rPr lang="pt-PT" sz="900">
                <a:hlinkClick r:id="rId2" tooltip="http://www.thedevinewrite.com/2014/04/strengthen-your-weaknesses.html"/>
              </a:rPr>
              <a:t>Esta Fotografia</a:t>
            </a:r>
            <a:r>
              <a:rPr lang="pt-PT" sz="900"/>
              <a:t> de Autor Desconhecido está licenciada ao abrigo da </a:t>
            </a:r>
            <a:r>
              <a:rPr lang="pt-PT" sz="900">
                <a:hlinkClick r:id="rId3" tooltip="https://creativecommons.org/licenses/by-nc-nd/3.0/"/>
              </a:rPr>
              <a:t>CC BY-NC-ND</a:t>
            </a:r>
            <a:endParaRPr lang="pt-PT" sz="900"/>
          </a:p>
        </p:txBody>
      </p:sp>
      <p:sp>
        <p:nvSpPr>
          <p:cNvPr id="17" name="Marcador de Posição da Imagem 16">
            <a:extLst>
              <a:ext uri="{FF2B5EF4-FFF2-40B4-BE49-F238E27FC236}">
                <a16:creationId xmlns:a16="http://schemas.microsoft.com/office/drawing/2014/main" id="{F1975084-6F41-409E-BB58-92D1D223B38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</p:sp>
      <p:pic>
        <p:nvPicPr>
          <p:cNvPr id="8" name="Marcador de Posição da Imagem 7" descr="Uma imagem com ClipArt&#10;&#10;Descrição gerada automaticamente">
            <a:extLst>
              <a:ext uri="{FF2B5EF4-FFF2-40B4-BE49-F238E27FC236}">
                <a16:creationId xmlns:a16="http://schemas.microsoft.com/office/drawing/2014/main" id="{600CD26D-E8CD-4967-94A9-5A6638A9EEB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 l="5650" r="5650"/>
          <a:stretch>
            <a:fillRect/>
          </a:stretch>
        </p:blipFill>
        <p:spPr>
          <a:xfrm>
            <a:off x="1511484" y="1680761"/>
            <a:ext cx="3051573" cy="34705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4879922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7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Agrupar 43">
            <a:extLst>
              <a:ext uri="{FF2B5EF4-FFF2-40B4-BE49-F238E27FC236}">
                <a16:creationId xmlns:a16="http://schemas.microsoft.com/office/drawing/2014/main" id="{0D944C85-AD30-4C6B-BFB3-944237A114FC}"/>
              </a:ext>
            </a:extLst>
          </p:cNvPr>
          <p:cNvGrpSpPr/>
          <p:nvPr/>
        </p:nvGrpSpPr>
        <p:grpSpPr>
          <a:xfrm>
            <a:off x="3025763" y="1163798"/>
            <a:ext cx="9012176" cy="2015073"/>
            <a:chOff x="2695730" y="852790"/>
            <a:chExt cx="9012176" cy="2015073"/>
          </a:xfrm>
        </p:grpSpPr>
        <p:sp>
          <p:nvSpPr>
            <p:cNvPr id="29" name="Retângulo 28">
              <a:extLst>
                <a:ext uri="{FF2B5EF4-FFF2-40B4-BE49-F238E27FC236}">
                  <a16:creationId xmlns:a16="http://schemas.microsoft.com/office/drawing/2014/main" id="{A6D01D81-5A58-41A3-AE31-28C0A48AF4CD}"/>
                </a:ext>
              </a:extLst>
            </p:cNvPr>
            <p:cNvSpPr/>
            <p:nvPr/>
          </p:nvSpPr>
          <p:spPr>
            <a:xfrm>
              <a:off x="2695730" y="852790"/>
              <a:ext cx="9012176" cy="89832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C11B8E96-89F5-40F2-970E-B72FBDDFA271}"/>
                </a:ext>
              </a:extLst>
            </p:cNvPr>
            <p:cNvSpPr txBox="1"/>
            <p:nvPr/>
          </p:nvSpPr>
          <p:spPr>
            <a:xfrm>
              <a:off x="2927485" y="898798"/>
              <a:ext cx="8636885" cy="19690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600" dirty="0">
                  <a:effectLst/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</a:rPr>
                <a:t>Indeed Editorial Team, 2021. </a:t>
              </a:r>
              <a:r>
                <a:rPr lang="en-US" sz="1600" i="1" dirty="0">
                  <a:effectLst/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</a:rPr>
                <a:t>Indeed. </a:t>
              </a:r>
              <a:r>
                <a:rPr lang="en-US" sz="1600" dirty="0">
                  <a:effectLst/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</a:rPr>
                <a:t>[Online] Available at: </a:t>
              </a:r>
              <a:r>
                <a:rPr lang="en-US" sz="1600" u="sng" dirty="0">
                  <a:effectLst/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  <a:hlinkClick r:id="rId3"/>
                </a:rPr>
                <a:t>https://www.indeed.com/career-advice/career-development/clinical-skills-psychology</a:t>
              </a:r>
              <a:r>
                <a:rPr lang="en-US" sz="1600" u="sng" dirty="0"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lang="en-US" sz="1600" dirty="0">
                  <a:effectLst/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</a:rPr>
                <a:t>[Accessed 3 April 2022].</a:t>
              </a:r>
              <a:endParaRPr lang="pt-PT" sz="1600" dirty="0">
                <a:effectLst/>
                <a:latin typeface="Montserrat" panose="00000500000000000000" pitchFamily="2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pt-PT" sz="1800" dirty="0">
                <a:effectLst/>
                <a:latin typeface="Montserrat" panose="00000500000000000000" pitchFamily="2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 marL="457200" algn="just"/>
              <a:r>
                <a:rPr lang="es-ES" sz="1800" b="1" dirty="0">
                  <a:solidFill>
                    <a:srgbClr val="FFC000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 </a:t>
              </a:r>
              <a:endParaRPr lang="pt-PT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46" name="Agrupar 45">
            <a:extLst>
              <a:ext uri="{FF2B5EF4-FFF2-40B4-BE49-F238E27FC236}">
                <a16:creationId xmlns:a16="http://schemas.microsoft.com/office/drawing/2014/main" id="{E3EA1593-5C4D-4199-9D52-515CBB66E391}"/>
              </a:ext>
            </a:extLst>
          </p:cNvPr>
          <p:cNvGrpSpPr/>
          <p:nvPr/>
        </p:nvGrpSpPr>
        <p:grpSpPr>
          <a:xfrm>
            <a:off x="3464287" y="3284638"/>
            <a:ext cx="8541605" cy="898326"/>
            <a:chOff x="3689295" y="3282925"/>
            <a:chExt cx="8038836" cy="898326"/>
          </a:xfrm>
        </p:grpSpPr>
        <p:sp>
          <p:nvSpPr>
            <p:cNvPr id="31" name="Retângulo 30">
              <a:extLst>
                <a:ext uri="{FF2B5EF4-FFF2-40B4-BE49-F238E27FC236}">
                  <a16:creationId xmlns:a16="http://schemas.microsoft.com/office/drawing/2014/main" id="{2CDC4F51-BE10-4DFA-9B40-CDBEF8D9208B}"/>
                </a:ext>
              </a:extLst>
            </p:cNvPr>
            <p:cNvSpPr/>
            <p:nvPr/>
          </p:nvSpPr>
          <p:spPr>
            <a:xfrm>
              <a:off x="3689295" y="3282925"/>
              <a:ext cx="8018611" cy="89832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CaixaDeTexto 35">
              <a:extLst>
                <a:ext uri="{FF2B5EF4-FFF2-40B4-BE49-F238E27FC236}">
                  <a16:creationId xmlns:a16="http://schemas.microsoft.com/office/drawing/2014/main" id="{7D80209B-1531-4B09-8D0C-D44291B1A6F7}"/>
                </a:ext>
              </a:extLst>
            </p:cNvPr>
            <p:cNvSpPr txBox="1"/>
            <p:nvPr/>
          </p:nvSpPr>
          <p:spPr>
            <a:xfrm>
              <a:off x="4150814" y="3448809"/>
              <a:ext cx="75773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s-E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</a:rPr>
                <a:t>Sánchez, P. A., 2008. </a:t>
              </a:r>
              <a:r>
                <a:rPr kumimoji="0" lang="es-ES" sz="1600" b="0" i="1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</a:rPr>
                <a:t>Psicología clínica</a:t>
              </a:r>
              <a:r>
                <a:rPr kumimoji="0" lang="es-E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ontserrat" panose="00000500000000000000" pitchFamily="2" charset="0"/>
                  <a:ea typeface="Times New Roman" panose="02020603050405020304" pitchFamily="18" charset="0"/>
                  <a:cs typeface="Arial" panose="020B0604020202020204" pitchFamily="34" charset="0"/>
                </a:rPr>
                <a:t>. In: G. t. Sosa, ed. Psicología clínica. México: Editorial El Manual Moderno, pp. 4-6</a:t>
              </a:r>
              <a:endParaRPr lang="en-US" sz="1600" dirty="0">
                <a:solidFill>
                  <a:prstClr val="black"/>
                </a:solidFill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47" name="Agrupar 46">
            <a:extLst>
              <a:ext uri="{FF2B5EF4-FFF2-40B4-BE49-F238E27FC236}">
                <a16:creationId xmlns:a16="http://schemas.microsoft.com/office/drawing/2014/main" id="{78AF2673-4A75-4863-8D2B-BCAFFA1ECD3C}"/>
              </a:ext>
            </a:extLst>
          </p:cNvPr>
          <p:cNvGrpSpPr/>
          <p:nvPr/>
        </p:nvGrpSpPr>
        <p:grpSpPr>
          <a:xfrm>
            <a:off x="2755263" y="5388818"/>
            <a:ext cx="8627585" cy="1134677"/>
            <a:chOff x="3364799" y="4497992"/>
            <a:chExt cx="8627585" cy="1134677"/>
          </a:xfrm>
        </p:grpSpPr>
        <p:sp>
          <p:nvSpPr>
            <p:cNvPr id="32" name="Retângulo 31">
              <a:extLst>
                <a:ext uri="{FF2B5EF4-FFF2-40B4-BE49-F238E27FC236}">
                  <a16:creationId xmlns:a16="http://schemas.microsoft.com/office/drawing/2014/main" id="{1B28B2B8-9676-4CA8-9DD5-A1DFCE0A6559}"/>
                </a:ext>
              </a:extLst>
            </p:cNvPr>
            <p:cNvSpPr/>
            <p:nvPr/>
          </p:nvSpPr>
          <p:spPr>
            <a:xfrm>
              <a:off x="3364799" y="4497992"/>
              <a:ext cx="8627585" cy="89832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CaixaDeTexto 36">
              <a:extLst>
                <a:ext uri="{FF2B5EF4-FFF2-40B4-BE49-F238E27FC236}">
                  <a16:creationId xmlns:a16="http://schemas.microsoft.com/office/drawing/2014/main" id="{60F03A06-F456-41F5-AE9D-8E27CB19D1FC}"/>
                </a:ext>
              </a:extLst>
            </p:cNvPr>
            <p:cNvSpPr txBox="1"/>
            <p:nvPr/>
          </p:nvSpPr>
          <p:spPr>
            <a:xfrm>
              <a:off x="3901327" y="4555451"/>
              <a:ext cx="805122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defRPr/>
              </a:pPr>
              <a:r>
                <a:rPr lang="en-US" sz="1600" dirty="0">
                  <a:solidFill>
                    <a:prstClr val="black"/>
                  </a:solidFill>
                  <a:latin typeface="Montserrat "/>
                </a:rPr>
                <a:t>Target Jobs, 2022. Target Jobs. [Online] Available at: </a:t>
              </a:r>
            </a:p>
            <a:p>
              <a:pPr algn="just">
                <a:defRPr/>
              </a:pPr>
              <a:r>
                <a:rPr lang="en-US" sz="1600" dirty="0">
                  <a:solidFill>
                    <a:prstClr val="black"/>
                  </a:solidFill>
                  <a:latin typeface="Montserrat "/>
                  <a:hlinkClick r:id="rId4"/>
                </a:rPr>
                <a:t>https://targetjobs.co.uk/careers-advice/job-descriptions/psychologist-clinical-job-descriptions</a:t>
              </a:r>
              <a:r>
                <a:rPr lang="en-US" sz="1600" dirty="0">
                  <a:solidFill>
                    <a:prstClr val="black"/>
                  </a:solidFill>
                  <a:latin typeface="Montserrat "/>
                </a:rPr>
                <a:t> [Accessed 3 April 2022].</a:t>
              </a:r>
            </a:p>
            <a:p>
              <a:pPr algn="just">
                <a:defRPr/>
              </a:pPr>
              <a:endParaRPr lang="en-US" sz="1600" dirty="0">
                <a:solidFill>
                  <a:prstClr val="black"/>
                </a:solidFill>
                <a:latin typeface="Montserrat "/>
              </a:endParaRPr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D88A15A0-C485-4998-9B3B-D5D4D54078D3}"/>
              </a:ext>
            </a:extLst>
          </p:cNvPr>
          <p:cNvGrpSpPr/>
          <p:nvPr/>
        </p:nvGrpSpPr>
        <p:grpSpPr>
          <a:xfrm>
            <a:off x="1938754" y="1178709"/>
            <a:ext cx="1379932" cy="981761"/>
            <a:chOff x="1859363" y="853801"/>
            <a:chExt cx="1379932" cy="981761"/>
          </a:xfrm>
        </p:grpSpPr>
        <p:sp>
          <p:nvSpPr>
            <p:cNvPr id="15" name="Retângulo 14">
              <a:extLst>
                <a:ext uri="{FF2B5EF4-FFF2-40B4-BE49-F238E27FC236}">
                  <a16:creationId xmlns:a16="http://schemas.microsoft.com/office/drawing/2014/main" id="{656195C9-DD7F-4C48-9B3B-4B8AFEEFEC10}"/>
                </a:ext>
              </a:extLst>
            </p:cNvPr>
            <p:cNvSpPr/>
            <p:nvPr/>
          </p:nvSpPr>
          <p:spPr>
            <a:xfrm rot="19212388">
              <a:off x="1859363" y="1617874"/>
              <a:ext cx="948255" cy="21768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10" name="Elipse 9">
              <a:extLst>
                <a:ext uri="{FF2B5EF4-FFF2-40B4-BE49-F238E27FC236}">
                  <a16:creationId xmlns:a16="http://schemas.microsoft.com/office/drawing/2014/main" id="{C09CB76D-79A5-4A40-BBD2-E125B041F2D8}"/>
                </a:ext>
              </a:extLst>
            </p:cNvPr>
            <p:cNvSpPr/>
            <p:nvPr/>
          </p:nvSpPr>
          <p:spPr>
            <a:xfrm>
              <a:off x="2312400" y="853801"/>
              <a:ext cx="900000" cy="900000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6C16A805-8839-45CA-AFD4-E4A2596D6228}"/>
                </a:ext>
              </a:extLst>
            </p:cNvPr>
            <p:cNvSpPr txBox="1"/>
            <p:nvPr/>
          </p:nvSpPr>
          <p:spPr>
            <a:xfrm>
              <a:off x="2339295" y="979634"/>
              <a:ext cx="9000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Bebas Neue" panose="020B0606020202050201" pitchFamily="34" charset="0"/>
                </a:rPr>
                <a:t>01</a:t>
              </a:r>
              <a:endPara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ebas Neue" panose="020B0606020202050201" pitchFamily="34" charset="0"/>
              </a:endParaRPr>
            </a:p>
          </p:txBody>
        </p:sp>
      </p:grpSp>
      <p:sp>
        <p:nvSpPr>
          <p:cNvPr id="7" name="Elipse 6">
            <a:extLst>
              <a:ext uri="{FF2B5EF4-FFF2-40B4-BE49-F238E27FC236}">
                <a16:creationId xmlns:a16="http://schemas.microsoft.com/office/drawing/2014/main" id="{C815FD61-BE64-48D6-8FCA-1753D9F3BF6A}"/>
              </a:ext>
            </a:extLst>
          </p:cNvPr>
          <p:cNvSpPr/>
          <p:nvPr/>
        </p:nvSpPr>
        <p:spPr>
          <a:xfrm>
            <a:off x="-2441732" y="1333577"/>
            <a:ext cx="5040000" cy="5040000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CF7B7A30-684D-4E70-BEF8-40C63E5F29DB}"/>
              </a:ext>
            </a:extLst>
          </p:cNvPr>
          <p:cNvGrpSpPr/>
          <p:nvPr/>
        </p:nvGrpSpPr>
        <p:grpSpPr>
          <a:xfrm>
            <a:off x="1705932" y="3305877"/>
            <a:ext cx="2271718" cy="900000"/>
            <a:chOff x="1872377" y="3283801"/>
            <a:chExt cx="2271718" cy="900000"/>
          </a:xfrm>
        </p:grpSpPr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8AE18650-AD37-4BAE-9C5A-0763F2A81FD4}"/>
                </a:ext>
              </a:extLst>
            </p:cNvPr>
            <p:cNvSpPr/>
            <p:nvPr/>
          </p:nvSpPr>
          <p:spPr>
            <a:xfrm>
              <a:off x="1872377" y="3632311"/>
              <a:ext cx="1492423" cy="20298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F4A135EC-435B-4DE7-ACA9-62AE90C984E7}"/>
                </a:ext>
              </a:extLst>
            </p:cNvPr>
            <p:cNvSpPr/>
            <p:nvPr/>
          </p:nvSpPr>
          <p:spPr>
            <a:xfrm>
              <a:off x="3239295" y="3283801"/>
              <a:ext cx="900000" cy="90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2" name="CaixaDeTexto 21">
              <a:extLst>
                <a:ext uri="{FF2B5EF4-FFF2-40B4-BE49-F238E27FC236}">
                  <a16:creationId xmlns:a16="http://schemas.microsoft.com/office/drawing/2014/main" id="{A1C9655C-FD3C-4033-9998-50719F041295}"/>
                </a:ext>
              </a:extLst>
            </p:cNvPr>
            <p:cNvSpPr txBox="1"/>
            <p:nvPr/>
          </p:nvSpPr>
          <p:spPr>
            <a:xfrm>
              <a:off x="3244095" y="3420271"/>
              <a:ext cx="9000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Bebas Neue" panose="020B0606020202050201" pitchFamily="34" charset="0"/>
                </a:rPr>
                <a:t>03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ebas Neue" panose="020B0606020202050201" pitchFamily="34" charset="0"/>
              </a:endParaRPr>
            </a:p>
          </p:txBody>
        </p:sp>
      </p:grpSp>
      <p:sp>
        <p:nvSpPr>
          <p:cNvPr id="6" name="Elipse 5">
            <a:extLst>
              <a:ext uri="{FF2B5EF4-FFF2-40B4-BE49-F238E27FC236}">
                <a16:creationId xmlns:a16="http://schemas.microsoft.com/office/drawing/2014/main" id="{1A2E40FD-3C6C-40C7-9894-98581509352C}"/>
              </a:ext>
            </a:extLst>
          </p:cNvPr>
          <p:cNvSpPr/>
          <p:nvPr/>
        </p:nvSpPr>
        <p:spPr>
          <a:xfrm>
            <a:off x="-2160000" y="1573801"/>
            <a:ext cx="4320000" cy="432000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FE705878-3B8E-4E8F-8D12-27FF2F4A709F}"/>
              </a:ext>
            </a:extLst>
          </p:cNvPr>
          <p:cNvGrpSpPr/>
          <p:nvPr/>
        </p:nvGrpSpPr>
        <p:grpSpPr>
          <a:xfrm>
            <a:off x="740757" y="5307505"/>
            <a:ext cx="2478487" cy="1021351"/>
            <a:chOff x="1336313" y="4379147"/>
            <a:chExt cx="2478487" cy="1021351"/>
          </a:xfrm>
        </p:grpSpPr>
        <p:sp>
          <p:nvSpPr>
            <p:cNvPr id="18" name="Retângulo 17">
              <a:extLst>
                <a:ext uri="{FF2B5EF4-FFF2-40B4-BE49-F238E27FC236}">
                  <a16:creationId xmlns:a16="http://schemas.microsoft.com/office/drawing/2014/main" id="{D80310F8-7852-4700-B51A-B66CBD6ED2AE}"/>
                </a:ext>
              </a:extLst>
            </p:cNvPr>
            <p:cNvSpPr/>
            <p:nvPr/>
          </p:nvSpPr>
          <p:spPr>
            <a:xfrm rot="1329333">
              <a:off x="1336313" y="4379147"/>
              <a:ext cx="1799774" cy="22088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5498B526-F976-416E-AD28-08D9274F3952}"/>
                </a:ext>
              </a:extLst>
            </p:cNvPr>
            <p:cNvSpPr/>
            <p:nvPr/>
          </p:nvSpPr>
          <p:spPr>
            <a:xfrm>
              <a:off x="2914800" y="4500498"/>
              <a:ext cx="900000" cy="900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outerShdw blurRad="50800" dist="38100" dir="13500000" algn="b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79851C8C-F60C-48F7-AF3B-855D7A614491}"/>
                </a:ext>
              </a:extLst>
            </p:cNvPr>
            <p:cNvSpPr txBox="1"/>
            <p:nvPr/>
          </p:nvSpPr>
          <p:spPr>
            <a:xfrm>
              <a:off x="2914800" y="4608859"/>
              <a:ext cx="9000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Bebas Neue" panose="020B0606020202050201" pitchFamily="34" charset="0"/>
                </a:rPr>
                <a:t>04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ebas Neue" panose="020B0606020202050201" pitchFamily="34" charset="0"/>
              </a:endParaRPr>
            </a:p>
          </p:txBody>
        </p:sp>
      </p:grpSp>
      <p:sp>
        <p:nvSpPr>
          <p:cNvPr id="5" name="Elipse 4">
            <a:extLst>
              <a:ext uri="{FF2B5EF4-FFF2-40B4-BE49-F238E27FC236}">
                <a16:creationId xmlns:a16="http://schemas.microsoft.com/office/drawing/2014/main" id="{24A2D8C3-6B29-4E6E-92EF-03C13A1EBBA6}"/>
              </a:ext>
            </a:extLst>
          </p:cNvPr>
          <p:cNvSpPr/>
          <p:nvPr/>
        </p:nvSpPr>
        <p:spPr>
          <a:xfrm>
            <a:off x="-1800000" y="1933801"/>
            <a:ext cx="3600000" cy="3600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Elipse 3">
            <a:extLst>
              <a:ext uri="{FF2B5EF4-FFF2-40B4-BE49-F238E27FC236}">
                <a16:creationId xmlns:a16="http://schemas.microsoft.com/office/drawing/2014/main" id="{55377E7E-391A-4605-BE6D-42885AC98D98}"/>
              </a:ext>
            </a:extLst>
          </p:cNvPr>
          <p:cNvSpPr/>
          <p:nvPr/>
        </p:nvSpPr>
        <p:spPr>
          <a:xfrm>
            <a:off x="-1440000" y="2293801"/>
            <a:ext cx="2880000" cy="2880000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910ECBD4-E7F4-4F1C-A119-2CEFCA2A6B28}"/>
              </a:ext>
            </a:extLst>
          </p:cNvPr>
          <p:cNvSpPr txBox="1"/>
          <p:nvPr/>
        </p:nvSpPr>
        <p:spPr>
          <a:xfrm>
            <a:off x="4688541" y="29048"/>
            <a:ext cx="4428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>
                <a:solidFill>
                  <a:prstClr val="black"/>
                </a:solidFill>
                <a:latin typeface="Bebas Neue" panose="020B0606020202050201" pitchFamily="34" charset="0"/>
              </a:rPr>
              <a:t>REFERENCE</a:t>
            </a:r>
            <a:endParaRPr kumimoji="0" lang="en-US" sz="5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649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25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75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5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5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Rectangle 73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1" name="Arc 75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9C53A93-66B4-4631-AAA3-86B591469CC0}"/>
              </a:ext>
            </a:extLst>
          </p:cNvPr>
          <p:cNvSpPr txBox="1"/>
          <p:nvPr/>
        </p:nvSpPr>
        <p:spPr>
          <a:xfrm>
            <a:off x="6893117" y="-521640"/>
            <a:ext cx="4467792" cy="3060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6000" b="1" i="0" u="none" strike="noStrike" kern="1200" cap="none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QUESTIONS?</a:t>
            </a:r>
          </a:p>
        </p:txBody>
      </p:sp>
      <p:sp>
        <p:nvSpPr>
          <p:cNvPr id="82" name="Oval 77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Marcador de Posição da Imagem 4" descr="Uma imagem com texto&#10;&#10;Descrição gerada automaticamente">
            <a:extLst>
              <a:ext uri="{FF2B5EF4-FFF2-40B4-BE49-F238E27FC236}">
                <a16:creationId xmlns:a16="http://schemas.microsoft.com/office/drawing/2014/main" id="{EF7748C8-E0BE-4821-8266-094CB82F84C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45" r="8946" b="1"/>
          <a:stretch/>
        </p:blipFill>
        <p:spPr>
          <a:xfrm>
            <a:off x="1306747" y="1965513"/>
            <a:ext cx="4252055" cy="292697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002355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Tema do Office">
  <a:themeElements>
    <a:clrScheme name="Amarelo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400</Words>
  <Application>Microsoft Office PowerPoint</Application>
  <PresentationFormat>Ecrã Panorâmico</PresentationFormat>
  <Paragraphs>73</Paragraphs>
  <Slides>9</Slides>
  <Notes>2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11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9</vt:i4>
      </vt:variant>
    </vt:vector>
  </HeadingPairs>
  <TitlesOfParts>
    <vt:vector size="21" baseType="lpstr">
      <vt:lpstr>Agency FB</vt:lpstr>
      <vt:lpstr>Arial</vt:lpstr>
      <vt:lpstr>Bebas Neue</vt:lpstr>
      <vt:lpstr>Calibri</vt:lpstr>
      <vt:lpstr>Calibri </vt:lpstr>
      <vt:lpstr>Calibri Light</vt:lpstr>
      <vt:lpstr>Gill Sans MT</vt:lpstr>
      <vt:lpstr>Montserrat</vt:lpstr>
      <vt:lpstr>Montserrat </vt:lpstr>
      <vt:lpstr>Montserrat Medium</vt:lpstr>
      <vt:lpstr>Times New Roman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Ermelindo Lima Paixao Pereira (2124215)</dc:creator>
  <cp:lastModifiedBy>Ermelindo Lima Paixao Pereira (2124215)</cp:lastModifiedBy>
  <cp:revision>3</cp:revision>
  <dcterms:created xsi:type="dcterms:W3CDTF">2022-04-04T16:38:07Z</dcterms:created>
  <dcterms:modified xsi:type="dcterms:W3CDTF">2022-04-05T18:02:31Z</dcterms:modified>
</cp:coreProperties>
</file>