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 Marilena Maxinese (1919888)" userId="468a8b75-35d8-47db-b0ac-d8d470b2751d" providerId="ADAL" clId="{9682C3CD-3A07-453C-80A4-E0620EED4AAE}"/>
    <pc:docChg chg="custSel modSld">
      <pc:chgData name="Florentina Marilena Maxinese (1919888)" userId="468a8b75-35d8-47db-b0ac-d8d470b2751d" providerId="ADAL" clId="{9682C3CD-3A07-453C-80A4-E0620EED4AAE}" dt="2021-08-14T21:07:36.419" v="31" actId="20577"/>
      <pc:docMkLst>
        <pc:docMk/>
      </pc:docMkLst>
      <pc:sldChg chg="modSp mod">
        <pc:chgData name="Florentina Marilena Maxinese (1919888)" userId="468a8b75-35d8-47db-b0ac-d8d470b2751d" providerId="ADAL" clId="{9682C3CD-3A07-453C-80A4-E0620EED4AAE}" dt="2021-08-14T21:07:36.419" v="31" actId="20577"/>
        <pc:sldMkLst>
          <pc:docMk/>
          <pc:sldMk cId="268078528" sldId="268"/>
        </pc:sldMkLst>
        <pc:spChg chg="mod">
          <ac:chgData name="Florentina Marilena Maxinese (1919888)" userId="468a8b75-35d8-47db-b0ac-d8d470b2751d" providerId="ADAL" clId="{9682C3CD-3A07-453C-80A4-E0620EED4AAE}" dt="2021-08-14T21:07:36.419" v="31" actId="20577"/>
          <ac:spMkLst>
            <pc:docMk/>
            <pc:sldMk cId="268078528" sldId="268"/>
            <ac:spMk id="3" creationId="{36FBA35C-1776-470E-934B-882003B53D92}"/>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268184411731142"/>
          <c:y val="0"/>
          <c:w val="0.30809806382897792"/>
          <c:h val="1"/>
        </c:manualLayout>
      </c:layout>
      <c:doughnutChart>
        <c:varyColors val="1"/>
        <c:ser>
          <c:idx val="0"/>
          <c:order val="0"/>
          <c:tx>
            <c:strRef>
              <c:f>Foaie1!$B$1</c:f>
              <c:strCache>
                <c:ptCount val="1"/>
                <c:pt idx="0">
                  <c:v>Coloană1</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2-AF60-4297-9B97-407CD69DDC68}"/>
              </c:ext>
            </c:extLst>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Lbls>
            <c:dLbl>
              <c:idx val="0"/>
              <c:spPr>
                <a:noFill/>
                <a:ln>
                  <a:noFill/>
                </a:ln>
                <a:effectLst/>
              </c:spPr>
              <c:txPr>
                <a:bodyPr rot="0" spcFirstLastPara="1" vertOverflow="ellipsis" vert="horz" wrap="square" lIns="38100" tIns="19050" rIns="38100" bIns="19050" anchor="ctr" anchorCtr="1">
                  <a:no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9.4861063562706849E-2"/>
                      <c:h val="0.14730257397730312"/>
                    </c:manualLayout>
                  </c15:layout>
                </c:ext>
                <c:ext xmlns:c16="http://schemas.microsoft.com/office/drawing/2014/chart" uri="{C3380CC4-5D6E-409C-BE32-E72D297353CC}">
                  <c16:uniqueId val="{00000002-AF60-4297-9B97-407CD69DDC68}"/>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Foaie1!$A$2:$A$5</c:f>
              <c:strCache>
                <c:ptCount val="2"/>
                <c:pt idx="0">
                  <c:v>WORKERS</c:v>
                </c:pt>
                <c:pt idx="1">
                  <c:v>OTHER</c:v>
                </c:pt>
              </c:strCache>
            </c:strRef>
          </c:cat>
          <c:val>
            <c:numRef>
              <c:f>Foaie1!$B$2:$B$5</c:f>
              <c:numCache>
                <c:formatCode>0%</c:formatCode>
                <c:ptCount val="4"/>
                <c:pt idx="0">
                  <c:v>0.68</c:v>
                </c:pt>
                <c:pt idx="1">
                  <c:v>0.32</c:v>
                </c:pt>
              </c:numCache>
            </c:numRef>
          </c:val>
          <c:extLst>
            <c:ext xmlns:c16="http://schemas.microsoft.com/office/drawing/2014/chart" uri="{C3380CC4-5D6E-409C-BE32-E72D297353CC}">
              <c16:uniqueId val="{00000000-AF60-4297-9B97-407CD69DDC68}"/>
            </c:ext>
          </c:extLst>
        </c:ser>
        <c:dLbls>
          <c:showLegendKey val="0"/>
          <c:showVal val="1"/>
          <c:showCatName val="0"/>
          <c:showSerName val="0"/>
          <c:showPercent val="0"/>
          <c:showBubbleSize val="0"/>
          <c:showLeaderLines val="1"/>
        </c:dLbls>
        <c:firstSliceAng val="0"/>
        <c:holeSize val="75"/>
      </c:doughnutChart>
      <c:spPr>
        <a:noFill/>
        <a:ln>
          <a:noFill/>
        </a:ln>
        <a:effectLst/>
      </c:spPr>
    </c:plotArea>
    <c:legend>
      <c:legendPos val="b"/>
      <c:layout>
        <c:manualLayout>
          <c:xMode val="edge"/>
          <c:yMode val="edge"/>
          <c:x val="7.3982083761268969E-2"/>
          <c:y val="0.12974456822028843"/>
          <c:w val="0.28681834607630569"/>
          <c:h val="0.49482616117862827"/>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57078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84555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81292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805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8727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4370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232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66358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37772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80898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6002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163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8/14/2021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45889822"/>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7" r:id="rId7"/>
    <p:sldLayoutId id="2147483728" r:id="rId8"/>
    <p:sldLayoutId id="2147483729" r:id="rId9"/>
    <p:sldLayoutId id="2147483730" r:id="rId10"/>
    <p:sldLayoutId id="2147483731" r:id="rId11"/>
    <p:sldLayoutId id="2147483733"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4E0904-5ABD-4DC7-8562-C38580C95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3C579E2B-5A11-4173-937B-D116812189CE}"/>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u 1">
            <a:extLst>
              <a:ext uri="{FF2B5EF4-FFF2-40B4-BE49-F238E27FC236}">
                <a16:creationId xmlns:a16="http://schemas.microsoft.com/office/drawing/2014/main" id="{A4EEF149-DAE9-4081-80F2-AE1CD1E65DB5}"/>
              </a:ext>
            </a:extLst>
          </p:cNvPr>
          <p:cNvSpPr>
            <a:spLocks noGrp="1"/>
          </p:cNvSpPr>
          <p:nvPr>
            <p:ph type="ctrTitle"/>
          </p:nvPr>
        </p:nvSpPr>
        <p:spPr>
          <a:xfrm>
            <a:off x="4545496" y="1166191"/>
            <a:ext cx="7381461" cy="5075583"/>
          </a:xfrm>
        </p:spPr>
        <p:txBody>
          <a:bodyPr anchor="b">
            <a:normAutofit/>
          </a:bodyPr>
          <a:lstStyle/>
          <a:p>
            <a:r>
              <a:rPr lang="en-GB" sz="28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University Of Wales Trinity Saint David</a:t>
            </a:r>
            <a: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4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name: Problem Solving and Decision Making</a:t>
            </a:r>
            <a:br>
              <a:rPr lang="en-GB" sz="24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4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BMSW4004</a:t>
            </a:r>
            <a:b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leader: </a:t>
            </a:r>
            <a:r>
              <a:rPr lang="en-GB" sz="2000" u="sng"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Yajesh</a:t>
            </a:r>
            <a: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Kumar</a:t>
            </a:r>
            <a:b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 Maxinese Florentina Marilena</a:t>
            </a:r>
            <a:b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ID: 1919888</a:t>
            </a:r>
          </a:p>
        </p:txBody>
      </p:sp>
    </p:spTree>
    <p:extLst>
      <p:ext uri="{BB962C8B-B14F-4D97-AF65-F5344CB8AC3E}">
        <p14:creationId xmlns:p14="http://schemas.microsoft.com/office/powerpoint/2010/main" val="667388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1FFD6FC-59B9-42E5-ACB0-43E4C76DE1E2}"/>
              </a:ext>
            </a:extLst>
          </p:cNvPr>
          <p:cNvSpPr>
            <a:spLocks noGrp="1"/>
          </p:cNvSpPr>
          <p:nvPr>
            <p:ph type="title"/>
          </p:nvPr>
        </p:nvSpPr>
        <p:spPr/>
        <p:txBody>
          <a:bodyPr>
            <a:normAutofit/>
          </a:bodyPr>
          <a:lstStyle/>
          <a:p>
            <a:pPr>
              <a:lnSpc>
                <a:spcPct val="150000"/>
              </a:lnSpc>
            </a:pPr>
            <a:r>
              <a:rPr lang="en-GB" sz="2000" u="sng" dirty="0">
                <a:latin typeface="Arial" panose="020B0604020202020204" pitchFamily="34" charset="0"/>
                <a:cs typeface="Arial" panose="020B0604020202020204" pitchFamily="34" charset="0"/>
              </a:rPr>
              <a:t>Table of Contents:</a:t>
            </a:r>
          </a:p>
        </p:txBody>
      </p:sp>
      <p:sp>
        <p:nvSpPr>
          <p:cNvPr id="3" name="Substituent conținut 2">
            <a:extLst>
              <a:ext uri="{FF2B5EF4-FFF2-40B4-BE49-F238E27FC236}">
                <a16:creationId xmlns:a16="http://schemas.microsoft.com/office/drawing/2014/main" id="{E3F2966E-794B-4028-B56E-BC920E30A452}"/>
              </a:ext>
            </a:extLst>
          </p:cNvPr>
          <p:cNvSpPr>
            <a:spLocks noGrp="1"/>
          </p:cNvSpPr>
          <p:nvPr>
            <p:ph idx="1"/>
          </p:nvPr>
        </p:nvSpPr>
        <p:spPr>
          <a:xfrm>
            <a:off x="838200" y="1431235"/>
            <a:ext cx="10515600" cy="4740965"/>
          </a:xfrm>
        </p:spPr>
        <p:txBody>
          <a:bodyPr>
            <a:noAutofit/>
          </a:bodyPr>
          <a:lstStyle/>
          <a:p>
            <a:r>
              <a:rPr lang="en-US" sz="2000" dirty="0">
                <a:latin typeface="Arial" panose="020B0604020202020204" pitchFamily="34" charset="0"/>
                <a:cs typeface="Arial" panose="020B0604020202020204" pitchFamily="34" charset="0"/>
              </a:rPr>
              <a:t>1. Introduction </a:t>
            </a:r>
          </a:p>
          <a:p>
            <a:r>
              <a:rPr lang="en-US" sz="2000" dirty="0">
                <a:latin typeface="Arial" panose="020B0604020202020204" pitchFamily="34" charset="0"/>
                <a:cs typeface="Arial" panose="020B0604020202020204" pitchFamily="34" charset="0"/>
              </a:rPr>
              <a:t>2. Define a complex problem in the workplace including its scope and impact </a:t>
            </a:r>
          </a:p>
          <a:p>
            <a:r>
              <a:rPr lang="en-US" sz="2000" dirty="0">
                <a:latin typeface="Arial" panose="020B0604020202020204" pitchFamily="34" charset="0"/>
                <a:cs typeface="Arial" panose="020B0604020202020204" pitchFamily="34" charset="0"/>
              </a:rPr>
              <a:t>3. Analyze information on the identified problem, to help inform the decision-making</a:t>
            </a:r>
          </a:p>
          <a:p>
            <a:r>
              <a:rPr lang="en-US" sz="2000" dirty="0">
                <a:latin typeface="Arial" panose="020B0604020202020204" pitchFamily="34" charset="0"/>
                <a:cs typeface="Arial" panose="020B0604020202020204" pitchFamily="34" charset="0"/>
              </a:rPr>
              <a:t>process 1</a:t>
            </a:r>
          </a:p>
          <a:p>
            <a:r>
              <a:rPr lang="en-US" sz="2000" dirty="0">
                <a:latin typeface="Arial" panose="020B0604020202020204" pitchFamily="34" charset="0"/>
                <a:cs typeface="Arial" panose="020B0604020202020204" pitchFamily="34" charset="0"/>
              </a:rPr>
              <a:t>4. Propose a range of alternative solutions to the problem </a:t>
            </a:r>
          </a:p>
          <a:p>
            <a:r>
              <a:rPr lang="en-US" sz="2000" dirty="0">
                <a:latin typeface="Arial" panose="020B0604020202020204" pitchFamily="34" charset="0"/>
                <a:cs typeface="Arial" panose="020B0604020202020204" pitchFamily="34" charset="0"/>
              </a:rPr>
              <a:t>5. Use a decision-making technique to evaluate a range of solutions to identify the</a:t>
            </a:r>
          </a:p>
          <a:p>
            <a:r>
              <a:rPr lang="en-US" sz="2000" dirty="0">
                <a:latin typeface="Arial" panose="020B0604020202020204" pitchFamily="34" charset="0"/>
                <a:cs typeface="Arial" panose="020B0604020202020204" pitchFamily="34" charset="0"/>
              </a:rPr>
              <a:t>most appropriate option </a:t>
            </a:r>
          </a:p>
          <a:p>
            <a:r>
              <a:rPr lang="en-US" sz="2000" dirty="0">
                <a:latin typeface="Arial" panose="020B0604020202020204" pitchFamily="34" charset="0"/>
                <a:cs typeface="Arial" panose="020B0604020202020204" pitchFamily="34" charset="0"/>
              </a:rPr>
              <a:t>6. Develop a plan for implementing the solution </a:t>
            </a:r>
          </a:p>
          <a:p>
            <a:r>
              <a:rPr lang="en-US" sz="2000" dirty="0">
                <a:latin typeface="Arial" panose="020B0604020202020204" pitchFamily="34" charset="0"/>
                <a:cs typeface="Arial" panose="020B0604020202020204" pitchFamily="34" charset="0"/>
              </a:rPr>
              <a:t>7. Assess appropriate monitoring and review techniques to ensure successful</a:t>
            </a:r>
          </a:p>
          <a:p>
            <a:r>
              <a:rPr lang="en-US" sz="2000" dirty="0">
                <a:latin typeface="Arial" panose="020B0604020202020204" pitchFamily="34" charset="0"/>
                <a:cs typeface="Arial" panose="020B0604020202020204" pitchFamily="34" charset="0"/>
              </a:rPr>
              <a:t>implementation of the solution </a:t>
            </a:r>
          </a:p>
          <a:p>
            <a:r>
              <a:rPr lang="en-US" sz="2000" dirty="0">
                <a:latin typeface="Arial" panose="020B0604020202020204" pitchFamily="34" charset="0"/>
                <a:cs typeface="Arial" panose="020B0604020202020204" pitchFamily="34" charset="0"/>
              </a:rPr>
              <a:t>8. Conclusion </a:t>
            </a:r>
          </a:p>
          <a:p>
            <a:r>
              <a:rPr lang="en-US" sz="2000" dirty="0">
                <a:latin typeface="Arial" panose="020B0604020202020204" pitchFamily="34" charset="0"/>
                <a:cs typeface="Arial" panose="020B0604020202020204" pitchFamily="34" charset="0"/>
              </a:rPr>
              <a:t>9. References List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3252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F7EC721-2CCF-4450-81CD-343096BE408B}"/>
              </a:ext>
            </a:extLst>
          </p:cNvPr>
          <p:cNvSpPr>
            <a:spLocks noGrp="1"/>
          </p:cNvSpPr>
          <p:nvPr>
            <p:ph type="title"/>
          </p:nvPr>
        </p:nvSpPr>
        <p:spPr/>
        <p:txBody>
          <a:bodyPr>
            <a:normAutofit/>
          </a:bodyPr>
          <a:lstStyle/>
          <a:p>
            <a:r>
              <a:rPr lang="en-GB" sz="2400" u="sng" dirty="0">
                <a:latin typeface="Arial" panose="020B0604020202020204" pitchFamily="34" charset="0"/>
                <a:cs typeface="Arial" panose="020B0604020202020204" pitchFamily="34" charset="0"/>
              </a:rPr>
              <a:t>1. Introduction</a:t>
            </a:r>
            <a:r>
              <a:rPr lang="en-GB" sz="2400" dirty="0">
                <a:latin typeface="Arial" panose="020B0604020202020204" pitchFamily="34" charset="0"/>
                <a:cs typeface="Arial" panose="020B0604020202020204" pitchFamily="34" charset="0"/>
              </a:rPr>
              <a:t>:</a:t>
            </a:r>
          </a:p>
        </p:txBody>
      </p:sp>
      <p:sp>
        <p:nvSpPr>
          <p:cNvPr id="3" name="Substituent conținut 2">
            <a:extLst>
              <a:ext uri="{FF2B5EF4-FFF2-40B4-BE49-F238E27FC236}">
                <a16:creationId xmlns:a16="http://schemas.microsoft.com/office/drawing/2014/main" id="{8B257EA7-0094-4613-86D8-CCC2F3C0091B}"/>
              </a:ext>
            </a:extLst>
          </p:cNvPr>
          <p:cNvSpPr>
            <a:spLocks noGrp="1"/>
          </p:cNvSpPr>
          <p:nvPr>
            <p:ph idx="1"/>
          </p:nvPr>
        </p:nvSpPr>
        <p:spPr>
          <a:xfrm>
            <a:off x="838200" y="2024933"/>
            <a:ext cx="10515600" cy="4160520"/>
          </a:xfrm>
        </p:spPr>
        <p:txBody>
          <a:bodyPr>
            <a:normAutofit/>
          </a:bodyPr>
          <a:lstStyle/>
          <a:p>
            <a:r>
              <a:rPr lang="en-US" sz="2000" dirty="0">
                <a:latin typeface="Arial" panose="020B0604020202020204" pitchFamily="34" charset="0"/>
                <a:cs typeface="Arial" panose="020B0604020202020204" pitchFamily="34" charset="0"/>
              </a:rPr>
              <a:t>The report will discuss a complex problem faced in the workplace and with the application of certain decision-making techniques, the solutions will be drawn. The purpose of the report is to explore the different decision-making techniques and the importance of the techniques that can be applied in different situations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3714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8ED1F9C-D94D-41D4-BEB1-B4ADB5B7C2BD}"/>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2</a:t>
            </a:r>
            <a:r>
              <a:rPr lang="en-US" sz="2400" u="sng" dirty="0">
                <a:latin typeface="Arial" panose="020B0604020202020204" pitchFamily="34" charset="0"/>
                <a:cs typeface="Arial" panose="020B0604020202020204" pitchFamily="34" charset="0"/>
              </a:rPr>
              <a:t>.Define a complex problem in the workplace including its scope and impact</a:t>
            </a:r>
            <a:endParaRPr lang="en-GB" sz="2400" u="sng"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C15BFBF4-E617-4221-8FD3-1DA8B97EC8C7}"/>
              </a:ext>
            </a:extLst>
          </p:cNvPr>
          <p:cNvSpPr>
            <a:spLocks noGrp="1"/>
          </p:cNvSpPr>
          <p:nvPr>
            <p:ph idx="1"/>
          </p:nvPr>
        </p:nvSpPr>
        <p:spPr>
          <a:xfrm>
            <a:off x="838200" y="1470991"/>
            <a:ext cx="10515600" cy="4701209"/>
          </a:xfrm>
        </p:spPr>
        <p:txBody>
          <a:bodyPr>
            <a:normAutofit/>
          </a:bodyPr>
          <a:lstStyle/>
          <a:p>
            <a:pPr algn="just"/>
            <a:r>
              <a:rPr lang="en-US" sz="2000" dirty="0">
                <a:latin typeface="Arial" panose="020B0604020202020204" pitchFamily="34" charset="0"/>
                <a:cs typeface="Arial" panose="020B0604020202020204" pitchFamily="34" charset="0"/>
              </a:rPr>
              <a:t>In a workplace, there arise many kinds of problems that may occur among the employees or at the managerial level. However, it is the responsibility of the management to take adequate action and solve it. According to </a:t>
            </a:r>
            <a:r>
              <a:rPr lang="en-US" sz="2000" dirty="0" err="1">
                <a:latin typeface="Arial" panose="020B0604020202020204" pitchFamily="34" charset="0"/>
                <a:cs typeface="Arial" panose="020B0604020202020204" pitchFamily="34" charset="0"/>
              </a:rPr>
              <a:t>Negelchenko</a:t>
            </a:r>
            <a:r>
              <a:rPr lang="en-US" sz="2000" dirty="0">
                <a:latin typeface="Arial" panose="020B0604020202020204" pitchFamily="34" charset="0"/>
                <a:cs typeface="Arial" panose="020B0604020202020204" pitchFamily="34" charset="0"/>
              </a:rPr>
              <a:t> et al. (2021), the contemporary business environment is filled with different challenges that can have a short term or a long-term impact. In the contemporary business environment, some of the complex problems include lack of employee engagement, high employee turnover intention, lack of digital knowledge and improper work-life balance. Every issue does have its impact and scope that can affect the organizational reputation and performance. In the words of </a:t>
            </a:r>
            <a:r>
              <a:rPr lang="en-US" sz="2000" dirty="0" err="1">
                <a:latin typeface="Arial" panose="020B0604020202020204" pitchFamily="34" charset="0"/>
                <a:cs typeface="Arial" panose="020B0604020202020204" pitchFamily="34" charset="0"/>
              </a:rPr>
              <a:t>Mashatan</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Heintzman</a:t>
            </a:r>
            <a:r>
              <a:rPr lang="en-US" sz="2000" dirty="0">
                <a:latin typeface="Arial" panose="020B0604020202020204" pitchFamily="34" charset="0"/>
                <a:cs typeface="Arial" panose="020B0604020202020204" pitchFamily="34" charset="0"/>
              </a:rPr>
              <a:t>, (2021), changes within an organization are common due to the robust changes in the business environment. However, the management needs to combat the challenges by incorporating some of the strategies that will be beneficial for the employees as well as for the organizational reputation.</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8360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4DE3E71D-C264-432E-B6F8-DEB6E6B3B363}"/>
              </a:ext>
            </a:extLst>
          </p:cNvPr>
          <p:cNvSpPr>
            <a:spLocks noGrp="1"/>
          </p:cNvSpPr>
          <p:nvPr>
            <p:ph idx="1"/>
          </p:nvPr>
        </p:nvSpPr>
        <p:spPr>
          <a:xfrm>
            <a:off x="838200" y="1232452"/>
            <a:ext cx="10515600" cy="4939748"/>
          </a:xfrm>
        </p:spPr>
        <p:txBody>
          <a:bodyPr>
            <a:noAutofit/>
          </a:bodyPr>
          <a:lstStyle/>
          <a:p>
            <a:pPr marL="0" indent="0" algn="just">
              <a:buNone/>
            </a:pPr>
            <a:r>
              <a:rPr lang="en-US" sz="2000" dirty="0">
                <a:latin typeface="Arial" panose="020B0604020202020204" pitchFamily="34" charset="0"/>
                <a:cs typeface="Arial" panose="020B0604020202020204" pitchFamily="34" charset="0"/>
              </a:rPr>
              <a:t>In the workplace, one of the complex problems to be observed has been about that the maintenance of the work-life balance. With the new norm of remote working, it has become impossible for the employees to have a stable work-life balance. Some are juggling with the office chores while not able to focus on family life, while some being too involved in a family that not able to cater attention to the job role. This has occurred as one of the most common issues in the current scenario. According to Gigauri (2020), work-life balance has been considered as one of the vital concepts where the mental and physical wellbeing of the employees are taken as a priority. Due to the outbreak of the pandemic, the industries have decided to abide by the Governmental decisions and shut down the office. As a consequence, there has been the new norm of work from home where even though the initial phase was sounding good but later many complications started evolving.</a:t>
            </a:r>
          </a:p>
          <a:p>
            <a:pPr marL="0" indent="0" algn="just">
              <a:buNone/>
            </a:pPr>
            <a:r>
              <a:rPr lang="en-US" sz="2000" dirty="0">
                <a:latin typeface="Arial" panose="020B0604020202020204" pitchFamily="34" charset="0"/>
                <a:cs typeface="Arial" panose="020B0604020202020204" pitchFamily="34" charset="0"/>
              </a:rPr>
              <a:t>Working at home does not have a good impression as the employee gets strangled between work and home life.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9597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97A4D74-D2FB-4731-9A6F-16AAEA51A62F}"/>
              </a:ext>
            </a:extLst>
          </p:cNvPr>
          <p:cNvSpPr>
            <a:spLocks noGrp="1"/>
          </p:cNvSpPr>
          <p:nvPr>
            <p:ph type="title"/>
          </p:nvPr>
        </p:nvSpPr>
        <p:spPr>
          <a:xfrm>
            <a:off x="838200" y="365125"/>
            <a:ext cx="10515600" cy="2590110"/>
          </a:xfrm>
        </p:spPr>
        <p:txBody>
          <a:bodyPr>
            <a:normAutofit/>
          </a:bodyPr>
          <a:lstStyle/>
          <a:p>
            <a:r>
              <a:rPr lang="en-US" sz="2000" dirty="0">
                <a:latin typeface="Arial" panose="020B0604020202020204" pitchFamily="34" charset="0"/>
                <a:cs typeface="Arial" panose="020B0604020202020204" pitchFamily="34" charset="0"/>
              </a:rPr>
              <a:t>The impact of the mental stress due to the new norm and dissatisfaction with the work-life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balance, the productivity remains slow, employee absenteeism increases and organizational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reputation goes at stake.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68% of workers say poor work-life balance negatively impacts morale and motivational at work.</a:t>
            </a:r>
            <a:endParaRPr lang="en-GB" sz="2000" dirty="0">
              <a:latin typeface="Arial" panose="020B0604020202020204" pitchFamily="34" charset="0"/>
              <a:cs typeface="Arial" panose="020B0604020202020204" pitchFamily="34" charset="0"/>
            </a:endParaRPr>
          </a:p>
        </p:txBody>
      </p:sp>
      <p:graphicFrame>
        <p:nvGraphicFramePr>
          <p:cNvPr id="6" name="Substituent conținut 5">
            <a:extLst>
              <a:ext uri="{FF2B5EF4-FFF2-40B4-BE49-F238E27FC236}">
                <a16:creationId xmlns:a16="http://schemas.microsoft.com/office/drawing/2014/main" id="{7BEAA668-84F9-4AAC-B2A3-395108A3A2AE}"/>
              </a:ext>
            </a:extLst>
          </p:cNvPr>
          <p:cNvGraphicFramePr>
            <a:graphicFrameLocks noGrp="1"/>
          </p:cNvGraphicFramePr>
          <p:nvPr>
            <p:ph idx="1"/>
            <p:extLst>
              <p:ext uri="{D42A27DB-BD31-4B8C-83A1-F6EECF244321}">
                <p14:modId xmlns:p14="http://schemas.microsoft.com/office/powerpoint/2010/main" val="153272144"/>
              </p:ext>
            </p:extLst>
          </p:nvPr>
        </p:nvGraphicFramePr>
        <p:xfrm>
          <a:off x="838200" y="2955235"/>
          <a:ext cx="10515600" cy="321696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03910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199A23-3674-4E56-8192-C5D70B8069CB}"/>
              </a:ext>
            </a:extLst>
          </p:cNvPr>
          <p:cNvSpPr>
            <a:spLocks noGrp="1"/>
          </p:cNvSpPr>
          <p:nvPr>
            <p:ph type="title"/>
          </p:nvPr>
        </p:nvSpPr>
        <p:spPr/>
        <p:txBody>
          <a:bodyPr>
            <a:normAutofit/>
          </a:bodyPr>
          <a:lstStyle/>
          <a:p>
            <a:r>
              <a:rPr lang="en-GB" dirty="0"/>
              <a:t> </a:t>
            </a:r>
            <a:r>
              <a:rPr lang="en-US" sz="2200" u="sng" dirty="0">
                <a:latin typeface="Arial" panose="020B0604020202020204" pitchFamily="34" charset="0"/>
                <a:cs typeface="Arial" panose="020B0604020202020204" pitchFamily="34" charset="0"/>
              </a:rPr>
              <a:t>3. Analyze information on the identified problem, to help inform the decision-making process</a:t>
            </a:r>
            <a:endParaRPr lang="en-GB" sz="2200" u="sng"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95BDA297-AA1B-4475-9788-9A36C1A3BF5F}"/>
              </a:ext>
            </a:extLst>
          </p:cNvPr>
          <p:cNvSpPr>
            <a:spLocks noGrp="1"/>
          </p:cNvSpPr>
          <p:nvPr>
            <p:ph idx="1"/>
          </p:nvPr>
        </p:nvSpPr>
        <p:spPr>
          <a:xfrm>
            <a:off x="838200" y="1690688"/>
            <a:ext cx="10515600" cy="4481512"/>
          </a:xfrm>
        </p:spPr>
        <p:txBody>
          <a:bodyPr>
            <a:normAutofit fontScale="70000" lnSpcReduction="20000"/>
          </a:bodyPr>
          <a:lstStyle/>
          <a:p>
            <a:pPr marL="0" indent="0" algn="just">
              <a:buNone/>
            </a:pPr>
            <a:r>
              <a:rPr lang="en-US" dirty="0">
                <a:latin typeface="Arial" panose="020B0604020202020204" pitchFamily="34" charset="0"/>
                <a:cs typeface="Arial" panose="020B0604020202020204" pitchFamily="34" charset="0"/>
              </a:rPr>
              <a:t>For gaining a solution to a problem, the problem must be first identified and then researched. For nurturing the problem, the fishbone diagram can be used as one of the effective models for the problem-solving concept. With the cause-and-effect relationship as propelled in </a:t>
            </a:r>
            <a:r>
              <a:rPr lang="en-US" dirty="0" err="1">
                <a:latin typeface="Arial" panose="020B0604020202020204" pitchFamily="34" charset="0"/>
                <a:cs typeface="Arial" panose="020B0604020202020204" pitchFamily="34" charset="0"/>
              </a:rPr>
              <a:t>thefishbone</a:t>
            </a:r>
            <a:r>
              <a:rPr lang="en-US" dirty="0">
                <a:latin typeface="Arial" panose="020B0604020202020204" pitchFamily="34" charset="0"/>
                <a:cs typeface="Arial" panose="020B0604020202020204" pitchFamily="34" charset="0"/>
              </a:rPr>
              <a:t> diagram, it is being evaluated that the cause of the problem is known (or an assumed one) with the effect of the problem. For example, as can be demonstrated in the given scenario, the issue has been the poor work-life balance that has been due to several reasons but majorly due to lack of administration of the management, failure of the leaders to connect with the people, incorporate the change, and motivate the employees. HR has failed to motivate the employees so that they can easily adapt to the new norm of working from home. From the scenario, the vigilant scene has been that employees were not feeling comfortable either satisfied with the management decisions and the programs launched for them as if they were ineffective in nature. There have been several issues that the employees have been nudging about like long working hours, juggling with personal and professional life, underpaid in comparison to the efforts that they give, poor work-life balance and most importantly people feel no interest at career due to de-motivation. Hence, the problems have been many but it has been having an overall adverse impact on the performance of the organization.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5526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5C135B6-27C9-49CE-AFFE-ED61DA1ED024}"/>
              </a:ext>
            </a:extLst>
          </p:cNvPr>
          <p:cNvSpPr>
            <a:spLocks noGrp="1"/>
          </p:cNvSpPr>
          <p:nvPr>
            <p:ph type="title"/>
          </p:nvPr>
        </p:nvSpPr>
        <p:spPr>
          <a:xfrm>
            <a:off x="838200" y="365125"/>
            <a:ext cx="10515600" cy="681797"/>
          </a:xfrm>
        </p:spPr>
        <p:txBody>
          <a:bodyPr>
            <a:normAutofit/>
          </a:bodyPr>
          <a:lstStyle/>
          <a:p>
            <a:r>
              <a:rPr lang="en-US" sz="2200" u="sng" dirty="0">
                <a:latin typeface="Arial" panose="020B0604020202020204" pitchFamily="34" charset="0"/>
                <a:cs typeface="Arial" panose="020B0604020202020204" pitchFamily="34" charset="0"/>
              </a:rPr>
              <a:t>4. Propose a range of alternative solutions to the problem</a:t>
            </a:r>
            <a:endParaRPr lang="en-GB" sz="2200" u="sng"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C26E4DA7-C0AD-4A46-AF0E-8E01788EC5BB}"/>
              </a:ext>
            </a:extLst>
          </p:cNvPr>
          <p:cNvSpPr>
            <a:spLocks noGrp="1"/>
          </p:cNvSpPr>
          <p:nvPr>
            <p:ph idx="1"/>
          </p:nvPr>
        </p:nvSpPr>
        <p:spPr>
          <a:xfrm>
            <a:off x="838200" y="1046922"/>
            <a:ext cx="10515600" cy="5125278"/>
          </a:xfrm>
        </p:spPr>
        <p:txBody>
          <a:bodyPr>
            <a:normAutofit/>
          </a:bodyPr>
          <a:lstStyle/>
          <a:p>
            <a:pPr marL="0" indent="0" algn="just">
              <a:buNone/>
            </a:pPr>
            <a:r>
              <a:rPr lang="en-US" sz="2000" dirty="0">
                <a:latin typeface="Arial" panose="020B0604020202020204" pitchFamily="34" charset="0"/>
                <a:cs typeface="Arial" panose="020B0604020202020204" pitchFamily="34" charset="0"/>
              </a:rPr>
              <a:t>From the above discussion with the help of the Fish Bone diagram, some of the alternatives</a:t>
            </a:r>
          </a:p>
          <a:p>
            <a:pPr marL="0" indent="0" algn="just">
              <a:buNone/>
            </a:pPr>
            <a:r>
              <a:rPr lang="en-US" sz="2000" dirty="0">
                <a:latin typeface="Arial" panose="020B0604020202020204" pitchFamily="34" charset="0"/>
                <a:cs typeface="Arial" panose="020B0604020202020204" pitchFamily="34" charset="0"/>
              </a:rPr>
              <a:t>can be suggested such as:</a:t>
            </a:r>
          </a:p>
          <a:p>
            <a:pPr marL="0" indent="0" algn="just">
              <a:buNone/>
            </a:pPr>
            <a:r>
              <a:rPr lang="en-US" sz="2000" dirty="0">
                <a:latin typeface="Arial" panose="020B0604020202020204" pitchFamily="34" charset="0"/>
                <a:cs typeface="Arial" panose="020B0604020202020204" pitchFamily="34" charset="0"/>
              </a:rPr>
              <a:t> Build up a motivational workplace culture</a:t>
            </a:r>
          </a:p>
          <a:p>
            <a:pPr marL="0" indent="0" algn="just">
              <a:buNone/>
            </a:pPr>
            <a:r>
              <a:rPr lang="en-US" sz="2000" dirty="0">
                <a:latin typeface="Arial" panose="020B0604020202020204" pitchFamily="34" charset="0"/>
                <a:cs typeface="Arial" panose="020B0604020202020204" pitchFamily="34" charset="0"/>
              </a:rPr>
              <a:t> Train the leaders for a supportive environment</a:t>
            </a:r>
          </a:p>
          <a:p>
            <a:pPr marL="0" indent="0" algn="just">
              <a:buNone/>
            </a:pPr>
            <a:r>
              <a:rPr lang="en-US" sz="2000" dirty="0">
                <a:latin typeface="Arial" panose="020B0604020202020204" pitchFamily="34" charset="0"/>
                <a:cs typeface="Arial" panose="020B0604020202020204" pitchFamily="34" charset="0"/>
              </a:rPr>
              <a:t> Develop schemes for incentives and perks</a:t>
            </a:r>
          </a:p>
          <a:p>
            <a:pPr marL="0" indent="0" algn="just">
              <a:buNone/>
            </a:pPr>
            <a:r>
              <a:rPr lang="en-US" sz="2000" dirty="0">
                <a:latin typeface="Arial" panose="020B0604020202020204" pitchFamily="34" charset="0"/>
                <a:cs typeface="Arial" panose="020B0604020202020204" pitchFamily="34" charset="0"/>
              </a:rPr>
              <a:t> Introduce employee engagement through digital interventions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6004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97DF6C3-2C6C-41A8-B5B9-A30F6A8DF566}"/>
              </a:ext>
            </a:extLst>
          </p:cNvPr>
          <p:cNvSpPr>
            <a:spLocks noGrp="1"/>
          </p:cNvSpPr>
          <p:nvPr>
            <p:ph type="title"/>
          </p:nvPr>
        </p:nvSpPr>
        <p:spPr>
          <a:xfrm>
            <a:off x="838200" y="365126"/>
            <a:ext cx="10515600" cy="774562"/>
          </a:xfrm>
        </p:spPr>
        <p:txBody>
          <a:bodyPr>
            <a:normAutofit/>
          </a:bodyPr>
          <a:lstStyle/>
          <a:p>
            <a:r>
              <a:rPr lang="en-GB" sz="2200" u="sng" dirty="0">
                <a:latin typeface="Arial" panose="020B0604020202020204" pitchFamily="34" charset="0"/>
                <a:cs typeface="Arial" panose="020B0604020202020204" pitchFamily="34" charset="0"/>
              </a:rPr>
              <a:t>5.</a:t>
            </a:r>
            <a:r>
              <a:rPr lang="en-US" sz="2200" u="sng" dirty="0">
                <a:latin typeface="Arial" panose="020B0604020202020204" pitchFamily="34" charset="0"/>
                <a:cs typeface="Arial" panose="020B0604020202020204" pitchFamily="34" charset="0"/>
              </a:rPr>
              <a:t> Use a decision-making technique to evaluate a range of solutions to identify the most appropriate option</a:t>
            </a:r>
            <a:endParaRPr lang="en-GB" sz="2200" u="sng"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27994634-46FE-454D-B479-A3B804D4FB22}"/>
              </a:ext>
            </a:extLst>
          </p:cNvPr>
          <p:cNvSpPr>
            <a:spLocks noGrp="1"/>
          </p:cNvSpPr>
          <p:nvPr>
            <p:ph idx="1"/>
          </p:nvPr>
        </p:nvSpPr>
        <p:spPr>
          <a:xfrm>
            <a:off x="838200" y="1139688"/>
            <a:ext cx="10515600" cy="5032512"/>
          </a:xfrm>
        </p:spPr>
        <p:txBody>
          <a:bodyPr>
            <a:normAutofit/>
          </a:bodyPr>
          <a:lstStyle/>
          <a:p>
            <a:pPr marL="0" indent="0">
              <a:buNone/>
            </a:pPr>
            <a:r>
              <a:rPr lang="en-US" sz="2000" dirty="0">
                <a:latin typeface="Arial" panose="020B0604020202020204" pitchFamily="34" charset="0"/>
                <a:cs typeface="Arial" panose="020B0604020202020204" pitchFamily="34" charset="0"/>
              </a:rPr>
              <a:t>According to Wu et al. (2020), decision-making is considered as one of the crucial methods through which the decisions are taken by critically reviewing different issues that have led to the problem and identify the loopholes of the internal workplace. Group Discussion has been considered as one of the effective techniques of the decision-making process that has led to the identification of the macro-environment responsible for the issue. According to Liu et al. (2020), a motivational workplace does suggest the role of the managers and the leaders in developing an environment where the employees feel motivated and flexible to perform with their talents. On the contrary, with the solution of engaging leaders, employees can share their problems and issues with the leaders and work in collaboration to fulfil the aims and objectives.</a:t>
            </a:r>
          </a:p>
          <a:p>
            <a:pPr marL="0" indent="0">
              <a:buNone/>
            </a:pPr>
            <a:r>
              <a:rPr lang="en-US" sz="2000" dirty="0">
                <a:latin typeface="Arial" panose="020B0604020202020204" pitchFamily="34" charset="0"/>
                <a:cs typeface="Arial" panose="020B0604020202020204" pitchFamily="34" charset="0"/>
              </a:rPr>
              <a:t>Some of the expectations include a good pay package, incentives </a:t>
            </a:r>
            <a:r>
              <a:rPr lang="en-US" sz="2000" dirty="0" err="1">
                <a:latin typeface="Arial" panose="020B0604020202020204" pitchFamily="34" charset="0"/>
                <a:cs typeface="Arial" panose="020B0604020202020204" pitchFamily="34" charset="0"/>
              </a:rPr>
              <a:t>asrewards</a:t>
            </a:r>
            <a:r>
              <a:rPr lang="en-US" sz="2000" dirty="0">
                <a:latin typeface="Arial" panose="020B0604020202020204" pitchFamily="34" charset="0"/>
                <a:cs typeface="Arial" panose="020B0604020202020204" pitchFamily="34" charset="0"/>
              </a:rPr>
              <a:t> and perks as a committed member of the organization. Lastly comes the employee engagement technique through digital means. The start of 2020 has witnessed the outbreak of Covid-19 that has led to the complete closure of the offices and employees have been asked to adapt to the new norm of working from home.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0600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9C3FFA4F-27F6-46D9-BD7F-935CB037084F}"/>
              </a:ext>
            </a:extLst>
          </p:cNvPr>
          <p:cNvSpPr>
            <a:spLocks noGrp="1"/>
          </p:cNvSpPr>
          <p:nvPr>
            <p:ph idx="1"/>
          </p:nvPr>
        </p:nvSpPr>
        <p:spPr>
          <a:xfrm>
            <a:off x="838200" y="410817"/>
            <a:ext cx="10515600" cy="5761383"/>
          </a:xfrm>
        </p:spPr>
        <p:txBody>
          <a:bodyPr>
            <a:normAutofit/>
          </a:bodyPr>
          <a:lstStyle/>
          <a:p>
            <a:pPr marL="0" indent="0" algn="just">
              <a:buNone/>
            </a:pPr>
            <a:r>
              <a:rPr lang="en-US" sz="2000" dirty="0">
                <a:latin typeface="Arial" panose="020B0604020202020204" pitchFamily="34" charset="0"/>
                <a:cs typeface="Arial" panose="020B0604020202020204" pitchFamily="34" charset="0"/>
              </a:rPr>
              <a:t>This has been one of the biggest issues that have caused problems in maintaining a stable work-life balance. Through work-life balance, different concepts come in like having time for self, family and focus on the job roles and tasks allocated to them. With work-from-home, for the majority of the employees, motivation has been lacking for which the management or the leaders can be held responsible. Leaders with employee engagement techniques like having online feedback sessions, open discussion and exploring new tasks every week can create motivation in the employees. Breaks and off-times can be given to the employees so that they can also focus on their family lives. Thus, if employees are not exposed to stress, then they will be mind-free top perform different operations and in their way can handle the issues as well. Thus, this is the most needed aspect of the current situation. Hence, with employee engagement techniques, managers can ask for the opinions of the employees and know the suitable ideas and solutions according to the viewpoints of the employees. As per </a:t>
            </a:r>
            <a:r>
              <a:rPr lang="en-US" sz="2000" dirty="0" err="1">
                <a:latin typeface="Arial" panose="020B0604020202020204" pitchFamily="34" charset="0"/>
                <a:cs typeface="Arial" panose="020B0604020202020204" pitchFamily="34" charset="0"/>
              </a:rPr>
              <a:t>Hameduddin</a:t>
            </a:r>
            <a:r>
              <a:rPr lang="en-US" sz="2000" dirty="0">
                <a:latin typeface="Arial" panose="020B0604020202020204" pitchFamily="34" charset="0"/>
                <a:cs typeface="Arial" panose="020B0604020202020204" pitchFamily="34" charset="0"/>
              </a:rPr>
              <a:t> and Lee (2021), it is nothing but employee engagement does indicate thinking of the employees from a better perspective and improving the organizational image assisting the employees in gaining a proper work-life balance as well. From the Group discussion, employee engagement has also been regarded as one of the effective measures that can be taken currently to deal with the problem.</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776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72BF150-F304-4353-8BC0-88E8925AD72F}"/>
              </a:ext>
            </a:extLst>
          </p:cNvPr>
          <p:cNvSpPr>
            <a:spLocks noGrp="1"/>
          </p:cNvSpPr>
          <p:nvPr>
            <p:ph type="title"/>
          </p:nvPr>
        </p:nvSpPr>
        <p:spPr>
          <a:xfrm>
            <a:off x="838200" y="365125"/>
            <a:ext cx="10515600" cy="721553"/>
          </a:xfrm>
        </p:spPr>
        <p:txBody>
          <a:bodyPr>
            <a:normAutofit/>
          </a:bodyPr>
          <a:lstStyle/>
          <a:p>
            <a:r>
              <a:rPr lang="en-US" sz="2000" u="sng" dirty="0">
                <a:latin typeface="Arial" panose="020B0604020202020204" pitchFamily="34" charset="0"/>
                <a:cs typeface="Arial" panose="020B0604020202020204" pitchFamily="34" charset="0"/>
              </a:rPr>
              <a:t>6.0 Develop a plan for implementing the solution</a:t>
            </a:r>
            <a:endParaRPr lang="en-GB" sz="2000" u="sng" dirty="0">
              <a:latin typeface="Arial" panose="020B0604020202020204" pitchFamily="34" charset="0"/>
              <a:cs typeface="Arial" panose="020B0604020202020204" pitchFamily="34" charset="0"/>
            </a:endParaRPr>
          </a:p>
        </p:txBody>
      </p:sp>
      <p:sp>
        <p:nvSpPr>
          <p:cNvPr id="7" name="Substituent conținut 6">
            <a:extLst>
              <a:ext uri="{FF2B5EF4-FFF2-40B4-BE49-F238E27FC236}">
                <a16:creationId xmlns:a16="http://schemas.microsoft.com/office/drawing/2014/main" id="{F3CC77D2-7B4D-4F94-89F6-17E3C5B6D52D}"/>
              </a:ext>
            </a:extLst>
          </p:cNvPr>
          <p:cNvSpPr>
            <a:spLocks noGrp="1"/>
          </p:cNvSpPr>
          <p:nvPr>
            <p:ph idx="1"/>
          </p:nvPr>
        </p:nvSpPr>
        <p:spPr>
          <a:xfrm>
            <a:off x="838200" y="1086679"/>
            <a:ext cx="10515600" cy="5085522"/>
          </a:xfrm>
        </p:spPr>
        <p:txBody>
          <a:bodyPr>
            <a:normAutofit fontScale="92500" lnSpcReduction="20000"/>
          </a:bodyPr>
          <a:lstStyle/>
          <a:p>
            <a:pPr marL="0" indent="0">
              <a:buNone/>
            </a:pPr>
            <a:r>
              <a:rPr lang="en-US" sz="2000" dirty="0">
                <a:latin typeface="Arial" panose="020B0604020202020204" pitchFamily="34" charset="0"/>
                <a:cs typeface="Arial" panose="020B0604020202020204" pitchFamily="34" charset="0"/>
              </a:rPr>
              <a:t>From all the alternatives, it can be proposed that employee engagement can create a proper work-life balance in the organization. However, all of a sudden, it cannot be built and there is a need of strategic plan for the issue. Through the use of the PSDA Cycle, the plan can be implemented.</a:t>
            </a:r>
          </a:p>
          <a:p>
            <a:pPr marL="0" indent="0">
              <a:buNone/>
            </a:pPr>
            <a:r>
              <a:rPr lang="en-US" sz="2000" u="sng" dirty="0">
                <a:latin typeface="Arial" panose="020B0604020202020204" pitchFamily="34" charset="0"/>
                <a:cs typeface="Arial" panose="020B0604020202020204" pitchFamily="34" charset="0"/>
              </a:rPr>
              <a:t>Plan</a:t>
            </a:r>
            <a:r>
              <a:rPr lang="en-US" sz="2000" dirty="0">
                <a:latin typeface="Arial" panose="020B0604020202020204" pitchFamily="34" charset="0"/>
                <a:cs typeface="Arial" panose="020B0604020202020204" pitchFamily="34" charset="0"/>
              </a:rPr>
              <a:t>- The plan is to implement Maslow’s Hierarchy of Needs that will help the managers </a:t>
            </a:r>
            <a:r>
              <a:rPr lang="en-US" sz="2000" dirty="0" err="1">
                <a:latin typeface="Arial" panose="020B0604020202020204" pitchFamily="34" charset="0"/>
                <a:cs typeface="Arial" panose="020B0604020202020204" pitchFamily="34" charset="0"/>
              </a:rPr>
              <a:t>andthe</a:t>
            </a:r>
            <a:r>
              <a:rPr lang="en-US" sz="2000" dirty="0">
                <a:latin typeface="Arial" panose="020B0604020202020204" pitchFamily="34" charset="0"/>
                <a:cs typeface="Arial" panose="020B0604020202020204" pitchFamily="34" charset="0"/>
              </a:rPr>
              <a:t> leaders to shape the programs in a way that will meet the personal and the professional needs of the employees. Through the theory application, the leader can develop some incentives and perks that will benefit the employees to gauge their personal and professional needs. On the contrary, with feedback sessions, the leaders can create an impression of love and belonging. Additionally, the managers can create self-actualization for the employees by letting them explore different genres and perform different tasks with motivation.</a:t>
            </a:r>
          </a:p>
          <a:p>
            <a:pPr marL="0" indent="0">
              <a:buNone/>
            </a:pPr>
            <a:r>
              <a:rPr lang="en-US" sz="2000" u="sng" dirty="0">
                <a:latin typeface="Arial" panose="020B0604020202020204" pitchFamily="34" charset="0"/>
                <a:cs typeface="Arial" panose="020B0604020202020204" pitchFamily="34" charset="0"/>
              </a:rPr>
              <a:t>Do</a:t>
            </a:r>
            <a:r>
              <a:rPr lang="en-US" sz="2000" dirty="0">
                <a:latin typeface="Arial" panose="020B0604020202020204" pitchFamily="34" charset="0"/>
                <a:cs typeface="Arial" panose="020B0604020202020204" pitchFamily="34" charset="0"/>
              </a:rPr>
              <a:t>- The managers and the leaders of the organizations do need to come together and collaborate to make decisions.</a:t>
            </a:r>
          </a:p>
          <a:p>
            <a:pPr marL="0" indent="0">
              <a:buNone/>
            </a:pPr>
            <a:r>
              <a:rPr lang="en-US" sz="2000" u="sng" dirty="0">
                <a:latin typeface="Arial" panose="020B0604020202020204" pitchFamily="34" charset="0"/>
                <a:cs typeface="Arial" panose="020B0604020202020204" pitchFamily="34" charset="0"/>
              </a:rPr>
              <a:t>Study</a:t>
            </a:r>
            <a:r>
              <a:rPr lang="en-US" sz="2000" dirty="0">
                <a:latin typeface="Arial" panose="020B0604020202020204" pitchFamily="34" charset="0"/>
                <a:cs typeface="Arial" panose="020B0604020202020204" pitchFamily="34" charset="0"/>
              </a:rPr>
              <a:t>- The managers will also have to study the pros and cons of the plan like in the application of Maslow  Hierarchy; employees will gain benefit along with an increase in productivity. Feedbacks from the employees will also be taken if the ideas suggested are suitable or not and it will create a feeling that they are being valued.</a:t>
            </a:r>
          </a:p>
          <a:p>
            <a:pPr marL="0" indent="0">
              <a:buNone/>
            </a:pPr>
            <a:r>
              <a:rPr lang="en-US" sz="2000" u="sng" dirty="0">
                <a:latin typeface="Arial" panose="020B0604020202020204" pitchFamily="34" charset="0"/>
                <a:cs typeface="Arial" panose="020B0604020202020204" pitchFamily="34" charset="0"/>
              </a:rPr>
              <a:t>Act</a:t>
            </a:r>
            <a:r>
              <a:rPr lang="en-US" sz="2000" dirty="0">
                <a:latin typeface="Arial" panose="020B0604020202020204" pitchFamily="34" charset="0"/>
                <a:cs typeface="Arial" panose="020B0604020202020204" pitchFamily="34" charset="0"/>
              </a:rPr>
              <a:t>- The managers and the leaders will have to immediately act on it so that workplace culture can be developed.</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126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74958BA-6EBD-49E2-A505-C01D1910943A}"/>
              </a:ext>
            </a:extLst>
          </p:cNvPr>
          <p:cNvSpPr>
            <a:spLocks noGrp="1"/>
          </p:cNvSpPr>
          <p:nvPr>
            <p:ph type="title"/>
          </p:nvPr>
        </p:nvSpPr>
        <p:spPr>
          <a:xfrm>
            <a:off x="838200" y="365126"/>
            <a:ext cx="10515600" cy="655292"/>
          </a:xfrm>
        </p:spPr>
        <p:txBody>
          <a:bodyPr>
            <a:normAutofit/>
          </a:bodyPr>
          <a:lstStyle/>
          <a:p>
            <a:r>
              <a:rPr lang="en-US" sz="2000" u="sng" dirty="0">
                <a:latin typeface="Arial" panose="020B0604020202020204" pitchFamily="34" charset="0"/>
                <a:cs typeface="Arial" panose="020B0604020202020204" pitchFamily="34" charset="0"/>
              </a:rPr>
              <a:t>7. Assess appropriate monitoring and review techniques to ensure successful</a:t>
            </a:r>
            <a:br>
              <a:rPr lang="en-US" sz="2000" u="sng" dirty="0">
                <a:latin typeface="Arial" panose="020B0604020202020204" pitchFamily="34" charset="0"/>
                <a:cs typeface="Arial" panose="020B0604020202020204" pitchFamily="34" charset="0"/>
              </a:rPr>
            </a:br>
            <a:r>
              <a:rPr lang="en-US" sz="2000" u="sng" dirty="0">
                <a:latin typeface="Arial" panose="020B0604020202020204" pitchFamily="34" charset="0"/>
                <a:cs typeface="Arial" panose="020B0604020202020204" pitchFamily="34" charset="0"/>
              </a:rPr>
              <a:t>implementation of the solution</a:t>
            </a:r>
            <a:endParaRPr lang="en-GB" sz="2000" u="sng"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AB6FDE5F-34CF-4AC2-902E-D33718268A97}"/>
              </a:ext>
            </a:extLst>
          </p:cNvPr>
          <p:cNvSpPr>
            <a:spLocks noGrp="1"/>
          </p:cNvSpPr>
          <p:nvPr>
            <p:ph idx="1"/>
          </p:nvPr>
        </p:nvSpPr>
        <p:spPr>
          <a:xfrm>
            <a:off x="838200" y="1020418"/>
            <a:ext cx="10515600" cy="5151782"/>
          </a:xfrm>
        </p:spPr>
        <p:txBody>
          <a:bodyPr>
            <a:normAutofit/>
          </a:bodyPr>
          <a:lstStyle/>
          <a:p>
            <a:pPr marL="0" indent="0">
              <a:buNone/>
            </a:pPr>
            <a:r>
              <a:rPr lang="en-US" sz="2000" dirty="0">
                <a:latin typeface="Arial" panose="020B0604020202020204" pitchFamily="34" charset="0"/>
                <a:cs typeface="Arial" panose="020B0604020202020204" pitchFamily="34" charset="0"/>
              </a:rPr>
              <a:t>Recruit leaders especially for the tasks: Leaders should be appointed so that they can keep a constant watch on the needs of the employees, their issues, the training needs and the personal needs as well. For personal needs, the leaders can approach the managers to give leaves or incentives as per the performance of the employees . Bring changes in the HR policies: The HR policies can be amended so that employees benefits and their needs can be kept in the priority like changes can be fostered in the payment package.</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8. </a:t>
            </a:r>
            <a:r>
              <a:rPr lang="en-US" sz="2000" u="sng" dirty="0">
                <a:latin typeface="Arial" panose="020B0604020202020204" pitchFamily="34" charset="0"/>
                <a:cs typeface="Arial" panose="020B0604020202020204" pitchFamily="34" charset="0"/>
              </a:rPr>
              <a:t>Conclusion</a:t>
            </a:r>
          </a:p>
          <a:p>
            <a:pPr marL="0" indent="0">
              <a:buNone/>
            </a:pPr>
            <a:r>
              <a:rPr lang="en-US" sz="2000" dirty="0">
                <a:latin typeface="Arial" panose="020B0604020202020204" pitchFamily="34" charset="0"/>
                <a:cs typeface="Arial" panose="020B0604020202020204" pitchFamily="34" charset="0"/>
              </a:rPr>
              <a:t>From the report, the discussion has been shed on the problems faced by the UK workplace and the different problems faced by the employees. Through the decision-making technique, the problems can be identified and then the necessary solution can be gained with some of the alternatives. The best solution from the alternatives can be taken to have a concrete suggestion that will be beneficial for the employees.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8142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FA5A888-9BE5-4155-8E60-5709BC4AF615}"/>
              </a:ext>
            </a:extLst>
          </p:cNvPr>
          <p:cNvSpPr>
            <a:spLocks noGrp="1"/>
          </p:cNvSpPr>
          <p:nvPr>
            <p:ph type="title"/>
          </p:nvPr>
        </p:nvSpPr>
        <p:spPr>
          <a:xfrm>
            <a:off x="838200" y="365125"/>
            <a:ext cx="1759226" cy="522771"/>
          </a:xfrm>
        </p:spPr>
        <p:txBody>
          <a:bodyPr>
            <a:normAutofit fontScale="90000"/>
          </a:bodyPr>
          <a:lstStyle/>
          <a:p>
            <a:r>
              <a:rPr lang="en-GB" sz="18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List</a:t>
            </a:r>
          </a:p>
        </p:txBody>
      </p:sp>
      <p:sp>
        <p:nvSpPr>
          <p:cNvPr id="3" name="Substituent conținut 2">
            <a:extLst>
              <a:ext uri="{FF2B5EF4-FFF2-40B4-BE49-F238E27FC236}">
                <a16:creationId xmlns:a16="http://schemas.microsoft.com/office/drawing/2014/main" id="{36FBA35C-1776-470E-934B-882003B53D92}"/>
              </a:ext>
            </a:extLst>
          </p:cNvPr>
          <p:cNvSpPr>
            <a:spLocks noGrp="1"/>
          </p:cNvSpPr>
          <p:nvPr>
            <p:ph idx="1"/>
          </p:nvPr>
        </p:nvSpPr>
        <p:spPr>
          <a:xfrm>
            <a:off x="838200" y="887896"/>
            <a:ext cx="10515600" cy="5284304"/>
          </a:xfrm>
        </p:spPr>
        <p:txBody>
          <a:bodyPr>
            <a:normAutofit/>
          </a:bodyPr>
          <a:lstStyle/>
          <a:p>
            <a:pPr marL="0" indent="0">
              <a:buNone/>
            </a:pPr>
            <a:r>
              <a:rPr lang="en-US" sz="1400" dirty="0">
                <a:latin typeface="Arial" panose="020B0604020202020204" pitchFamily="34" charset="0"/>
                <a:cs typeface="Arial" panose="020B0604020202020204" pitchFamily="34" charset="0"/>
              </a:rPr>
              <a:t>Abdullahi, A.Z., </a:t>
            </a:r>
            <a:r>
              <a:rPr lang="en-US" sz="1400" dirty="0" err="1">
                <a:latin typeface="Arial" panose="020B0604020202020204" pitchFamily="34" charset="0"/>
                <a:cs typeface="Arial" panose="020B0604020202020204" pitchFamily="34" charset="0"/>
              </a:rPr>
              <a:t>Anarfo</a:t>
            </a:r>
            <a:r>
              <a:rPr lang="en-US" sz="1400" dirty="0">
                <a:latin typeface="Arial" panose="020B0604020202020204" pitchFamily="34" charset="0"/>
                <a:cs typeface="Arial" panose="020B0604020202020204" pitchFamily="34" charset="0"/>
              </a:rPr>
              <a:t>, E.B. and </a:t>
            </a:r>
            <a:r>
              <a:rPr lang="en-US" sz="1400" dirty="0" err="1">
                <a:latin typeface="Arial" panose="020B0604020202020204" pitchFamily="34" charset="0"/>
                <a:cs typeface="Arial" panose="020B0604020202020204" pitchFamily="34" charset="0"/>
              </a:rPr>
              <a:t>Anyigba</a:t>
            </a:r>
            <a:r>
              <a:rPr lang="en-US" sz="1400" dirty="0">
                <a:latin typeface="Arial" panose="020B0604020202020204" pitchFamily="34" charset="0"/>
                <a:cs typeface="Arial" panose="020B0604020202020204" pitchFamily="34" charset="0"/>
              </a:rPr>
              <a:t>, H., 2020. The impact of leadership style on organizational citizenship behavior: </a:t>
            </a:r>
            <a:r>
              <a:rPr lang="en-US" sz="1400">
                <a:latin typeface="Arial" panose="020B0604020202020204" pitchFamily="34" charset="0"/>
                <a:cs typeface="Arial" panose="020B0604020202020204" pitchFamily="34" charset="0"/>
              </a:rPr>
              <a:t>does leaders; </a:t>
            </a:r>
            <a:r>
              <a:rPr lang="en-US" sz="1400" dirty="0">
                <a:latin typeface="Arial" panose="020B0604020202020204" pitchFamily="34" charset="0"/>
                <a:cs typeface="Arial" panose="020B0604020202020204" pitchFamily="34" charset="0"/>
              </a:rPr>
              <a:t>emotional intelligence play a moderating role?. Journal of Management Development.</a:t>
            </a:r>
          </a:p>
          <a:p>
            <a:pPr marL="0" indent="0">
              <a:buNone/>
            </a:pPr>
            <a:r>
              <a:rPr lang="en-US" sz="1400" dirty="0" err="1">
                <a:latin typeface="Arial" panose="020B0604020202020204" pitchFamily="34" charset="0"/>
                <a:cs typeface="Arial" panose="020B0604020202020204" pitchFamily="34" charset="0"/>
              </a:rPr>
              <a:t>Bulińska-Stangrecka</a:t>
            </a:r>
            <a:r>
              <a:rPr lang="en-US" sz="1400" dirty="0">
                <a:latin typeface="Arial" panose="020B0604020202020204" pitchFamily="34" charset="0"/>
                <a:cs typeface="Arial" panose="020B0604020202020204" pitchFamily="34" charset="0"/>
              </a:rPr>
              <a:t>, H. and </a:t>
            </a:r>
            <a:r>
              <a:rPr lang="en-US" sz="1400" dirty="0" err="1">
                <a:latin typeface="Arial" panose="020B0604020202020204" pitchFamily="34" charset="0"/>
                <a:cs typeface="Arial" panose="020B0604020202020204" pitchFamily="34" charset="0"/>
              </a:rPr>
              <a:t>Iddagoda</a:t>
            </a:r>
            <a:r>
              <a:rPr lang="en-US" sz="1400" dirty="0">
                <a:latin typeface="Arial" panose="020B0604020202020204" pitchFamily="34" charset="0"/>
                <a:cs typeface="Arial" panose="020B0604020202020204" pitchFamily="34" charset="0"/>
              </a:rPr>
              <a:t>, Y.A., 2020. The relationship between inter- organizational trust and employee engagement and performance.</a:t>
            </a:r>
          </a:p>
          <a:p>
            <a:pPr marL="0" indent="0">
              <a:buNone/>
            </a:pPr>
            <a:r>
              <a:rPr lang="en-US" sz="1400" dirty="0">
                <a:latin typeface="Arial" panose="020B0604020202020204" pitchFamily="34" charset="0"/>
                <a:cs typeface="Arial" panose="020B0604020202020204" pitchFamily="34" charset="0"/>
              </a:rPr>
              <a:t>Christy, F., 2021. Impact of Psychological Capacities on the Work-Life Balance </a:t>
            </a:r>
            <a:r>
              <a:rPr lang="en-US" sz="1400" dirty="0" err="1">
                <a:latin typeface="Arial" panose="020B0604020202020204" pitchFamily="34" charset="0"/>
                <a:cs typeface="Arial" panose="020B0604020202020204" pitchFamily="34" charset="0"/>
              </a:rPr>
              <a:t>ofEntrepreneurs</a:t>
            </a:r>
            <a:r>
              <a:rPr lang="en-US" sz="1400" dirty="0">
                <a:latin typeface="Arial" panose="020B0604020202020204" pitchFamily="34" charset="0"/>
                <a:cs typeface="Arial" panose="020B0604020202020204" pitchFamily="34" charset="0"/>
              </a:rPr>
              <a:t>. Psychology and Education Journal, 58(3), pp.3869-3875.</a:t>
            </a:r>
          </a:p>
          <a:p>
            <a:pPr marL="0" indent="0">
              <a:buNone/>
            </a:pPr>
            <a:r>
              <a:rPr lang="en-US" sz="1400" dirty="0">
                <a:latin typeface="Arial" panose="020B0604020202020204" pitchFamily="34" charset="0"/>
                <a:cs typeface="Arial" panose="020B0604020202020204" pitchFamily="34" charset="0"/>
              </a:rPr>
              <a:t>Cranmer, F., 2021. The Right to Freedom of Thought in the United Kingdom. European Journal of Comparative Law and Governance, 1(</a:t>
            </a:r>
            <a:r>
              <a:rPr lang="en-US" sz="1400" dirty="0" err="1">
                <a:latin typeface="Arial" panose="020B0604020202020204" pitchFamily="34" charset="0"/>
                <a:cs typeface="Arial" panose="020B0604020202020204" pitchFamily="34" charset="0"/>
              </a:rPr>
              <a:t>aop</a:t>
            </a:r>
            <a:r>
              <a:rPr lang="en-US" sz="1400" dirty="0">
                <a:latin typeface="Arial" panose="020B0604020202020204" pitchFamily="34" charset="0"/>
                <a:cs typeface="Arial" panose="020B0604020202020204" pitchFamily="34" charset="0"/>
              </a:rPr>
              <a:t>), pp.1-25.</a:t>
            </a:r>
          </a:p>
          <a:p>
            <a:pPr marL="0" indent="0">
              <a:buNone/>
            </a:pPr>
            <a:r>
              <a:rPr lang="en-US" sz="1400" dirty="0">
                <a:latin typeface="Arial" panose="020B0604020202020204" pitchFamily="34" charset="0"/>
                <a:cs typeface="Arial" panose="020B0604020202020204" pitchFamily="34" charset="0"/>
              </a:rPr>
              <a:t>Jiang, H. and Shen, H., 2020. Toward a relational theory of employee </a:t>
            </a:r>
            <a:r>
              <a:rPr lang="en-US" sz="1400" dirty="0" err="1">
                <a:latin typeface="Arial" panose="020B0604020202020204" pitchFamily="34" charset="0"/>
                <a:cs typeface="Arial" panose="020B0604020202020204" pitchFamily="34" charset="0"/>
              </a:rPr>
              <a:t>engagement:Understanding</a:t>
            </a:r>
            <a:r>
              <a:rPr lang="en-US" sz="1400" dirty="0">
                <a:latin typeface="Arial" panose="020B0604020202020204" pitchFamily="34" charset="0"/>
                <a:cs typeface="Arial" panose="020B0604020202020204" pitchFamily="34" charset="0"/>
              </a:rPr>
              <a:t> authenticity, transparency, and employee </a:t>
            </a:r>
            <a:r>
              <a:rPr lang="en-US" sz="1400" dirty="0" err="1">
                <a:latin typeface="Arial" panose="020B0604020202020204" pitchFamily="34" charset="0"/>
                <a:cs typeface="Arial" panose="020B0604020202020204" pitchFamily="34" charset="0"/>
              </a:rPr>
              <a:t>behaviours</a:t>
            </a:r>
            <a:r>
              <a:rPr lang="en-US" sz="1400" dirty="0">
                <a:latin typeface="Arial" panose="020B0604020202020204" pitchFamily="34" charset="0"/>
                <a:cs typeface="Arial" panose="020B0604020202020204" pitchFamily="34" charset="0"/>
              </a:rPr>
              <a:t>. International Journal of Business Communication, p.2329488420954236.</a:t>
            </a:r>
          </a:p>
          <a:p>
            <a:pPr marL="0" indent="0">
              <a:buNone/>
            </a:pPr>
            <a:r>
              <a:rPr lang="en-GB" sz="1400" dirty="0" err="1">
                <a:latin typeface="Arial" panose="020B0604020202020204" pitchFamily="34" charset="0"/>
                <a:cs typeface="Arial" panose="020B0604020202020204" pitchFamily="34" charset="0"/>
              </a:rPr>
              <a:t>Negelchenko</a:t>
            </a:r>
            <a:r>
              <a:rPr lang="en-GB" sz="1400" dirty="0">
                <a:latin typeface="Arial" panose="020B0604020202020204" pitchFamily="34" charset="0"/>
                <a:cs typeface="Arial" panose="020B0604020202020204" pitchFamily="34" charset="0"/>
              </a:rPr>
              <a:t>, E.V., </a:t>
            </a:r>
            <a:r>
              <a:rPr lang="en-GB" sz="1400" dirty="0" err="1">
                <a:latin typeface="Arial" panose="020B0604020202020204" pitchFamily="34" charset="0"/>
                <a:cs typeface="Arial" panose="020B0604020202020204" pitchFamily="34" charset="0"/>
              </a:rPr>
              <a:t>Yasenok</a:t>
            </a:r>
            <a:r>
              <a:rPr lang="en-GB" sz="1400" dirty="0">
                <a:latin typeface="Arial" panose="020B0604020202020204" pitchFamily="34" charset="0"/>
                <a:cs typeface="Arial" panose="020B0604020202020204" pitchFamily="34" charset="0"/>
              </a:rPr>
              <a:t>, S.N., </a:t>
            </a:r>
            <a:r>
              <a:rPr lang="en-GB" sz="1400" dirty="0" err="1">
                <a:latin typeface="Arial" panose="020B0604020202020204" pitchFamily="34" charset="0"/>
                <a:cs typeface="Arial" panose="020B0604020202020204" pitchFamily="34" charset="0"/>
              </a:rPr>
              <a:t>Zdorovets</a:t>
            </a:r>
            <a:r>
              <a:rPr lang="en-GB" sz="1400" dirty="0">
                <a:latin typeface="Arial" panose="020B0604020202020204" pitchFamily="34" charset="0"/>
                <a:cs typeface="Arial" panose="020B0604020202020204" pitchFamily="34" charset="0"/>
              </a:rPr>
              <a:t>, Y.I., Yakovenko, N.Y. and </a:t>
            </a:r>
            <a:r>
              <a:rPr lang="en-GB" sz="1400" dirty="0" err="1">
                <a:latin typeface="Arial" panose="020B0604020202020204" pitchFamily="34" charset="0"/>
                <a:cs typeface="Arial" panose="020B0604020202020204" pitchFamily="34" charset="0"/>
              </a:rPr>
              <a:t>Kitayov</a:t>
            </a:r>
            <a:r>
              <a:rPr lang="en-GB" sz="1400" dirty="0">
                <a:latin typeface="Arial" panose="020B0604020202020204" pitchFamily="34" charset="0"/>
                <a:cs typeface="Arial" panose="020B0604020202020204" pitchFamily="34" charset="0"/>
              </a:rPr>
              <a:t>, Y.A.,2021. System of strategic management of the development of the organization.</a:t>
            </a:r>
            <a:endParaRPr lang="ro-RO"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Zahoor, N., Abdullah, N. and Zakaria, N., 2021. The role of high-performance work</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practices, work-family conflict, job stress and personality in affecting work-life balance.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Management Science Letters, 11(4), pp.1367-1378.</a:t>
            </a:r>
            <a:endParaRPr lang="ro-RO" sz="1400" dirty="0">
              <a:latin typeface="Arial" panose="020B0604020202020204" pitchFamily="34" charset="0"/>
              <a:cs typeface="Arial" panose="020B0604020202020204" pitchFamily="34" charset="0"/>
            </a:endParaRPr>
          </a:p>
          <a:p>
            <a:pPr marL="0" indent="0">
              <a:buNone/>
            </a:pPr>
            <a:r>
              <a:rPr lang="en-GB" sz="1400" dirty="0" err="1">
                <a:latin typeface="Arial" panose="020B0604020202020204" pitchFamily="34" charset="0"/>
                <a:cs typeface="Arial" panose="020B0604020202020204" pitchFamily="34" charset="0"/>
              </a:rPr>
              <a:t>Westerman</a:t>
            </a:r>
            <a:r>
              <a:rPr lang="en-GB" sz="1400" dirty="0">
                <a:latin typeface="Arial" panose="020B0604020202020204" pitchFamily="34" charset="0"/>
                <a:cs typeface="Arial" panose="020B0604020202020204" pitchFamily="34" charset="0"/>
              </a:rPr>
              <a:t>, J.W., Rao, M.B., </a:t>
            </a:r>
            <a:r>
              <a:rPr lang="en-GB" sz="1400" dirty="0" err="1">
                <a:latin typeface="Arial" panose="020B0604020202020204" pitchFamily="34" charset="0"/>
                <a:cs typeface="Arial" panose="020B0604020202020204" pitchFamily="34" charset="0"/>
              </a:rPr>
              <a:t>Vanka</a:t>
            </a:r>
            <a:r>
              <a:rPr lang="en-GB" sz="1400" dirty="0">
                <a:latin typeface="Arial" panose="020B0604020202020204" pitchFamily="34" charset="0"/>
                <a:cs typeface="Arial" panose="020B0604020202020204" pitchFamily="34" charset="0"/>
              </a:rPr>
              <a:t>, S. and Gupta, M., 2020. Sustainable human resource</a:t>
            </a:r>
            <a:r>
              <a:rPr lang="ro-RO"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management and the triple bottom line: Multi-stakeholder strategies, concepts, and</a:t>
            </a:r>
            <a:r>
              <a:rPr lang="ro-RO"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engagement.</a:t>
            </a:r>
            <a:endParaRPr lang="ro-RO"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Men, L.R., Qin, Y.S. and </a:t>
            </a:r>
            <a:r>
              <a:rPr lang="en-US" sz="1400" dirty="0" err="1">
                <a:latin typeface="Arial" panose="020B0604020202020204" pitchFamily="34" charset="0"/>
                <a:cs typeface="Arial" panose="020B0604020202020204" pitchFamily="34" charset="0"/>
              </a:rPr>
              <a:t>Mitson</a:t>
            </a:r>
            <a:r>
              <a:rPr lang="en-US" sz="1400" dirty="0">
                <a:latin typeface="Arial" panose="020B0604020202020204" pitchFamily="34" charset="0"/>
                <a:cs typeface="Arial" panose="020B0604020202020204" pitchFamily="34" charset="0"/>
              </a:rPr>
              <a:t>, R., 2021. Engaging Startup Employees via Charismatic</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Leadership Communication: The Importance of Communicating “Vision, Passion, and</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Care”. International Journal of Business Communication, p.23294884211020488.</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078528"/>
      </p:ext>
    </p:extLst>
  </p:cSld>
  <p:clrMapOvr>
    <a:masterClrMapping/>
  </p:clrMapOvr>
</p:sld>
</file>

<file path=ppt/theme/theme1.xml><?xml version="1.0" encoding="utf-8"?>
<a:theme xmlns:a="http://schemas.openxmlformats.org/drawingml/2006/main" name="Bru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7" ma:contentTypeDescription="Create a new document." ma:contentTypeScope="" ma:versionID="b0f25e442e0ee5844f6ae5bfb21d4f95">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06e2c44313be6eb97227e7057de74852"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17B7C69-7D40-455F-808F-AA08F18496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88a2b3-a887-4da5-bc58-1cd6fd79184b"/>
    <ds:schemaRef ds:uri="791995b0-624b-4c5a-90b4-d742ddd9de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EF3023-883F-41C9-B66B-4448C97E7110}">
  <ds:schemaRefs>
    <ds:schemaRef ds:uri="http://schemas.microsoft.com/sharepoint/v3/contenttype/forms"/>
  </ds:schemaRefs>
</ds:datastoreItem>
</file>

<file path=customXml/itemProps3.xml><?xml version="1.0" encoding="utf-8"?>
<ds:datastoreItem xmlns:ds="http://schemas.openxmlformats.org/officeDocument/2006/customXml" ds:itemID="{397B1E52-1DFB-4784-BF2E-B99926C2C11D}">
  <ds:schemaRefs>
    <ds:schemaRef ds:uri="http://schemas.microsoft.com/office/infopath/2007/PartnerControls"/>
    <ds:schemaRef ds:uri="http://www.w3.org/XML/1998/namespace"/>
    <ds:schemaRef ds:uri="http://purl.org/dc/dcmitype/"/>
    <ds:schemaRef ds:uri="1b88a2b3-a887-4da5-bc58-1cd6fd79184b"/>
    <ds:schemaRef ds:uri="791995b0-624b-4c5a-90b4-d742ddd9de15"/>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152</TotalTime>
  <Words>2282</Words>
  <Application>Microsoft Office PowerPoint</Application>
  <PresentationFormat>Ecran lat</PresentationFormat>
  <Paragraphs>56</Paragraphs>
  <Slides>13</Slides>
  <Notes>0</Notes>
  <HiddenSlides>0</HiddenSlides>
  <MMClips>0</MMClips>
  <ScaleCrop>false</ScaleCrop>
  <HeadingPairs>
    <vt:vector size="6" baseType="variant">
      <vt:variant>
        <vt:lpstr>Fonturi utilizate</vt:lpstr>
      </vt:variant>
      <vt:variant>
        <vt:i4>2</vt:i4>
      </vt:variant>
      <vt:variant>
        <vt:lpstr>Temă</vt:lpstr>
      </vt:variant>
      <vt:variant>
        <vt:i4>1</vt:i4>
      </vt:variant>
      <vt:variant>
        <vt:lpstr>Titluri diapozitive</vt:lpstr>
      </vt:variant>
      <vt:variant>
        <vt:i4>13</vt:i4>
      </vt:variant>
    </vt:vector>
  </HeadingPairs>
  <TitlesOfParts>
    <vt:vector size="16" baseType="lpstr">
      <vt:lpstr>Arial</vt:lpstr>
      <vt:lpstr>Century Gothic</vt:lpstr>
      <vt:lpstr>BrushVTI</vt:lpstr>
      <vt:lpstr>University Of Wales Trinity Saint David        Module name: Problem Solving and Decision Making Module code: BMSW4004  Module leader: Yajesh Kumar  Student name : Maxinese Florentina Marilena Student ID: 1919888</vt:lpstr>
      <vt:lpstr>Table of Contents:</vt:lpstr>
      <vt:lpstr>1. Introduction:</vt:lpstr>
      <vt:lpstr>2.Define a complex problem in the workplace including its scope and impact</vt:lpstr>
      <vt:lpstr>Prezentare PowerPoint</vt:lpstr>
      <vt:lpstr>The impact of the mental stress due to the new norm and dissatisfaction with the work-life balance, the productivity remains slow, employee absenteeism increases and organizational reputation goes at stake. 68% of workers say poor work-life balance negatively impacts morale and motivational at work.</vt:lpstr>
      <vt:lpstr> 3. Analyze information on the identified problem, to help inform the decision-making process</vt:lpstr>
      <vt:lpstr>4. Propose a range of alternative solutions to the problem</vt:lpstr>
      <vt:lpstr>5. Use a decision-making technique to evaluate a range of solutions to identify the most appropriate option</vt:lpstr>
      <vt:lpstr>Prezentare PowerPoint</vt:lpstr>
      <vt:lpstr>6.0 Develop a plan for implementing the solution</vt:lpstr>
      <vt:lpstr>7. Assess appropriate monitoring and review techniques to ensure successful implementation of the solution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Module name: Problem Solving and Decision Making Module code: BMSW4004  Module leader: Yajesh Kumar  Student name : Maxinese Florentina Marilena Student ID: 1919888</dc:title>
  <dc:creator>Florentina Marilena Maxinese (1919888)</dc:creator>
  <cp:lastModifiedBy>Florentina Marilena Maxinese (1919888)</cp:lastModifiedBy>
  <cp:revision>1</cp:revision>
  <dcterms:created xsi:type="dcterms:W3CDTF">2021-08-14T18:35:06Z</dcterms:created>
  <dcterms:modified xsi:type="dcterms:W3CDTF">2021-08-14T21:07:36Z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