
<file path=[Content_Types].xml><?xml version="1.0" encoding="utf-8"?>
<Types xmlns="http://schemas.openxmlformats.org/package/2006/content-types">
  <Default Extension="jpeg" ContentType="image/jpeg"/>
  <Default Extension="JPG" ContentType="image/jpeg"/>
  <Default Extension="mov" ContentType="video/quicktime"/>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8" r:id="rId3"/>
    <p:sldId id="257"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3F3F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6D96905-C3E9-85CB-AD5B-6172CF6958C4}" v="1" dt="2025-02-17T21:43:12.4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415"/>
    <p:restoredTop sz="94673"/>
  </p:normalViewPr>
  <p:slideViewPr>
    <p:cSldViewPr snapToGrid="0">
      <p:cViewPr varScale="1">
        <p:scale>
          <a:sx n="81" d="100"/>
          <a:sy n="81" d="100"/>
        </p:scale>
        <p:origin x="200" y="7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E7F47-D936-54DC-ABC4-5E0F3119B2F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F14062F1-49C9-91ED-6536-4495E6D7883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D1B35428-45A6-9BC2-A3BF-909F952A4E75}"/>
              </a:ext>
            </a:extLst>
          </p:cNvPr>
          <p:cNvSpPr>
            <a:spLocks noGrp="1"/>
          </p:cNvSpPr>
          <p:nvPr>
            <p:ph type="dt" sz="half" idx="10"/>
          </p:nvPr>
        </p:nvSpPr>
        <p:spPr/>
        <p:txBody>
          <a:bodyPr/>
          <a:lstStyle/>
          <a:p>
            <a:fld id="{25DDCB9C-A8CF-5B44-B204-07D1B8071FBC}" type="datetimeFigureOut">
              <a:rPr lang="en-GB" smtClean="0"/>
              <a:t>14/05/2025</a:t>
            </a:fld>
            <a:endParaRPr lang="en-GB"/>
          </a:p>
        </p:txBody>
      </p:sp>
      <p:sp>
        <p:nvSpPr>
          <p:cNvPr id="5" name="Footer Placeholder 4">
            <a:extLst>
              <a:ext uri="{FF2B5EF4-FFF2-40B4-BE49-F238E27FC236}">
                <a16:creationId xmlns:a16="http://schemas.microsoft.com/office/drawing/2014/main" id="{E128DAFA-BE61-EFBD-747C-4D98F4918B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F17D20-3E0A-81F4-F412-224B86C489C4}"/>
              </a:ext>
            </a:extLst>
          </p:cNvPr>
          <p:cNvSpPr>
            <a:spLocks noGrp="1"/>
          </p:cNvSpPr>
          <p:nvPr>
            <p:ph type="sldNum" sz="quarter" idx="12"/>
          </p:nvPr>
        </p:nvSpPr>
        <p:spPr/>
        <p:txBody>
          <a:bodyPr/>
          <a:lstStyle/>
          <a:p>
            <a:fld id="{AF714E7E-38C5-DE49-8C8E-C10E01AFD8ED}" type="slidenum">
              <a:rPr lang="en-GB" smtClean="0"/>
              <a:t>‹#›</a:t>
            </a:fld>
            <a:endParaRPr lang="en-GB"/>
          </a:p>
        </p:txBody>
      </p:sp>
    </p:spTree>
    <p:extLst>
      <p:ext uri="{BB962C8B-B14F-4D97-AF65-F5344CB8AC3E}">
        <p14:creationId xmlns:p14="http://schemas.microsoft.com/office/powerpoint/2010/main" val="32533681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88CFBD-9B6B-CA85-BD35-E4967B34241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0094C4F-C51F-A484-C644-1533CBDB5E5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D07A73D-911A-C69F-DCA4-BC69A0EDEA00}"/>
              </a:ext>
            </a:extLst>
          </p:cNvPr>
          <p:cNvSpPr>
            <a:spLocks noGrp="1"/>
          </p:cNvSpPr>
          <p:nvPr>
            <p:ph type="dt" sz="half" idx="10"/>
          </p:nvPr>
        </p:nvSpPr>
        <p:spPr/>
        <p:txBody>
          <a:bodyPr/>
          <a:lstStyle/>
          <a:p>
            <a:fld id="{25DDCB9C-A8CF-5B44-B204-07D1B8071FBC}" type="datetimeFigureOut">
              <a:rPr lang="en-GB" smtClean="0"/>
              <a:t>14/05/2025</a:t>
            </a:fld>
            <a:endParaRPr lang="en-GB"/>
          </a:p>
        </p:txBody>
      </p:sp>
      <p:sp>
        <p:nvSpPr>
          <p:cNvPr id="5" name="Footer Placeholder 4">
            <a:extLst>
              <a:ext uri="{FF2B5EF4-FFF2-40B4-BE49-F238E27FC236}">
                <a16:creationId xmlns:a16="http://schemas.microsoft.com/office/drawing/2014/main" id="{69D85684-AC93-5B2A-D6D6-D8BE04D5F9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C97954A-639D-F78D-CA07-5DDD3842B222}"/>
              </a:ext>
            </a:extLst>
          </p:cNvPr>
          <p:cNvSpPr>
            <a:spLocks noGrp="1"/>
          </p:cNvSpPr>
          <p:nvPr>
            <p:ph type="sldNum" sz="quarter" idx="12"/>
          </p:nvPr>
        </p:nvSpPr>
        <p:spPr/>
        <p:txBody>
          <a:bodyPr/>
          <a:lstStyle/>
          <a:p>
            <a:fld id="{AF714E7E-38C5-DE49-8C8E-C10E01AFD8ED}" type="slidenum">
              <a:rPr lang="en-GB" smtClean="0"/>
              <a:t>‹#›</a:t>
            </a:fld>
            <a:endParaRPr lang="en-GB"/>
          </a:p>
        </p:txBody>
      </p:sp>
    </p:spTree>
    <p:extLst>
      <p:ext uri="{BB962C8B-B14F-4D97-AF65-F5344CB8AC3E}">
        <p14:creationId xmlns:p14="http://schemas.microsoft.com/office/powerpoint/2010/main" val="18414238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6CA97-190D-C1DE-A7C6-050019C080FD}"/>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38911358-B03E-8A0D-6678-61A466CD80B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EADCCCB-1888-BB47-2630-B6FDFFADBC1A}"/>
              </a:ext>
            </a:extLst>
          </p:cNvPr>
          <p:cNvSpPr>
            <a:spLocks noGrp="1"/>
          </p:cNvSpPr>
          <p:nvPr>
            <p:ph type="dt" sz="half" idx="10"/>
          </p:nvPr>
        </p:nvSpPr>
        <p:spPr/>
        <p:txBody>
          <a:bodyPr/>
          <a:lstStyle/>
          <a:p>
            <a:fld id="{25DDCB9C-A8CF-5B44-B204-07D1B8071FBC}" type="datetimeFigureOut">
              <a:rPr lang="en-GB" smtClean="0"/>
              <a:t>14/05/2025</a:t>
            </a:fld>
            <a:endParaRPr lang="en-GB"/>
          </a:p>
        </p:txBody>
      </p:sp>
      <p:sp>
        <p:nvSpPr>
          <p:cNvPr id="5" name="Footer Placeholder 4">
            <a:extLst>
              <a:ext uri="{FF2B5EF4-FFF2-40B4-BE49-F238E27FC236}">
                <a16:creationId xmlns:a16="http://schemas.microsoft.com/office/drawing/2014/main" id="{E6C3E342-B515-2CD2-CF22-EC2DEEABCA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B7902FA-92EC-B242-ED3C-2CF5E6B4A2CD}"/>
              </a:ext>
            </a:extLst>
          </p:cNvPr>
          <p:cNvSpPr>
            <a:spLocks noGrp="1"/>
          </p:cNvSpPr>
          <p:nvPr>
            <p:ph type="sldNum" sz="quarter" idx="12"/>
          </p:nvPr>
        </p:nvSpPr>
        <p:spPr/>
        <p:txBody>
          <a:bodyPr/>
          <a:lstStyle/>
          <a:p>
            <a:fld id="{AF714E7E-38C5-DE49-8C8E-C10E01AFD8ED}" type="slidenum">
              <a:rPr lang="en-GB" smtClean="0"/>
              <a:t>‹#›</a:t>
            </a:fld>
            <a:endParaRPr lang="en-GB"/>
          </a:p>
        </p:txBody>
      </p:sp>
    </p:spTree>
    <p:extLst>
      <p:ext uri="{BB962C8B-B14F-4D97-AF65-F5344CB8AC3E}">
        <p14:creationId xmlns:p14="http://schemas.microsoft.com/office/powerpoint/2010/main" val="10023851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F0BBA-21D8-31D2-5501-D48CEF174D5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C329837-D757-FAED-72AC-4CF7988CE2F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439BB92-18C0-A309-F521-7540BFF6343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F67AC281-F8BE-5E97-0AE1-DBD15CF88EBD}"/>
              </a:ext>
            </a:extLst>
          </p:cNvPr>
          <p:cNvSpPr>
            <a:spLocks noGrp="1"/>
          </p:cNvSpPr>
          <p:nvPr>
            <p:ph type="dt" sz="half" idx="10"/>
          </p:nvPr>
        </p:nvSpPr>
        <p:spPr/>
        <p:txBody>
          <a:bodyPr/>
          <a:lstStyle/>
          <a:p>
            <a:fld id="{25DDCB9C-A8CF-5B44-B204-07D1B8071FBC}" type="datetimeFigureOut">
              <a:rPr lang="en-GB" smtClean="0"/>
              <a:t>14/05/2025</a:t>
            </a:fld>
            <a:endParaRPr lang="en-GB"/>
          </a:p>
        </p:txBody>
      </p:sp>
      <p:sp>
        <p:nvSpPr>
          <p:cNvPr id="6" name="Footer Placeholder 5">
            <a:extLst>
              <a:ext uri="{FF2B5EF4-FFF2-40B4-BE49-F238E27FC236}">
                <a16:creationId xmlns:a16="http://schemas.microsoft.com/office/drawing/2014/main" id="{73DD07C8-5C1D-B016-3950-32C055A8AE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E531FA7-FA1E-5311-BC3F-0D76010A3E8E}"/>
              </a:ext>
            </a:extLst>
          </p:cNvPr>
          <p:cNvSpPr>
            <a:spLocks noGrp="1"/>
          </p:cNvSpPr>
          <p:nvPr>
            <p:ph type="sldNum" sz="quarter" idx="12"/>
          </p:nvPr>
        </p:nvSpPr>
        <p:spPr/>
        <p:txBody>
          <a:bodyPr/>
          <a:lstStyle/>
          <a:p>
            <a:fld id="{AF714E7E-38C5-DE49-8C8E-C10E01AFD8ED}" type="slidenum">
              <a:rPr lang="en-GB" smtClean="0"/>
              <a:t>‹#›</a:t>
            </a:fld>
            <a:endParaRPr lang="en-GB"/>
          </a:p>
        </p:txBody>
      </p:sp>
    </p:spTree>
    <p:extLst>
      <p:ext uri="{BB962C8B-B14F-4D97-AF65-F5344CB8AC3E}">
        <p14:creationId xmlns:p14="http://schemas.microsoft.com/office/powerpoint/2010/main" val="42671121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E06A6-51B7-6D2E-0952-1932A004C8DE}"/>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27DD56EB-8F8A-73B0-89E4-B49D4154851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69CD37D-572F-5E4F-AE33-6B5EE088094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FC084B43-5138-2D27-DA41-3C86DEE8A0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57D620D-1C15-549B-6B18-9B0733F93AB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24BE72F9-E962-6108-F895-07E3D925F8B7}"/>
              </a:ext>
            </a:extLst>
          </p:cNvPr>
          <p:cNvSpPr>
            <a:spLocks noGrp="1"/>
          </p:cNvSpPr>
          <p:nvPr>
            <p:ph type="dt" sz="half" idx="10"/>
          </p:nvPr>
        </p:nvSpPr>
        <p:spPr/>
        <p:txBody>
          <a:bodyPr/>
          <a:lstStyle/>
          <a:p>
            <a:fld id="{25DDCB9C-A8CF-5B44-B204-07D1B8071FBC}" type="datetimeFigureOut">
              <a:rPr lang="en-GB" smtClean="0"/>
              <a:t>14/05/2025</a:t>
            </a:fld>
            <a:endParaRPr lang="en-GB"/>
          </a:p>
        </p:txBody>
      </p:sp>
      <p:sp>
        <p:nvSpPr>
          <p:cNvPr id="8" name="Footer Placeholder 7">
            <a:extLst>
              <a:ext uri="{FF2B5EF4-FFF2-40B4-BE49-F238E27FC236}">
                <a16:creationId xmlns:a16="http://schemas.microsoft.com/office/drawing/2014/main" id="{C16C3444-10E4-03E3-9505-B7F6FAD7EAB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121A390-AC16-BAB8-FE75-6477B32564D4}"/>
              </a:ext>
            </a:extLst>
          </p:cNvPr>
          <p:cNvSpPr>
            <a:spLocks noGrp="1"/>
          </p:cNvSpPr>
          <p:nvPr>
            <p:ph type="sldNum" sz="quarter" idx="12"/>
          </p:nvPr>
        </p:nvSpPr>
        <p:spPr/>
        <p:txBody>
          <a:bodyPr/>
          <a:lstStyle/>
          <a:p>
            <a:fld id="{AF714E7E-38C5-DE49-8C8E-C10E01AFD8ED}" type="slidenum">
              <a:rPr lang="en-GB" smtClean="0"/>
              <a:t>‹#›</a:t>
            </a:fld>
            <a:endParaRPr lang="en-GB"/>
          </a:p>
        </p:txBody>
      </p:sp>
    </p:spTree>
    <p:extLst>
      <p:ext uri="{BB962C8B-B14F-4D97-AF65-F5344CB8AC3E}">
        <p14:creationId xmlns:p14="http://schemas.microsoft.com/office/powerpoint/2010/main" val="535849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80157-C44C-DC51-616A-3F0477BB811D}"/>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A7ABB11E-A2CE-0B90-7753-B68D8FF22D7A}"/>
              </a:ext>
            </a:extLst>
          </p:cNvPr>
          <p:cNvSpPr>
            <a:spLocks noGrp="1"/>
          </p:cNvSpPr>
          <p:nvPr>
            <p:ph type="dt" sz="half" idx="10"/>
          </p:nvPr>
        </p:nvSpPr>
        <p:spPr/>
        <p:txBody>
          <a:bodyPr/>
          <a:lstStyle/>
          <a:p>
            <a:fld id="{25DDCB9C-A8CF-5B44-B204-07D1B8071FBC}" type="datetimeFigureOut">
              <a:rPr lang="en-GB" smtClean="0"/>
              <a:t>14/05/2025</a:t>
            </a:fld>
            <a:endParaRPr lang="en-GB"/>
          </a:p>
        </p:txBody>
      </p:sp>
      <p:sp>
        <p:nvSpPr>
          <p:cNvPr id="4" name="Footer Placeholder 3">
            <a:extLst>
              <a:ext uri="{FF2B5EF4-FFF2-40B4-BE49-F238E27FC236}">
                <a16:creationId xmlns:a16="http://schemas.microsoft.com/office/drawing/2014/main" id="{E3030E36-EDF2-2858-89B1-99866D4DA83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FE698B5-12C4-B46B-396C-BF2DF2C426F5}"/>
              </a:ext>
            </a:extLst>
          </p:cNvPr>
          <p:cNvSpPr>
            <a:spLocks noGrp="1"/>
          </p:cNvSpPr>
          <p:nvPr>
            <p:ph type="sldNum" sz="quarter" idx="12"/>
          </p:nvPr>
        </p:nvSpPr>
        <p:spPr/>
        <p:txBody>
          <a:bodyPr/>
          <a:lstStyle/>
          <a:p>
            <a:fld id="{AF714E7E-38C5-DE49-8C8E-C10E01AFD8ED}" type="slidenum">
              <a:rPr lang="en-GB" smtClean="0"/>
              <a:t>‹#›</a:t>
            </a:fld>
            <a:endParaRPr lang="en-GB"/>
          </a:p>
        </p:txBody>
      </p:sp>
    </p:spTree>
    <p:extLst>
      <p:ext uri="{BB962C8B-B14F-4D97-AF65-F5344CB8AC3E}">
        <p14:creationId xmlns:p14="http://schemas.microsoft.com/office/powerpoint/2010/main" val="12963410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A523F6-7437-4F1C-1A52-C9DB6DA79088}"/>
              </a:ext>
            </a:extLst>
          </p:cNvPr>
          <p:cNvSpPr>
            <a:spLocks noGrp="1"/>
          </p:cNvSpPr>
          <p:nvPr>
            <p:ph type="dt" sz="half" idx="10"/>
          </p:nvPr>
        </p:nvSpPr>
        <p:spPr/>
        <p:txBody>
          <a:bodyPr/>
          <a:lstStyle/>
          <a:p>
            <a:fld id="{25DDCB9C-A8CF-5B44-B204-07D1B8071FBC}" type="datetimeFigureOut">
              <a:rPr lang="en-GB" smtClean="0"/>
              <a:t>14/05/2025</a:t>
            </a:fld>
            <a:endParaRPr lang="en-GB"/>
          </a:p>
        </p:txBody>
      </p:sp>
      <p:sp>
        <p:nvSpPr>
          <p:cNvPr id="3" name="Footer Placeholder 2">
            <a:extLst>
              <a:ext uri="{FF2B5EF4-FFF2-40B4-BE49-F238E27FC236}">
                <a16:creationId xmlns:a16="http://schemas.microsoft.com/office/drawing/2014/main" id="{6D68751E-DE97-B072-BA91-1900CC8E313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C22C3C5-275C-A49D-2039-1C49CDCF7A20}"/>
              </a:ext>
            </a:extLst>
          </p:cNvPr>
          <p:cNvSpPr>
            <a:spLocks noGrp="1"/>
          </p:cNvSpPr>
          <p:nvPr>
            <p:ph type="sldNum" sz="quarter" idx="12"/>
          </p:nvPr>
        </p:nvSpPr>
        <p:spPr/>
        <p:txBody>
          <a:bodyPr/>
          <a:lstStyle/>
          <a:p>
            <a:fld id="{AF714E7E-38C5-DE49-8C8E-C10E01AFD8ED}" type="slidenum">
              <a:rPr lang="en-GB" smtClean="0"/>
              <a:t>‹#›</a:t>
            </a:fld>
            <a:endParaRPr lang="en-GB"/>
          </a:p>
        </p:txBody>
      </p:sp>
    </p:spTree>
    <p:extLst>
      <p:ext uri="{BB962C8B-B14F-4D97-AF65-F5344CB8AC3E}">
        <p14:creationId xmlns:p14="http://schemas.microsoft.com/office/powerpoint/2010/main" val="2371211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D4AE1-2494-6221-FAD3-D160159D34D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872326C1-BFBE-351B-58A3-6B520D8ED9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FC89221-6BCC-8637-1449-EF6C7A4BF5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D482E62-77A6-D2F0-073C-AE1F34445B10}"/>
              </a:ext>
            </a:extLst>
          </p:cNvPr>
          <p:cNvSpPr>
            <a:spLocks noGrp="1"/>
          </p:cNvSpPr>
          <p:nvPr>
            <p:ph type="dt" sz="half" idx="10"/>
          </p:nvPr>
        </p:nvSpPr>
        <p:spPr/>
        <p:txBody>
          <a:bodyPr/>
          <a:lstStyle/>
          <a:p>
            <a:fld id="{25DDCB9C-A8CF-5B44-B204-07D1B8071FBC}" type="datetimeFigureOut">
              <a:rPr lang="en-GB" smtClean="0"/>
              <a:t>14/05/2025</a:t>
            </a:fld>
            <a:endParaRPr lang="en-GB"/>
          </a:p>
        </p:txBody>
      </p:sp>
      <p:sp>
        <p:nvSpPr>
          <p:cNvPr id="6" name="Footer Placeholder 5">
            <a:extLst>
              <a:ext uri="{FF2B5EF4-FFF2-40B4-BE49-F238E27FC236}">
                <a16:creationId xmlns:a16="http://schemas.microsoft.com/office/drawing/2014/main" id="{94104C3C-0F47-ECD2-CA63-9543258DB2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2273BB1-737A-3CB6-D2DF-25816E5B1850}"/>
              </a:ext>
            </a:extLst>
          </p:cNvPr>
          <p:cNvSpPr>
            <a:spLocks noGrp="1"/>
          </p:cNvSpPr>
          <p:nvPr>
            <p:ph type="sldNum" sz="quarter" idx="12"/>
          </p:nvPr>
        </p:nvSpPr>
        <p:spPr/>
        <p:txBody>
          <a:bodyPr/>
          <a:lstStyle/>
          <a:p>
            <a:fld id="{AF714E7E-38C5-DE49-8C8E-C10E01AFD8ED}" type="slidenum">
              <a:rPr lang="en-GB" smtClean="0"/>
              <a:t>‹#›</a:t>
            </a:fld>
            <a:endParaRPr lang="en-GB"/>
          </a:p>
        </p:txBody>
      </p:sp>
    </p:spTree>
    <p:extLst>
      <p:ext uri="{BB962C8B-B14F-4D97-AF65-F5344CB8AC3E}">
        <p14:creationId xmlns:p14="http://schemas.microsoft.com/office/powerpoint/2010/main" val="3626751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ED6DEA-46AC-9D3F-24E2-A6A3A0D6098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72418319-8042-4DA9-83FE-1A77761486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B7E9D50-DF39-2E06-95FF-40CD7EC415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FCE2B10-B68B-BC32-23B7-976F3D911E03}"/>
              </a:ext>
            </a:extLst>
          </p:cNvPr>
          <p:cNvSpPr>
            <a:spLocks noGrp="1"/>
          </p:cNvSpPr>
          <p:nvPr>
            <p:ph type="dt" sz="half" idx="10"/>
          </p:nvPr>
        </p:nvSpPr>
        <p:spPr/>
        <p:txBody>
          <a:bodyPr/>
          <a:lstStyle/>
          <a:p>
            <a:fld id="{25DDCB9C-A8CF-5B44-B204-07D1B8071FBC}" type="datetimeFigureOut">
              <a:rPr lang="en-GB" smtClean="0"/>
              <a:t>14/05/2025</a:t>
            </a:fld>
            <a:endParaRPr lang="en-GB"/>
          </a:p>
        </p:txBody>
      </p:sp>
      <p:sp>
        <p:nvSpPr>
          <p:cNvPr id="6" name="Footer Placeholder 5">
            <a:extLst>
              <a:ext uri="{FF2B5EF4-FFF2-40B4-BE49-F238E27FC236}">
                <a16:creationId xmlns:a16="http://schemas.microsoft.com/office/drawing/2014/main" id="{0BD8102E-145D-90B8-FB92-9696B21C8C5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42A82D7-5F9C-EBBD-B1C6-CB9E15042281}"/>
              </a:ext>
            </a:extLst>
          </p:cNvPr>
          <p:cNvSpPr>
            <a:spLocks noGrp="1"/>
          </p:cNvSpPr>
          <p:nvPr>
            <p:ph type="sldNum" sz="quarter" idx="12"/>
          </p:nvPr>
        </p:nvSpPr>
        <p:spPr/>
        <p:txBody>
          <a:bodyPr/>
          <a:lstStyle/>
          <a:p>
            <a:fld id="{AF714E7E-38C5-DE49-8C8E-C10E01AFD8ED}" type="slidenum">
              <a:rPr lang="en-GB" smtClean="0"/>
              <a:t>‹#›</a:t>
            </a:fld>
            <a:endParaRPr lang="en-GB"/>
          </a:p>
        </p:txBody>
      </p:sp>
    </p:spTree>
    <p:extLst>
      <p:ext uri="{BB962C8B-B14F-4D97-AF65-F5344CB8AC3E}">
        <p14:creationId xmlns:p14="http://schemas.microsoft.com/office/powerpoint/2010/main" val="9392367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93595-56C0-BB80-A82F-620CE2B5D0CC}"/>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8DC4E7A5-A327-DE6A-E768-DF38BB63708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49C8FEA-C1D6-A007-2C79-252C9F1EEF00}"/>
              </a:ext>
            </a:extLst>
          </p:cNvPr>
          <p:cNvSpPr>
            <a:spLocks noGrp="1"/>
          </p:cNvSpPr>
          <p:nvPr>
            <p:ph type="dt" sz="half" idx="10"/>
          </p:nvPr>
        </p:nvSpPr>
        <p:spPr/>
        <p:txBody>
          <a:bodyPr/>
          <a:lstStyle/>
          <a:p>
            <a:fld id="{25DDCB9C-A8CF-5B44-B204-07D1B8071FBC}" type="datetimeFigureOut">
              <a:rPr lang="en-GB" smtClean="0"/>
              <a:t>14/05/2025</a:t>
            </a:fld>
            <a:endParaRPr lang="en-GB"/>
          </a:p>
        </p:txBody>
      </p:sp>
      <p:sp>
        <p:nvSpPr>
          <p:cNvPr id="5" name="Footer Placeholder 4">
            <a:extLst>
              <a:ext uri="{FF2B5EF4-FFF2-40B4-BE49-F238E27FC236}">
                <a16:creationId xmlns:a16="http://schemas.microsoft.com/office/drawing/2014/main" id="{3F340698-D37F-75F9-4EEA-FE19C24478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91B86B-9BAE-FE26-EF45-FACCF1407801}"/>
              </a:ext>
            </a:extLst>
          </p:cNvPr>
          <p:cNvSpPr>
            <a:spLocks noGrp="1"/>
          </p:cNvSpPr>
          <p:nvPr>
            <p:ph type="sldNum" sz="quarter" idx="12"/>
          </p:nvPr>
        </p:nvSpPr>
        <p:spPr/>
        <p:txBody>
          <a:bodyPr/>
          <a:lstStyle/>
          <a:p>
            <a:fld id="{AF714E7E-38C5-DE49-8C8E-C10E01AFD8ED}" type="slidenum">
              <a:rPr lang="en-GB" smtClean="0"/>
              <a:t>‹#›</a:t>
            </a:fld>
            <a:endParaRPr lang="en-GB"/>
          </a:p>
        </p:txBody>
      </p:sp>
    </p:spTree>
    <p:extLst>
      <p:ext uri="{BB962C8B-B14F-4D97-AF65-F5344CB8AC3E}">
        <p14:creationId xmlns:p14="http://schemas.microsoft.com/office/powerpoint/2010/main" val="15265132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2FDAF81-E3B0-8CCA-87B2-7AFE9A51D158}"/>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2A9CF2EE-AD05-312E-122F-0ACBD341709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D820B92-F8FE-E01E-0A7E-26DCF992052D}"/>
              </a:ext>
            </a:extLst>
          </p:cNvPr>
          <p:cNvSpPr>
            <a:spLocks noGrp="1"/>
          </p:cNvSpPr>
          <p:nvPr>
            <p:ph type="dt" sz="half" idx="10"/>
          </p:nvPr>
        </p:nvSpPr>
        <p:spPr/>
        <p:txBody>
          <a:bodyPr/>
          <a:lstStyle/>
          <a:p>
            <a:fld id="{25DDCB9C-A8CF-5B44-B204-07D1B8071FBC}" type="datetimeFigureOut">
              <a:rPr lang="en-GB" smtClean="0"/>
              <a:t>14/05/2025</a:t>
            </a:fld>
            <a:endParaRPr lang="en-GB"/>
          </a:p>
        </p:txBody>
      </p:sp>
      <p:sp>
        <p:nvSpPr>
          <p:cNvPr id="5" name="Footer Placeholder 4">
            <a:extLst>
              <a:ext uri="{FF2B5EF4-FFF2-40B4-BE49-F238E27FC236}">
                <a16:creationId xmlns:a16="http://schemas.microsoft.com/office/drawing/2014/main" id="{78E54CBE-5E90-6734-3297-863E3EF2E8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8A428C-C31D-C68E-AA1E-D39AA060C1B8}"/>
              </a:ext>
            </a:extLst>
          </p:cNvPr>
          <p:cNvSpPr>
            <a:spLocks noGrp="1"/>
          </p:cNvSpPr>
          <p:nvPr>
            <p:ph type="sldNum" sz="quarter" idx="12"/>
          </p:nvPr>
        </p:nvSpPr>
        <p:spPr/>
        <p:txBody>
          <a:bodyPr/>
          <a:lstStyle/>
          <a:p>
            <a:fld id="{AF714E7E-38C5-DE49-8C8E-C10E01AFD8ED}" type="slidenum">
              <a:rPr lang="en-GB" smtClean="0"/>
              <a:t>‹#›</a:t>
            </a:fld>
            <a:endParaRPr lang="en-GB"/>
          </a:p>
        </p:txBody>
      </p:sp>
    </p:spTree>
    <p:extLst>
      <p:ext uri="{BB962C8B-B14F-4D97-AF65-F5344CB8AC3E}">
        <p14:creationId xmlns:p14="http://schemas.microsoft.com/office/powerpoint/2010/main" val="3942855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DC9A28D-4DFA-75CD-872C-947F39FD70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D35A285D-ECA6-CC84-1681-D4C5A97E992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DE0A765-4AD2-1226-C023-ACB3A9B9CC9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5DDCB9C-A8CF-5B44-B204-07D1B8071FBC}" type="datetimeFigureOut">
              <a:rPr lang="en-GB" smtClean="0"/>
              <a:t>14/05/2025</a:t>
            </a:fld>
            <a:endParaRPr lang="en-GB"/>
          </a:p>
        </p:txBody>
      </p:sp>
      <p:sp>
        <p:nvSpPr>
          <p:cNvPr id="5" name="Footer Placeholder 4">
            <a:extLst>
              <a:ext uri="{FF2B5EF4-FFF2-40B4-BE49-F238E27FC236}">
                <a16:creationId xmlns:a16="http://schemas.microsoft.com/office/drawing/2014/main" id="{EC14DFF0-41DA-A526-131C-518DDC216DE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EA3A4F19-67B3-A90A-7815-44646B0EB9F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F714E7E-38C5-DE49-8C8E-C10E01AFD8ED}" type="slidenum">
              <a:rPr lang="en-GB" smtClean="0"/>
              <a:t>‹#›</a:t>
            </a:fld>
            <a:endParaRPr lang="en-GB"/>
          </a:p>
        </p:txBody>
      </p:sp>
    </p:spTree>
    <p:extLst>
      <p:ext uri="{BB962C8B-B14F-4D97-AF65-F5344CB8AC3E}">
        <p14:creationId xmlns:p14="http://schemas.microsoft.com/office/powerpoint/2010/main" val="5928893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slideLayout" Target="../slideLayouts/slideLayout1.xml"/><Relationship Id="rId7" Type="http://schemas.openxmlformats.org/officeDocument/2006/relationships/image" Target="../media/image5.jpeg"/><Relationship Id="rId12" Type="http://schemas.openxmlformats.org/officeDocument/2006/relationships/image" Target="../media/image10.png"/><Relationship Id="rId2" Type="http://schemas.openxmlformats.org/officeDocument/2006/relationships/video" Target="../media/media1.mov"/><Relationship Id="rId1" Type="http://schemas.microsoft.com/office/2007/relationships/media" Target="../media/media1.mov"/><Relationship Id="rId6" Type="http://schemas.openxmlformats.org/officeDocument/2006/relationships/image" Target="../media/image4.jpeg"/><Relationship Id="rId11" Type="http://schemas.openxmlformats.org/officeDocument/2006/relationships/image" Target="../media/image9.jpeg"/><Relationship Id="rId5" Type="http://schemas.openxmlformats.org/officeDocument/2006/relationships/image" Target="../media/image3.jpeg"/><Relationship Id="rId10" Type="http://schemas.openxmlformats.org/officeDocument/2006/relationships/image" Target="../media/image8.jpeg"/><Relationship Id="rId4" Type="http://schemas.openxmlformats.org/officeDocument/2006/relationships/image" Target="../media/image2.jpeg"/><Relationship Id="rId9"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jpeg"/><Relationship Id="rId1" Type="http://schemas.openxmlformats.org/officeDocument/2006/relationships/slideLayout" Target="../slideLayouts/slideLayout1.xml"/><Relationship Id="rId5" Type="http://schemas.openxmlformats.org/officeDocument/2006/relationships/image" Target="../media/image11.JP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group of women taking a selfie&#10;&#10;AI-generated content may be incorrect.">
            <a:extLst>
              <a:ext uri="{FF2B5EF4-FFF2-40B4-BE49-F238E27FC236}">
                <a16:creationId xmlns:a16="http://schemas.microsoft.com/office/drawing/2014/main" id="{D1C23DBD-B97A-10A4-BA65-EB635ACAAB6E}"/>
              </a:ext>
            </a:extLst>
          </p:cNvPr>
          <p:cNvPicPr>
            <a:picLocks noChangeAspect="1"/>
          </p:cNvPicPr>
          <p:nvPr/>
        </p:nvPicPr>
        <p:blipFill>
          <a:blip r:embed="rId2"/>
          <a:stretch>
            <a:fillRect/>
          </a:stretch>
        </p:blipFill>
        <p:spPr>
          <a:xfrm>
            <a:off x="1244298" y="19905"/>
            <a:ext cx="9119743" cy="6839807"/>
          </a:xfrm>
          <a:prstGeom prst="rect">
            <a:avLst/>
          </a:prstGeom>
        </p:spPr>
      </p:pic>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6" name="TextBox 5">
            <a:extLst>
              <a:ext uri="{FF2B5EF4-FFF2-40B4-BE49-F238E27FC236}">
                <a16:creationId xmlns:a16="http://schemas.microsoft.com/office/drawing/2014/main" id="{4AFD57FF-274A-22F9-9DED-EBFA9731ECD0}"/>
              </a:ext>
            </a:extLst>
          </p:cNvPr>
          <p:cNvSpPr txBox="1"/>
          <p:nvPr/>
        </p:nvSpPr>
        <p:spPr>
          <a:xfrm>
            <a:off x="1535625" y="4630001"/>
            <a:ext cx="9466118" cy="2308324"/>
          </a:xfrm>
          <a:prstGeom prst="rect">
            <a:avLst/>
          </a:prstGeom>
          <a:solidFill>
            <a:srgbClr val="F3F3F3">
              <a:alpha val="25882"/>
            </a:srgbClr>
          </a:solidFill>
        </p:spPr>
        <p:txBody>
          <a:bodyPr wrap="square" lIns="91440" tIns="45720" rIns="91440" bIns="45720" rtlCol="0" anchor="t">
            <a:spAutoFit/>
          </a:bodyPr>
          <a:lstStyle/>
          <a:p>
            <a:pPr algn="ctr"/>
            <a:r>
              <a:rPr lang="en-GB" sz="4800" b="1">
                <a:solidFill>
                  <a:schemeClr val="bg1"/>
                </a:solidFill>
              </a:rPr>
              <a:t>Forest school Swansea and Neath &amp; Port Talbot</a:t>
            </a:r>
          </a:p>
          <a:p>
            <a:pPr algn="ctr"/>
            <a:r>
              <a:rPr lang="en-GB" sz="4800" b="1">
                <a:solidFill>
                  <a:schemeClr val="bg1"/>
                </a:solidFill>
              </a:rPr>
              <a:t>Alternative Placement</a:t>
            </a:r>
          </a:p>
        </p:txBody>
      </p:sp>
      <p:sp>
        <p:nvSpPr>
          <p:cNvPr id="2" name="TextBox 1">
            <a:extLst>
              <a:ext uri="{FF2B5EF4-FFF2-40B4-BE49-F238E27FC236}">
                <a16:creationId xmlns:a16="http://schemas.microsoft.com/office/drawing/2014/main" id="{689C300D-704A-37A3-D9DF-CFBDD1D7CE64}"/>
              </a:ext>
            </a:extLst>
          </p:cNvPr>
          <p:cNvSpPr txBox="1"/>
          <p:nvPr/>
        </p:nvSpPr>
        <p:spPr>
          <a:xfrm rot="-10800000" flipV="1">
            <a:off x="1135710" y="3959"/>
            <a:ext cx="3191779" cy="523220"/>
          </a:xfrm>
          <a:prstGeom prst="rect">
            <a:avLst/>
          </a:prstGeom>
          <a:solidFill>
            <a:srgbClr val="F3F3F3">
              <a:alpha val="25882"/>
            </a:srgbClr>
          </a:solidFill>
        </p:spPr>
        <p:txBody>
          <a:bodyPr wrap="square" lIns="91440" tIns="45720" rIns="91440" bIns="45720" rtlCol="0" anchor="t">
            <a:spAutoFit/>
          </a:bodyPr>
          <a:lstStyle/>
          <a:p>
            <a:pPr algn="ctr"/>
            <a:r>
              <a:rPr lang="en-GB" sz="2800" b="1" dirty="0">
                <a:solidFill>
                  <a:schemeClr val="bg1"/>
                </a:solidFill>
              </a:rPr>
              <a:t>Laura Lenihan</a:t>
            </a:r>
            <a:endParaRPr lang="en-GB" sz="4800" b="1" dirty="0">
              <a:solidFill>
                <a:schemeClr val="bg1"/>
              </a:solidFill>
            </a:endParaRPr>
          </a:p>
        </p:txBody>
      </p:sp>
    </p:spTree>
    <p:extLst>
      <p:ext uri="{BB962C8B-B14F-4D97-AF65-F5344CB8AC3E}">
        <p14:creationId xmlns:p14="http://schemas.microsoft.com/office/powerpoint/2010/main" val="7371984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F9EFA5E-9DF2-305D-2265-EBE87C3F9CA3}"/>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36F59643-20A8-BA7E-F2E5-F756D6D151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extBox 1">
            <a:extLst>
              <a:ext uri="{FF2B5EF4-FFF2-40B4-BE49-F238E27FC236}">
                <a16:creationId xmlns:a16="http://schemas.microsoft.com/office/drawing/2014/main" id="{05204C10-A920-E9BD-7196-7DD74272CF2E}"/>
              </a:ext>
            </a:extLst>
          </p:cNvPr>
          <p:cNvSpPr txBox="1"/>
          <p:nvPr/>
        </p:nvSpPr>
        <p:spPr>
          <a:xfrm>
            <a:off x="-166919" y="148391"/>
            <a:ext cx="12525837" cy="769441"/>
          </a:xfrm>
          <a:prstGeom prst="rect">
            <a:avLst/>
          </a:prstGeom>
          <a:solidFill>
            <a:srgbClr val="F3F3F3">
              <a:alpha val="25882"/>
            </a:srgbClr>
          </a:solidFill>
        </p:spPr>
        <p:txBody>
          <a:bodyPr wrap="square" rtlCol="0">
            <a:spAutoFit/>
          </a:bodyPr>
          <a:lstStyle/>
          <a:p>
            <a:pPr algn="ctr"/>
            <a:r>
              <a:rPr lang="en-GB" sz="4400" b="1"/>
              <a:t>My alternative placement with Forest School:</a:t>
            </a:r>
          </a:p>
        </p:txBody>
      </p:sp>
      <p:sp>
        <p:nvSpPr>
          <p:cNvPr id="4" name="TextBox 3">
            <a:extLst>
              <a:ext uri="{FF2B5EF4-FFF2-40B4-BE49-F238E27FC236}">
                <a16:creationId xmlns:a16="http://schemas.microsoft.com/office/drawing/2014/main" id="{EEACB166-529E-6B51-4F50-4DB1DF67B54B}"/>
              </a:ext>
            </a:extLst>
          </p:cNvPr>
          <p:cNvSpPr txBox="1"/>
          <p:nvPr/>
        </p:nvSpPr>
        <p:spPr>
          <a:xfrm>
            <a:off x="1" y="3020528"/>
            <a:ext cx="3373722" cy="1815882"/>
          </a:xfrm>
          <a:prstGeom prst="rect">
            <a:avLst/>
          </a:prstGeom>
          <a:noFill/>
        </p:spPr>
        <p:txBody>
          <a:bodyPr wrap="square" rtlCol="0">
            <a:spAutoFit/>
          </a:bodyPr>
          <a:lstStyle/>
          <a:p>
            <a:r>
              <a:rPr lang="en-GB" sz="1600" b="1"/>
              <a:t>Day 1: </a:t>
            </a:r>
            <a:r>
              <a:rPr lang="en-GB" sz="1600"/>
              <a:t>I assisted in the opening of the Multi-Use Games Area ( MUGA) at </a:t>
            </a:r>
            <a:r>
              <a:rPr lang="en-GB" sz="1600" err="1"/>
              <a:t>Blean</a:t>
            </a:r>
            <a:r>
              <a:rPr lang="en-GB" sz="1600"/>
              <a:t>-Y-Maes, supporting the event with a fire pit where the children from the local community could toast marshmallows during 3:30-6. </a:t>
            </a:r>
          </a:p>
        </p:txBody>
      </p:sp>
      <p:sp>
        <p:nvSpPr>
          <p:cNvPr id="7" name="TextBox 6">
            <a:extLst>
              <a:ext uri="{FF2B5EF4-FFF2-40B4-BE49-F238E27FC236}">
                <a16:creationId xmlns:a16="http://schemas.microsoft.com/office/drawing/2014/main" id="{C1693887-24A0-2B23-084E-09FD20595EFB}"/>
              </a:ext>
            </a:extLst>
          </p:cNvPr>
          <p:cNvSpPr txBox="1"/>
          <p:nvPr/>
        </p:nvSpPr>
        <p:spPr>
          <a:xfrm>
            <a:off x="9188624" y="3071587"/>
            <a:ext cx="2904625" cy="2062103"/>
          </a:xfrm>
          <a:prstGeom prst="rect">
            <a:avLst/>
          </a:prstGeom>
          <a:noFill/>
        </p:spPr>
        <p:txBody>
          <a:bodyPr wrap="square">
            <a:spAutoFit/>
          </a:bodyPr>
          <a:lstStyle/>
          <a:p>
            <a:r>
              <a:rPr lang="en-GB" sz="1600" b="1"/>
              <a:t>Day 2: </a:t>
            </a:r>
            <a:r>
              <a:rPr lang="en-GB" sz="1600"/>
              <a:t>I took part in Seedlings sessions at Morriston Park, where children aged 0-5 attended with their parents. Only 5 or 6 children attended with their parents – significantly less than a mainstream class. </a:t>
            </a:r>
          </a:p>
        </p:txBody>
      </p:sp>
      <p:pic>
        <p:nvPicPr>
          <p:cNvPr id="9" name="Picture 8" descr="A playground with a play structure and a bucket and a bin&#10;&#10;AI-generated content may be incorrect.">
            <a:extLst>
              <a:ext uri="{FF2B5EF4-FFF2-40B4-BE49-F238E27FC236}">
                <a16:creationId xmlns:a16="http://schemas.microsoft.com/office/drawing/2014/main" id="{C714C5D1-96DE-03B8-0156-DCF280E6D99D}"/>
              </a:ext>
            </a:extLst>
          </p:cNvPr>
          <p:cNvPicPr>
            <a:picLocks noChangeAspect="1"/>
          </p:cNvPicPr>
          <p:nvPr/>
        </p:nvPicPr>
        <p:blipFill>
          <a:blip r:embed="rId4"/>
          <a:srcRect l="19491" r="16140"/>
          <a:stretch/>
        </p:blipFill>
        <p:spPr>
          <a:xfrm rot="5400000">
            <a:off x="9865140" y="359422"/>
            <a:ext cx="1551591" cy="3023244"/>
          </a:xfrm>
          <a:prstGeom prst="rect">
            <a:avLst/>
          </a:prstGeom>
        </p:spPr>
      </p:pic>
      <p:pic>
        <p:nvPicPr>
          <p:cNvPr id="12" name="Picture 11" descr="A group of stuffed animals on a blanket&#10;&#10;AI-generated content may be incorrect.">
            <a:extLst>
              <a:ext uri="{FF2B5EF4-FFF2-40B4-BE49-F238E27FC236}">
                <a16:creationId xmlns:a16="http://schemas.microsoft.com/office/drawing/2014/main" id="{48B6AA2A-333F-4BC8-88E0-DBCEDA9969D4}"/>
              </a:ext>
            </a:extLst>
          </p:cNvPr>
          <p:cNvPicPr>
            <a:picLocks noChangeAspect="1"/>
          </p:cNvPicPr>
          <p:nvPr/>
        </p:nvPicPr>
        <p:blipFill>
          <a:blip r:embed="rId5"/>
          <a:srcRect l="10526" r="45953"/>
          <a:stretch/>
        </p:blipFill>
        <p:spPr>
          <a:xfrm rot="5400000">
            <a:off x="7039141" y="4167366"/>
            <a:ext cx="1754329" cy="2638671"/>
          </a:xfrm>
          <a:prstGeom prst="rect">
            <a:avLst/>
          </a:prstGeom>
        </p:spPr>
      </p:pic>
      <p:pic>
        <p:nvPicPr>
          <p:cNvPr id="14" name="Picture 13" descr="A picnic table in a forest&#10;&#10;AI-generated content may be incorrect.">
            <a:extLst>
              <a:ext uri="{FF2B5EF4-FFF2-40B4-BE49-F238E27FC236}">
                <a16:creationId xmlns:a16="http://schemas.microsoft.com/office/drawing/2014/main" id="{7B98C414-1B96-6186-44D8-297716EBC5B5}"/>
              </a:ext>
            </a:extLst>
          </p:cNvPr>
          <p:cNvPicPr>
            <a:picLocks noChangeAspect="1"/>
          </p:cNvPicPr>
          <p:nvPr/>
        </p:nvPicPr>
        <p:blipFill>
          <a:blip r:embed="rId6"/>
          <a:srcRect t="7374" b="47193"/>
          <a:stretch/>
        </p:blipFill>
        <p:spPr>
          <a:xfrm>
            <a:off x="6691127" y="1147769"/>
            <a:ext cx="2387927" cy="1446551"/>
          </a:xfrm>
          <a:prstGeom prst="rect">
            <a:avLst/>
          </a:prstGeom>
        </p:spPr>
      </p:pic>
      <p:pic>
        <p:nvPicPr>
          <p:cNvPr id="16" name="Picture 15" descr="A picnic table with food in containers&#10;&#10;AI-generated content may be incorrect.">
            <a:extLst>
              <a:ext uri="{FF2B5EF4-FFF2-40B4-BE49-F238E27FC236}">
                <a16:creationId xmlns:a16="http://schemas.microsoft.com/office/drawing/2014/main" id="{930AC957-902D-843B-8068-6D70660C0211}"/>
              </a:ext>
            </a:extLst>
          </p:cNvPr>
          <p:cNvPicPr>
            <a:picLocks noChangeAspect="1"/>
          </p:cNvPicPr>
          <p:nvPr/>
        </p:nvPicPr>
        <p:blipFill>
          <a:blip r:embed="rId7"/>
          <a:srcRect t="23256" b="22982"/>
          <a:stretch/>
        </p:blipFill>
        <p:spPr>
          <a:xfrm>
            <a:off x="6762745" y="2728875"/>
            <a:ext cx="2316309" cy="1660358"/>
          </a:xfrm>
          <a:prstGeom prst="rect">
            <a:avLst/>
          </a:prstGeom>
        </p:spPr>
      </p:pic>
      <p:pic>
        <p:nvPicPr>
          <p:cNvPr id="18" name="Picture 17" descr="A group of picnic tables in a field&#10;&#10;AI-generated content may be incorrect.">
            <a:extLst>
              <a:ext uri="{FF2B5EF4-FFF2-40B4-BE49-F238E27FC236}">
                <a16:creationId xmlns:a16="http://schemas.microsoft.com/office/drawing/2014/main" id="{3F339C94-60BE-7A73-1357-E9F984EDDEA4}"/>
              </a:ext>
            </a:extLst>
          </p:cNvPr>
          <p:cNvPicPr>
            <a:picLocks noChangeAspect="1"/>
          </p:cNvPicPr>
          <p:nvPr/>
        </p:nvPicPr>
        <p:blipFill>
          <a:blip r:embed="rId8"/>
          <a:srcRect t="33860" b="23509"/>
          <a:stretch/>
        </p:blipFill>
        <p:spPr>
          <a:xfrm>
            <a:off x="9404083" y="5180954"/>
            <a:ext cx="2638670" cy="1499876"/>
          </a:xfrm>
          <a:prstGeom prst="rect">
            <a:avLst/>
          </a:prstGeom>
        </p:spPr>
      </p:pic>
      <p:pic>
        <p:nvPicPr>
          <p:cNvPr id="19" name="Picture 18" descr="A person holding a stick over a fire&#10;&#10;AI-generated content may be incorrect.">
            <a:extLst>
              <a:ext uri="{FF2B5EF4-FFF2-40B4-BE49-F238E27FC236}">
                <a16:creationId xmlns:a16="http://schemas.microsoft.com/office/drawing/2014/main" id="{2ACC51E5-43F1-D4B6-11A0-1018E5A89A97}"/>
              </a:ext>
            </a:extLst>
          </p:cNvPr>
          <p:cNvPicPr>
            <a:picLocks noChangeAspect="1"/>
          </p:cNvPicPr>
          <p:nvPr/>
        </p:nvPicPr>
        <p:blipFill>
          <a:blip r:embed="rId9"/>
          <a:srcRect l="15088" t="12729" r="26981" b="12731"/>
          <a:stretch/>
        </p:blipFill>
        <p:spPr>
          <a:xfrm rot="5400000">
            <a:off x="1275269" y="4717199"/>
            <a:ext cx="1754330" cy="1692955"/>
          </a:xfrm>
          <a:prstGeom prst="rect">
            <a:avLst/>
          </a:prstGeom>
        </p:spPr>
      </p:pic>
      <p:pic>
        <p:nvPicPr>
          <p:cNvPr id="26" name="Picture 25" descr="A group of people around a fire&#10;&#10;AI-generated content may be incorrect.">
            <a:extLst>
              <a:ext uri="{FF2B5EF4-FFF2-40B4-BE49-F238E27FC236}">
                <a16:creationId xmlns:a16="http://schemas.microsoft.com/office/drawing/2014/main" id="{6506CDA0-DEA4-4ECD-BCC0-F758C72B1D4B}"/>
              </a:ext>
            </a:extLst>
          </p:cNvPr>
          <p:cNvPicPr>
            <a:picLocks noChangeAspect="1"/>
          </p:cNvPicPr>
          <p:nvPr/>
        </p:nvPicPr>
        <p:blipFill>
          <a:blip r:embed="rId10"/>
          <a:srcRect b="10351"/>
          <a:stretch/>
        </p:blipFill>
        <p:spPr>
          <a:xfrm>
            <a:off x="435655" y="1347881"/>
            <a:ext cx="1980174" cy="1535449"/>
          </a:xfrm>
          <a:prstGeom prst="rect">
            <a:avLst/>
          </a:prstGeom>
        </p:spPr>
      </p:pic>
      <p:pic>
        <p:nvPicPr>
          <p:cNvPr id="28" name="Picture 27" descr="A picnic table with food and a bucket&#10;&#10;AI-generated content may be incorrect.">
            <a:extLst>
              <a:ext uri="{FF2B5EF4-FFF2-40B4-BE49-F238E27FC236}">
                <a16:creationId xmlns:a16="http://schemas.microsoft.com/office/drawing/2014/main" id="{BE291EF6-645A-F834-52ED-0BF70080EED2}"/>
              </a:ext>
            </a:extLst>
          </p:cNvPr>
          <p:cNvPicPr>
            <a:picLocks noChangeAspect="1"/>
          </p:cNvPicPr>
          <p:nvPr/>
        </p:nvPicPr>
        <p:blipFill>
          <a:blip r:embed="rId11"/>
          <a:stretch>
            <a:fillRect/>
          </a:stretch>
        </p:blipFill>
        <p:spPr>
          <a:xfrm rot="5400000">
            <a:off x="-229199" y="5234303"/>
            <a:ext cx="1902719" cy="1070279"/>
          </a:xfrm>
          <a:prstGeom prst="rect">
            <a:avLst/>
          </a:prstGeom>
        </p:spPr>
      </p:pic>
      <p:pic>
        <p:nvPicPr>
          <p:cNvPr id="3" name="9EA92DE2-D785-42E9-9EC5-C94B3A2BA011">
            <a:hlinkClick r:id="" action="ppaction://media"/>
            <a:extLst>
              <a:ext uri="{FF2B5EF4-FFF2-40B4-BE49-F238E27FC236}">
                <a16:creationId xmlns:a16="http://schemas.microsoft.com/office/drawing/2014/main" id="{162450AE-BB2A-CCDF-16F2-6E52443F4F2A}"/>
              </a:ext>
            </a:extLst>
          </p:cNvPr>
          <p:cNvPicPr>
            <a:picLocks noChangeAspect="1"/>
          </p:cNvPicPr>
          <p:nvPr>
            <a:videoFile r:link="rId2"/>
            <p:extLst>
              <p:ext uri="{DAA4B4D4-6D71-4841-9C94-3DE7FCFB9230}">
                <p14:media xmlns:p14="http://schemas.microsoft.com/office/powerpoint/2010/main" r:embed="rId1"/>
              </p:ext>
            </p:extLst>
          </p:nvPr>
        </p:nvPicPr>
        <p:blipFill>
          <a:blip r:embed="rId12"/>
          <a:srcRect t="10942" b="10238"/>
          <a:stretch/>
        </p:blipFill>
        <p:spPr>
          <a:xfrm>
            <a:off x="3083021" y="1484890"/>
            <a:ext cx="3429840" cy="4806052"/>
          </a:xfrm>
          <a:prstGeom prst="rect">
            <a:avLst/>
          </a:prstGeom>
        </p:spPr>
      </p:pic>
      <p:sp>
        <p:nvSpPr>
          <p:cNvPr id="5" name="TextBox 4">
            <a:extLst>
              <a:ext uri="{FF2B5EF4-FFF2-40B4-BE49-F238E27FC236}">
                <a16:creationId xmlns:a16="http://schemas.microsoft.com/office/drawing/2014/main" id="{CF1E1CEC-4B8B-5AA0-1B60-50A5AB227184}"/>
              </a:ext>
            </a:extLst>
          </p:cNvPr>
          <p:cNvSpPr txBox="1"/>
          <p:nvPr/>
        </p:nvSpPr>
        <p:spPr>
          <a:xfrm>
            <a:off x="3642135" y="6317541"/>
            <a:ext cx="2248930" cy="461665"/>
          </a:xfrm>
          <a:prstGeom prst="rect">
            <a:avLst/>
          </a:prstGeom>
          <a:noFill/>
        </p:spPr>
        <p:txBody>
          <a:bodyPr wrap="square" rtlCol="0">
            <a:spAutoFit/>
          </a:bodyPr>
          <a:lstStyle/>
          <a:p>
            <a:pPr algn="ctr"/>
            <a:r>
              <a:rPr lang="en-GB" sz="1200"/>
              <a:t>Click to play the TikTok about the experience. </a:t>
            </a:r>
          </a:p>
        </p:txBody>
      </p:sp>
    </p:spTree>
    <p:extLst>
      <p:ext uri="{BB962C8B-B14F-4D97-AF65-F5344CB8AC3E}">
        <p14:creationId xmlns:p14="http://schemas.microsoft.com/office/powerpoint/2010/main" val="1997179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60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F9EFA5E-9DF2-305D-2265-EBE87C3F9CA3}"/>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36F59643-20A8-BA7E-F2E5-F756D6D151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extBox 1">
            <a:extLst>
              <a:ext uri="{FF2B5EF4-FFF2-40B4-BE49-F238E27FC236}">
                <a16:creationId xmlns:a16="http://schemas.microsoft.com/office/drawing/2014/main" id="{05204C10-A920-E9BD-7196-7DD74272CF2E}"/>
              </a:ext>
            </a:extLst>
          </p:cNvPr>
          <p:cNvSpPr txBox="1"/>
          <p:nvPr/>
        </p:nvSpPr>
        <p:spPr>
          <a:xfrm>
            <a:off x="-166919" y="148391"/>
            <a:ext cx="12525837" cy="1200329"/>
          </a:xfrm>
          <a:prstGeom prst="rect">
            <a:avLst/>
          </a:prstGeom>
          <a:solidFill>
            <a:srgbClr val="F3F3F3">
              <a:alpha val="25882"/>
            </a:srgbClr>
          </a:solidFill>
        </p:spPr>
        <p:txBody>
          <a:bodyPr wrap="square" rtlCol="0">
            <a:spAutoFit/>
          </a:bodyPr>
          <a:lstStyle/>
          <a:p>
            <a:pPr algn="ctr"/>
            <a:r>
              <a:rPr lang="en-GB" sz="3600" b="1"/>
              <a:t>My alternative placement differs from mainstream school in several ways:</a:t>
            </a:r>
          </a:p>
        </p:txBody>
      </p:sp>
      <p:sp>
        <p:nvSpPr>
          <p:cNvPr id="4" name="TextBox 3">
            <a:extLst>
              <a:ext uri="{FF2B5EF4-FFF2-40B4-BE49-F238E27FC236}">
                <a16:creationId xmlns:a16="http://schemas.microsoft.com/office/drawing/2014/main" id="{EEACB166-529E-6B51-4F50-4DB1DF67B54B}"/>
              </a:ext>
            </a:extLst>
          </p:cNvPr>
          <p:cNvSpPr txBox="1"/>
          <p:nvPr/>
        </p:nvSpPr>
        <p:spPr>
          <a:xfrm>
            <a:off x="215389" y="1388435"/>
            <a:ext cx="4934738" cy="1384995"/>
          </a:xfrm>
          <a:prstGeom prst="rect">
            <a:avLst/>
          </a:prstGeom>
          <a:noFill/>
        </p:spPr>
        <p:txBody>
          <a:bodyPr wrap="square" rtlCol="0">
            <a:spAutoFit/>
          </a:bodyPr>
          <a:lstStyle/>
          <a:p>
            <a:r>
              <a:rPr lang="en-GB" sz="1400" b="1"/>
              <a:t>1. Less structured environment – </a:t>
            </a:r>
            <a:r>
              <a:rPr lang="en-GB" sz="1400"/>
              <a:t>Unlike structured classroom lessons, both days involved engaging with children in a more relaxed outdoor setting. Day 1 focused on a community event rather than a school timetabled, and Day 2 encouraged parent-child interaction, which is rare in mainstream. </a:t>
            </a:r>
          </a:p>
        </p:txBody>
      </p:sp>
      <p:pic>
        <p:nvPicPr>
          <p:cNvPr id="12" name="Picture 11" descr="A group of stuffed animals on a blanket&#10;&#10;AI-generated content may be incorrect.">
            <a:extLst>
              <a:ext uri="{FF2B5EF4-FFF2-40B4-BE49-F238E27FC236}">
                <a16:creationId xmlns:a16="http://schemas.microsoft.com/office/drawing/2014/main" id="{48B6AA2A-333F-4BC8-88E0-DBCEDA9969D4}"/>
              </a:ext>
            </a:extLst>
          </p:cNvPr>
          <p:cNvPicPr>
            <a:picLocks noChangeAspect="1"/>
          </p:cNvPicPr>
          <p:nvPr/>
        </p:nvPicPr>
        <p:blipFill>
          <a:blip r:embed="rId2"/>
          <a:srcRect l="10526" r="45953"/>
          <a:stretch/>
        </p:blipFill>
        <p:spPr>
          <a:xfrm rot="5400000">
            <a:off x="9029899" y="3866544"/>
            <a:ext cx="2317263" cy="3571871"/>
          </a:xfrm>
          <a:prstGeom prst="rect">
            <a:avLst/>
          </a:prstGeom>
        </p:spPr>
      </p:pic>
      <p:pic>
        <p:nvPicPr>
          <p:cNvPr id="28" name="Picture 27" descr="A picnic table with food and a bucket&#10;&#10;AI-generated content may be incorrect.">
            <a:extLst>
              <a:ext uri="{FF2B5EF4-FFF2-40B4-BE49-F238E27FC236}">
                <a16:creationId xmlns:a16="http://schemas.microsoft.com/office/drawing/2014/main" id="{BE291EF6-645A-F834-52ED-0BF70080EED2}"/>
              </a:ext>
            </a:extLst>
          </p:cNvPr>
          <p:cNvPicPr>
            <a:picLocks noChangeAspect="1"/>
          </p:cNvPicPr>
          <p:nvPr/>
        </p:nvPicPr>
        <p:blipFill>
          <a:blip r:embed="rId3"/>
          <a:stretch>
            <a:fillRect/>
          </a:stretch>
        </p:blipFill>
        <p:spPr>
          <a:xfrm rot="5400000">
            <a:off x="9190038" y="1636876"/>
            <a:ext cx="3195695" cy="2373161"/>
          </a:xfrm>
          <a:prstGeom prst="rect">
            <a:avLst/>
          </a:prstGeom>
        </p:spPr>
      </p:pic>
      <p:sp>
        <p:nvSpPr>
          <p:cNvPr id="30" name="TextBox 29">
            <a:extLst>
              <a:ext uri="{FF2B5EF4-FFF2-40B4-BE49-F238E27FC236}">
                <a16:creationId xmlns:a16="http://schemas.microsoft.com/office/drawing/2014/main" id="{32849F2A-EA02-4CC3-FB24-E029BEA7FB52}"/>
              </a:ext>
            </a:extLst>
          </p:cNvPr>
          <p:cNvSpPr txBox="1"/>
          <p:nvPr/>
        </p:nvSpPr>
        <p:spPr>
          <a:xfrm>
            <a:off x="215389" y="2825177"/>
            <a:ext cx="4712205" cy="738664"/>
          </a:xfrm>
          <a:prstGeom prst="rect">
            <a:avLst/>
          </a:prstGeom>
          <a:noFill/>
        </p:spPr>
        <p:txBody>
          <a:bodyPr wrap="square" rtlCol="0">
            <a:spAutoFit/>
          </a:bodyPr>
          <a:lstStyle/>
          <a:p>
            <a:r>
              <a:rPr lang="en-GB" sz="1400" b="1"/>
              <a:t>2. Outdoors </a:t>
            </a:r>
            <a:r>
              <a:rPr lang="en-GB" sz="1400"/>
              <a:t>– Activities like toasting marshmallows over a fire pit and nature-based childhood sessions contrast with the predominantly indoor, desk-based learning in schools. </a:t>
            </a:r>
          </a:p>
        </p:txBody>
      </p:sp>
      <p:sp>
        <p:nvSpPr>
          <p:cNvPr id="31" name="TextBox 30">
            <a:extLst>
              <a:ext uri="{FF2B5EF4-FFF2-40B4-BE49-F238E27FC236}">
                <a16:creationId xmlns:a16="http://schemas.microsoft.com/office/drawing/2014/main" id="{DD9F9D30-9D77-0B58-A5D8-B2152B6B9EFD}"/>
              </a:ext>
            </a:extLst>
          </p:cNvPr>
          <p:cNvSpPr txBox="1"/>
          <p:nvPr/>
        </p:nvSpPr>
        <p:spPr>
          <a:xfrm>
            <a:off x="215389" y="3615588"/>
            <a:ext cx="4934738" cy="954107"/>
          </a:xfrm>
          <a:prstGeom prst="rect">
            <a:avLst/>
          </a:prstGeom>
          <a:noFill/>
        </p:spPr>
        <p:txBody>
          <a:bodyPr wrap="square" rtlCol="0">
            <a:spAutoFit/>
          </a:bodyPr>
          <a:lstStyle/>
          <a:p>
            <a:r>
              <a:rPr lang="en-GB" sz="1400" b="1"/>
              <a:t>3. Smaller group sizes – </a:t>
            </a:r>
            <a:r>
              <a:rPr lang="en-GB" sz="1400"/>
              <a:t>On Day 2, only five or six children attended (some of which were home schooled), compared to the larger class sizes in mainstream schools. This allowed for more child led learning in a less formal learning environment. </a:t>
            </a:r>
          </a:p>
        </p:txBody>
      </p:sp>
      <p:sp>
        <p:nvSpPr>
          <p:cNvPr id="32" name="TextBox 31">
            <a:extLst>
              <a:ext uri="{FF2B5EF4-FFF2-40B4-BE49-F238E27FC236}">
                <a16:creationId xmlns:a16="http://schemas.microsoft.com/office/drawing/2014/main" id="{1F624E6C-4A43-B369-D74F-2DB0258ED11B}"/>
              </a:ext>
            </a:extLst>
          </p:cNvPr>
          <p:cNvSpPr txBox="1"/>
          <p:nvPr/>
        </p:nvSpPr>
        <p:spPr>
          <a:xfrm>
            <a:off x="215389" y="4596178"/>
            <a:ext cx="4934738" cy="954107"/>
          </a:xfrm>
          <a:prstGeom prst="rect">
            <a:avLst/>
          </a:prstGeom>
          <a:noFill/>
        </p:spPr>
        <p:txBody>
          <a:bodyPr wrap="square" rtlCol="0">
            <a:spAutoFit/>
          </a:bodyPr>
          <a:lstStyle/>
          <a:p>
            <a:r>
              <a:rPr lang="en-GB" sz="1400" b="1"/>
              <a:t>4. Flexible hours – </a:t>
            </a:r>
            <a:r>
              <a:rPr lang="en-GB" sz="1400"/>
              <a:t>The event on Day 1 took place from 3:30-6PM, outside normal school hours, showing how alternative education settings provide learning opportunities beyond the school day. </a:t>
            </a:r>
          </a:p>
        </p:txBody>
      </p:sp>
      <p:pic>
        <p:nvPicPr>
          <p:cNvPr id="35" name="Picture 34" descr="A group of people around a fire&#10;&#10;AI-generated content may be incorrect.">
            <a:extLst>
              <a:ext uri="{FF2B5EF4-FFF2-40B4-BE49-F238E27FC236}">
                <a16:creationId xmlns:a16="http://schemas.microsoft.com/office/drawing/2014/main" id="{E60DBA76-D24C-6AAA-3C52-D744D676FE6A}"/>
              </a:ext>
            </a:extLst>
          </p:cNvPr>
          <p:cNvPicPr>
            <a:picLocks noChangeAspect="1"/>
          </p:cNvPicPr>
          <p:nvPr/>
        </p:nvPicPr>
        <p:blipFill>
          <a:blip r:embed="rId4"/>
          <a:srcRect b="10351"/>
          <a:stretch/>
        </p:blipFill>
        <p:spPr>
          <a:xfrm>
            <a:off x="5150127" y="4534609"/>
            <a:ext cx="3122954" cy="2242526"/>
          </a:xfrm>
          <a:prstGeom prst="rect">
            <a:avLst/>
          </a:prstGeom>
        </p:spPr>
      </p:pic>
      <p:pic>
        <p:nvPicPr>
          <p:cNvPr id="5" name="Picture 4" descr="A group of women smiling for a selfie&#10;&#10;Description automatically generated">
            <a:extLst>
              <a:ext uri="{FF2B5EF4-FFF2-40B4-BE49-F238E27FC236}">
                <a16:creationId xmlns:a16="http://schemas.microsoft.com/office/drawing/2014/main" id="{58394263-7704-56C9-715B-E30CB37A831E}"/>
              </a:ext>
            </a:extLst>
          </p:cNvPr>
          <p:cNvPicPr>
            <a:picLocks noChangeAspect="1"/>
          </p:cNvPicPr>
          <p:nvPr/>
        </p:nvPicPr>
        <p:blipFill>
          <a:blip r:embed="rId5"/>
          <a:stretch>
            <a:fillRect/>
          </a:stretch>
        </p:blipFill>
        <p:spPr>
          <a:xfrm>
            <a:off x="5318570" y="1334809"/>
            <a:ext cx="4104232" cy="3078174"/>
          </a:xfrm>
          <a:prstGeom prst="rect">
            <a:avLst/>
          </a:prstGeom>
        </p:spPr>
      </p:pic>
    </p:spTree>
    <p:extLst>
      <p:ext uri="{BB962C8B-B14F-4D97-AF65-F5344CB8AC3E}">
        <p14:creationId xmlns:p14="http://schemas.microsoft.com/office/powerpoint/2010/main" val="8793544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63A1321-9105-A855-A732-A940176D9BBC}"/>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287E4E76-3B7D-F6AE-46D8-0FCE25C67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extBox 1">
            <a:extLst>
              <a:ext uri="{FF2B5EF4-FFF2-40B4-BE49-F238E27FC236}">
                <a16:creationId xmlns:a16="http://schemas.microsoft.com/office/drawing/2014/main" id="{60FD6A8A-DD1D-4149-6378-D3DE47DD060B}"/>
              </a:ext>
            </a:extLst>
          </p:cNvPr>
          <p:cNvSpPr txBox="1"/>
          <p:nvPr/>
        </p:nvSpPr>
        <p:spPr>
          <a:xfrm>
            <a:off x="0" y="409478"/>
            <a:ext cx="6926065" cy="2123658"/>
          </a:xfrm>
          <a:prstGeom prst="rect">
            <a:avLst/>
          </a:prstGeom>
          <a:solidFill>
            <a:srgbClr val="F3F3F3">
              <a:alpha val="25882"/>
            </a:srgbClr>
          </a:solidFill>
        </p:spPr>
        <p:txBody>
          <a:bodyPr wrap="square" rtlCol="0">
            <a:spAutoFit/>
          </a:bodyPr>
          <a:lstStyle/>
          <a:p>
            <a:pPr algn="ctr"/>
            <a:r>
              <a:rPr lang="en-GB" sz="4400" b="1"/>
              <a:t>How did the forest school meet the needs of the learners:</a:t>
            </a:r>
          </a:p>
        </p:txBody>
      </p:sp>
      <p:sp>
        <p:nvSpPr>
          <p:cNvPr id="3" name="TextBox 2">
            <a:extLst>
              <a:ext uri="{FF2B5EF4-FFF2-40B4-BE49-F238E27FC236}">
                <a16:creationId xmlns:a16="http://schemas.microsoft.com/office/drawing/2014/main" id="{99EF3DCE-F18A-358B-8177-00551D760E60}"/>
              </a:ext>
            </a:extLst>
          </p:cNvPr>
          <p:cNvSpPr txBox="1"/>
          <p:nvPr/>
        </p:nvSpPr>
        <p:spPr>
          <a:xfrm>
            <a:off x="811972" y="2533136"/>
            <a:ext cx="5305169" cy="2554545"/>
          </a:xfrm>
          <a:prstGeom prst="rect">
            <a:avLst/>
          </a:prstGeom>
          <a:noFill/>
        </p:spPr>
        <p:txBody>
          <a:bodyPr wrap="square" rtlCol="0">
            <a:spAutoFit/>
          </a:bodyPr>
          <a:lstStyle/>
          <a:p>
            <a:r>
              <a:rPr lang="en-GB" sz="2000" b="0" i="0" u="none" strike="noStrike">
                <a:solidFill>
                  <a:srgbClr val="000000"/>
                </a:solidFill>
                <a:effectLst/>
                <a:latin typeface="Aptos" panose="020B0004020202020204" pitchFamily="34" charset="0"/>
              </a:rPr>
              <a:t>The Forest School meets the needs of learners by adapting activities to their abilities—for example, only encouraging older children to scrape their sticks for toasting marshmallows to ensure safety. Additionally, it supports individual learning preferences by allowing children to choose their own play activities, fostering independence and creativity.</a:t>
            </a:r>
            <a:endParaRPr lang="en-GB" sz="2000">
              <a:latin typeface="Aptos" panose="020B0004020202020204" pitchFamily="34" charset="0"/>
            </a:endParaRPr>
          </a:p>
        </p:txBody>
      </p:sp>
      <p:pic>
        <p:nvPicPr>
          <p:cNvPr id="7" name="Picture 6" descr="A person's hand holding a tea pot and a tray of silverware&#10;&#10;AI-generated content may be incorrect.">
            <a:extLst>
              <a:ext uri="{FF2B5EF4-FFF2-40B4-BE49-F238E27FC236}">
                <a16:creationId xmlns:a16="http://schemas.microsoft.com/office/drawing/2014/main" id="{F4A4E4ED-35E9-2380-4DB3-CF2E52869201}"/>
              </a:ext>
            </a:extLst>
          </p:cNvPr>
          <p:cNvPicPr>
            <a:picLocks noChangeAspect="1"/>
          </p:cNvPicPr>
          <p:nvPr/>
        </p:nvPicPr>
        <p:blipFill>
          <a:blip r:embed="rId2"/>
          <a:stretch>
            <a:fillRect/>
          </a:stretch>
        </p:blipFill>
        <p:spPr>
          <a:xfrm rot="5400000">
            <a:off x="6205277" y="870702"/>
            <a:ext cx="6564871" cy="5120249"/>
          </a:xfrm>
          <a:prstGeom prst="rect">
            <a:avLst/>
          </a:prstGeom>
        </p:spPr>
      </p:pic>
    </p:spTree>
    <p:extLst>
      <p:ext uri="{BB962C8B-B14F-4D97-AF65-F5344CB8AC3E}">
        <p14:creationId xmlns:p14="http://schemas.microsoft.com/office/powerpoint/2010/main" val="9207798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7F1BF7B-B44E-6117-36A5-0F5E6A2B65A5}"/>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AEBF1215-7FE7-08B9-74BA-3060BDD8D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extBox 1">
            <a:extLst>
              <a:ext uri="{FF2B5EF4-FFF2-40B4-BE49-F238E27FC236}">
                <a16:creationId xmlns:a16="http://schemas.microsoft.com/office/drawing/2014/main" id="{E0C8E357-9C17-0C55-AD5F-FCC242B9C948}"/>
              </a:ext>
            </a:extLst>
          </p:cNvPr>
          <p:cNvSpPr txBox="1"/>
          <p:nvPr/>
        </p:nvSpPr>
        <p:spPr>
          <a:xfrm>
            <a:off x="-166919" y="148391"/>
            <a:ext cx="12525837" cy="769441"/>
          </a:xfrm>
          <a:prstGeom prst="rect">
            <a:avLst/>
          </a:prstGeom>
          <a:solidFill>
            <a:srgbClr val="F3F3F3">
              <a:alpha val="25882"/>
            </a:srgbClr>
          </a:solidFill>
        </p:spPr>
        <p:txBody>
          <a:bodyPr wrap="square" rtlCol="0">
            <a:spAutoFit/>
          </a:bodyPr>
          <a:lstStyle/>
          <a:p>
            <a:pPr algn="ctr"/>
            <a:r>
              <a:rPr lang="en-GB" sz="4400" b="1"/>
              <a:t>What has inspired my future practice</a:t>
            </a:r>
          </a:p>
        </p:txBody>
      </p:sp>
      <p:sp>
        <p:nvSpPr>
          <p:cNvPr id="5" name="TextBox 4">
            <a:extLst>
              <a:ext uri="{FF2B5EF4-FFF2-40B4-BE49-F238E27FC236}">
                <a16:creationId xmlns:a16="http://schemas.microsoft.com/office/drawing/2014/main" id="{6C480778-0F02-3429-8D12-861BA3F2C650}"/>
              </a:ext>
            </a:extLst>
          </p:cNvPr>
          <p:cNvSpPr txBox="1"/>
          <p:nvPr/>
        </p:nvSpPr>
        <p:spPr>
          <a:xfrm>
            <a:off x="1752361" y="802066"/>
            <a:ext cx="8674442" cy="2308324"/>
          </a:xfrm>
          <a:prstGeom prst="rect">
            <a:avLst/>
          </a:prstGeom>
          <a:noFill/>
        </p:spPr>
        <p:txBody>
          <a:bodyPr wrap="square">
            <a:spAutoFit/>
          </a:bodyPr>
          <a:lstStyle/>
          <a:p>
            <a:r>
              <a:rPr lang="en-GB" b="0" i="0" u="none" strike="noStrike">
                <a:solidFill>
                  <a:srgbClr val="000000"/>
                </a:solidFill>
                <a:effectLst/>
                <a:latin typeface="Aptos" panose="020B0004020202020204" pitchFamily="34" charset="0"/>
              </a:rPr>
              <a:t>My experience at Forest School has shown me the value of outdoor, hands-on learning and the importance of giving children autonomy in their play and exploration. Seeing how child-led activities foster independence, creativity, and problem-solving skills has inspired me to incorporate more outdoor and experiential learning opportunities into my future teaching practice. This experience has reinforced my belief that education should go beyond the classroom, encouraging curiosity and a connection with nature. As a future teacher, I will strive to create a learning environment that values exploration, child-led learning and holistic development.</a:t>
            </a:r>
            <a:endParaRPr lang="en-GB">
              <a:latin typeface="Aptos" panose="020B0004020202020204" pitchFamily="34" charset="0"/>
            </a:endParaRPr>
          </a:p>
        </p:txBody>
      </p:sp>
      <p:pic>
        <p:nvPicPr>
          <p:cNvPr id="7" name="Picture 6" descr="A group of women taking a selfie&#10;&#10;AI-generated content may be incorrect.">
            <a:extLst>
              <a:ext uri="{FF2B5EF4-FFF2-40B4-BE49-F238E27FC236}">
                <a16:creationId xmlns:a16="http://schemas.microsoft.com/office/drawing/2014/main" id="{89A28A6B-CAFE-8EE1-2048-77861754FA76}"/>
              </a:ext>
            </a:extLst>
          </p:cNvPr>
          <p:cNvPicPr>
            <a:picLocks noChangeAspect="1"/>
          </p:cNvPicPr>
          <p:nvPr/>
        </p:nvPicPr>
        <p:blipFill>
          <a:blip r:embed="rId2"/>
          <a:stretch>
            <a:fillRect/>
          </a:stretch>
        </p:blipFill>
        <p:spPr>
          <a:xfrm>
            <a:off x="4293324" y="3294410"/>
            <a:ext cx="4094207" cy="3225113"/>
          </a:xfrm>
          <a:prstGeom prst="rect">
            <a:avLst/>
          </a:prstGeom>
        </p:spPr>
      </p:pic>
      <p:pic>
        <p:nvPicPr>
          <p:cNvPr id="9" name="Picture 8" descr="A pile of wood chips with writing on them&#10;&#10;AI-generated content may be incorrect.">
            <a:extLst>
              <a:ext uri="{FF2B5EF4-FFF2-40B4-BE49-F238E27FC236}">
                <a16:creationId xmlns:a16="http://schemas.microsoft.com/office/drawing/2014/main" id="{E2D575DF-DC27-0656-C354-BEEFC88325C9}"/>
              </a:ext>
            </a:extLst>
          </p:cNvPr>
          <p:cNvPicPr>
            <a:picLocks noChangeAspect="1"/>
          </p:cNvPicPr>
          <p:nvPr/>
        </p:nvPicPr>
        <p:blipFill>
          <a:blip r:embed="rId3"/>
          <a:srcRect l="10691" r="22162"/>
          <a:stretch/>
        </p:blipFill>
        <p:spPr>
          <a:xfrm rot="5400000">
            <a:off x="539276" y="3105824"/>
            <a:ext cx="3225112" cy="3602287"/>
          </a:xfrm>
          <a:prstGeom prst="rect">
            <a:avLst/>
          </a:prstGeom>
        </p:spPr>
      </p:pic>
      <p:pic>
        <p:nvPicPr>
          <p:cNvPr id="11" name="Picture 10" descr="A person holding a stick over a fire&#10;&#10;AI-generated content may be incorrect.">
            <a:extLst>
              <a:ext uri="{FF2B5EF4-FFF2-40B4-BE49-F238E27FC236}">
                <a16:creationId xmlns:a16="http://schemas.microsoft.com/office/drawing/2014/main" id="{BD850832-BB39-907D-9214-7FDECCABE1F3}"/>
              </a:ext>
            </a:extLst>
          </p:cNvPr>
          <p:cNvPicPr>
            <a:picLocks noChangeAspect="1"/>
          </p:cNvPicPr>
          <p:nvPr/>
        </p:nvPicPr>
        <p:blipFill>
          <a:blip r:embed="rId4"/>
          <a:srcRect l="15088" t="12729" r="26981" b="12731"/>
          <a:stretch/>
        </p:blipFill>
        <p:spPr>
          <a:xfrm rot="5400000">
            <a:off x="8671284" y="3351006"/>
            <a:ext cx="3235439" cy="3122248"/>
          </a:xfrm>
          <a:prstGeom prst="rect">
            <a:avLst/>
          </a:prstGeom>
        </p:spPr>
      </p:pic>
    </p:spTree>
    <p:extLst>
      <p:ext uri="{BB962C8B-B14F-4D97-AF65-F5344CB8AC3E}">
        <p14:creationId xmlns:p14="http://schemas.microsoft.com/office/powerpoint/2010/main" val="13216087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139DAD8-03A7-8CA2-E125-23A470164F55}"/>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7E6788BD-D1F8-D0EE-F042-CEDE26BB9F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extBox 1">
            <a:extLst>
              <a:ext uri="{FF2B5EF4-FFF2-40B4-BE49-F238E27FC236}">
                <a16:creationId xmlns:a16="http://schemas.microsoft.com/office/drawing/2014/main" id="{779C2B7F-9C7E-18D1-B180-85BBB41DC5A5}"/>
              </a:ext>
            </a:extLst>
          </p:cNvPr>
          <p:cNvSpPr txBox="1"/>
          <p:nvPr/>
        </p:nvSpPr>
        <p:spPr>
          <a:xfrm>
            <a:off x="-166919" y="518791"/>
            <a:ext cx="12525837" cy="769441"/>
          </a:xfrm>
          <a:prstGeom prst="rect">
            <a:avLst/>
          </a:prstGeom>
          <a:solidFill>
            <a:srgbClr val="F3F3F3">
              <a:alpha val="25882"/>
            </a:srgbClr>
          </a:solidFill>
        </p:spPr>
        <p:txBody>
          <a:bodyPr wrap="square" rtlCol="0">
            <a:spAutoFit/>
          </a:bodyPr>
          <a:lstStyle/>
          <a:p>
            <a:pPr algn="ctr"/>
            <a:r>
              <a:rPr lang="en-GB" sz="4400" b="1"/>
              <a:t>Challenges and opportunities</a:t>
            </a:r>
          </a:p>
        </p:txBody>
      </p:sp>
      <p:sp>
        <p:nvSpPr>
          <p:cNvPr id="3" name="TextBox 2">
            <a:extLst>
              <a:ext uri="{FF2B5EF4-FFF2-40B4-BE49-F238E27FC236}">
                <a16:creationId xmlns:a16="http://schemas.microsoft.com/office/drawing/2014/main" id="{B78B0D8D-04C0-705C-5FDB-CF4398A02F8D}"/>
              </a:ext>
            </a:extLst>
          </p:cNvPr>
          <p:cNvSpPr txBox="1"/>
          <p:nvPr/>
        </p:nvSpPr>
        <p:spPr>
          <a:xfrm>
            <a:off x="595944" y="1579591"/>
            <a:ext cx="5301916" cy="1477328"/>
          </a:xfrm>
          <a:prstGeom prst="rect">
            <a:avLst/>
          </a:prstGeom>
          <a:noFill/>
        </p:spPr>
        <p:txBody>
          <a:bodyPr wrap="square" rtlCol="0">
            <a:spAutoFit/>
          </a:bodyPr>
          <a:lstStyle/>
          <a:p>
            <a:r>
              <a:rPr lang="en-GB"/>
              <a:t>The biggest challenge is </a:t>
            </a:r>
            <a:r>
              <a:rPr lang="en-GB" b="1"/>
              <a:t>managing risk</a:t>
            </a:r>
            <a:r>
              <a:rPr lang="en-GB"/>
              <a:t>. Activities like using a fire pit and scraping sticks for toasting marshmallows required careful supervision to ensure safety while still allowing children to take appropriate risks. </a:t>
            </a:r>
          </a:p>
        </p:txBody>
      </p:sp>
      <p:sp>
        <p:nvSpPr>
          <p:cNvPr id="5" name="TextBox 4">
            <a:extLst>
              <a:ext uri="{FF2B5EF4-FFF2-40B4-BE49-F238E27FC236}">
                <a16:creationId xmlns:a16="http://schemas.microsoft.com/office/drawing/2014/main" id="{87AE4AFC-6B67-3A23-CBB9-3A75B4ED15F0}"/>
              </a:ext>
            </a:extLst>
          </p:cNvPr>
          <p:cNvSpPr txBox="1"/>
          <p:nvPr/>
        </p:nvSpPr>
        <p:spPr>
          <a:xfrm>
            <a:off x="6492280" y="1549842"/>
            <a:ext cx="5301916" cy="3693319"/>
          </a:xfrm>
          <a:prstGeom prst="rect">
            <a:avLst/>
          </a:prstGeom>
          <a:noFill/>
        </p:spPr>
        <p:txBody>
          <a:bodyPr wrap="square" rtlCol="0">
            <a:spAutoFit/>
          </a:bodyPr>
          <a:lstStyle/>
          <a:p>
            <a:r>
              <a:rPr lang="en-GB"/>
              <a:t>The opportunities from this experience include:</a:t>
            </a:r>
          </a:p>
          <a:p>
            <a:r>
              <a:rPr lang="en-GB"/>
              <a:t>1. </a:t>
            </a:r>
            <a:r>
              <a:rPr lang="en-GB" b="1"/>
              <a:t>Smaller group sizes </a:t>
            </a:r>
            <a:r>
              <a:rPr lang="en-GB"/>
              <a:t>allowing for more one on one interactions, enabling a more personalised approach to supporting children’s learning and development. </a:t>
            </a:r>
          </a:p>
          <a:p>
            <a:r>
              <a:rPr lang="en-GB"/>
              <a:t>2. The outdoors provided opportunities for </a:t>
            </a:r>
            <a:r>
              <a:rPr lang="en-GB" b="1"/>
              <a:t>hands on experiences </a:t>
            </a:r>
            <a:r>
              <a:rPr lang="en-GB"/>
              <a:t>that engaged children in ways that a traditional classroom might not. </a:t>
            </a:r>
          </a:p>
          <a:p>
            <a:r>
              <a:rPr lang="en-GB"/>
              <a:t>3. Additionally working in a setting that </a:t>
            </a:r>
            <a:r>
              <a:rPr lang="en-GB" b="1"/>
              <a:t>involved both parents and the wider community</a:t>
            </a:r>
            <a:r>
              <a:rPr lang="en-GB"/>
              <a:t> highlighted the benefits of learning beyond school walls and the importance of collaboration in education. </a:t>
            </a:r>
          </a:p>
        </p:txBody>
      </p:sp>
      <p:pic>
        <p:nvPicPr>
          <p:cNvPr id="6" name="Picture 5" descr="A group of people around a fire&#10;&#10;AI-generated content may be incorrect.">
            <a:extLst>
              <a:ext uri="{FF2B5EF4-FFF2-40B4-BE49-F238E27FC236}">
                <a16:creationId xmlns:a16="http://schemas.microsoft.com/office/drawing/2014/main" id="{D1007261-728F-F199-1186-199A77BC0D52}"/>
              </a:ext>
            </a:extLst>
          </p:cNvPr>
          <p:cNvPicPr>
            <a:picLocks noChangeAspect="1"/>
          </p:cNvPicPr>
          <p:nvPr/>
        </p:nvPicPr>
        <p:blipFill>
          <a:blip r:embed="rId2"/>
          <a:srcRect b="10351"/>
          <a:stretch/>
        </p:blipFill>
        <p:spPr>
          <a:xfrm>
            <a:off x="733943" y="3056919"/>
            <a:ext cx="4629640" cy="3589874"/>
          </a:xfrm>
          <a:prstGeom prst="rect">
            <a:avLst/>
          </a:prstGeom>
        </p:spPr>
      </p:pic>
    </p:spTree>
    <p:extLst>
      <p:ext uri="{BB962C8B-B14F-4D97-AF65-F5344CB8AC3E}">
        <p14:creationId xmlns:p14="http://schemas.microsoft.com/office/powerpoint/2010/main" val="19355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2A190F0-CF62-15AE-F8E8-7E61CDB75F57}"/>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B01CF4BC-8257-936D-B420-43A304039F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extBox 1">
            <a:extLst>
              <a:ext uri="{FF2B5EF4-FFF2-40B4-BE49-F238E27FC236}">
                <a16:creationId xmlns:a16="http://schemas.microsoft.com/office/drawing/2014/main" id="{5A9E5748-40FD-B375-4537-28D75969D67D}"/>
              </a:ext>
            </a:extLst>
          </p:cNvPr>
          <p:cNvSpPr txBox="1"/>
          <p:nvPr/>
        </p:nvSpPr>
        <p:spPr>
          <a:xfrm>
            <a:off x="3487260" y="450246"/>
            <a:ext cx="12525837" cy="769441"/>
          </a:xfrm>
          <a:prstGeom prst="rect">
            <a:avLst/>
          </a:prstGeom>
          <a:solidFill>
            <a:srgbClr val="F3F3F3">
              <a:alpha val="25882"/>
            </a:srgbClr>
          </a:solidFill>
        </p:spPr>
        <p:txBody>
          <a:bodyPr wrap="square" rtlCol="0">
            <a:spAutoFit/>
          </a:bodyPr>
          <a:lstStyle/>
          <a:p>
            <a:pPr algn="ctr"/>
            <a:r>
              <a:rPr lang="en-GB" sz="4400" b="1"/>
              <a:t>My involvement</a:t>
            </a:r>
          </a:p>
        </p:txBody>
      </p:sp>
      <p:pic>
        <p:nvPicPr>
          <p:cNvPr id="5" name="Picture 4" descr="A picnic table with food and a bucket&#10;&#10;AI-generated content may be incorrect.">
            <a:extLst>
              <a:ext uri="{FF2B5EF4-FFF2-40B4-BE49-F238E27FC236}">
                <a16:creationId xmlns:a16="http://schemas.microsoft.com/office/drawing/2014/main" id="{CC5FD432-2AC9-5C9D-F33B-F2DA841922E5}"/>
              </a:ext>
            </a:extLst>
          </p:cNvPr>
          <p:cNvPicPr>
            <a:picLocks noChangeAspect="1"/>
          </p:cNvPicPr>
          <p:nvPr/>
        </p:nvPicPr>
        <p:blipFill>
          <a:blip r:embed="rId2"/>
          <a:stretch>
            <a:fillRect/>
          </a:stretch>
        </p:blipFill>
        <p:spPr>
          <a:xfrm rot="5400000">
            <a:off x="3542983" y="1820428"/>
            <a:ext cx="4728983" cy="2660052"/>
          </a:xfrm>
          <a:prstGeom prst="rect">
            <a:avLst/>
          </a:prstGeom>
        </p:spPr>
      </p:pic>
      <p:pic>
        <p:nvPicPr>
          <p:cNvPr id="6" name="Picture 5" descr="A picnic table with food in containers&#10;&#10;AI-generated content may be incorrect.">
            <a:extLst>
              <a:ext uri="{FF2B5EF4-FFF2-40B4-BE49-F238E27FC236}">
                <a16:creationId xmlns:a16="http://schemas.microsoft.com/office/drawing/2014/main" id="{B046BAC2-35FB-E877-6F7A-3568D9D51318}"/>
              </a:ext>
            </a:extLst>
          </p:cNvPr>
          <p:cNvPicPr>
            <a:picLocks noChangeAspect="1"/>
          </p:cNvPicPr>
          <p:nvPr/>
        </p:nvPicPr>
        <p:blipFill>
          <a:blip r:embed="rId3"/>
          <a:srcRect t="23256" b="22982"/>
          <a:stretch/>
        </p:blipFill>
        <p:spPr>
          <a:xfrm>
            <a:off x="7614551" y="2080094"/>
            <a:ext cx="4458000" cy="3195547"/>
          </a:xfrm>
          <a:prstGeom prst="rect">
            <a:avLst/>
          </a:prstGeom>
        </p:spPr>
      </p:pic>
      <p:sp>
        <p:nvSpPr>
          <p:cNvPr id="7" name="TextBox 6">
            <a:extLst>
              <a:ext uri="{FF2B5EF4-FFF2-40B4-BE49-F238E27FC236}">
                <a16:creationId xmlns:a16="http://schemas.microsoft.com/office/drawing/2014/main" id="{936B12A8-8D98-9F13-F459-54ABB02CD7AA}"/>
              </a:ext>
            </a:extLst>
          </p:cNvPr>
          <p:cNvSpPr txBox="1"/>
          <p:nvPr/>
        </p:nvSpPr>
        <p:spPr>
          <a:xfrm>
            <a:off x="370352" y="5938837"/>
            <a:ext cx="3311610" cy="369332"/>
          </a:xfrm>
          <a:prstGeom prst="rect">
            <a:avLst/>
          </a:prstGeom>
          <a:noFill/>
        </p:spPr>
        <p:txBody>
          <a:bodyPr wrap="square" rtlCol="0">
            <a:spAutoFit/>
          </a:bodyPr>
          <a:lstStyle/>
          <a:p>
            <a:r>
              <a:rPr lang="en-GB" dirty="0"/>
              <a:t>Learning how to light the fire </a:t>
            </a:r>
          </a:p>
        </p:txBody>
      </p:sp>
      <p:sp>
        <p:nvSpPr>
          <p:cNvPr id="8" name="TextBox 7">
            <a:extLst>
              <a:ext uri="{FF2B5EF4-FFF2-40B4-BE49-F238E27FC236}">
                <a16:creationId xmlns:a16="http://schemas.microsoft.com/office/drawing/2014/main" id="{75E6871B-4CB6-721D-A933-5C4FA31DB817}"/>
              </a:ext>
            </a:extLst>
          </p:cNvPr>
          <p:cNvSpPr txBox="1"/>
          <p:nvPr/>
        </p:nvSpPr>
        <p:spPr>
          <a:xfrm>
            <a:off x="4440194" y="5613289"/>
            <a:ext cx="3311610" cy="923330"/>
          </a:xfrm>
          <a:prstGeom prst="rect">
            <a:avLst/>
          </a:prstGeom>
          <a:noFill/>
        </p:spPr>
        <p:txBody>
          <a:bodyPr wrap="square" rtlCol="0">
            <a:spAutoFit/>
          </a:bodyPr>
          <a:lstStyle/>
          <a:p>
            <a:r>
              <a:rPr lang="en-GB"/>
              <a:t>Encouraging children to stay behind the orange line for safety. </a:t>
            </a:r>
          </a:p>
        </p:txBody>
      </p:sp>
      <p:sp>
        <p:nvSpPr>
          <p:cNvPr id="9" name="TextBox 8">
            <a:extLst>
              <a:ext uri="{FF2B5EF4-FFF2-40B4-BE49-F238E27FC236}">
                <a16:creationId xmlns:a16="http://schemas.microsoft.com/office/drawing/2014/main" id="{66A87A93-5A69-CE60-BD4D-4F6075EBE0F2}"/>
              </a:ext>
            </a:extLst>
          </p:cNvPr>
          <p:cNvSpPr txBox="1"/>
          <p:nvPr/>
        </p:nvSpPr>
        <p:spPr>
          <a:xfrm>
            <a:off x="8315335" y="5338673"/>
            <a:ext cx="3311610" cy="923330"/>
          </a:xfrm>
          <a:prstGeom prst="rect">
            <a:avLst/>
          </a:prstGeom>
          <a:noFill/>
        </p:spPr>
        <p:txBody>
          <a:bodyPr wrap="square" rtlCol="0">
            <a:spAutoFit/>
          </a:bodyPr>
          <a:lstStyle/>
          <a:p>
            <a:r>
              <a:rPr lang="en-GB"/>
              <a:t>Supporting children and their families making objects out of clay. </a:t>
            </a:r>
          </a:p>
        </p:txBody>
      </p:sp>
      <p:pic>
        <p:nvPicPr>
          <p:cNvPr id="11" name="Picture 10" descr="A person wearing gloves and sitting on a chair&#10;&#10;Description automatically generated">
            <a:extLst>
              <a:ext uri="{FF2B5EF4-FFF2-40B4-BE49-F238E27FC236}">
                <a16:creationId xmlns:a16="http://schemas.microsoft.com/office/drawing/2014/main" id="{83EF0C73-6EA5-16A5-436F-7F6ECC8713BA}"/>
              </a:ext>
            </a:extLst>
          </p:cNvPr>
          <p:cNvPicPr>
            <a:picLocks noChangeAspect="1"/>
          </p:cNvPicPr>
          <p:nvPr/>
        </p:nvPicPr>
        <p:blipFill>
          <a:blip r:embed="rId4"/>
          <a:srcRect t="9005" b="8691"/>
          <a:stretch/>
        </p:blipFill>
        <p:spPr>
          <a:xfrm>
            <a:off x="296956" y="700732"/>
            <a:ext cx="2933132" cy="5238105"/>
          </a:xfrm>
          <a:prstGeom prst="rect">
            <a:avLst/>
          </a:prstGeom>
        </p:spPr>
      </p:pic>
    </p:spTree>
    <p:extLst>
      <p:ext uri="{BB962C8B-B14F-4D97-AF65-F5344CB8AC3E}">
        <p14:creationId xmlns:p14="http://schemas.microsoft.com/office/powerpoint/2010/main" val="16066007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602</Words>
  <Application>Microsoft Macintosh PowerPoint</Application>
  <PresentationFormat>Widescreen</PresentationFormat>
  <Paragraphs>26</Paragraphs>
  <Slides>7</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Aptos</vt:lpstr>
      <vt:lpstr>Aptos Display</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Ashley Murphy (2203999)</dc:creator>
  <cp:lastModifiedBy>Laura Lenihan (2207534)</cp:lastModifiedBy>
  <cp:revision>3</cp:revision>
  <dcterms:created xsi:type="dcterms:W3CDTF">2025-02-13T17:39:23Z</dcterms:created>
  <dcterms:modified xsi:type="dcterms:W3CDTF">2025-05-14T19:07:23Z</dcterms:modified>
</cp:coreProperties>
</file>