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7" r:id="rId6"/>
    <p:sldId id="258" r:id="rId7"/>
    <p:sldId id="259" r:id="rId8"/>
    <p:sldId id="269" r:id="rId9"/>
    <p:sldId id="260" r:id="rId10"/>
    <p:sldId id="261" r:id="rId11"/>
    <p:sldId id="262" r:id="rId12"/>
    <p:sldId id="264" r:id="rId13"/>
    <p:sldId id="265" r:id="rId14"/>
    <p:sldId id="266" r:id="rId15"/>
    <p:sldId id="268" r:id="rId16"/>
    <p:sldId id="263"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8" d="100"/>
          <a:sy n="78" d="100"/>
        </p:scale>
        <p:origin x="835"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16/06/2025</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16/06/2025</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C1C5F-B515-126C-3B7C-92CADBB2AA50}"/>
              </a:ext>
            </a:extLst>
          </p:cNvPr>
          <p:cNvSpPr>
            <a:spLocks noGrp="1"/>
          </p:cNvSpPr>
          <p:nvPr>
            <p:ph type="ctrTitle"/>
          </p:nvPr>
        </p:nvSpPr>
        <p:spPr>
          <a:xfrm>
            <a:off x="914401" y="458788"/>
            <a:ext cx="10217790" cy="3055937"/>
          </a:xfrm>
        </p:spPr>
        <p:txBody>
          <a:bodyPr>
            <a:normAutofit fontScale="90000"/>
          </a:bodyPr>
          <a:lstStyle/>
          <a:p>
            <a:br>
              <a:rPr lang="en-GB" b="1" dirty="0">
                <a:latin typeface="Arial" panose="020B0604020202020204" pitchFamily="34" charset="0"/>
                <a:cs typeface="Arial" panose="020B0604020202020204" pitchFamily="34" charset="0"/>
              </a:rPr>
            </a:br>
            <a:br>
              <a:rPr lang="en-GB" b="1" dirty="0">
                <a:latin typeface="Arial" panose="020B0604020202020204" pitchFamily="34" charset="0"/>
                <a:cs typeface="Arial" panose="020B0604020202020204" pitchFamily="34" charset="0"/>
              </a:rPr>
            </a:br>
            <a:r>
              <a:rPr lang="en-GB" sz="5300" b="1" dirty="0">
                <a:latin typeface="Arial" panose="020B0604020202020204" pitchFamily="34" charset="0"/>
                <a:cs typeface="Arial" panose="020B0604020202020204" pitchFamily="34" charset="0"/>
              </a:rPr>
              <a:t>Name – Radu Popovici</a:t>
            </a:r>
            <a:br>
              <a:rPr lang="en-GB" sz="5300" b="1" dirty="0">
                <a:latin typeface="Arial" panose="020B0604020202020204" pitchFamily="34" charset="0"/>
                <a:cs typeface="Arial" panose="020B0604020202020204" pitchFamily="34" charset="0"/>
              </a:rPr>
            </a:br>
            <a:r>
              <a:rPr lang="en-GB" sz="5300" b="1" dirty="0">
                <a:latin typeface="Arial" panose="020B0604020202020204" pitchFamily="34" charset="0"/>
                <a:cs typeface="Arial" panose="020B0604020202020204" pitchFamily="34" charset="0"/>
              </a:rPr>
              <a:t>Student Number – 2424015</a:t>
            </a:r>
            <a:br>
              <a:rPr lang="en-GB" sz="5300" b="1" dirty="0">
                <a:latin typeface="Arial" panose="020B0604020202020204" pitchFamily="34" charset="0"/>
                <a:cs typeface="Arial" panose="020B0604020202020204" pitchFamily="34" charset="0"/>
              </a:rPr>
            </a:br>
            <a:r>
              <a:rPr lang="en-GB" sz="5300" b="1" dirty="0">
                <a:latin typeface="Arial" panose="020B0604020202020204" pitchFamily="34" charset="0"/>
                <a:cs typeface="Arial" panose="020B0604020202020204" pitchFamily="34" charset="0"/>
              </a:rPr>
              <a:t>Lecturer’s Name: Dr Chijioke Uba</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7CE300B0-F805-F2E1-2440-6E435AFA4E87}"/>
              </a:ext>
            </a:extLst>
          </p:cNvPr>
          <p:cNvSpPr>
            <a:spLocks noGrp="1"/>
          </p:cNvSpPr>
          <p:nvPr>
            <p:ph type="subTitle" idx="1"/>
          </p:nvPr>
        </p:nvSpPr>
        <p:spPr>
          <a:xfrm>
            <a:off x="914401" y="3602037"/>
            <a:ext cx="10144124" cy="3055937"/>
          </a:xfrm>
        </p:spPr>
        <p:txBody>
          <a:bodyPr>
            <a:normAutofit/>
          </a:bodyPr>
          <a:lstStyle/>
          <a:p>
            <a:r>
              <a:rPr lang="en-GB" sz="4000" b="1" dirty="0">
                <a:latin typeface="Arial" panose="020B0604020202020204" pitchFamily="34" charset="0"/>
                <a:cs typeface="Arial" panose="020B0604020202020204" pitchFamily="34" charset="0"/>
              </a:rPr>
              <a:t>LCLM 4004 Component 1 </a:t>
            </a:r>
          </a:p>
          <a:p>
            <a:r>
              <a:rPr lang="en-GB" sz="4000" b="1" dirty="0">
                <a:latin typeface="Arial" panose="020B0604020202020204" pitchFamily="34" charset="0"/>
                <a:cs typeface="Arial" panose="020B0604020202020204" pitchFamily="34" charset="0"/>
              </a:rPr>
              <a:t>Assignment –</a:t>
            </a:r>
          </a:p>
          <a:p>
            <a:r>
              <a:rPr lang="en-GB" sz="3500" b="1" dirty="0">
                <a:latin typeface="Arial" panose="020B0604020202020204" pitchFamily="34" charset="0"/>
                <a:cs typeface="Arial" panose="020B0604020202020204" pitchFamily="34" charset="0"/>
              </a:rPr>
              <a:t>Problem Solving and Decision Making</a:t>
            </a:r>
          </a:p>
        </p:txBody>
      </p:sp>
    </p:spTree>
    <p:extLst>
      <p:ext uri="{BB962C8B-B14F-4D97-AF65-F5344CB8AC3E}">
        <p14:creationId xmlns:p14="http://schemas.microsoft.com/office/powerpoint/2010/main" val="791759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149088"/>
            <a:ext cx="10515600" cy="805070"/>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Outlines of Today’s Presentation</a:t>
            </a:r>
            <a:br>
              <a:rPr lang="en-GB" dirty="0"/>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222191" y="954158"/>
            <a:ext cx="11853016" cy="5438096"/>
          </a:xfrm>
        </p:spPr>
        <p:txBody>
          <a:bodyPr>
            <a:normAutofit lnSpcReduction="10000"/>
          </a:bodyPr>
          <a:lstStyle/>
          <a:p>
            <a:pPr marL="0" indent="0">
              <a:buNone/>
            </a:pP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A short introduction of Olive Tree Bistro Business.</a:t>
            </a:r>
          </a:p>
          <a:p>
            <a:r>
              <a:rPr lang="en-GB" dirty="0">
                <a:latin typeface="Arial" panose="020B0604020202020204" pitchFamily="34" charset="0"/>
                <a:cs typeface="Arial" panose="020B0604020202020204" pitchFamily="34" charset="0"/>
              </a:rPr>
              <a:t>Identify the nature of the business problem confronting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r>
              <a:rPr lang="en-GB" dirty="0">
                <a:latin typeface="Arial" panose="020B0604020202020204" pitchFamily="34" charset="0"/>
                <a:cs typeface="Arial" panose="020B0604020202020204" pitchFamily="34" charset="0"/>
              </a:rPr>
              <a:t> restaurant.</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discussion on the nature and scope of the business problem on this organization.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PESTLE/PESTEL analysis of the macro-environmental factors (pressures) affecting the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r>
              <a:rPr lang="en-GB" dirty="0">
                <a:latin typeface="Arial" panose="020B0604020202020204" pitchFamily="34" charset="0"/>
                <a:cs typeface="Arial" panose="020B0604020202020204" pitchFamily="34" charset="0"/>
              </a:rPr>
              <a:t> business as stated in the case study.</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 research-informed analysis of the business problem, with focus on cause-and-effect.</a:t>
            </a:r>
          </a:p>
        </p:txBody>
      </p:sp>
    </p:spTree>
    <p:extLst>
      <p:ext uri="{BB962C8B-B14F-4D97-AF65-F5344CB8AC3E}">
        <p14:creationId xmlns:p14="http://schemas.microsoft.com/office/powerpoint/2010/main" val="39165946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85225" y="365126"/>
            <a:ext cx="11472765" cy="1046232"/>
          </a:xfrm>
        </p:spPr>
        <p:txBody>
          <a:bodyPr>
            <a:noAutofit/>
          </a:bodyPr>
          <a:lstStyle/>
          <a:p>
            <a:pPr algn="ctr"/>
            <a:br>
              <a:rPr lang="en-GB" sz="3200" b="1" dirty="0">
                <a:latin typeface="Arial" panose="020B0604020202020204" pitchFamily="34" charset="0"/>
                <a:cs typeface="Arial" panose="020B0604020202020204" pitchFamily="34" charset="0"/>
              </a:rPr>
            </a:br>
            <a:br>
              <a:rPr lang="en-GB" sz="3200" b="1" dirty="0">
                <a:latin typeface="Arial" panose="020B06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Introduction – </a:t>
            </a:r>
            <a:r>
              <a:rPr lang="en-GB" sz="3200" b="1" dirty="0">
                <a:effectLst/>
                <a:latin typeface="Arial" panose="020B0604020202020204" pitchFamily="34" charset="0"/>
                <a:ea typeface="Aptos" panose="020B0004020202020204" pitchFamily="34" charset="0"/>
                <a:cs typeface="Arial" panose="020B0604020202020204" pitchFamily="34" charset="0"/>
              </a:rPr>
              <a:t>Olive Tree Bistro </a:t>
            </a:r>
            <a:br>
              <a:rPr lang="en-GB" sz="3200" b="1" dirty="0">
                <a:effectLst/>
                <a:latin typeface="Arial" panose="020B0604020202020204" pitchFamily="34" charset="0"/>
                <a:ea typeface="Aptos" panose="020B0004020202020204" pitchFamily="34" charset="0"/>
                <a:cs typeface="Arial" panose="020B0604020202020204" pitchFamily="34" charset="0"/>
              </a:rPr>
            </a:br>
            <a:r>
              <a:rPr lang="en-GB" sz="3200" b="1" dirty="0">
                <a:latin typeface="Arial" panose="020B0604020202020204" pitchFamily="34" charset="0"/>
                <a:cs typeface="Arial" panose="020B0604020202020204" pitchFamily="34" charset="0"/>
              </a:rPr>
              <a:t>(A short introduction of </a:t>
            </a:r>
            <a:r>
              <a:rPr lang="en-GB" sz="3200" b="1" dirty="0">
                <a:effectLst/>
                <a:latin typeface="Arial" panose="020B0604020202020204" pitchFamily="34" charset="0"/>
                <a:ea typeface="Aptos" panose="020B0004020202020204" pitchFamily="34" charset="0"/>
                <a:cs typeface="Arial" panose="020B0604020202020204" pitchFamily="34" charset="0"/>
              </a:rPr>
              <a:t>Olive Tree Bistro </a:t>
            </a:r>
            <a:r>
              <a:rPr lang="en-GB" sz="3200" b="1" dirty="0">
                <a:latin typeface="Arial" panose="020B0604020202020204" pitchFamily="34" charset="0"/>
                <a:cs typeface="Arial" panose="020B0604020202020204" pitchFamily="34" charset="0"/>
              </a:rPr>
              <a:t>company.)</a:t>
            </a:r>
            <a:br>
              <a:rPr lang="en-GB" sz="3200" b="1" dirty="0">
                <a:latin typeface="Arial" panose="020B0604020202020204" pitchFamily="34" charset="0"/>
                <a:cs typeface="Arial" panose="020B0604020202020204" pitchFamily="34" charset="0"/>
              </a:rPr>
            </a:br>
            <a:br>
              <a:rPr lang="en-GB" sz="3200" dirty="0"/>
            </a:br>
            <a:endParaRPr lang="en-GB" sz="3200"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p:txBody>
          <a:bodyPr>
            <a:normAutofit/>
          </a:bodyPr>
          <a:lstStyle/>
          <a:p>
            <a:endParaRPr lang="en-GB" dirty="0">
              <a:latin typeface="Arial" panose="020B0604020202020204" pitchFamily="34" charset="0"/>
              <a:cs typeface="Arial" panose="020B0604020202020204" pitchFamily="34" charset="0"/>
            </a:endParaRPr>
          </a:p>
          <a:p>
            <a:r>
              <a:rPr lang="en-GB" sz="2800" b="1" dirty="0">
                <a:effectLst/>
                <a:latin typeface="Arial" panose="020B0604020202020204" pitchFamily="34" charset="0"/>
                <a:ea typeface="Aptos" panose="020B0004020202020204" pitchFamily="34" charset="0"/>
                <a:cs typeface="Arial" panose="020B0604020202020204" pitchFamily="34" charset="0"/>
              </a:rPr>
              <a:t>Olive Tree Bistro </a:t>
            </a:r>
            <a:r>
              <a:rPr lang="en-GB" dirty="0">
                <a:latin typeface="Arial" panose="020B0604020202020204" pitchFamily="34" charset="0"/>
                <a:cs typeface="Arial" panose="020B0604020202020204" pitchFamily="34" charset="0"/>
              </a:rPr>
              <a:t>is a local, singular, family-run Restaurant established in 2019 in Bristol, United Kingdom.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 company prides itself in its freshly-made, Mediterranean food following traditional, homemade dishes. </a:t>
            </a:r>
          </a:p>
          <a:p>
            <a:r>
              <a:rPr lang="en-GB" sz="2800" b="1" dirty="0">
                <a:effectLst/>
                <a:latin typeface="Arial" panose="020B0604020202020204" pitchFamily="34" charset="0"/>
                <a:ea typeface="Aptos" panose="020B0004020202020204" pitchFamily="34" charset="0"/>
                <a:cs typeface="Arial" panose="020B0604020202020204" pitchFamily="34" charset="0"/>
              </a:rPr>
              <a:t>Olive Tree Bistro </a:t>
            </a:r>
            <a:r>
              <a:rPr lang="en-GB" dirty="0">
                <a:latin typeface="Arial" panose="020B0604020202020204" pitchFamily="34" charset="0"/>
                <a:cs typeface="Arial" panose="020B0604020202020204" pitchFamily="34" charset="0"/>
              </a:rPr>
              <a:t>is, however, facing financial difficulties due to several different factors, both internal and external. </a:t>
            </a:r>
          </a:p>
          <a:p>
            <a:endParaRPr lang="en-GB" dirty="0">
              <a:latin typeface="Arial" panose="020B0604020202020204" pitchFamily="34" charset="0"/>
              <a:cs typeface="Arial" panose="020B0604020202020204" pitchFamily="34" charset="0"/>
            </a:endParaRPr>
          </a:p>
          <a:p>
            <a:pPr marL="0" indent="0">
              <a:buNone/>
            </a:pPr>
            <a:endParaRPr lang="en-GB"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536217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94861" y="198783"/>
            <a:ext cx="11058939" cy="1292087"/>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Identification of the Nature of Business Problem at </a:t>
            </a:r>
            <a:r>
              <a:rPr lang="en-GB" sz="4400" b="1" dirty="0">
                <a:effectLst/>
                <a:latin typeface="Arial" panose="020B0604020202020204" pitchFamily="34" charset="0"/>
                <a:ea typeface="Aptos" panose="020B0004020202020204" pitchFamily="34" charset="0"/>
                <a:cs typeface="Arial" panose="020B0604020202020204" pitchFamily="34" charset="0"/>
              </a:rPr>
              <a:t>Olive Tree Bistro</a:t>
            </a:r>
            <a:r>
              <a:rPr lang="en-GB" b="1" dirty="0">
                <a:latin typeface="Arial" panose="020B0604020202020204" pitchFamily="34" charset="0"/>
                <a:cs typeface="Arial" panose="020B0604020202020204" pitchFamily="34" charset="0"/>
              </a:rPr>
              <a:t>.</a:t>
            </a:r>
            <a:br>
              <a:rPr lang="en-GB" dirty="0"/>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168965" y="1401418"/>
            <a:ext cx="11728174" cy="4775546"/>
          </a:xfrm>
        </p:spPr>
        <p:txBody>
          <a:bodyPr>
            <a:normAutofit/>
          </a:bodyPr>
          <a:lstStyle/>
          <a:p>
            <a:pPr marL="0" indent="0">
              <a:buNone/>
            </a:pPr>
            <a:r>
              <a:rPr lang="en-GB" dirty="0"/>
              <a:t>Olive Tree Bistro, although a charming restaurant, is currently facing a 25% loss of profit across the previous 12 months.</a:t>
            </a:r>
            <a:br>
              <a:rPr lang="en-GB" dirty="0"/>
            </a:br>
            <a:r>
              <a:rPr lang="en-GB" dirty="0"/>
              <a:t>This symptom is caused by fewer customers dining in than the business is normally used to, however this phenomenon has multiple causes itself. </a:t>
            </a:r>
            <a:br>
              <a:rPr lang="en-GB" dirty="0"/>
            </a:br>
            <a:r>
              <a:rPr lang="en-GB" dirty="0"/>
              <a:t>Due to rising food costs, more and more people are opting for cheaper alternatives. On top of that, several customers complained about the pace at which food is brought to the tables, on top of the menu itself being considered a bit archaic. </a:t>
            </a:r>
            <a:br>
              <a:rPr lang="en-GB" dirty="0"/>
            </a:br>
            <a:r>
              <a:rPr lang="en-GB" dirty="0"/>
              <a:t>Following this shift in people’s tastes and preference, new competition has sprouted in the nearby area, further sapping Olive Tree’s Bistro lifeline of paying customers. </a:t>
            </a:r>
          </a:p>
        </p:txBody>
      </p:sp>
    </p:spTree>
    <p:extLst>
      <p:ext uri="{BB962C8B-B14F-4D97-AF65-F5344CB8AC3E}">
        <p14:creationId xmlns:p14="http://schemas.microsoft.com/office/powerpoint/2010/main" val="12319123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362A14-1216-00E6-202A-02EF5C8A50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1552276-CC8A-3B8B-5731-E4B907B345E1}"/>
              </a:ext>
            </a:extLst>
          </p:cNvPr>
          <p:cNvSpPr>
            <a:spLocks noGrp="1"/>
          </p:cNvSpPr>
          <p:nvPr>
            <p:ph type="title"/>
          </p:nvPr>
        </p:nvSpPr>
        <p:spPr>
          <a:xfrm>
            <a:off x="294861" y="365125"/>
            <a:ext cx="11058939" cy="1325563"/>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The Nature and Scope of Business Problem at </a:t>
            </a:r>
            <a:r>
              <a:rPr lang="en-GB" sz="4400" b="1" dirty="0">
                <a:effectLst/>
                <a:latin typeface="Arial" panose="020B0604020202020204" pitchFamily="34" charset="0"/>
                <a:ea typeface="Aptos" panose="020B0004020202020204" pitchFamily="34" charset="0"/>
                <a:cs typeface="Arial" panose="020B0604020202020204" pitchFamily="34" charset="0"/>
              </a:rPr>
              <a:t>Olive Tree Bistro Restaurant</a:t>
            </a:r>
            <a:r>
              <a:rPr lang="en-GB" b="1" dirty="0">
                <a:latin typeface="Arial" panose="020B0604020202020204" pitchFamily="34" charset="0"/>
                <a:cs typeface="Arial" panose="020B0604020202020204" pitchFamily="34" charset="0"/>
              </a:rPr>
              <a:t>.</a:t>
            </a:r>
            <a:br>
              <a:rPr lang="en-GB" dirty="0"/>
            </a:br>
            <a:endParaRPr lang="en-GB" dirty="0"/>
          </a:p>
        </p:txBody>
      </p:sp>
      <p:sp>
        <p:nvSpPr>
          <p:cNvPr id="3" name="Content Placeholder 2">
            <a:extLst>
              <a:ext uri="{FF2B5EF4-FFF2-40B4-BE49-F238E27FC236}">
                <a16:creationId xmlns:a16="http://schemas.microsoft.com/office/drawing/2014/main" id="{ED712FB5-3E09-603E-580D-F7EE1151AD60}"/>
              </a:ext>
            </a:extLst>
          </p:cNvPr>
          <p:cNvSpPr>
            <a:spLocks noGrp="1"/>
          </p:cNvSpPr>
          <p:nvPr>
            <p:ph idx="1"/>
          </p:nvPr>
        </p:nvSpPr>
        <p:spPr>
          <a:xfrm>
            <a:off x="188843" y="1690688"/>
            <a:ext cx="11708296" cy="4486275"/>
          </a:xfrm>
        </p:spPr>
        <p:txBody>
          <a:bodyPr>
            <a:normAutofit/>
          </a:bodyPr>
          <a:lstStyle/>
          <a:p>
            <a:pPr marL="0" indent="0">
              <a:buNone/>
            </a:pPr>
            <a:r>
              <a:rPr lang="en-GB" dirty="0"/>
              <a:t>Using 5W2H in this scenario is suitable to our goal to narrow down and discern exactly what the scope of this restaurant’s issue is. </a:t>
            </a:r>
          </a:p>
          <a:p>
            <a:pPr marL="457200" lvl="1" indent="0">
              <a:buNone/>
            </a:pPr>
            <a:r>
              <a:rPr lang="en-GB" dirty="0"/>
              <a:t>What? – The problem consists of a decrease in customers and therefore revenue.</a:t>
            </a:r>
            <a:br>
              <a:rPr lang="en-GB" dirty="0"/>
            </a:br>
            <a:r>
              <a:rPr lang="en-GB" dirty="0"/>
              <a:t>When? – The problem can be tracked as far back as a little over 12 months ago.</a:t>
            </a:r>
            <a:br>
              <a:rPr lang="en-GB" dirty="0"/>
            </a:br>
            <a:r>
              <a:rPr lang="en-GB" dirty="0"/>
              <a:t>Who? – All the internal stakeholders are on edge about the situation.</a:t>
            </a:r>
            <a:br>
              <a:rPr lang="en-GB" dirty="0"/>
            </a:br>
            <a:r>
              <a:rPr lang="en-GB" dirty="0"/>
              <a:t>Why? – Increased costs and competition, as well as lack of innovation/adaptability.</a:t>
            </a:r>
            <a:br>
              <a:rPr lang="en-GB" dirty="0"/>
            </a:br>
            <a:r>
              <a:rPr lang="en-GB" dirty="0"/>
              <a:t>Where? – The problem was spotted by trailing their usual customer’s new choices.</a:t>
            </a:r>
            <a:br>
              <a:rPr lang="en-GB" dirty="0"/>
            </a:br>
            <a:r>
              <a:rPr lang="en-GB" dirty="0"/>
              <a:t>How? – The problem threatens the existence of the restaurant. </a:t>
            </a:r>
            <a:br>
              <a:rPr lang="en-GB" dirty="0"/>
            </a:br>
            <a:r>
              <a:rPr lang="en-GB" dirty="0"/>
              <a:t>How big? – The problem is large in scope, affecting several branches of the business.</a:t>
            </a:r>
          </a:p>
        </p:txBody>
      </p:sp>
    </p:spTree>
    <p:extLst>
      <p:ext uri="{BB962C8B-B14F-4D97-AF65-F5344CB8AC3E}">
        <p14:creationId xmlns:p14="http://schemas.microsoft.com/office/powerpoint/2010/main" val="22773949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139147"/>
            <a:ext cx="10515600" cy="964095"/>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 PESTLE Analysis of </a:t>
            </a:r>
            <a:r>
              <a:rPr lang="en-GB" sz="44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32389" y="1469877"/>
            <a:ext cx="10721411" cy="4707086"/>
          </a:xfrm>
        </p:spPr>
        <p:txBody>
          <a:bodyPr>
            <a:normAutofit lnSpcReduction="10000"/>
          </a:bodyPr>
          <a:lstStyle/>
          <a:p>
            <a:r>
              <a:rPr lang="en-GB" dirty="0">
                <a:latin typeface="Arial" panose="020B0604020202020204" pitchFamily="34" charset="0"/>
                <a:cs typeface="Arial" panose="020B0604020202020204" pitchFamily="34" charset="0"/>
              </a:rPr>
              <a:t>PESTLE is an acronym that stands for Political, Economic, Social, Technological, Legal and Environmental factors that may affect a business’ well being, positively, negatively or both simultaneously.</a:t>
            </a:r>
          </a:p>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It is an analytical tool for strategic business planning, is a strategic framework for understanding external influences on a business or on any project (Rastogi et al, 2016).</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These are some of the external factors impacting on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 restaurant</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43487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6"/>
            <a:ext cx="10515600" cy="920750"/>
          </a:xfrm>
        </p:spPr>
        <p:txBody>
          <a:bodyPr>
            <a:normAutofit fontScale="90000"/>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 PESTLE Analysis of </a:t>
            </a:r>
            <a:r>
              <a:rPr lang="en-GB" sz="44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202636"/>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489725214"/>
              </p:ext>
            </p:extLst>
          </p:nvPr>
        </p:nvGraphicFramePr>
        <p:xfrm>
          <a:off x="838200" y="2123386"/>
          <a:ext cx="10818264" cy="2980025"/>
        </p:xfrm>
        <a:graphic>
          <a:graphicData uri="http://schemas.openxmlformats.org/drawingml/2006/table">
            <a:tbl>
              <a:tblPr firstRow="1" bandRow="1">
                <a:tableStyleId>{5C22544A-7EE6-4342-B048-85BDC9FD1C3A}</a:tableStyleId>
              </a:tblPr>
              <a:tblGrid>
                <a:gridCol w="1731013">
                  <a:extLst>
                    <a:ext uri="{9D8B030D-6E8A-4147-A177-3AD203B41FA5}">
                      <a16:colId xmlns:a16="http://schemas.microsoft.com/office/drawing/2014/main" val="1284065850"/>
                    </a:ext>
                  </a:extLst>
                </a:gridCol>
                <a:gridCol w="1817451">
                  <a:extLst>
                    <a:ext uri="{9D8B030D-6E8A-4147-A177-3AD203B41FA5}">
                      <a16:colId xmlns:a16="http://schemas.microsoft.com/office/drawing/2014/main" val="1858564028"/>
                    </a:ext>
                  </a:extLst>
                </a:gridCol>
                <a:gridCol w="1465652">
                  <a:extLst>
                    <a:ext uri="{9D8B030D-6E8A-4147-A177-3AD203B41FA5}">
                      <a16:colId xmlns:a16="http://schemas.microsoft.com/office/drawing/2014/main" val="1949424782"/>
                    </a:ext>
                  </a:extLst>
                </a:gridCol>
                <a:gridCol w="2040901">
                  <a:extLst>
                    <a:ext uri="{9D8B030D-6E8A-4147-A177-3AD203B41FA5}">
                      <a16:colId xmlns:a16="http://schemas.microsoft.com/office/drawing/2014/main" val="446382655"/>
                    </a:ext>
                  </a:extLst>
                </a:gridCol>
                <a:gridCol w="1729347">
                  <a:extLst>
                    <a:ext uri="{9D8B030D-6E8A-4147-A177-3AD203B41FA5}">
                      <a16:colId xmlns:a16="http://schemas.microsoft.com/office/drawing/2014/main" val="3644160467"/>
                    </a:ext>
                  </a:extLst>
                </a:gridCol>
                <a:gridCol w="2033900">
                  <a:extLst>
                    <a:ext uri="{9D8B030D-6E8A-4147-A177-3AD203B41FA5}">
                      <a16:colId xmlns:a16="http://schemas.microsoft.com/office/drawing/2014/main" val="66830876"/>
                    </a:ext>
                  </a:extLst>
                </a:gridCol>
              </a:tblGrid>
              <a:tr h="1237856">
                <a:tc>
                  <a:txBody>
                    <a:bodyPr/>
                    <a:lstStyle/>
                    <a:p>
                      <a:endParaRPr lang="en-GB" sz="1600" dirty="0"/>
                    </a:p>
                    <a:p>
                      <a:r>
                        <a:rPr lang="en-GB" sz="1600" dirty="0"/>
                        <a:t>Political  Factors</a:t>
                      </a:r>
                    </a:p>
                  </a:txBody>
                  <a:tcPr/>
                </a:tc>
                <a:tc>
                  <a:txBody>
                    <a:bodyPr/>
                    <a:lstStyle/>
                    <a:p>
                      <a:endParaRPr lang="en-GB" sz="1600" dirty="0"/>
                    </a:p>
                    <a:p>
                      <a:r>
                        <a:rPr lang="en-GB" sz="1600" dirty="0"/>
                        <a:t>Economic Factors</a:t>
                      </a:r>
                    </a:p>
                  </a:txBody>
                  <a:tcPr/>
                </a:tc>
                <a:tc>
                  <a:txBody>
                    <a:bodyPr/>
                    <a:lstStyle/>
                    <a:p>
                      <a:endParaRPr lang="en-GB" sz="1600" dirty="0"/>
                    </a:p>
                    <a:p>
                      <a:r>
                        <a:rPr lang="en-GB" sz="1600" dirty="0"/>
                        <a:t>Social Factors</a:t>
                      </a:r>
                    </a:p>
                  </a:txBody>
                  <a:tcPr/>
                </a:tc>
                <a:tc>
                  <a:txBody>
                    <a:bodyPr/>
                    <a:lstStyle/>
                    <a:p>
                      <a:endParaRPr lang="en-GB" sz="1600" dirty="0"/>
                    </a:p>
                    <a:p>
                      <a:r>
                        <a:rPr lang="en-GB" sz="1600" dirty="0"/>
                        <a:t>Technological Factors</a:t>
                      </a:r>
                    </a:p>
                  </a:txBody>
                  <a:tcPr/>
                </a:tc>
                <a:tc>
                  <a:txBody>
                    <a:bodyPr/>
                    <a:lstStyle/>
                    <a:p>
                      <a:endParaRPr lang="en-GB" sz="1600" dirty="0"/>
                    </a:p>
                    <a:p>
                      <a:r>
                        <a:rPr lang="en-GB" sz="1600" dirty="0"/>
                        <a:t>Legal Factors</a:t>
                      </a:r>
                    </a:p>
                  </a:txBody>
                  <a:tcPr/>
                </a:tc>
                <a:tc>
                  <a:txBody>
                    <a:bodyPr/>
                    <a:lstStyle/>
                    <a:p>
                      <a:endParaRPr lang="en-GB" sz="1600" dirty="0"/>
                    </a:p>
                    <a:p>
                      <a:r>
                        <a:rPr lang="en-GB" sz="1600" dirty="0"/>
                        <a:t>Environmental Factors</a:t>
                      </a:r>
                    </a:p>
                  </a:txBody>
                  <a:tcPr/>
                </a:tc>
                <a:extLst>
                  <a:ext uri="{0D108BD9-81ED-4DB2-BD59-A6C34878D82A}">
                    <a16:rowId xmlns:a16="http://schemas.microsoft.com/office/drawing/2014/main" val="2083540418"/>
                  </a:ext>
                </a:extLst>
              </a:tr>
              <a:tr h="1742169">
                <a:tc>
                  <a:txBody>
                    <a:bodyPr/>
                    <a:lstStyle/>
                    <a:p>
                      <a:pPr marL="285750" indent="-285750">
                        <a:buFont typeface="Wingdings" panose="05000000000000000000" pitchFamily="2" charset="2"/>
                        <a:buChar char="§"/>
                      </a:pPr>
                      <a:r>
                        <a:rPr lang="en-GB" sz="1400" b="1" dirty="0"/>
                        <a:t>Brexit</a:t>
                      </a:r>
                    </a:p>
                  </a:txBody>
                  <a:tcPr/>
                </a:tc>
                <a:tc>
                  <a:txBody>
                    <a:bodyPr/>
                    <a:lstStyle/>
                    <a:p>
                      <a:pPr marL="285750" indent="-285750">
                        <a:buFont typeface="Wingdings" panose="05000000000000000000" pitchFamily="2" charset="2"/>
                        <a:buChar char="§"/>
                      </a:pPr>
                      <a:r>
                        <a:rPr lang="en-GB" sz="1400" b="1" dirty="0"/>
                        <a:t>Inflation </a:t>
                      </a:r>
                    </a:p>
                    <a:p>
                      <a:pPr marL="285750" indent="-285750">
                        <a:buFont typeface="Wingdings" panose="05000000000000000000" pitchFamily="2" charset="2"/>
                        <a:buChar char="§"/>
                      </a:pPr>
                      <a:r>
                        <a:rPr lang="en-GB" sz="1400" b="1" dirty="0"/>
                        <a:t>Imported goods</a:t>
                      </a:r>
                    </a:p>
                    <a:p>
                      <a:endParaRPr lang="en-GB" sz="1400" b="1" dirty="0"/>
                    </a:p>
                  </a:txBody>
                  <a:tcPr/>
                </a:tc>
                <a:tc>
                  <a:txBody>
                    <a:bodyPr/>
                    <a:lstStyle/>
                    <a:p>
                      <a:pPr marL="285750" indent="-285750">
                        <a:buFont typeface="Wingdings" panose="05000000000000000000" pitchFamily="2" charset="2"/>
                        <a:buChar char="§"/>
                      </a:pPr>
                      <a:r>
                        <a:rPr lang="en-GB" sz="1400" b="1" dirty="0"/>
                        <a:t>Customer preferences</a:t>
                      </a:r>
                    </a:p>
                    <a:p>
                      <a:pPr marL="285750" indent="-285750">
                        <a:buFont typeface="Wingdings" panose="05000000000000000000" pitchFamily="2" charset="2"/>
                        <a:buChar char="§"/>
                      </a:pPr>
                      <a:r>
                        <a:rPr lang="en-GB" sz="1400" b="1" dirty="0"/>
                        <a:t>Competition</a:t>
                      </a:r>
                    </a:p>
                    <a:p>
                      <a:endParaRPr lang="en-GB" sz="1400" b="1" dirty="0"/>
                    </a:p>
                  </a:txBody>
                  <a:tcPr/>
                </a:tc>
                <a:tc>
                  <a:txBody>
                    <a:bodyPr/>
                    <a:lstStyle/>
                    <a:p>
                      <a:pPr marL="285750" indent="-285750">
                        <a:buFont typeface="Wingdings" panose="05000000000000000000" pitchFamily="2" charset="2"/>
                        <a:buChar char="§"/>
                      </a:pPr>
                      <a:r>
                        <a:rPr lang="en-GB" sz="1400" b="1" dirty="0"/>
                        <a:t>Lack of innovation</a:t>
                      </a:r>
                    </a:p>
                    <a:p>
                      <a:pPr marL="285750" indent="-285750">
                        <a:buFont typeface="Wingdings" panose="05000000000000000000" pitchFamily="2" charset="2"/>
                        <a:buChar char="§"/>
                      </a:pPr>
                      <a:r>
                        <a:rPr lang="en-GB" sz="1400" b="1" dirty="0"/>
                        <a:t>No online presence</a:t>
                      </a:r>
                    </a:p>
                    <a:p>
                      <a:endParaRPr lang="en-GB" sz="1400" b="1" dirty="0"/>
                    </a:p>
                  </a:txBody>
                  <a:tcPr/>
                </a:tc>
                <a:tc>
                  <a:txBody>
                    <a:bodyPr/>
                    <a:lstStyle/>
                    <a:p>
                      <a:pPr marL="285750" indent="-285750">
                        <a:buFont typeface="Wingdings" panose="05000000000000000000" pitchFamily="2" charset="2"/>
                        <a:buChar char="§"/>
                      </a:pPr>
                      <a:r>
                        <a:rPr lang="en-GB" sz="1400" b="1" dirty="0"/>
                        <a:t>Import legislation</a:t>
                      </a:r>
                    </a:p>
                    <a:p>
                      <a:endParaRPr lang="en-GB" sz="1400" b="1" dirty="0"/>
                    </a:p>
                  </a:txBody>
                  <a:tcPr/>
                </a:tc>
                <a:tc>
                  <a:txBody>
                    <a:bodyPr/>
                    <a:lstStyle/>
                    <a:p>
                      <a:pPr marL="0" indent="0">
                        <a:buFont typeface="Wingdings" panose="05000000000000000000" pitchFamily="2" charset="2"/>
                        <a:buNone/>
                      </a:pPr>
                      <a:r>
                        <a:rPr lang="en-GB" sz="1400" b="1" dirty="0"/>
                        <a:t>No recognisable factors.</a:t>
                      </a:r>
                    </a:p>
                  </a:txBody>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318052" y="365125"/>
            <a:ext cx="11035748" cy="1076049"/>
          </a:xfrm>
        </p:spPr>
        <p:txBody>
          <a:bodyPr>
            <a:normAutofit fontScale="90000"/>
          </a:bodyPr>
          <a:lstStyle/>
          <a:p>
            <a:pPr algn="ctr"/>
            <a:r>
              <a:rPr lang="en-GB" b="1" dirty="0">
                <a:latin typeface="Arial" panose="020B0604020202020204" pitchFamily="34" charset="0"/>
                <a:cs typeface="Arial" panose="020B0604020202020204" pitchFamily="34" charset="0"/>
              </a:rPr>
              <a:t>Cause-and-Effect Analysis: </a:t>
            </a:r>
            <a:r>
              <a:rPr lang="en-GB" sz="4400" b="1" dirty="0">
                <a:effectLst/>
                <a:latin typeface="Arial" panose="020B0604020202020204" pitchFamily="34" charset="0"/>
                <a:ea typeface="Aptos" panose="020B0004020202020204" pitchFamily="34" charset="0"/>
                <a:cs typeface="Arial" panose="020B0604020202020204" pitchFamily="34" charset="0"/>
              </a:rPr>
              <a:t>Olive Tree Bistro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A cause-and effect analysis is a method of identifying all the possible causes associated with an effect before being able to narrow down the small number of main, root causes which need to be addressed. This method uses a cause-and-effect diagram also known as Fishbone or Ishikawa diagram (Ilie and Ciocoiu, 2010)</a:t>
            </a:r>
          </a:p>
          <a:p>
            <a:r>
              <a:rPr lang="en-GB" dirty="0">
                <a:latin typeface="Arial" panose="020B0604020202020204" pitchFamily="34" charset="0"/>
                <a:cs typeface="Arial" panose="020B0604020202020204" pitchFamily="34" charset="0"/>
              </a:rPr>
              <a:t>It is useful in root cause analysis, which is increasingly being used in health services to improve safety and care quality. A successful way of using cause-and-effect analysis is to encourage a group of staff who are involved with a service or clinical pathway to work together to identify all possible causes of a problem. (</a:t>
            </a:r>
            <a:r>
              <a:rPr lang="en-GB" dirty="0">
                <a:latin typeface="Arial" panose="020B0604020202020204" pitchFamily="34" charset="0"/>
                <a:ea typeface="DengXian" panose="02010600030101010101" pitchFamily="2" charset="-122"/>
                <a:cs typeface="Arial" panose="020B0604020202020204" pitchFamily="34" charset="0"/>
              </a:rPr>
              <a:t>Phillips and Simmonds, 2013</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41205560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1" y="198784"/>
            <a:ext cx="11698357" cy="1137036"/>
          </a:xfrm>
        </p:spPr>
        <p:txBody>
          <a:bodyPr>
            <a:normAutofit fontScale="90000"/>
          </a:bodyPr>
          <a:lstStyle/>
          <a:p>
            <a:pPr algn="ctr"/>
            <a:r>
              <a:rPr lang="en-GB" sz="4400" b="1" dirty="0">
                <a:effectLst/>
                <a:latin typeface="Arial" panose="020B0604020202020204" pitchFamily="34" charset="0"/>
                <a:ea typeface="Aptos" panose="020B0004020202020204" pitchFamily="34" charset="0"/>
                <a:cs typeface="Arial" panose="020B0604020202020204" pitchFamily="34" charset="0"/>
              </a:rPr>
              <a:t>Olive Tree Bistro </a:t>
            </a:r>
            <a:r>
              <a:rPr lang="en-GB" b="1" dirty="0">
                <a:latin typeface="Arial" panose="020B0604020202020204" pitchFamily="34" charset="0"/>
                <a:cs typeface="Arial" panose="020B0604020202020204" pitchFamily="34" charset="0"/>
              </a:rPr>
              <a:t>Cause-and-Effect Analysis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493644" y="1175657"/>
            <a:ext cx="11204712" cy="5192485"/>
          </a:xfrm>
        </p:spPr>
        <p:txBody>
          <a:bodyPr>
            <a:normAutofit fontScale="85000" lnSpcReduction="20000"/>
          </a:bodyPr>
          <a:lstStyle/>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Figure1.0:</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Fishbone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 Restaurant.</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6" name="Picture 5" descr="A diagram of a company">
            <a:extLst>
              <a:ext uri="{FF2B5EF4-FFF2-40B4-BE49-F238E27FC236}">
                <a16:creationId xmlns:a16="http://schemas.microsoft.com/office/drawing/2014/main" id="{D4BB3876-3B91-0535-CE7B-C575ED530C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41617" y="1175657"/>
            <a:ext cx="9215120" cy="4290929"/>
          </a:xfrm>
          <a:prstGeom prst="rect">
            <a:avLst/>
          </a:prstGeom>
        </p:spPr>
      </p:pic>
    </p:spTree>
    <p:extLst>
      <p:ext uri="{BB962C8B-B14F-4D97-AF65-F5344CB8AC3E}">
        <p14:creationId xmlns:p14="http://schemas.microsoft.com/office/powerpoint/2010/main" val="998075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930275"/>
          </a:xfrm>
        </p:spPr>
        <p:txBody>
          <a:bodyPr>
            <a:normAutofit/>
          </a:bodyPr>
          <a:lstStyle/>
          <a:p>
            <a:pPr algn="ctr"/>
            <a:r>
              <a:rPr lang="en-GB"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The Olive Tree Bistro is facing several difficult issues, ranging from internal struggles, such as staff being insufficient during overwhelming times, an increase in costs, as well as a lack of culinary innovation, to an increase in terms of local competing forces and a shift in the customer’s spending preferences. This puts the O.T.B. in a position where it desperately needs efficient and targeted restructuring. </a:t>
            </a: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Thank You!</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p:txBody>
          <a:bodyPr/>
          <a:lstStyle/>
          <a:p>
            <a:endParaRPr lang="en-GB"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pPr algn="ctr"/>
            <a:r>
              <a:rPr lang="en-GB" sz="4800"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D03D54-D458-6889-97D9-4D3F571E739C}"/>
              </a:ext>
            </a:extLst>
          </p:cNvPr>
          <p:cNvSpPr>
            <a:spLocks noGrp="1"/>
          </p:cNvSpPr>
          <p:nvPr>
            <p:ph type="title"/>
          </p:nvPr>
        </p:nvSpPr>
        <p:spPr>
          <a:xfrm>
            <a:off x="838200" y="133350"/>
            <a:ext cx="10515600" cy="1362076"/>
          </a:xfrm>
        </p:spPr>
        <p:txBody>
          <a:bodyPr>
            <a:normAutofit/>
          </a:bodyPr>
          <a:lstStyle/>
          <a:p>
            <a:pPr algn="ctr"/>
            <a:r>
              <a:rPr lang="en-GB" sz="5300" b="1" dirty="0">
                <a:latin typeface="Arial" panose="020B0604020202020204" pitchFamily="34" charset="0"/>
                <a:cs typeface="Arial" panose="020B0604020202020204" pitchFamily="34" charset="0"/>
              </a:rPr>
              <a:t>Question &amp; Answer Time.</a:t>
            </a:r>
          </a:p>
        </p:txBody>
      </p:sp>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algn="ctr"/>
            <a:endParaRPr lang="en-GB" sz="4800" dirty="0">
              <a:latin typeface="Arial" panose="020B0604020202020204" pitchFamily="34" charset="0"/>
              <a:cs typeface="Arial" panose="020B0604020202020204" pitchFamily="34" charset="0"/>
            </a:endParaRPr>
          </a:p>
          <a:p>
            <a:pPr marL="0" indent="0" algn="ctr">
              <a:buNone/>
            </a:pPr>
            <a:r>
              <a:rPr lang="en-GB" sz="7200" b="1" dirty="0">
                <a:latin typeface="Arial" panose="020B0604020202020204" pitchFamily="34" charset="0"/>
                <a:cs typeface="Arial" panose="020B0604020202020204" pitchFamily="34" charset="0"/>
              </a:rPr>
              <a:t>Any Questions?</a:t>
            </a:r>
            <a:endParaRPr lang="en-GB" sz="4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63347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pPr algn="ctr"/>
            <a:r>
              <a:rPr lang="en-GB" b="1" dirty="0">
                <a:latin typeface="Arial" panose="020B0604020202020204" pitchFamily="34" charset="0"/>
                <a:cs typeface="Arial" panose="020B0604020202020204" pitchFamily="34" charset="0"/>
              </a:rPr>
              <a:t>List of References</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p:txBody>
          <a:bodyPr>
            <a:normAutofit/>
          </a:bodyPr>
          <a:lstStyle/>
          <a:p>
            <a:pPr marL="0" indent="0" algn="just">
              <a:buNone/>
            </a:pPr>
            <a:r>
              <a:rPr lang="en-GB" sz="1600" dirty="0">
                <a:latin typeface="Arial" panose="020B0604020202020204" pitchFamily="34" charset="0"/>
                <a:ea typeface="DengXian" panose="02010600030101010101" pitchFamily="2" charset="-122"/>
                <a:cs typeface="Arial" panose="020B0604020202020204" pitchFamily="34" charset="0"/>
              </a:rPr>
              <a:t>1. </a:t>
            </a:r>
            <a:r>
              <a:rPr lang="en-GB" sz="1600" dirty="0">
                <a:latin typeface="Arial" panose="020B0604020202020204" pitchFamily="34" charset="0"/>
                <a:cs typeface="Arial" panose="020B0604020202020204" pitchFamily="34" charset="0"/>
              </a:rPr>
              <a:t>Luo, L., Hong, Q., and Zhong, M., (2024). The Application of 5W2H Management Model in the Construction of Enterprise Economic and Strategic Management System, Applied Mathematics and Nonlinear Sciences, Vol. 9 (1), 1- 20.</a:t>
            </a:r>
            <a:endParaRPr lang="en-GB" sz="16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r>
              <a:rPr lang="en-GB" sz="1600" dirty="0">
                <a:latin typeface="Arial" panose="020B0604020202020204" pitchFamily="34" charset="0"/>
                <a:ea typeface="DengXian" panose="02010600030101010101" pitchFamily="2" charset="-122"/>
                <a:cs typeface="Arial" panose="020B0604020202020204" pitchFamily="34" charset="0"/>
              </a:rPr>
              <a:t>2. Phillips, J., and Simmonds, L., (2013). </a:t>
            </a:r>
            <a:r>
              <a:rPr lang="en-GB" sz="1600" kern="100" dirty="0">
                <a:latin typeface="Arial" panose="020B0604020202020204" pitchFamily="34" charset="0"/>
                <a:ea typeface="DengXian" panose="02010600030101010101" pitchFamily="2" charset="-122"/>
                <a:cs typeface="Arial" panose="020B0604020202020204" pitchFamily="34" charset="0"/>
              </a:rPr>
              <a:t>Using Fishbone Analysis to Investigate Problems, Nursing Times 16.04.13, Vol 109 (5), 18 – 20.</a:t>
            </a:r>
            <a:endParaRPr lang="en-GB" sz="1600" dirty="0">
              <a:latin typeface="Arial" panose="020B0604020202020204" pitchFamily="34" charset="0"/>
              <a:ea typeface="DengXian" panose="02010600030101010101" pitchFamily="2" charset="-122"/>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3. G Ilie, CN Ciocoiu, (2010). Management research and practice</a:t>
            </a:r>
          </a:p>
          <a:p>
            <a:pPr marL="0" indent="0">
              <a:buNone/>
            </a:pPr>
            <a:r>
              <a:rPr lang="en-GB" sz="1600" dirty="0">
                <a:latin typeface="Arial" panose="020B0604020202020204" pitchFamily="34" charset="0"/>
                <a:cs typeface="Arial" panose="020B0604020202020204" pitchFamily="34" charset="0"/>
              </a:rPr>
              <a:t>4. Rastogi, </a:t>
            </a:r>
            <a:r>
              <a:rPr lang="en-GB" sz="1600" dirty="0" err="1">
                <a:latin typeface="Arial" panose="020B0604020202020204" pitchFamily="34" charset="0"/>
                <a:cs typeface="Arial" panose="020B0604020202020204" pitchFamily="34" charset="0"/>
              </a:rPr>
              <a:t>Nitank</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M.K.Trivedi</a:t>
            </a:r>
            <a:r>
              <a:rPr lang="en-GB" sz="1600" dirty="0">
                <a:latin typeface="Arial" panose="020B0604020202020204" pitchFamily="34" charset="0"/>
                <a:cs typeface="Arial" panose="020B0604020202020204" pitchFamily="34" charset="0"/>
              </a:rPr>
              <a:t> (2016) PESTLE technique-a tool to identify external risk in construction projects International Research Journal of engineering and Technology (IRJET), 3.1 :384-388</a:t>
            </a:r>
          </a:p>
          <a:p>
            <a:pPr marL="0" indent="0">
              <a:buNone/>
            </a:pPr>
            <a:r>
              <a:rPr lang="en-GB" sz="1600" dirty="0">
                <a:latin typeface="Arial" panose="020B0604020202020204" pitchFamily="34" charset="0"/>
                <a:cs typeface="Arial" panose="020B0604020202020204" pitchFamily="34" charset="0"/>
              </a:rPr>
              <a:t>5. XXXXX</a:t>
            </a:r>
          </a:p>
        </p:txBody>
      </p:sp>
    </p:spTree>
    <p:extLst>
      <p:ext uri="{BB962C8B-B14F-4D97-AF65-F5344CB8AC3E}">
        <p14:creationId xmlns:p14="http://schemas.microsoft.com/office/powerpoint/2010/main" val="2451324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CCAF22-9EA3-4C2F-9092-C861B73393C1}">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23444</TotalTime>
  <Words>1007</Words>
  <Application>Microsoft Office PowerPoint</Application>
  <PresentationFormat>Widescreen</PresentationFormat>
  <Paragraphs>97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  Name – Radu Popovici Student Number – 2424015 Lecturer’s Name: Dr Chijioke Uba </vt:lpstr>
      <vt:lpstr> Outlines of Today’s Presentation </vt:lpstr>
      <vt:lpstr>  Introduction – Olive Tree Bistro  (A short introduction of Olive Tree Bistro company.)  </vt:lpstr>
      <vt:lpstr> Identification of the Nature of Business Problem at Olive Tree Bistro. </vt:lpstr>
      <vt:lpstr> The Nature and Scope of Business Problem at Olive Tree Bistro Restaurant. </vt:lpstr>
      <vt:lpstr> A PESTLE Analysis of Olive Tree Bistro.</vt:lpstr>
      <vt:lpstr> A PESTLE Analysis of Olive Tree Bistro.</vt:lpstr>
      <vt:lpstr>Cause-and-Effect Analysis: Olive Tree Bistro </vt:lpstr>
      <vt:lpstr>Olive Tree Bistro Cause-and-Effect Analysis</vt:lpstr>
      <vt:lpstr>Conclusion</vt:lpstr>
      <vt:lpstr> Thank You!</vt:lpstr>
      <vt:lpstr>Question &amp; Answer Time.</vt:lpstr>
      <vt:lpstr>List of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Radu Popovici (2424015)</cp:lastModifiedBy>
  <cp:revision>84</cp:revision>
  <dcterms:created xsi:type="dcterms:W3CDTF">2024-01-29T11:42:05Z</dcterms:created>
  <dcterms:modified xsi:type="dcterms:W3CDTF">2025-06-16T06:31:51Z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