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4"/>
  </p:notesMasterIdLst>
  <p:sldIdLst>
    <p:sldId id="256" r:id="rId2"/>
    <p:sldId id="257" r:id="rId3"/>
    <p:sldId id="269" r:id="rId4"/>
    <p:sldId id="258" r:id="rId5"/>
    <p:sldId id="270" r:id="rId6"/>
    <p:sldId id="271" r:id="rId7"/>
    <p:sldId id="272" r:id="rId8"/>
    <p:sldId id="273" r:id="rId9"/>
    <p:sldId id="274" r:id="rId10"/>
    <p:sldId id="275" r:id="rId11"/>
    <p:sldId id="268" r:id="rId12"/>
    <p:sldId id="276"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957482A-381B-484B-B8BE-A1E51156CE8B}" type="datetimeFigureOut">
              <a:rPr lang="en-US" smtClean="0"/>
              <a:pPr/>
              <a:t>4/24/2019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AD1C5D9-11E4-4293-B44D-42BF85250093}"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D1C5D9-11E4-4293-B44D-42BF85250093}" type="slidenum">
              <a:rPr lang="en-US" smtClean="0"/>
              <a:pPr/>
              <a:t>3</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dirty="0"/>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CF0E8F33-506B-49A5-AFB2-932614207032}" type="datetimeFigureOut">
              <a:rPr lang="en-US" smtClean="0"/>
              <a:pPr/>
              <a:t>4/24/2019</a:t>
            </a:fld>
            <a:endParaRPr lang="en-US" dirty="0"/>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dirty="0"/>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C898A717-2CEE-4427-BF36-4C46A60A7E9C}"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F0E8F33-506B-49A5-AFB2-932614207032}" type="datetimeFigureOut">
              <a:rPr lang="en-US" smtClean="0"/>
              <a:pPr/>
              <a:t>4/24/2019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98A717-2CEE-4427-BF36-4C46A60A7E9C}" type="slidenum">
              <a:rPr lang="en-US" smtClean="0"/>
              <a:pPr/>
              <a:t>‹#›</a:t>
            </a:fld>
            <a:endParaRPr lang="en-US" dirty="0"/>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CF0E8F33-506B-49A5-AFB2-932614207032}" type="datetimeFigureOut">
              <a:rPr lang="en-US" smtClean="0"/>
              <a:pPr/>
              <a:t>4/24/2019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98A717-2CEE-4427-BF36-4C46A60A7E9C}" type="slidenum">
              <a:rPr lang="en-US" smtClean="0"/>
              <a:pPr/>
              <a:t>‹#›</a:t>
            </a:fld>
            <a:endParaRPr lang="en-US" dirty="0"/>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dirty="0"/>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CF0E8F33-506B-49A5-AFB2-932614207032}" type="datetimeFigureOut">
              <a:rPr lang="en-US" smtClean="0"/>
              <a:pPr/>
              <a:t>4/24/2019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898A717-2CEE-4427-BF36-4C46A60A7E9C}" type="slidenum">
              <a:rPr lang="en-US" smtClean="0"/>
              <a:pPr/>
              <a:t>‹#›</a:t>
            </a:fld>
            <a:endParaRPr lang="en-US" dirty="0"/>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CF0E8F33-506B-49A5-AFB2-932614207032}" type="datetimeFigureOut">
              <a:rPr lang="en-US" smtClean="0"/>
              <a:pPr/>
              <a:t>4/24/2019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898A717-2CEE-4427-BF36-4C46A60A7E9C}"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CF0E8F33-506B-49A5-AFB2-932614207032}" type="datetimeFigureOut">
              <a:rPr lang="en-US" smtClean="0"/>
              <a:pPr/>
              <a:t>4/24/2019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898A717-2CEE-4427-BF36-4C46A60A7E9C}" type="slidenum">
              <a:rPr lang="en-US" smtClean="0"/>
              <a:pPr/>
              <a:t>‹#›</a:t>
            </a:fld>
            <a:endParaRPr lang="en-US" dirty="0"/>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0E8F33-506B-49A5-AFB2-932614207032}" type="datetimeFigureOut">
              <a:rPr lang="en-US" smtClean="0"/>
              <a:pPr/>
              <a:t>4/24/2019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898A717-2CEE-4427-BF36-4C46A60A7E9C}"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CF0E8F33-506B-49A5-AFB2-932614207032}" type="datetimeFigureOut">
              <a:rPr lang="en-US" smtClean="0"/>
              <a:pPr/>
              <a:t>4/24/2019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898A717-2CEE-4427-BF36-4C46A60A7E9C}"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dirty="0"/>
              <a:t>Click icon to add picture</a:t>
            </a:r>
          </a:p>
        </p:txBody>
      </p:sp>
      <p:sp>
        <p:nvSpPr>
          <p:cNvPr id="5" name="Date Placeholder 4"/>
          <p:cNvSpPr>
            <a:spLocks noGrp="1"/>
          </p:cNvSpPr>
          <p:nvPr>
            <p:ph type="dt" sz="half" idx="10"/>
          </p:nvPr>
        </p:nvSpPr>
        <p:spPr/>
        <p:txBody>
          <a:bodyPr/>
          <a:lstStyle>
            <a:lvl1pPr>
              <a:defRPr>
                <a:solidFill>
                  <a:schemeClr val="tx1"/>
                </a:solidFill>
              </a:defRPr>
            </a:lvl1pPr>
            <a:extLst/>
          </a:lstStyle>
          <a:p>
            <a:fld id="{CF0E8F33-506B-49A5-AFB2-932614207032}" type="datetimeFigureOut">
              <a:rPr lang="en-US" smtClean="0"/>
              <a:pPr/>
              <a:t>4/24/2019</a:t>
            </a:fld>
            <a:endParaRPr lang="en-US" dirty="0"/>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dirty="0"/>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C898A717-2CEE-4427-BF36-4C46A60A7E9C}" type="slidenum">
              <a:rPr lang="en-US" smtClean="0"/>
              <a:pPr/>
              <a:t>‹#›</a:t>
            </a:fld>
            <a:endParaRPr lang="en-US"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dirty="0"/>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dirty="0"/>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F0E8F33-506B-49A5-AFB2-932614207032}" type="datetimeFigureOut">
              <a:rPr lang="en-US" smtClean="0"/>
              <a:pPr/>
              <a:t>4/24/2019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98A717-2CEE-4427-BF36-4C46A60A7E9C}"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F0E8F33-506B-49A5-AFB2-932614207032}" type="datetimeFigureOut">
              <a:rPr lang="en-US" smtClean="0"/>
              <a:pPr/>
              <a:t>4/24/2019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98A717-2CEE-4427-BF36-4C46A60A7E9C}"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dirty="0"/>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CF0E8F33-506B-49A5-AFB2-932614207032}" type="datetimeFigureOut">
              <a:rPr lang="en-US" smtClean="0"/>
              <a:pPr/>
              <a:t>4/24/2019</a:t>
            </a:fld>
            <a:endParaRPr lang="en-US" dirty="0"/>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dirty="0"/>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C898A717-2CEE-4427-BF36-4C46A60A7E9C}"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228600"/>
            <a:ext cx="8763000" cy="4876800"/>
          </a:xfrm>
        </p:spPr>
        <p:txBody>
          <a:bodyPr>
            <a:normAutofit fontScale="92500" lnSpcReduction="20000"/>
          </a:bodyPr>
          <a:lstStyle/>
          <a:p>
            <a:pPr algn="ctr"/>
            <a:r>
              <a:rPr lang="en-US" sz="4400" b="1" dirty="0">
                <a:solidFill>
                  <a:schemeClr val="tx1"/>
                </a:solidFill>
                <a:latin typeface="Agency FB" panose="020B0503020202020204" pitchFamily="34" charset="0"/>
              </a:rPr>
              <a:t>Name</a:t>
            </a:r>
            <a:r>
              <a:rPr lang="en-US" sz="4400" b="1" dirty="0">
                <a:latin typeface="Agency FB" panose="020B0503020202020204" pitchFamily="34" charset="0"/>
              </a:rPr>
              <a:t>: </a:t>
            </a:r>
            <a:r>
              <a:rPr lang="en-US" sz="4400" b="1" dirty="0">
                <a:solidFill>
                  <a:schemeClr val="accent3">
                    <a:lumMod val="50000"/>
                  </a:schemeClr>
                </a:solidFill>
                <a:latin typeface="Agency FB" panose="020B0503020202020204" pitchFamily="34" charset="0"/>
              </a:rPr>
              <a:t>Nareshkumar Patel</a:t>
            </a:r>
          </a:p>
          <a:p>
            <a:pPr algn="ctr"/>
            <a:endParaRPr lang="en-US" sz="4400" b="1" dirty="0">
              <a:solidFill>
                <a:schemeClr val="tx1"/>
              </a:solidFill>
              <a:latin typeface="Agency FB" panose="020B0503020202020204" pitchFamily="34" charset="0"/>
            </a:endParaRPr>
          </a:p>
          <a:p>
            <a:pPr algn="ctr"/>
            <a:r>
              <a:rPr lang="en-US" sz="4400" b="1" dirty="0">
                <a:solidFill>
                  <a:schemeClr val="tx1"/>
                </a:solidFill>
                <a:latin typeface="Agency FB" panose="020B0503020202020204" pitchFamily="34" charset="0"/>
              </a:rPr>
              <a:t>Student number</a:t>
            </a:r>
            <a:r>
              <a:rPr lang="en-US" sz="4400" b="1" dirty="0">
                <a:latin typeface="Agency FB" panose="020B0503020202020204" pitchFamily="34" charset="0"/>
              </a:rPr>
              <a:t>: </a:t>
            </a:r>
            <a:r>
              <a:rPr lang="en-US" sz="4400" b="1" dirty="0">
                <a:solidFill>
                  <a:schemeClr val="accent3">
                    <a:lumMod val="50000"/>
                  </a:schemeClr>
                </a:solidFill>
                <a:latin typeface="Agency FB" panose="020B0503020202020204" pitchFamily="34" charset="0"/>
              </a:rPr>
              <a:t>1713063</a:t>
            </a:r>
          </a:p>
          <a:p>
            <a:pPr algn="ctr"/>
            <a:endParaRPr lang="en-US" sz="4400" b="1" dirty="0">
              <a:solidFill>
                <a:schemeClr val="accent6">
                  <a:lumMod val="60000"/>
                  <a:lumOff val="40000"/>
                </a:schemeClr>
              </a:solidFill>
              <a:latin typeface="Agency FB" panose="020B0503020202020204" pitchFamily="34" charset="0"/>
            </a:endParaRPr>
          </a:p>
          <a:p>
            <a:pPr algn="ctr"/>
            <a:r>
              <a:rPr lang="en-US" sz="4400" b="1" dirty="0">
                <a:solidFill>
                  <a:schemeClr val="tx1"/>
                </a:solidFill>
                <a:latin typeface="Agency FB" panose="020B0503020202020204" pitchFamily="34" charset="0"/>
              </a:rPr>
              <a:t>Subject</a:t>
            </a:r>
            <a:r>
              <a:rPr lang="en-US" sz="4400" b="1" dirty="0">
                <a:latin typeface="Agency FB" panose="020B0503020202020204" pitchFamily="34" charset="0"/>
              </a:rPr>
              <a:t>: </a:t>
            </a:r>
            <a:r>
              <a:rPr lang="en-US" sz="4400" b="1" dirty="0">
                <a:solidFill>
                  <a:schemeClr val="accent3">
                    <a:lumMod val="50000"/>
                  </a:schemeClr>
                </a:solidFill>
                <a:latin typeface="Agency FB" panose="020B0503020202020204" pitchFamily="34" charset="0"/>
              </a:rPr>
              <a:t>Entrepreneurship (LCMB7004)</a:t>
            </a:r>
          </a:p>
          <a:p>
            <a:pPr algn="ctr"/>
            <a:r>
              <a:rPr lang="en-US" sz="4400" b="1" dirty="0">
                <a:solidFill>
                  <a:schemeClr val="accent3">
                    <a:lumMod val="50000"/>
                  </a:schemeClr>
                </a:solidFill>
                <a:latin typeface="Agency FB" panose="020B0503020202020204" pitchFamily="34" charset="0"/>
              </a:rPr>
              <a:t>( BUSINESS PLAN )</a:t>
            </a:r>
          </a:p>
          <a:p>
            <a:pPr algn="ctr"/>
            <a:endParaRPr lang="en-US" sz="4400" b="1" dirty="0">
              <a:solidFill>
                <a:schemeClr val="accent6">
                  <a:lumMod val="60000"/>
                  <a:lumOff val="40000"/>
                </a:schemeClr>
              </a:solidFill>
              <a:latin typeface="Agency FB" panose="020B0503020202020204" pitchFamily="34" charset="0"/>
            </a:endParaRPr>
          </a:p>
          <a:p>
            <a:pPr algn="ctr"/>
            <a:r>
              <a:rPr lang="en-US" sz="4400" b="1" dirty="0">
                <a:solidFill>
                  <a:schemeClr val="tx1"/>
                </a:solidFill>
                <a:latin typeface="Agency FB" panose="020B0503020202020204" pitchFamily="34" charset="0"/>
              </a:rPr>
              <a:t>Lecturer name</a:t>
            </a:r>
            <a:r>
              <a:rPr lang="en-US" sz="4400" b="1" dirty="0">
                <a:latin typeface="Agency FB" panose="020B0503020202020204" pitchFamily="34" charset="0"/>
              </a:rPr>
              <a:t>:</a:t>
            </a:r>
            <a:r>
              <a:rPr lang="en-US" sz="4400" b="1" dirty="0">
                <a:solidFill>
                  <a:schemeClr val="accent6">
                    <a:lumMod val="60000"/>
                    <a:lumOff val="40000"/>
                  </a:schemeClr>
                </a:solidFill>
                <a:latin typeface="Agency FB" panose="020B0503020202020204" pitchFamily="34" charset="0"/>
              </a:rPr>
              <a:t> </a:t>
            </a:r>
            <a:r>
              <a:rPr lang="en-US" sz="4400" b="1" dirty="0">
                <a:solidFill>
                  <a:schemeClr val="accent3">
                    <a:lumMod val="50000"/>
                  </a:schemeClr>
                </a:solidFill>
                <a:latin typeface="Agency FB" panose="020B0503020202020204" pitchFamily="34" charset="0"/>
              </a:rPr>
              <a:t>Richard small</a:t>
            </a:r>
          </a:p>
          <a:p>
            <a:pPr algn="l"/>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5778691"/>
          </a:xfrm>
        </p:spPr>
        <p:txBody>
          <a:bodyPr>
            <a:normAutofit fontScale="92500" lnSpcReduction="10000"/>
          </a:bodyPr>
          <a:lstStyle/>
          <a:p>
            <a:pPr algn="just">
              <a:buNone/>
            </a:pPr>
            <a:r>
              <a:rPr lang="en-IN" sz="3600" b="1" dirty="0">
                <a:solidFill>
                  <a:schemeClr val="accent2">
                    <a:lumMod val="50000"/>
                  </a:schemeClr>
                </a:solidFill>
                <a:latin typeface="Times New Roman" panose="02020603050405020304" pitchFamily="18" charset="0"/>
                <a:cs typeface="Times New Roman" panose="02020603050405020304" pitchFamily="18" charset="0"/>
              </a:rPr>
              <a:t>E Che Pizza</a:t>
            </a:r>
            <a:r>
              <a:rPr lang="en-IN" sz="3600" b="1" dirty="0">
                <a:solidFill>
                  <a:schemeClr val="accent6">
                    <a:lumMod val="60000"/>
                    <a:lumOff val="40000"/>
                  </a:schemeClr>
                </a:solidFill>
                <a:latin typeface="Times New Roman" panose="02020603050405020304" pitchFamily="18" charset="0"/>
                <a:cs typeface="Times New Roman" panose="02020603050405020304" pitchFamily="18" charset="0"/>
              </a:rPr>
              <a:t>  </a:t>
            </a:r>
          </a:p>
          <a:p>
            <a:pPr algn="just">
              <a:buNone/>
            </a:pPr>
            <a:r>
              <a:rPr lang="en-IN" sz="2400" dirty="0">
                <a:latin typeface="Times New Roman" panose="02020603050405020304" pitchFamily="18" charset="0"/>
                <a:cs typeface="Times New Roman" panose="02020603050405020304" pitchFamily="18" charset="0"/>
              </a:rPr>
              <a:t>We are preparing a business plan on the topic of Pizza Making and Delivering Business. The following assignment will be discussing the various things required for running a pizza business in London. The name of our business will, ‘E Che Pizza’. Our business will be a pizza restaurant and we will be serving number of products along with pizzas. The nature of our business will be of fast food restaurant.</a:t>
            </a:r>
          </a:p>
          <a:p>
            <a:pPr algn="just">
              <a:buNone/>
            </a:pPr>
            <a:endParaRPr lang="en-IN" sz="2400" dirty="0">
              <a:latin typeface="Times New Roman" panose="02020603050405020304" pitchFamily="18" charset="0"/>
              <a:cs typeface="Times New Roman" panose="02020603050405020304" pitchFamily="18" charset="0"/>
            </a:endParaRPr>
          </a:p>
          <a:p>
            <a:pPr>
              <a:buNone/>
            </a:pPr>
            <a:r>
              <a:rPr lang="en-IN" sz="2400" dirty="0">
                <a:latin typeface="Times New Roman" panose="02020603050405020304" pitchFamily="18" charset="0"/>
                <a:cs typeface="Times New Roman" panose="02020603050405020304" pitchFamily="18" charset="0"/>
              </a:rPr>
              <a:t>As we will be providing basically pizzas, but along with that we will also be providing some other fast food products along with some beverages. The detail of the same is as following:</a:t>
            </a:r>
            <a:endParaRPr lang="en-US" sz="2400" dirty="0">
              <a:latin typeface="Times New Roman" panose="02020603050405020304" pitchFamily="18" charset="0"/>
              <a:cs typeface="Times New Roman" panose="02020603050405020304" pitchFamily="18" charset="0"/>
            </a:endParaRPr>
          </a:p>
          <a:p>
            <a:pPr lvl="0"/>
            <a:r>
              <a:rPr lang="en-IN" sz="2400" dirty="0">
                <a:latin typeface="Times New Roman" panose="02020603050405020304" pitchFamily="18" charset="0"/>
                <a:cs typeface="Times New Roman" panose="02020603050405020304" pitchFamily="18" charset="0"/>
              </a:rPr>
              <a:t>Pizzas (different flavours with traditional recipes)</a:t>
            </a:r>
            <a:endParaRPr lang="en-US" sz="2400" dirty="0">
              <a:latin typeface="Times New Roman" panose="02020603050405020304" pitchFamily="18" charset="0"/>
              <a:cs typeface="Times New Roman" panose="02020603050405020304" pitchFamily="18" charset="0"/>
            </a:endParaRPr>
          </a:p>
          <a:p>
            <a:pPr lvl="0"/>
            <a:r>
              <a:rPr lang="en-IN" sz="2400" dirty="0">
                <a:latin typeface="Times New Roman" panose="02020603050405020304" pitchFamily="18" charset="0"/>
                <a:cs typeface="Times New Roman" panose="02020603050405020304" pitchFamily="18" charset="0"/>
              </a:rPr>
              <a:t>Burgers </a:t>
            </a:r>
            <a:endParaRPr lang="en-US" sz="2400" dirty="0">
              <a:latin typeface="Times New Roman" panose="02020603050405020304" pitchFamily="18" charset="0"/>
              <a:cs typeface="Times New Roman" panose="02020603050405020304" pitchFamily="18" charset="0"/>
            </a:endParaRPr>
          </a:p>
          <a:p>
            <a:pPr lvl="0"/>
            <a:r>
              <a:rPr lang="en-IN" sz="2400" dirty="0">
                <a:latin typeface="Times New Roman" panose="02020603050405020304" pitchFamily="18" charset="0"/>
                <a:cs typeface="Times New Roman" panose="02020603050405020304" pitchFamily="18" charset="0"/>
              </a:rPr>
              <a:t>Sandwiches</a:t>
            </a:r>
            <a:endParaRPr lang="en-US" sz="2400" dirty="0">
              <a:latin typeface="Times New Roman" panose="02020603050405020304" pitchFamily="18" charset="0"/>
              <a:cs typeface="Times New Roman" panose="02020603050405020304" pitchFamily="18" charset="0"/>
            </a:endParaRPr>
          </a:p>
          <a:p>
            <a:pPr lvl="0"/>
            <a:r>
              <a:rPr lang="en-IN" sz="2400" dirty="0">
                <a:latin typeface="Times New Roman" panose="02020603050405020304" pitchFamily="18" charset="0"/>
                <a:cs typeface="Times New Roman" panose="02020603050405020304" pitchFamily="18" charset="0"/>
              </a:rPr>
              <a:t>Rolls (Chicken and veg-rolls)</a:t>
            </a:r>
            <a:endParaRPr lang="en-US" sz="2400" dirty="0">
              <a:latin typeface="Times New Roman" panose="02020603050405020304" pitchFamily="18" charset="0"/>
              <a:cs typeface="Times New Roman" panose="02020603050405020304" pitchFamily="18" charset="0"/>
            </a:endParaRPr>
          </a:p>
          <a:p>
            <a:pPr lvl="0"/>
            <a:r>
              <a:rPr lang="en-IN" sz="2400" dirty="0">
                <a:latin typeface="Times New Roman" panose="02020603050405020304" pitchFamily="18" charset="0"/>
                <a:cs typeface="Times New Roman" panose="02020603050405020304" pitchFamily="18" charset="0"/>
              </a:rPr>
              <a:t>Beverages (Juices, cold drinks, shakes etc.)</a:t>
            </a:r>
            <a:endParaRPr lang="en-US" sz="2400" dirty="0">
              <a:latin typeface="Times New Roman" panose="02020603050405020304" pitchFamily="18" charset="0"/>
              <a:cs typeface="Times New Roman" panose="02020603050405020304" pitchFamily="18" charset="0"/>
            </a:endParaRPr>
          </a:p>
          <a:p>
            <a:pPr algn="just">
              <a:buNone/>
            </a:pPr>
            <a:endParaRPr lang="en-US"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1F9FEE23-E4D6-4288-9388-82359C7DA76C}"/>
              </a:ext>
            </a:extLst>
          </p:cNvPr>
          <p:cNvPicPr>
            <a:picLocks noChangeAspect="1"/>
          </p:cNvPicPr>
          <p:nvPr/>
        </p:nvPicPr>
        <p:blipFill>
          <a:blip r:embed="rId2"/>
          <a:stretch>
            <a:fillRect/>
          </a:stretch>
        </p:blipFill>
        <p:spPr>
          <a:xfrm>
            <a:off x="6591107" y="5440839"/>
            <a:ext cx="2552893" cy="141763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a:p>
        </p:txBody>
      </p:sp>
      <p:sp>
        <p:nvSpPr>
          <p:cNvPr id="3" name="Title 2"/>
          <p:cNvSpPr>
            <a:spLocks noGrp="1"/>
          </p:cNvSpPr>
          <p:nvPr>
            <p:ph type="title"/>
          </p:nvPr>
        </p:nvSpPr>
        <p:spPr>
          <a:xfrm>
            <a:off x="457200" y="655638"/>
            <a:ext cx="8229600" cy="106362"/>
          </a:xfrm>
        </p:spPr>
        <p:txBody>
          <a:bodyPr>
            <a:normAutofit fontScale="90000"/>
          </a:bodyPr>
          <a:lstStyle/>
          <a:p>
            <a:pPr algn="ctr"/>
            <a:r>
              <a:rPr lang="en-IN" sz="4400" dirty="0">
                <a:solidFill>
                  <a:schemeClr val="accent2">
                    <a:lumMod val="50000"/>
                  </a:schemeClr>
                </a:solidFill>
                <a:latin typeface="Agency FB" panose="020B0503020202020204" pitchFamily="34" charset="0"/>
              </a:rPr>
              <a:t>E Che Pizza</a:t>
            </a:r>
            <a:br>
              <a:rPr lang="en-US" sz="4400" dirty="0">
                <a:solidFill>
                  <a:schemeClr val="bg2">
                    <a:lumMod val="10000"/>
                  </a:schemeClr>
                </a:solidFill>
              </a:rPr>
            </a:br>
            <a:endParaRPr lang="en-US" dirty="0"/>
          </a:p>
        </p:txBody>
      </p:sp>
      <p:pic>
        <p:nvPicPr>
          <p:cNvPr id="1026" name="Picture 2" descr="Image result for pizza shop store"/>
          <p:cNvPicPr>
            <a:picLocks noChangeAspect="1" noChangeArrowheads="1"/>
          </p:cNvPicPr>
          <p:nvPr/>
        </p:nvPicPr>
        <p:blipFill>
          <a:blip r:embed="rId3" cstate="print"/>
          <a:srcRect/>
          <a:stretch>
            <a:fillRect/>
          </a:stretch>
        </p:blipFill>
        <p:spPr bwMode="auto">
          <a:xfrm>
            <a:off x="0" y="850709"/>
            <a:ext cx="9144000" cy="6007291"/>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1"/>
            <a:ext cx="8229600" cy="4572000"/>
          </a:xfrm>
        </p:spPr>
        <p:txBody>
          <a:bodyPr>
            <a:normAutofit/>
          </a:bodyPr>
          <a:lstStyle/>
          <a:p>
            <a:pPr>
              <a:buNone/>
            </a:pPr>
            <a:r>
              <a:rPr lang="en-IN" sz="3600" b="1" dirty="0">
                <a:solidFill>
                  <a:schemeClr val="accent2">
                    <a:lumMod val="50000"/>
                  </a:schemeClr>
                </a:solidFill>
                <a:latin typeface="Times New Roman" panose="02020603050405020304" pitchFamily="18" charset="0"/>
                <a:cs typeface="Times New Roman" panose="02020603050405020304" pitchFamily="18" charset="0"/>
              </a:rPr>
              <a:t>MISSION</a:t>
            </a:r>
            <a:endParaRPr lang="en-IN" sz="3600" dirty="0">
              <a:solidFill>
                <a:schemeClr val="accent2">
                  <a:lumMod val="50000"/>
                </a:schemeClr>
              </a:solidFill>
              <a:latin typeface="Times New Roman" panose="02020603050405020304" pitchFamily="18" charset="0"/>
              <a:cs typeface="Times New Roman" panose="02020603050405020304" pitchFamily="18" charset="0"/>
            </a:endParaRPr>
          </a:p>
          <a:p>
            <a:pPr algn="just">
              <a:buNone/>
            </a:pPr>
            <a:r>
              <a:rPr lang="en-IN" sz="2400" b="1" dirty="0">
                <a:latin typeface="Times New Roman" panose="02020603050405020304" pitchFamily="18" charset="0"/>
                <a:cs typeface="Times New Roman" panose="02020603050405020304" pitchFamily="18" charset="0"/>
              </a:rPr>
              <a:t>O</a:t>
            </a:r>
            <a:r>
              <a:rPr lang="en-IN" sz="2400" dirty="0">
                <a:latin typeface="Times New Roman" panose="02020603050405020304" pitchFamily="18" charset="0"/>
                <a:cs typeface="Times New Roman" panose="02020603050405020304" pitchFamily="18" charset="0"/>
              </a:rPr>
              <a:t>ur mission is to provide the best quality of various pizzas, sandwiches and burgers to the customers. We are also committed to provide the best satisfaction to the customers in England.</a:t>
            </a:r>
          </a:p>
          <a:p>
            <a:pPr algn="just">
              <a:buNone/>
            </a:pPr>
            <a:endParaRPr lang="en-IN" sz="2400" dirty="0">
              <a:latin typeface="Times New Roman" panose="02020603050405020304" pitchFamily="18" charset="0"/>
              <a:cs typeface="Times New Roman" panose="02020603050405020304" pitchFamily="18" charset="0"/>
            </a:endParaRPr>
          </a:p>
          <a:p>
            <a:pPr>
              <a:buNone/>
            </a:pPr>
            <a:r>
              <a:rPr lang="en-IN" sz="3600" b="1" u="sng" dirty="0">
                <a:solidFill>
                  <a:schemeClr val="accent2">
                    <a:lumMod val="50000"/>
                  </a:schemeClr>
                </a:solidFill>
                <a:latin typeface="Times New Roman" panose="02020603050405020304" pitchFamily="18" charset="0"/>
                <a:cs typeface="Times New Roman" panose="02020603050405020304" pitchFamily="18" charset="0"/>
              </a:rPr>
              <a:t>VISION</a:t>
            </a:r>
            <a:endParaRPr lang="en-IN" sz="3600" u="sng" dirty="0">
              <a:solidFill>
                <a:schemeClr val="accent2">
                  <a:lumMod val="50000"/>
                </a:schemeClr>
              </a:solidFill>
              <a:latin typeface="Times New Roman" panose="02020603050405020304" pitchFamily="18" charset="0"/>
              <a:cs typeface="Times New Roman" panose="02020603050405020304" pitchFamily="18" charset="0"/>
            </a:endParaRPr>
          </a:p>
          <a:p>
            <a:pPr algn="just">
              <a:buNone/>
            </a:pPr>
            <a:r>
              <a:rPr lang="en-IN" sz="2400" b="1" dirty="0">
                <a:latin typeface="Times New Roman" panose="02020603050405020304" pitchFamily="18" charset="0"/>
                <a:cs typeface="Times New Roman" panose="02020603050405020304" pitchFamily="18" charset="0"/>
              </a:rPr>
              <a:t>W</a:t>
            </a:r>
            <a:r>
              <a:rPr lang="en-IN" sz="2400" dirty="0">
                <a:latin typeface="Times New Roman" panose="02020603050405020304" pitchFamily="18" charset="0"/>
                <a:cs typeface="Times New Roman" panose="02020603050405020304" pitchFamily="18" charset="0"/>
              </a:rPr>
              <a:t>e are having a vision to grow our business all over the England by opening various outlets of our business. We will be expanding our business in various cities of England.</a:t>
            </a:r>
            <a:endParaRPr lang="en-US" sz="2400" dirty="0">
              <a:latin typeface="Times New Roman" panose="02020603050405020304" pitchFamily="18" charset="0"/>
              <a:cs typeface="Times New Roman" panose="02020603050405020304" pitchFamily="18" charset="0"/>
            </a:endParaRPr>
          </a:p>
          <a:p>
            <a:pPr>
              <a:buNone/>
            </a:pPr>
            <a:endParaRPr lang="en-IN"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r>
              <a:rPr lang="en-US" sz="2400" dirty="0">
                <a:latin typeface="Times New Roman" panose="02020603050405020304" pitchFamily="18" charset="0"/>
                <a:cs typeface="Times New Roman" panose="02020603050405020304" pitchFamily="18" charset="0"/>
              </a:rPr>
              <a:t>Paradise slice pizza / Halal Pizza shop / pizza pick Up / The Pizza Man / Bambino Pizza shop</a:t>
            </a:r>
          </a:p>
          <a:p>
            <a:pPr marL="109728" indent="0" algn="just">
              <a:buNone/>
            </a:pPr>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International Food chain players are operating in London including Pizza Hut and Domino’s. </a:t>
            </a:r>
          </a:p>
          <a:p>
            <a:pPr marL="109728" indent="0" algn="just">
              <a:buNone/>
            </a:pPr>
            <a:endParaRPr lang="en-US" sz="2400" dirty="0">
              <a:latin typeface="Times New Roman" panose="02020603050405020304" pitchFamily="18" charset="0"/>
              <a:cs typeface="Times New Roman" panose="02020603050405020304" pitchFamily="18" charset="0"/>
            </a:endParaRPr>
          </a:p>
          <a:p>
            <a:pPr algn="just"/>
            <a:r>
              <a:rPr lang="en-US" sz="2400" dirty="0">
                <a:solidFill>
                  <a:schemeClr val="accent3">
                    <a:lumMod val="75000"/>
                  </a:schemeClr>
                </a:solidFill>
                <a:latin typeface="Times New Roman" panose="02020603050405020304" pitchFamily="18" charset="0"/>
                <a:cs typeface="Times New Roman" panose="02020603050405020304" pitchFamily="18" charset="0"/>
              </a:rPr>
              <a:t>Why we worry about them?</a:t>
            </a:r>
          </a:p>
          <a:p>
            <a:pPr marL="109728" indent="0" algn="just">
              <a:buNone/>
            </a:pPr>
            <a:r>
              <a:rPr lang="en-US" sz="2400" dirty="0">
                <a:latin typeface="Times New Roman" panose="02020603050405020304" pitchFamily="18" charset="0"/>
                <a:cs typeface="Times New Roman" panose="02020603050405020304" pitchFamily="18" charset="0"/>
              </a:rPr>
              <a:t> </a:t>
            </a:r>
          </a:p>
          <a:p>
            <a:pPr algn="just"/>
            <a:r>
              <a:rPr lang="en-US" sz="2400" dirty="0">
                <a:solidFill>
                  <a:schemeClr val="accent3">
                    <a:lumMod val="75000"/>
                  </a:schemeClr>
                </a:solidFill>
                <a:latin typeface="Times New Roman" panose="02020603050405020304" pitchFamily="18" charset="0"/>
                <a:cs typeface="Times New Roman" panose="02020603050405020304" pitchFamily="18" charset="0"/>
              </a:rPr>
              <a:t>Why our business is success?</a:t>
            </a:r>
          </a:p>
          <a:p>
            <a:pPr marL="109728" indent="0" algn="just">
              <a:buNone/>
            </a:pPr>
            <a:r>
              <a:rPr lang="en-US" sz="2400" dirty="0">
                <a:latin typeface="Times New Roman" panose="02020603050405020304" pitchFamily="18" charset="0"/>
                <a:cs typeface="Times New Roman" panose="02020603050405020304" pitchFamily="18" charset="0"/>
              </a:rPr>
              <a:t>-  International (traditional) recipes, </a:t>
            </a:r>
          </a:p>
          <a:p>
            <a:pPr marL="109728" indent="0" algn="just">
              <a:buNone/>
            </a:pPr>
            <a:r>
              <a:rPr lang="en-US" sz="2400" dirty="0">
                <a:latin typeface="Times New Roman" panose="02020603050405020304" pitchFamily="18" charset="0"/>
                <a:cs typeface="Times New Roman" panose="02020603050405020304" pitchFamily="18" charset="0"/>
              </a:rPr>
              <a:t>-  affordability for everyone</a:t>
            </a:r>
            <a:r>
              <a:rPr lang="en-US" sz="2000" dirty="0">
                <a:latin typeface="Times New Roman" panose="02020603050405020304" pitchFamily="18" charset="0"/>
                <a:cs typeface="Times New Roman" panose="02020603050405020304" pitchFamily="18" charset="0"/>
              </a:rPr>
              <a:t> </a:t>
            </a:r>
          </a:p>
        </p:txBody>
      </p:sp>
      <p:sp>
        <p:nvSpPr>
          <p:cNvPr id="3" name="Title 2"/>
          <p:cNvSpPr>
            <a:spLocks noGrp="1"/>
          </p:cNvSpPr>
          <p:nvPr>
            <p:ph type="title"/>
          </p:nvPr>
        </p:nvSpPr>
        <p:spPr/>
        <p:txBody>
          <a:bodyPr>
            <a:normAutofit/>
          </a:bodyPr>
          <a:lstStyle/>
          <a:p>
            <a:r>
              <a:rPr lang="en-US" sz="3600" dirty="0">
                <a:solidFill>
                  <a:schemeClr val="accent2">
                    <a:lumMod val="50000"/>
                  </a:schemeClr>
                </a:solidFill>
                <a:latin typeface="Times New Roman" panose="02020603050405020304" pitchFamily="18" charset="0"/>
                <a:cs typeface="Times New Roman" panose="02020603050405020304" pitchFamily="18" charset="0"/>
              </a:rPr>
              <a:t>COMPETITORS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en-US" sz="2400" dirty="0">
                <a:latin typeface="Times New Roman" panose="02020603050405020304" pitchFamily="18" charset="0"/>
                <a:cs typeface="Times New Roman" panose="02020603050405020304" pitchFamily="18" charset="0"/>
              </a:rPr>
              <a:t>To make E Che Pizza a successful venture, We have made following strategies </a:t>
            </a:r>
            <a:r>
              <a:rPr lang="en-US" sz="2400" baseline="30000" dirty="0">
                <a:latin typeface="Times New Roman" panose="02020603050405020304" pitchFamily="18" charset="0"/>
                <a:cs typeface="Times New Roman" panose="02020603050405020304" pitchFamily="18" charset="0"/>
              </a:rPr>
              <a:t>(1,2)</a:t>
            </a:r>
          </a:p>
          <a:p>
            <a:pPr marL="624078" indent="-514350">
              <a:buAutoNum type="alphaLcPeriod"/>
            </a:pPr>
            <a:r>
              <a:rPr lang="en-US" sz="2400" dirty="0">
                <a:latin typeface="Times New Roman" panose="02020603050405020304" pitchFamily="18" charset="0"/>
                <a:cs typeface="Times New Roman" panose="02020603050405020304" pitchFamily="18" charset="0"/>
              </a:rPr>
              <a:t>Sale Strategies</a:t>
            </a:r>
          </a:p>
          <a:p>
            <a:pPr marL="624078" indent="-514350">
              <a:buAutoNum type="alphaLcPeriod"/>
            </a:pPr>
            <a:r>
              <a:rPr lang="en-US" sz="2400" dirty="0">
                <a:latin typeface="Times New Roman" panose="02020603050405020304" pitchFamily="18" charset="0"/>
                <a:cs typeface="Times New Roman" panose="02020603050405020304" pitchFamily="18" charset="0"/>
              </a:rPr>
              <a:t>Marketing Strategies</a:t>
            </a:r>
          </a:p>
          <a:p>
            <a:pPr marL="624078" indent="-514350">
              <a:buAutoNum type="alphaLcPeriod"/>
            </a:pPr>
            <a:r>
              <a:rPr lang="en-US" sz="2400" dirty="0">
                <a:latin typeface="Times New Roman" panose="02020603050405020304" pitchFamily="18" charset="0"/>
                <a:cs typeface="Times New Roman" panose="02020603050405020304" pitchFamily="18" charset="0"/>
              </a:rPr>
              <a:t>Competitive Strategies</a:t>
            </a:r>
          </a:p>
          <a:p>
            <a:pPr marL="624078" indent="-514350">
              <a:buAutoNum type="alphaLcPeriod"/>
            </a:pPr>
            <a:r>
              <a:rPr lang="en-US" sz="2400" dirty="0">
                <a:latin typeface="Times New Roman" panose="02020603050405020304" pitchFamily="18" charset="0"/>
                <a:cs typeface="Times New Roman" panose="02020603050405020304" pitchFamily="18" charset="0"/>
              </a:rPr>
              <a:t>Personnel Strategies</a:t>
            </a:r>
          </a:p>
          <a:p>
            <a:pPr>
              <a:buNone/>
            </a:pPr>
            <a:endParaRPr lang="en-US" dirty="0">
              <a:latin typeface="Times New Roman" panose="02020603050405020304" pitchFamily="18" charset="0"/>
              <a:cs typeface="Times New Roman" panose="02020603050405020304" pitchFamily="18" charset="0"/>
            </a:endParaRPr>
          </a:p>
        </p:txBody>
      </p:sp>
      <p:sp>
        <p:nvSpPr>
          <p:cNvPr id="3" name="Title 2"/>
          <p:cNvSpPr>
            <a:spLocks noGrp="1"/>
          </p:cNvSpPr>
          <p:nvPr>
            <p:ph type="title"/>
          </p:nvPr>
        </p:nvSpPr>
        <p:spPr/>
        <p:txBody>
          <a:bodyPr>
            <a:normAutofit/>
          </a:bodyPr>
          <a:lstStyle/>
          <a:p>
            <a:r>
              <a:rPr lang="en-US" sz="3600" dirty="0">
                <a:solidFill>
                  <a:schemeClr val="accent2">
                    <a:lumMod val="50000"/>
                  </a:schemeClr>
                </a:solidFill>
                <a:latin typeface="Times New Roman" panose="02020603050405020304" pitchFamily="18" charset="0"/>
                <a:cs typeface="Times New Roman" panose="02020603050405020304" pitchFamily="18" charset="0"/>
              </a:rPr>
              <a:t>BUSINESS MODEL</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04801"/>
            <a:ext cx="8229600" cy="6096000"/>
          </a:xfrm>
        </p:spPr>
        <p:txBody>
          <a:bodyPr>
            <a:normAutofit lnSpcReduction="10000"/>
          </a:bodyPr>
          <a:lstStyle/>
          <a:p>
            <a:pPr>
              <a:buNone/>
            </a:pPr>
            <a:r>
              <a:rPr lang="en-US" sz="3600" b="1" u="sng" dirty="0">
                <a:solidFill>
                  <a:schemeClr val="accent2">
                    <a:lumMod val="50000"/>
                  </a:schemeClr>
                </a:solidFill>
                <a:latin typeface="Times New Roman" panose="02020603050405020304" pitchFamily="18" charset="0"/>
                <a:cs typeface="Times New Roman" panose="02020603050405020304" pitchFamily="18" charset="0"/>
              </a:rPr>
              <a:t>Sales Strategies</a:t>
            </a:r>
            <a:r>
              <a:rPr lang="en-US" sz="3600" baseline="30000" dirty="0">
                <a:latin typeface="Times New Roman" panose="02020603050405020304" pitchFamily="18" charset="0"/>
                <a:cs typeface="Times New Roman" panose="02020603050405020304" pitchFamily="18" charset="0"/>
              </a:rPr>
              <a:t>(1,2)</a:t>
            </a:r>
            <a:endParaRPr lang="en-US" sz="3600" b="1" u="sng" dirty="0">
              <a:solidFill>
                <a:schemeClr val="accent2">
                  <a:lumMod val="50000"/>
                </a:schemeClr>
              </a:solidFill>
              <a:latin typeface="Times New Roman" panose="02020603050405020304" pitchFamily="18" charset="0"/>
              <a:cs typeface="Times New Roman" panose="02020603050405020304" pitchFamily="18" charset="0"/>
            </a:endParaRPr>
          </a:p>
          <a:p>
            <a:pPr>
              <a:buNone/>
            </a:pPr>
            <a:endParaRPr lang="en-IN" sz="3600" b="1" u="sng" dirty="0">
              <a:solidFill>
                <a:schemeClr val="accent2">
                  <a:lumMod val="60000"/>
                  <a:lumOff val="40000"/>
                </a:schemeClr>
              </a:solidFill>
              <a:latin typeface="Times New Roman" panose="02020603050405020304" pitchFamily="18" charset="0"/>
              <a:cs typeface="Times New Roman" panose="02020603050405020304" pitchFamily="18" charset="0"/>
            </a:endParaRPr>
          </a:p>
          <a:p>
            <a:pPr algn="just">
              <a:buFontTx/>
              <a:buChar char="-"/>
            </a:pPr>
            <a:r>
              <a:rPr lang="en-IN" sz="2400" dirty="0">
                <a:latin typeface="Times New Roman" panose="02020603050405020304" pitchFamily="18" charset="0"/>
                <a:cs typeface="Times New Roman" panose="02020603050405020304" pitchFamily="18" charset="0"/>
              </a:rPr>
              <a:t>Needed to be customer oriented firstly. </a:t>
            </a:r>
          </a:p>
          <a:p>
            <a:pPr algn="just">
              <a:buFontTx/>
              <a:buChar char="-"/>
            </a:pPr>
            <a:r>
              <a:rPr lang="en-IN" sz="2400" dirty="0">
                <a:latin typeface="Times New Roman" panose="02020603050405020304" pitchFamily="18" charset="0"/>
                <a:cs typeface="Times New Roman" panose="02020603050405020304" pitchFamily="18" charset="0"/>
              </a:rPr>
              <a:t>we also need to provide the quality products at lower prices. </a:t>
            </a:r>
          </a:p>
          <a:p>
            <a:pPr marL="109728" indent="0" algn="just">
              <a:buNone/>
            </a:pPr>
            <a:endParaRPr lang="en-IN" sz="2400" dirty="0">
              <a:latin typeface="Times New Roman" panose="02020603050405020304" pitchFamily="18" charset="0"/>
              <a:cs typeface="Times New Roman" panose="02020603050405020304" pitchFamily="18" charset="0"/>
            </a:endParaRPr>
          </a:p>
          <a:p>
            <a:pPr algn="just">
              <a:buFontTx/>
              <a:buChar char="-"/>
            </a:pPr>
            <a:r>
              <a:rPr lang="en-IN" sz="2400" dirty="0">
                <a:solidFill>
                  <a:schemeClr val="accent3">
                    <a:lumMod val="75000"/>
                  </a:schemeClr>
                </a:solidFill>
                <a:latin typeface="Times New Roman" panose="02020603050405020304" pitchFamily="18" charset="0"/>
                <a:cs typeface="Times New Roman" panose="02020603050405020304" pitchFamily="18" charset="0"/>
              </a:rPr>
              <a:t>What are basic sales strategies will be:</a:t>
            </a:r>
          </a:p>
          <a:p>
            <a:pPr marL="109728" indent="0" algn="just">
              <a:buNone/>
            </a:pPr>
            <a:endParaRPr lang="en-US" sz="2400" dirty="0">
              <a:solidFill>
                <a:schemeClr val="accent3">
                  <a:lumMod val="75000"/>
                </a:schemeClr>
              </a:solidFill>
              <a:latin typeface="Times New Roman" panose="02020603050405020304" pitchFamily="18" charset="0"/>
              <a:cs typeface="Times New Roman" panose="02020603050405020304" pitchFamily="18" charset="0"/>
            </a:endParaRPr>
          </a:p>
          <a:p>
            <a:pPr lvl="0" algn="just"/>
            <a:r>
              <a:rPr lang="en-IN" sz="2400" dirty="0">
                <a:latin typeface="Times New Roman" panose="02020603050405020304" pitchFamily="18" charset="0"/>
                <a:cs typeface="Times New Roman" panose="02020603050405020304" pitchFamily="18" charset="0"/>
              </a:rPr>
              <a:t> adults and teenage customers. </a:t>
            </a:r>
          </a:p>
          <a:p>
            <a:pPr marL="109728" lvl="0" indent="0" algn="just">
              <a:buNone/>
            </a:pPr>
            <a:endParaRPr lang="en-US" sz="2400" dirty="0">
              <a:latin typeface="Times New Roman" panose="02020603050405020304" pitchFamily="18" charset="0"/>
              <a:cs typeface="Times New Roman" panose="02020603050405020304" pitchFamily="18" charset="0"/>
            </a:endParaRPr>
          </a:p>
          <a:p>
            <a:pPr lvl="0" algn="just"/>
            <a:r>
              <a:rPr lang="en-IN" sz="2400" dirty="0">
                <a:latin typeface="Times New Roman" panose="02020603050405020304" pitchFamily="18" charset="0"/>
                <a:cs typeface="Times New Roman" panose="02020603050405020304" pitchFamily="18" charset="0"/>
              </a:rPr>
              <a:t>The employees will also have evening meals at our restaurant.</a:t>
            </a:r>
          </a:p>
          <a:p>
            <a:pPr marL="109728" lvl="0" indent="0" algn="just">
              <a:buNone/>
            </a:pPr>
            <a:endParaRPr lang="en-US" sz="2400" dirty="0">
              <a:latin typeface="Times New Roman" panose="02020603050405020304" pitchFamily="18" charset="0"/>
              <a:cs typeface="Times New Roman" panose="02020603050405020304" pitchFamily="18" charset="0"/>
            </a:endParaRPr>
          </a:p>
          <a:p>
            <a:pPr algn="just"/>
            <a:r>
              <a:rPr lang="en-IN" sz="2400" dirty="0">
                <a:latin typeface="Times New Roman" panose="02020603050405020304" pitchFamily="18" charset="0"/>
                <a:cs typeface="Times New Roman" panose="02020603050405020304" pitchFamily="18" charset="0"/>
              </a:rPr>
              <a:t>The other thing that will be done is contracting with local offices and school canteens. We will provide them products at their place.</a:t>
            </a:r>
            <a:endParaRPr lang="en-US" sz="2400" baseline="30000" dirty="0">
              <a:latin typeface="Times New Roman" panose="02020603050405020304" pitchFamily="18" charset="0"/>
              <a:cs typeface="Times New Roman" panose="02020603050405020304" pitchFamily="18" charset="0"/>
            </a:endParaRPr>
          </a:p>
          <a:p>
            <a:pPr marL="109728" lvl="0" indent="0" algn="just">
              <a:buNone/>
            </a:pPr>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28600"/>
            <a:ext cx="8229600" cy="5778691"/>
          </a:xfrm>
        </p:spPr>
        <p:txBody>
          <a:bodyPr>
            <a:normAutofit/>
          </a:bodyPr>
          <a:lstStyle/>
          <a:p>
            <a:pPr>
              <a:buNone/>
            </a:pPr>
            <a:r>
              <a:rPr lang="en-IN" sz="3600" b="1" u="sng" dirty="0">
                <a:solidFill>
                  <a:schemeClr val="accent2">
                    <a:lumMod val="50000"/>
                  </a:schemeClr>
                </a:solidFill>
                <a:latin typeface="Times New Roman" panose="02020603050405020304" pitchFamily="18" charset="0"/>
                <a:cs typeface="Times New Roman" panose="02020603050405020304" pitchFamily="18" charset="0"/>
              </a:rPr>
              <a:t>Marketing strategies</a:t>
            </a:r>
            <a:r>
              <a:rPr lang="en-US" sz="3600" baseline="30000" dirty="0">
                <a:latin typeface="Times New Roman" panose="02020603050405020304" pitchFamily="18" charset="0"/>
                <a:cs typeface="Times New Roman" panose="02020603050405020304" pitchFamily="18" charset="0"/>
              </a:rPr>
              <a:t>(1,2)</a:t>
            </a:r>
            <a:endParaRPr lang="en-IN" sz="3600" b="1" u="sng" dirty="0">
              <a:solidFill>
                <a:schemeClr val="accent2">
                  <a:lumMod val="50000"/>
                </a:schemeClr>
              </a:solidFill>
              <a:latin typeface="Times New Roman" panose="02020603050405020304" pitchFamily="18" charset="0"/>
              <a:cs typeface="Times New Roman" panose="02020603050405020304" pitchFamily="18" charset="0"/>
            </a:endParaRPr>
          </a:p>
          <a:p>
            <a:pPr algn="just">
              <a:buNone/>
            </a:pPr>
            <a:r>
              <a:rPr lang="en-IN" sz="2400" dirty="0">
                <a:latin typeface="Times New Roman" panose="02020603050405020304" pitchFamily="18" charset="0"/>
                <a:cs typeface="Times New Roman" panose="02020603050405020304" pitchFamily="18" charset="0"/>
              </a:rPr>
              <a:t>For doing quality business, we need quality marketing. And the quality marketing of the business can be done by using following measures:</a:t>
            </a:r>
          </a:p>
          <a:p>
            <a:pPr algn="just">
              <a:buNone/>
            </a:pPr>
            <a:endParaRPr lang="en-IN" sz="2400" dirty="0">
              <a:latin typeface="Times New Roman" panose="02020603050405020304" pitchFamily="18" charset="0"/>
              <a:cs typeface="Times New Roman" panose="02020603050405020304" pitchFamily="18" charset="0"/>
            </a:endParaRPr>
          </a:p>
          <a:p>
            <a:pPr algn="just"/>
            <a:r>
              <a:rPr lang="en-IN" sz="2400" dirty="0">
                <a:latin typeface="Times New Roman" panose="02020603050405020304" pitchFamily="18" charset="0"/>
                <a:cs typeface="Times New Roman" panose="02020603050405020304" pitchFamily="18" charset="0"/>
              </a:rPr>
              <a:t> Family / Friends / Relatives </a:t>
            </a:r>
          </a:p>
          <a:p>
            <a:pPr algn="just"/>
            <a:endParaRPr lang="en-US" sz="2400" dirty="0">
              <a:latin typeface="Times New Roman" panose="02020603050405020304" pitchFamily="18" charset="0"/>
              <a:cs typeface="Times New Roman" panose="02020603050405020304" pitchFamily="18" charset="0"/>
            </a:endParaRPr>
          </a:p>
          <a:p>
            <a:pPr lvl="0" algn="just"/>
            <a:r>
              <a:rPr lang="en-IN" sz="2400" dirty="0">
                <a:latin typeface="Times New Roman" panose="02020603050405020304" pitchFamily="18" charset="0"/>
                <a:cs typeface="Times New Roman" panose="02020603050405020304" pitchFamily="18" charset="0"/>
              </a:rPr>
              <a:t>Advertisement through newspapers, Business articles</a:t>
            </a:r>
          </a:p>
          <a:p>
            <a:pPr marL="109728" lvl="0" indent="0" algn="just">
              <a:buNone/>
            </a:pPr>
            <a:endParaRPr lang="en-IN" sz="2400" dirty="0">
              <a:latin typeface="Times New Roman" panose="02020603050405020304" pitchFamily="18" charset="0"/>
              <a:cs typeface="Times New Roman" panose="02020603050405020304" pitchFamily="18" charset="0"/>
            </a:endParaRPr>
          </a:p>
          <a:p>
            <a:pPr lvl="0" algn="just"/>
            <a:r>
              <a:rPr lang="en-IN" sz="2400" dirty="0">
                <a:latin typeface="Times New Roman" panose="02020603050405020304" pitchFamily="18" charset="0"/>
                <a:cs typeface="Times New Roman" panose="02020603050405020304" pitchFamily="18" charset="0"/>
              </a:rPr>
              <a:t>Advertisement on TV, Radio</a:t>
            </a:r>
            <a:endParaRPr lang="en-US" sz="2400" dirty="0">
              <a:latin typeface="Times New Roman" panose="02020603050405020304" pitchFamily="18" charset="0"/>
              <a:cs typeface="Times New Roman" panose="02020603050405020304" pitchFamily="18" charset="0"/>
            </a:endParaRPr>
          </a:p>
          <a:p>
            <a:pPr marL="109728" indent="0" algn="just">
              <a:buNone/>
            </a:pPr>
            <a:endParaRPr lang="en-IN" sz="2400" dirty="0">
              <a:latin typeface="Times New Roman" panose="02020603050405020304" pitchFamily="18" charset="0"/>
              <a:cs typeface="Times New Roman" panose="02020603050405020304" pitchFamily="18" charset="0"/>
            </a:endParaRPr>
          </a:p>
          <a:p>
            <a:pPr algn="just"/>
            <a:r>
              <a:rPr lang="en-IN" sz="2400" dirty="0">
                <a:latin typeface="Times New Roman" panose="02020603050405020304" pitchFamily="18" charset="0"/>
                <a:cs typeface="Times New Roman" panose="02020603050405020304" pitchFamily="18" charset="0"/>
              </a:rPr>
              <a:t>Social media (Facebook, Instagram, Twitter)</a:t>
            </a:r>
          </a:p>
          <a:p>
            <a:pPr marL="109728" lvl="0" indent="0" algn="just">
              <a:buNone/>
            </a:pPr>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876800"/>
          </a:xfrm>
        </p:spPr>
        <p:txBody>
          <a:bodyPr>
            <a:normAutofit fontScale="92500"/>
          </a:bodyPr>
          <a:lstStyle/>
          <a:p>
            <a:pPr algn="just">
              <a:buNone/>
            </a:pPr>
            <a:r>
              <a:rPr lang="en-IN" dirty="0">
                <a:latin typeface="Times New Roman" panose="02020603050405020304" pitchFamily="18" charset="0"/>
                <a:cs typeface="Times New Roman" panose="02020603050405020304" pitchFamily="18" charset="0"/>
              </a:rPr>
              <a:t>	</a:t>
            </a:r>
            <a:r>
              <a:rPr lang="en-IN" sz="2600" dirty="0">
                <a:latin typeface="Times New Roman" panose="02020603050405020304" pitchFamily="18" charset="0"/>
                <a:cs typeface="Times New Roman" panose="02020603050405020304" pitchFamily="18" charset="0"/>
              </a:rPr>
              <a:t>The fast food is the business which is having great competition. So there is need to have better strategies to have edge on the competitors. For that we need some strong competitive polices, strong marketing team and quality products to attract more and more customers to our business. </a:t>
            </a:r>
            <a:endParaRPr lang="en-US" sz="2600" dirty="0">
              <a:latin typeface="Times New Roman" panose="02020603050405020304" pitchFamily="18" charset="0"/>
              <a:cs typeface="Times New Roman" panose="02020603050405020304" pitchFamily="18" charset="0"/>
            </a:endParaRPr>
          </a:p>
          <a:p>
            <a:pPr lvl="0" algn="just"/>
            <a:r>
              <a:rPr lang="en-IN" sz="2600" dirty="0">
                <a:latin typeface="Times New Roman" panose="02020603050405020304" pitchFamily="18" charset="0"/>
                <a:cs typeface="Times New Roman" panose="02020603050405020304" pitchFamily="18" charset="0"/>
              </a:rPr>
              <a:t>Some discount policies or free sample policies for the customers. </a:t>
            </a:r>
            <a:endParaRPr lang="en-US" sz="2600" dirty="0">
              <a:latin typeface="Times New Roman" panose="02020603050405020304" pitchFamily="18" charset="0"/>
              <a:cs typeface="Times New Roman" panose="02020603050405020304" pitchFamily="18" charset="0"/>
            </a:endParaRPr>
          </a:p>
          <a:p>
            <a:pPr lvl="0" algn="just"/>
            <a:r>
              <a:rPr lang="en-IN" sz="2600" dirty="0">
                <a:latin typeface="Times New Roman" panose="02020603050405020304" pitchFamily="18" charset="0"/>
                <a:cs typeface="Times New Roman" panose="02020603050405020304" pitchFamily="18" charset="0"/>
              </a:rPr>
              <a:t>When we talk about strategies for competitors, location matters a lot. The prime location of the business provides the prime customers to business. So we need to choose the suitable most place for our business. </a:t>
            </a:r>
            <a:endParaRPr lang="en-US" sz="2600" dirty="0">
              <a:latin typeface="Times New Roman" panose="02020603050405020304" pitchFamily="18" charset="0"/>
              <a:cs typeface="Times New Roman" panose="02020603050405020304" pitchFamily="18" charset="0"/>
            </a:endParaRPr>
          </a:p>
          <a:p>
            <a:pPr lvl="0" algn="just"/>
            <a:r>
              <a:rPr lang="en-IN" sz="2600" dirty="0">
                <a:latin typeface="Times New Roman" panose="02020603050405020304" pitchFamily="18" charset="0"/>
                <a:cs typeface="Times New Roman" panose="02020603050405020304" pitchFamily="18" charset="0"/>
              </a:rPr>
              <a:t>Maintenance of costs</a:t>
            </a:r>
            <a:endParaRPr lang="en-US" sz="2600"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p:txBody>
      </p:sp>
      <p:sp>
        <p:nvSpPr>
          <p:cNvPr id="3" name="Title 2"/>
          <p:cNvSpPr>
            <a:spLocks noGrp="1"/>
          </p:cNvSpPr>
          <p:nvPr>
            <p:ph type="title"/>
          </p:nvPr>
        </p:nvSpPr>
        <p:spPr/>
        <p:txBody>
          <a:bodyPr>
            <a:normAutofit/>
          </a:bodyPr>
          <a:lstStyle/>
          <a:p>
            <a:r>
              <a:rPr lang="en-IN" sz="3600" dirty="0">
                <a:solidFill>
                  <a:schemeClr val="accent2">
                    <a:lumMod val="50000"/>
                  </a:schemeClr>
                </a:solidFill>
                <a:latin typeface="Times New Roman" panose="02020603050405020304" pitchFamily="18" charset="0"/>
                <a:cs typeface="Times New Roman" panose="02020603050405020304" pitchFamily="18" charset="0"/>
              </a:rPr>
              <a:t>Competitive strategies</a:t>
            </a:r>
            <a:r>
              <a:rPr lang="en-US" sz="3600" baseline="30000" dirty="0">
                <a:latin typeface="Times New Roman" panose="02020603050405020304" pitchFamily="18" charset="0"/>
                <a:cs typeface="Times New Roman" panose="02020603050405020304" pitchFamily="18" charset="0"/>
              </a:rPr>
              <a:t>(1,2)</a:t>
            </a:r>
            <a:endParaRPr lang="en-US" sz="3600" dirty="0">
              <a:solidFill>
                <a:schemeClr val="accent2">
                  <a:lumMod val="50000"/>
                </a:schemeClr>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52400"/>
            <a:ext cx="8229600" cy="6553199"/>
          </a:xfrm>
        </p:spPr>
        <p:txBody>
          <a:bodyPr>
            <a:normAutofit fontScale="92500" lnSpcReduction="20000"/>
          </a:bodyPr>
          <a:lstStyle/>
          <a:p>
            <a:pPr marL="109728" indent="0" algn="just">
              <a:buNone/>
            </a:pPr>
            <a:r>
              <a:rPr lang="en-US" sz="3600" b="1" u="sng" dirty="0">
                <a:solidFill>
                  <a:schemeClr val="accent2">
                    <a:lumMod val="50000"/>
                  </a:schemeClr>
                </a:solidFill>
                <a:latin typeface="Times New Roman" panose="02020603050405020304" pitchFamily="18" charset="0"/>
                <a:cs typeface="Times New Roman" panose="02020603050405020304" pitchFamily="18" charset="0"/>
              </a:rPr>
              <a:t>Personnel Strategies </a:t>
            </a:r>
            <a:r>
              <a:rPr lang="en-US" sz="3600" baseline="30000" dirty="0">
                <a:latin typeface="Times New Roman" panose="02020603050405020304" pitchFamily="18" charset="0"/>
                <a:cs typeface="Times New Roman" panose="02020603050405020304" pitchFamily="18" charset="0"/>
              </a:rPr>
              <a:t>(1,2)</a:t>
            </a:r>
            <a:endParaRPr lang="en-US" sz="3600" b="1" u="sng" dirty="0">
              <a:solidFill>
                <a:schemeClr val="accent2">
                  <a:lumMod val="50000"/>
                </a:schemeClr>
              </a:solidFill>
              <a:latin typeface="Times New Roman" panose="02020603050405020304" pitchFamily="18" charset="0"/>
              <a:cs typeface="Times New Roman" panose="02020603050405020304" pitchFamily="18" charset="0"/>
            </a:endParaRPr>
          </a:p>
          <a:p>
            <a:pPr marL="109728" indent="0" algn="just">
              <a:buNone/>
            </a:pPr>
            <a:endParaRPr lang="en-IN" sz="3600" b="1" u="sng" dirty="0">
              <a:solidFill>
                <a:schemeClr val="accent6">
                  <a:lumMod val="60000"/>
                  <a:lumOff val="40000"/>
                </a:schemeClr>
              </a:solidFill>
              <a:latin typeface="Times New Roman" panose="02020603050405020304" pitchFamily="18" charset="0"/>
              <a:cs typeface="Times New Roman" panose="02020603050405020304" pitchFamily="18" charset="0"/>
            </a:endParaRPr>
          </a:p>
          <a:p>
            <a:pPr algn="just"/>
            <a:r>
              <a:rPr lang="en-IN" sz="2400" dirty="0">
                <a:latin typeface="Times New Roman" panose="02020603050405020304" pitchFamily="18" charset="0"/>
                <a:cs typeface="Times New Roman" panose="02020603050405020304" pitchFamily="18" charset="0"/>
              </a:rPr>
              <a:t>Personnel are the main asset of any business. So the efficient staffs are required for ensuring the efficiency of the operations of the business. </a:t>
            </a:r>
          </a:p>
          <a:p>
            <a:pPr algn="just"/>
            <a:r>
              <a:rPr lang="en-IN" sz="2400" dirty="0">
                <a:latin typeface="Times New Roman" panose="02020603050405020304" pitchFamily="18" charset="0"/>
                <a:cs typeface="Times New Roman" panose="02020603050405020304" pitchFamily="18" charset="0"/>
              </a:rPr>
              <a:t>Manager(1),Cashier/Receptionist(1),Chefs(2),Delivery Boys(2),Waiters(2),Cleaner(1).</a:t>
            </a:r>
          </a:p>
          <a:p>
            <a:pPr algn="just"/>
            <a:endParaRPr lang="en-IN" sz="2000" dirty="0">
              <a:solidFill>
                <a:schemeClr val="accent2">
                  <a:lumMod val="75000"/>
                </a:schemeClr>
              </a:solidFill>
              <a:latin typeface="Times New Roman" panose="02020603050405020304" pitchFamily="18" charset="0"/>
              <a:cs typeface="Times New Roman" panose="02020603050405020304" pitchFamily="18" charset="0"/>
            </a:endParaRPr>
          </a:p>
          <a:p>
            <a:pPr marL="109728" indent="0" algn="just">
              <a:buNone/>
            </a:pPr>
            <a:r>
              <a:rPr lang="en-US" sz="3600" b="1" u="sng" dirty="0">
                <a:solidFill>
                  <a:schemeClr val="accent2">
                    <a:lumMod val="50000"/>
                  </a:schemeClr>
                </a:solidFill>
                <a:latin typeface="Times New Roman" panose="02020603050405020304" pitchFamily="18" charset="0"/>
                <a:cs typeface="Times New Roman" panose="02020603050405020304" pitchFamily="18" charset="0"/>
              </a:rPr>
              <a:t>Expected Profits</a:t>
            </a:r>
            <a:r>
              <a:rPr lang="en-US" sz="4000" b="1" u="sng" baseline="30000" dirty="0">
                <a:solidFill>
                  <a:schemeClr val="accent2">
                    <a:lumMod val="50000"/>
                  </a:schemeClr>
                </a:solidFill>
                <a:latin typeface="Times New Roman" panose="02020603050405020304" pitchFamily="18" charset="0"/>
                <a:cs typeface="Times New Roman" panose="02020603050405020304" pitchFamily="18" charset="0"/>
              </a:rPr>
              <a:t>(</a:t>
            </a:r>
            <a:r>
              <a:rPr lang="en-US" sz="3600" b="1" baseline="30000" dirty="0">
                <a:solidFill>
                  <a:schemeClr val="accent2">
                    <a:lumMod val="50000"/>
                  </a:schemeClr>
                </a:solidFill>
                <a:latin typeface="Times New Roman" panose="02020603050405020304" pitchFamily="18" charset="0"/>
                <a:cs typeface="Times New Roman" panose="02020603050405020304" pitchFamily="18" charset="0"/>
              </a:rPr>
              <a:t>***)</a:t>
            </a:r>
          </a:p>
          <a:p>
            <a:pPr marL="109728" indent="0" algn="just">
              <a:buNone/>
            </a:pPr>
            <a:endParaRPr lang="en-US" sz="3600" b="1" baseline="30000" dirty="0">
              <a:solidFill>
                <a:schemeClr val="accent6">
                  <a:lumMod val="60000"/>
                  <a:lumOff val="40000"/>
                </a:schemeClr>
              </a:solidFill>
              <a:latin typeface="Times New Roman" panose="02020603050405020304" pitchFamily="18" charset="0"/>
              <a:cs typeface="Times New Roman" panose="02020603050405020304" pitchFamily="18" charset="0"/>
            </a:endParaRPr>
          </a:p>
          <a:p>
            <a:pPr marL="109728" indent="0" algn="just">
              <a:buNone/>
            </a:pPr>
            <a:r>
              <a:rPr lang="en-IN" sz="2400" dirty="0">
                <a:latin typeface="Times New Roman" panose="02020603050405020304" pitchFamily="18" charset="0"/>
                <a:cs typeface="Times New Roman" panose="02020603050405020304" pitchFamily="18" charset="0"/>
              </a:rPr>
              <a:t>So as per the estimated sales revenue and costs of the business, we can generate the profits for the business as following:( for first quarter )</a:t>
            </a:r>
          </a:p>
          <a:p>
            <a:pPr>
              <a:buNone/>
            </a:pPr>
            <a:endParaRPr lang="en-US" sz="2400" dirty="0">
              <a:latin typeface="Times New Roman" panose="02020603050405020304" pitchFamily="18" charset="0"/>
              <a:cs typeface="Times New Roman" panose="02020603050405020304" pitchFamily="18" charset="0"/>
            </a:endParaRPr>
          </a:p>
          <a:p>
            <a:pPr>
              <a:buNone/>
            </a:pPr>
            <a:r>
              <a:rPr lang="en-US" sz="2400" dirty="0">
                <a:latin typeface="Times New Roman" panose="02020603050405020304" pitchFamily="18" charset="0"/>
                <a:cs typeface="Times New Roman" panose="02020603050405020304" pitchFamily="18" charset="0"/>
              </a:rPr>
              <a:t>Initial expenses (28000£)</a:t>
            </a:r>
          </a:p>
          <a:p>
            <a:pPr>
              <a:buNone/>
            </a:pPr>
            <a:endParaRPr lang="en-US" sz="2400" dirty="0">
              <a:latin typeface="Times New Roman" panose="02020603050405020304" pitchFamily="18" charset="0"/>
              <a:cs typeface="Times New Roman" panose="02020603050405020304" pitchFamily="18" charset="0"/>
            </a:endParaRPr>
          </a:p>
          <a:p>
            <a:r>
              <a:rPr lang="en-IN" sz="2600" dirty="0">
                <a:latin typeface="Times New Roman" panose="02020603050405020304" pitchFamily="18" charset="0"/>
                <a:cs typeface="Times New Roman" panose="02020603050405020304" pitchFamily="18" charset="0"/>
              </a:rPr>
              <a:t>Profit</a:t>
            </a:r>
            <a:r>
              <a:rPr lang="en-IN" sz="2600" baseline="30000" dirty="0">
                <a:latin typeface="Times New Roman" panose="02020603050405020304" pitchFamily="18" charset="0"/>
                <a:cs typeface="Times New Roman" panose="02020603050405020304" pitchFamily="18" charset="0"/>
              </a:rPr>
              <a:t>( 1st quarter) </a:t>
            </a:r>
            <a:r>
              <a:rPr lang="en-IN" sz="2600" dirty="0">
                <a:latin typeface="Times New Roman" panose="02020603050405020304" pitchFamily="18" charset="0"/>
                <a:cs typeface="Times New Roman" panose="02020603050405020304" pitchFamily="18" charset="0"/>
              </a:rPr>
              <a:t>= Sales – Costs = £36750 - £18950 = £17800</a:t>
            </a:r>
          </a:p>
          <a:p>
            <a:pPr marL="109728" indent="0">
              <a:buNone/>
            </a:pPr>
            <a:endParaRPr lang="en-IN" sz="2400" dirty="0">
              <a:latin typeface="Times New Roman" panose="02020603050405020304" pitchFamily="18" charset="0"/>
              <a:cs typeface="Times New Roman" panose="02020603050405020304" pitchFamily="18" charset="0"/>
            </a:endParaRPr>
          </a:p>
          <a:p>
            <a:endParaRPr lang="en-IN" sz="2400" dirty="0">
              <a:latin typeface="Times New Roman" panose="02020603050405020304" pitchFamily="18" charset="0"/>
              <a:cs typeface="Times New Roman" panose="02020603050405020304" pitchFamily="18" charset="0"/>
            </a:endParaRPr>
          </a:p>
          <a:p>
            <a:pPr marL="109728" indent="0" algn="r">
              <a:buNone/>
            </a:pPr>
            <a:r>
              <a:rPr lang="en-IN" sz="2400" b="1" dirty="0">
                <a:solidFill>
                  <a:srgbClr val="FF0000"/>
                </a:solidFill>
                <a:latin typeface="Times New Roman" panose="02020603050405020304" pitchFamily="18" charset="0"/>
                <a:cs typeface="Times New Roman" panose="02020603050405020304" pitchFamily="18" charset="0"/>
              </a:rPr>
              <a:t>*** Details about scale up in Excel Sheet</a:t>
            </a:r>
            <a:endParaRPr lang="en-US" sz="2400" b="1" dirty="0">
              <a:solidFill>
                <a:srgbClr val="FF0000"/>
              </a:solidFill>
              <a:latin typeface="Times New Roman" panose="02020603050405020304" pitchFamily="18" charset="0"/>
              <a:cs typeface="Times New Roman" panose="02020603050405020304" pitchFamily="18" charset="0"/>
            </a:endParaRPr>
          </a:p>
          <a:p>
            <a:pPr marL="109728" indent="0">
              <a:buNone/>
            </a:pPr>
            <a:endParaRPr lang="en-US" sz="2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8686800" cy="4648200"/>
          </a:xfrm>
        </p:spPr>
        <p:txBody>
          <a:bodyPr>
            <a:normAutofit fontScale="92500"/>
          </a:bodyPr>
          <a:lstStyle/>
          <a:p>
            <a:pPr marL="109728" indent="0" algn="just">
              <a:buNone/>
            </a:pPr>
            <a:endParaRPr lang="en-IN" sz="3600" b="1" u="sng" dirty="0">
              <a:latin typeface="Times New Roman" panose="02020603050405020304" pitchFamily="18" charset="0"/>
              <a:cs typeface="Times New Roman" panose="02020603050405020304" pitchFamily="18" charset="0"/>
            </a:endParaRPr>
          </a:p>
          <a:p>
            <a:pPr marL="109728" indent="0" algn="just">
              <a:buNone/>
            </a:pPr>
            <a:r>
              <a:rPr lang="en-IN" sz="3600" b="1" u="sng" dirty="0">
                <a:solidFill>
                  <a:schemeClr val="accent2">
                    <a:lumMod val="50000"/>
                  </a:schemeClr>
                </a:solidFill>
                <a:latin typeface="Times New Roman" panose="02020603050405020304" pitchFamily="18" charset="0"/>
                <a:cs typeface="Times New Roman" panose="02020603050405020304" pitchFamily="18" charset="0"/>
              </a:rPr>
              <a:t>Conclusion:</a:t>
            </a:r>
          </a:p>
          <a:p>
            <a:pPr marL="109728" indent="0" algn="just">
              <a:buNone/>
            </a:pPr>
            <a:endParaRPr lang="en-IN" sz="3600" b="1" u="sng" dirty="0">
              <a:latin typeface="Times New Roman" panose="02020603050405020304" pitchFamily="18" charset="0"/>
              <a:cs typeface="Times New Roman" panose="02020603050405020304" pitchFamily="18" charset="0"/>
            </a:endParaRPr>
          </a:p>
          <a:p>
            <a:pPr marL="109728" indent="0" algn="just">
              <a:buNone/>
            </a:pPr>
            <a:r>
              <a:rPr lang="en-IN" sz="2400" dirty="0">
                <a:latin typeface="Times New Roman" panose="02020603050405020304" pitchFamily="18" charset="0"/>
                <a:cs typeface="Times New Roman" panose="02020603050405020304" pitchFamily="18" charset="0"/>
              </a:rPr>
              <a:t>This is the one of the best business anybody can have nowadays as per the needs of the customers. The levels of, people have, love for fast food needed to be utilised by the business houses. So, this is one of those opportunities which can be capitalised.</a:t>
            </a:r>
          </a:p>
          <a:p>
            <a:pPr marL="109728" indent="0" algn="just">
              <a:buNone/>
            </a:pPr>
            <a:r>
              <a:rPr lang="en-IN" sz="2400" dirty="0">
                <a:latin typeface="Times New Roman" panose="02020603050405020304" pitchFamily="18" charset="0"/>
                <a:cs typeface="Times New Roman" panose="02020603050405020304" pitchFamily="18" charset="0"/>
              </a:rPr>
              <a:t>The main things needed to be kept in mind is the level of competition available in the market, the costs of the business, the product needed to be of supreme quality to have better sales in the market and last is the business should be at the best and prime location.</a:t>
            </a:r>
            <a:endParaRPr lang="en-GB" sz="2400" dirty="0">
              <a:latin typeface="Times New Roman" panose="02020603050405020304" pitchFamily="18" charset="0"/>
              <a:cs typeface="Times New Roman" panose="02020603050405020304" pitchFamily="18" charset="0"/>
            </a:endParaRPr>
          </a:p>
          <a:p>
            <a:pPr marL="109728" indent="0" algn="just">
              <a:buNone/>
            </a:pPr>
            <a:endParaRPr lang="en-IN"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48AE58E-3059-401F-A577-073BBA7D2541}"/>
              </a:ext>
            </a:extLst>
          </p:cNvPr>
          <p:cNvSpPr>
            <a:spLocks noGrp="1"/>
          </p:cNvSpPr>
          <p:nvPr>
            <p:ph type="subTitle" idx="1"/>
          </p:nvPr>
        </p:nvSpPr>
        <p:spPr>
          <a:xfrm>
            <a:off x="76200" y="76200"/>
            <a:ext cx="9067800" cy="5105400"/>
          </a:xfrm>
        </p:spPr>
        <p:txBody>
          <a:bodyPr/>
          <a:lstStyle/>
          <a:p>
            <a:pPr algn="l"/>
            <a:r>
              <a:rPr lang="en-GB" sz="2800" b="1" dirty="0">
                <a:solidFill>
                  <a:schemeClr val="accent2">
                    <a:lumMod val="50000"/>
                  </a:schemeClr>
                </a:solidFill>
                <a:latin typeface="Times New Roman" panose="02020603050405020304" pitchFamily="18" charset="0"/>
                <a:cs typeface="Times New Roman" panose="02020603050405020304" pitchFamily="18" charset="0"/>
              </a:rPr>
              <a:t>REFERENCES:</a:t>
            </a:r>
          </a:p>
          <a:p>
            <a:pPr algn="l"/>
            <a:endParaRPr lang="en-GB" sz="2800" b="1" dirty="0">
              <a:solidFill>
                <a:schemeClr val="accent2">
                  <a:lumMod val="50000"/>
                </a:schemeClr>
              </a:solidFill>
              <a:latin typeface="Times New Roman" panose="02020603050405020304" pitchFamily="18" charset="0"/>
              <a:cs typeface="Times New Roman" panose="02020603050405020304" pitchFamily="18" charset="0"/>
            </a:endParaRPr>
          </a:p>
          <a:p>
            <a:pPr marL="342900" indent="-342900" algn="l">
              <a:buAutoNum type="arabicParenR"/>
            </a:pPr>
            <a:r>
              <a:rPr lang="en-GB" sz="1800" dirty="0">
                <a:latin typeface="Times New Roman" panose="02020603050405020304" pitchFamily="18" charset="0"/>
                <a:cs typeface="Times New Roman" panose="02020603050405020304" pitchFamily="18" charset="0"/>
              </a:rPr>
              <a:t>Blackwell, E. (2011), How to Prepare a Business Plan: Planning for Successful Start-up and Expansion, (5th Ed) Sunday Times Business Enterprise Series, Kogan Page.</a:t>
            </a:r>
          </a:p>
          <a:p>
            <a:pPr marL="342900" indent="-342900" algn="l">
              <a:buAutoNum type="arabicParenR"/>
            </a:pPr>
            <a:r>
              <a:rPr lang="en-GB" sz="1800" dirty="0">
                <a:latin typeface="Times New Roman" panose="02020603050405020304" pitchFamily="18" charset="0"/>
                <a:cs typeface="Times New Roman" panose="02020603050405020304" pitchFamily="18" charset="0"/>
              </a:rPr>
              <a:t>Carter, S. and Jones-Evans, D. (2006) Enterprise and small business: principles, practices and policy. 2nd. Ed. Prentice Hall</a:t>
            </a:r>
            <a:r>
              <a:rPr lang="en-GB" sz="1800" dirty="0"/>
              <a:t>.</a:t>
            </a:r>
            <a:endParaRPr lang="en-GB" sz="1800" dirty="0">
              <a:latin typeface="Times New Roman" panose="02020603050405020304" pitchFamily="18" charset="0"/>
              <a:cs typeface="Times New Roman" panose="02020603050405020304" pitchFamily="18" charset="0"/>
            </a:endParaRPr>
          </a:p>
          <a:p>
            <a:pPr marL="342900" indent="-342900" algn="l">
              <a:buAutoNum type="arabicParenR"/>
            </a:pPr>
            <a:endParaRPr lang="en-GB" sz="1800" dirty="0">
              <a:latin typeface="Times New Roman" panose="02020603050405020304" pitchFamily="18" charset="0"/>
              <a:cs typeface="Times New Roman" panose="02020603050405020304" pitchFamily="18" charset="0"/>
            </a:endParaRPr>
          </a:p>
          <a:p>
            <a:pPr algn="l"/>
            <a:r>
              <a:rPr lang="en-GB" sz="2400" dirty="0">
                <a:latin typeface="Times New Roman" panose="02020603050405020304" pitchFamily="18" charset="0"/>
                <a:cs typeface="Times New Roman" panose="02020603050405020304" pitchFamily="18" charset="0"/>
              </a:rPr>
              <a:t>---------------------------------------------------------------------------------------</a:t>
            </a:r>
          </a:p>
        </p:txBody>
      </p:sp>
      <p:sp>
        <p:nvSpPr>
          <p:cNvPr id="4" name="Rectangle 3">
            <a:extLst>
              <a:ext uri="{FF2B5EF4-FFF2-40B4-BE49-F238E27FC236}">
                <a16:creationId xmlns:a16="http://schemas.microsoft.com/office/drawing/2014/main" id="{F41EF0D4-F9CC-4B3E-993E-6196BC4F59CF}"/>
              </a:ext>
            </a:extLst>
          </p:cNvPr>
          <p:cNvSpPr/>
          <p:nvPr/>
        </p:nvSpPr>
        <p:spPr>
          <a:xfrm>
            <a:off x="878521" y="2967335"/>
            <a:ext cx="7386958" cy="923330"/>
          </a:xfrm>
          <a:prstGeom prst="rect">
            <a:avLst/>
          </a:prstGeom>
          <a:noFill/>
          <a:scene3d>
            <a:camera prst="perspectiveRelaxedModerately"/>
            <a:lightRig rig="threePt" dir="t"/>
          </a:scene3d>
        </p:spPr>
        <p:txBody>
          <a:bodyPr wrap="none" lIns="91440" tIns="45720" rIns="91440" bIns="45720">
            <a:spAutoFit/>
          </a:bodyPr>
          <a:lstStyle/>
          <a:p>
            <a:pPr algn="ctr"/>
            <a:r>
              <a:rPr lang="en-GB" sz="5400" b="0" i="1" cap="none" spc="0" dirty="0">
                <a:ln w="0"/>
                <a:solidFill>
                  <a:schemeClr val="accent2">
                    <a:lumMod val="75000"/>
                  </a:schemeClr>
                </a:solidFill>
                <a:effectLst>
                  <a:reflection blurRad="6350" stA="53000" endA="300" endPos="35500" dir="5400000" sy="-90000" algn="bl" rotWithShape="0"/>
                </a:effectLst>
                <a:latin typeface="Britannic Bold" panose="020B0903060703020204" pitchFamily="34" charset="0"/>
                <a:cs typeface="Times New Roman" panose="02020603050405020304" pitchFamily="18" charset="0"/>
              </a:rPr>
              <a:t>THANK YOU ALL OF YOU</a:t>
            </a:r>
            <a:endParaRPr lang="en-GB" sz="5400" b="0" cap="none" spc="0" dirty="0">
              <a:ln w="0"/>
              <a:solidFill>
                <a:schemeClr val="accent2">
                  <a:lumMod val="75000"/>
                </a:schemeClr>
              </a:solidFill>
              <a:effectLst>
                <a:reflection blurRad="6350" stA="53000" endA="300" endPos="35500" dir="5400000" sy="-90000" algn="bl" rotWithShape="0"/>
              </a:effectLst>
              <a:latin typeface="Britannic Bold" panose="020B0903060703020204" pitchFamily="34" charset="0"/>
            </a:endParaRPr>
          </a:p>
        </p:txBody>
      </p:sp>
    </p:spTree>
    <p:extLst>
      <p:ext uri="{BB962C8B-B14F-4D97-AF65-F5344CB8AC3E}">
        <p14:creationId xmlns:p14="http://schemas.microsoft.com/office/powerpoint/2010/main" val="282649171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373</TotalTime>
  <Words>759</Words>
  <Application>Microsoft Office PowerPoint</Application>
  <PresentationFormat>On-screen Show (4:3)</PresentationFormat>
  <Paragraphs>94</Paragraphs>
  <Slides>12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Agency FB</vt:lpstr>
      <vt:lpstr>Britannic Bold</vt:lpstr>
      <vt:lpstr>Calibri</vt:lpstr>
      <vt:lpstr>Lucida Sans Unicode</vt:lpstr>
      <vt:lpstr>Times New Roman</vt:lpstr>
      <vt:lpstr>Verdana</vt:lpstr>
      <vt:lpstr>Wingdings 2</vt:lpstr>
      <vt:lpstr>Wingdings 3</vt:lpstr>
      <vt:lpstr>Concourse</vt:lpstr>
      <vt:lpstr>PowerPoint Presentation</vt:lpstr>
      <vt:lpstr>PowerPoint Presentation</vt:lpstr>
      <vt:lpstr>E Che Pizza </vt:lpstr>
      <vt:lpstr>PowerPoint Presentation</vt:lpstr>
      <vt:lpstr>COMPETITORS</vt:lpstr>
      <vt:lpstr>BUSINESS MODEL</vt:lpstr>
      <vt:lpstr>PowerPoint Presentation</vt:lpstr>
      <vt:lpstr>PowerPoint Presentation</vt:lpstr>
      <vt:lpstr>Competitive strategies(1,2)</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Deepka</dc:creator>
  <cp:lastModifiedBy>Chirag</cp:lastModifiedBy>
  <cp:revision>32</cp:revision>
  <dcterms:created xsi:type="dcterms:W3CDTF">2019-04-16T17:00:00Z</dcterms:created>
  <dcterms:modified xsi:type="dcterms:W3CDTF">2019-04-24T13:27:19Z</dcterms:modified>
</cp:coreProperties>
</file>