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3"/>
  </p:notesMasterIdLst>
  <p:handoutMasterIdLst>
    <p:handoutMasterId r:id="rId44"/>
  </p:handoutMasterIdLst>
  <p:sldIdLst>
    <p:sldId id="258" r:id="rId5"/>
    <p:sldId id="289" r:id="rId6"/>
    <p:sldId id="331" r:id="rId7"/>
    <p:sldId id="367" r:id="rId8"/>
    <p:sldId id="369" r:id="rId9"/>
    <p:sldId id="391" r:id="rId10"/>
    <p:sldId id="392" r:id="rId11"/>
    <p:sldId id="393" r:id="rId12"/>
    <p:sldId id="373" r:id="rId13"/>
    <p:sldId id="375" r:id="rId14"/>
    <p:sldId id="394" r:id="rId15"/>
    <p:sldId id="395" r:id="rId16"/>
    <p:sldId id="396" r:id="rId17"/>
    <p:sldId id="397" r:id="rId18"/>
    <p:sldId id="398" r:id="rId19"/>
    <p:sldId id="399" r:id="rId20"/>
    <p:sldId id="400" r:id="rId21"/>
    <p:sldId id="403" r:id="rId22"/>
    <p:sldId id="401" r:id="rId23"/>
    <p:sldId id="402" r:id="rId24"/>
    <p:sldId id="387" r:id="rId25"/>
    <p:sldId id="372" r:id="rId26"/>
    <p:sldId id="388" r:id="rId27"/>
    <p:sldId id="383" r:id="rId28"/>
    <p:sldId id="370" r:id="rId29"/>
    <p:sldId id="382" r:id="rId30"/>
    <p:sldId id="368" r:id="rId31"/>
    <p:sldId id="371" r:id="rId32"/>
    <p:sldId id="374" r:id="rId33"/>
    <p:sldId id="389" r:id="rId34"/>
    <p:sldId id="385" r:id="rId35"/>
    <p:sldId id="386" r:id="rId36"/>
    <p:sldId id="377" r:id="rId37"/>
    <p:sldId id="376" r:id="rId38"/>
    <p:sldId id="335" r:id="rId39"/>
    <p:sldId id="404" r:id="rId40"/>
    <p:sldId id="366" r:id="rId41"/>
    <p:sldId id="276" r:id="rId4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olly Jack" initials="MJ" lastIdx="1" clrIdx="0">
    <p:extLst>
      <p:ext uri="{19B8F6BF-5375-455C-9EA6-DF929625EA0E}">
        <p15:presenceInfo xmlns:p15="http://schemas.microsoft.com/office/powerpoint/2012/main" userId="648b5de48ea5476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37" autoAdjust="0"/>
    <p:restoredTop sz="93372" autoAdjust="0"/>
  </p:normalViewPr>
  <p:slideViewPr>
    <p:cSldViewPr>
      <p:cViewPr varScale="1">
        <p:scale>
          <a:sx n="59" d="100"/>
          <a:sy n="59" d="100"/>
        </p:scale>
        <p:origin x="1332"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776617-55BB-455B-8A69-954192671DB3}"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1A825D4-FA9E-4A22-8655-0F0014E9F84E}">
      <dgm:prSet phldrT="[Text]"/>
      <dgm:spPr/>
      <dgm:t>
        <a:bodyPr/>
        <a:lstStyle/>
        <a:p>
          <a:r>
            <a:rPr lang="en-GB" dirty="0"/>
            <a:t>Bridging</a:t>
          </a:r>
        </a:p>
        <a:p>
          <a:r>
            <a:rPr lang="en-GB" dirty="0"/>
            <a:t>‘them’ </a:t>
          </a:r>
        </a:p>
      </dgm:t>
    </dgm:pt>
    <dgm:pt modelId="{353A0691-B7E2-442B-9036-17812D929FC9}" type="parTrans" cxnId="{CEAFC5CE-6F66-46DC-B396-089E097FDD52}">
      <dgm:prSet/>
      <dgm:spPr/>
      <dgm:t>
        <a:bodyPr/>
        <a:lstStyle/>
        <a:p>
          <a:endParaRPr lang="en-GB"/>
        </a:p>
      </dgm:t>
    </dgm:pt>
    <dgm:pt modelId="{AEC98CFB-AB0F-475C-8C93-F99737CB85F1}" type="sibTrans" cxnId="{CEAFC5CE-6F66-46DC-B396-089E097FDD52}">
      <dgm:prSet/>
      <dgm:spPr/>
      <dgm:t>
        <a:bodyPr/>
        <a:lstStyle/>
        <a:p>
          <a:endParaRPr lang="en-GB"/>
        </a:p>
      </dgm:t>
    </dgm:pt>
    <dgm:pt modelId="{DF0F91A9-9650-4F8C-B3FA-11D7B783FD05}">
      <dgm:prSet phldrT="[Text]"/>
      <dgm:spPr/>
      <dgm:t>
        <a:bodyPr/>
        <a:lstStyle/>
        <a:p>
          <a:r>
            <a:rPr lang="en-GB" dirty="0"/>
            <a:t>Membership</a:t>
          </a:r>
        </a:p>
      </dgm:t>
    </dgm:pt>
    <dgm:pt modelId="{77EE8B99-5601-4593-842E-D07584F50E06}" type="parTrans" cxnId="{29B60B0C-600B-4640-926C-1BDCB8557032}">
      <dgm:prSet/>
      <dgm:spPr/>
      <dgm:t>
        <a:bodyPr/>
        <a:lstStyle/>
        <a:p>
          <a:endParaRPr lang="en-GB"/>
        </a:p>
      </dgm:t>
    </dgm:pt>
    <dgm:pt modelId="{06B35471-8EB0-45F8-A1B1-D02BC32B6C90}" type="sibTrans" cxnId="{29B60B0C-600B-4640-926C-1BDCB8557032}">
      <dgm:prSet/>
      <dgm:spPr/>
      <dgm:t>
        <a:bodyPr/>
        <a:lstStyle/>
        <a:p>
          <a:endParaRPr lang="en-GB"/>
        </a:p>
      </dgm:t>
    </dgm:pt>
    <dgm:pt modelId="{E520E4D2-FC7D-460E-ADF4-C365B97DA51C}">
      <dgm:prSet phldrT="[Text]"/>
      <dgm:spPr/>
      <dgm:t>
        <a:bodyPr/>
        <a:lstStyle/>
        <a:p>
          <a:r>
            <a:rPr lang="en-GB" dirty="0"/>
            <a:t>Resources</a:t>
          </a:r>
        </a:p>
      </dgm:t>
    </dgm:pt>
    <dgm:pt modelId="{114D302A-870F-4F93-A868-6F96CA1C2697}" type="parTrans" cxnId="{910F94EA-3D13-47E2-9801-0BA9A876391F}">
      <dgm:prSet/>
      <dgm:spPr/>
      <dgm:t>
        <a:bodyPr/>
        <a:lstStyle/>
        <a:p>
          <a:endParaRPr lang="en-GB"/>
        </a:p>
      </dgm:t>
    </dgm:pt>
    <dgm:pt modelId="{00CE9092-3B9F-41E4-9DCF-21C614291BBA}" type="sibTrans" cxnId="{910F94EA-3D13-47E2-9801-0BA9A876391F}">
      <dgm:prSet/>
      <dgm:spPr/>
      <dgm:t>
        <a:bodyPr/>
        <a:lstStyle/>
        <a:p>
          <a:endParaRPr lang="en-GB"/>
        </a:p>
      </dgm:t>
    </dgm:pt>
    <dgm:pt modelId="{0C76C614-ED90-45AA-A8B5-32CEA15925FB}">
      <dgm:prSet phldrT="[Text]"/>
      <dgm:spPr/>
      <dgm:t>
        <a:bodyPr/>
        <a:lstStyle/>
        <a:p>
          <a:r>
            <a:rPr lang="en-GB" dirty="0"/>
            <a:t>Bonding</a:t>
          </a:r>
        </a:p>
        <a:p>
          <a:r>
            <a:rPr lang="en-GB" dirty="0"/>
            <a:t>‘us’</a:t>
          </a:r>
        </a:p>
      </dgm:t>
    </dgm:pt>
    <dgm:pt modelId="{B5FD4CEE-A431-440E-969B-234C4538EFFA}" type="parTrans" cxnId="{022F5E64-3FBF-4070-9EAE-535A9E395072}">
      <dgm:prSet/>
      <dgm:spPr/>
      <dgm:t>
        <a:bodyPr/>
        <a:lstStyle/>
        <a:p>
          <a:endParaRPr lang="en-GB"/>
        </a:p>
      </dgm:t>
    </dgm:pt>
    <dgm:pt modelId="{9352C141-2D0B-4885-9E4B-D973AA9CC717}" type="sibTrans" cxnId="{022F5E64-3FBF-4070-9EAE-535A9E395072}">
      <dgm:prSet/>
      <dgm:spPr/>
      <dgm:t>
        <a:bodyPr/>
        <a:lstStyle/>
        <a:p>
          <a:endParaRPr lang="en-GB"/>
        </a:p>
      </dgm:t>
    </dgm:pt>
    <dgm:pt modelId="{46B5CBBF-75D9-46F0-9F27-81D5A37AD761}">
      <dgm:prSet phldrT="[Text]"/>
      <dgm:spPr/>
      <dgm:t>
        <a:bodyPr/>
        <a:lstStyle/>
        <a:p>
          <a:r>
            <a:rPr lang="en-GB" dirty="0"/>
            <a:t>Identity</a:t>
          </a:r>
        </a:p>
      </dgm:t>
    </dgm:pt>
    <dgm:pt modelId="{70493926-2189-4555-8F1D-A5CFCA677DEA}" type="parTrans" cxnId="{20E4B2B1-36A7-4540-8313-E930B857A198}">
      <dgm:prSet/>
      <dgm:spPr/>
      <dgm:t>
        <a:bodyPr/>
        <a:lstStyle/>
        <a:p>
          <a:endParaRPr lang="en-GB"/>
        </a:p>
      </dgm:t>
    </dgm:pt>
    <dgm:pt modelId="{56860A9F-8B41-489B-9E84-51D46D6A2D5E}" type="sibTrans" cxnId="{20E4B2B1-36A7-4540-8313-E930B857A198}">
      <dgm:prSet/>
      <dgm:spPr/>
      <dgm:t>
        <a:bodyPr/>
        <a:lstStyle/>
        <a:p>
          <a:endParaRPr lang="en-GB"/>
        </a:p>
      </dgm:t>
    </dgm:pt>
    <dgm:pt modelId="{EE4B473D-AE6D-4636-B4E7-502D9DF90AAA}">
      <dgm:prSet phldrT="[Text]"/>
      <dgm:spPr/>
      <dgm:t>
        <a:bodyPr/>
        <a:lstStyle/>
        <a:p>
          <a:r>
            <a:rPr lang="en-GB" dirty="0"/>
            <a:t>Innovation </a:t>
          </a:r>
        </a:p>
      </dgm:t>
    </dgm:pt>
    <dgm:pt modelId="{D51FE5D7-0AF0-44E6-BEC0-909A2267BF90}" type="parTrans" cxnId="{390EB95D-8CE9-40F8-AFA1-6764C491BF08}">
      <dgm:prSet/>
      <dgm:spPr/>
      <dgm:t>
        <a:bodyPr/>
        <a:lstStyle/>
        <a:p>
          <a:endParaRPr lang="en-GB"/>
        </a:p>
      </dgm:t>
    </dgm:pt>
    <dgm:pt modelId="{AFDC80F0-9103-48A1-BF60-37F3A9E67156}" type="sibTrans" cxnId="{390EB95D-8CE9-40F8-AFA1-6764C491BF08}">
      <dgm:prSet/>
      <dgm:spPr/>
      <dgm:t>
        <a:bodyPr/>
        <a:lstStyle/>
        <a:p>
          <a:endParaRPr lang="en-GB"/>
        </a:p>
      </dgm:t>
    </dgm:pt>
    <dgm:pt modelId="{4762FF38-3C6E-4398-B2EC-E5DF0EFDD021}">
      <dgm:prSet phldrT="[Text]"/>
      <dgm:spPr/>
      <dgm:t>
        <a:bodyPr/>
        <a:lstStyle/>
        <a:p>
          <a:r>
            <a:rPr lang="en-GB" dirty="0"/>
            <a:t>Impact</a:t>
          </a:r>
        </a:p>
      </dgm:t>
    </dgm:pt>
    <dgm:pt modelId="{1DC288BA-4A9A-4A1C-8C45-8EDAAA9CA51B}" type="parTrans" cxnId="{4EA4F31B-6E96-41C5-BA0F-E08E4C318CC4}">
      <dgm:prSet/>
      <dgm:spPr/>
      <dgm:t>
        <a:bodyPr/>
        <a:lstStyle/>
        <a:p>
          <a:endParaRPr lang="en-GB"/>
        </a:p>
      </dgm:t>
    </dgm:pt>
    <dgm:pt modelId="{8F174DBB-6E1B-4559-92C4-FB762B25823D}" type="sibTrans" cxnId="{4EA4F31B-6E96-41C5-BA0F-E08E4C318CC4}">
      <dgm:prSet/>
      <dgm:spPr/>
      <dgm:t>
        <a:bodyPr/>
        <a:lstStyle/>
        <a:p>
          <a:endParaRPr lang="en-GB"/>
        </a:p>
      </dgm:t>
    </dgm:pt>
    <dgm:pt modelId="{2B47156D-8C3F-4AAC-A0F9-D263CE8DC546}">
      <dgm:prSet phldrT="[Text]"/>
      <dgm:spPr/>
      <dgm:t>
        <a:bodyPr/>
        <a:lstStyle/>
        <a:p>
          <a:r>
            <a:rPr lang="en-GB" dirty="0"/>
            <a:t>profit</a:t>
          </a:r>
        </a:p>
      </dgm:t>
    </dgm:pt>
    <dgm:pt modelId="{B6D70AB8-CB8F-4509-BC45-46A66F331141}" type="parTrans" cxnId="{3C279C0B-73A6-4B31-850A-67CAEEB79F56}">
      <dgm:prSet/>
      <dgm:spPr/>
      <dgm:t>
        <a:bodyPr/>
        <a:lstStyle/>
        <a:p>
          <a:endParaRPr lang="en-GB"/>
        </a:p>
      </dgm:t>
    </dgm:pt>
    <dgm:pt modelId="{D9F5E7FF-3FF2-4550-BF93-A7EE438E5798}" type="sibTrans" cxnId="{3C279C0B-73A6-4B31-850A-67CAEEB79F56}">
      <dgm:prSet/>
      <dgm:spPr/>
      <dgm:t>
        <a:bodyPr/>
        <a:lstStyle/>
        <a:p>
          <a:endParaRPr lang="en-GB"/>
        </a:p>
      </dgm:t>
    </dgm:pt>
    <dgm:pt modelId="{CAEF9681-D458-4BA7-A9FA-1CD9B15A36F9}">
      <dgm:prSet phldrT="[Text]"/>
      <dgm:spPr/>
      <dgm:t>
        <a:bodyPr/>
        <a:lstStyle/>
        <a:p>
          <a:r>
            <a:rPr lang="en-GB" dirty="0"/>
            <a:t>Belonging</a:t>
          </a:r>
        </a:p>
      </dgm:t>
    </dgm:pt>
    <dgm:pt modelId="{9FB64B8A-E5C6-4830-9E73-2F25F2577F66}" type="parTrans" cxnId="{9CF2D67C-30CE-474D-9BE5-608414848C80}">
      <dgm:prSet/>
      <dgm:spPr/>
      <dgm:t>
        <a:bodyPr/>
        <a:lstStyle/>
        <a:p>
          <a:endParaRPr lang="en-GB"/>
        </a:p>
      </dgm:t>
    </dgm:pt>
    <dgm:pt modelId="{FFD2C860-BB3B-4101-816A-E962E2F882EA}" type="sibTrans" cxnId="{9CF2D67C-30CE-474D-9BE5-608414848C80}">
      <dgm:prSet/>
      <dgm:spPr/>
      <dgm:t>
        <a:bodyPr/>
        <a:lstStyle/>
        <a:p>
          <a:endParaRPr lang="en-GB"/>
        </a:p>
      </dgm:t>
    </dgm:pt>
    <dgm:pt modelId="{065F5012-B043-47F1-88A3-3C4B7A98FA36}">
      <dgm:prSet phldrT="[Text]"/>
      <dgm:spPr/>
      <dgm:t>
        <a:bodyPr/>
        <a:lstStyle/>
        <a:p>
          <a:r>
            <a:rPr lang="en-GB" dirty="0"/>
            <a:t>Trust</a:t>
          </a:r>
        </a:p>
      </dgm:t>
    </dgm:pt>
    <dgm:pt modelId="{645746DB-E7E0-4A8E-845A-E78AF738FF62}" type="parTrans" cxnId="{256B771E-5C84-4D64-B690-3A2B3C25915B}">
      <dgm:prSet/>
      <dgm:spPr/>
      <dgm:t>
        <a:bodyPr/>
        <a:lstStyle/>
        <a:p>
          <a:endParaRPr lang="en-GB"/>
        </a:p>
      </dgm:t>
    </dgm:pt>
    <dgm:pt modelId="{F98E5770-12A9-4388-A033-DAB047C55951}" type="sibTrans" cxnId="{256B771E-5C84-4D64-B690-3A2B3C25915B}">
      <dgm:prSet/>
      <dgm:spPr/>
      <dgm:t>
        <a:bodyPr/>
        <a:lstStyle/>
        <a:p>
          <a:endParaRPr lang="en-GB"/>
        </a:p>
      </dgm:t>
    </dgm:pt>
    <dgm:pt modelId="{9698AFB7-4C75-41E6-A6E2-A0788E87692F}">
      <dgm:prSet phldrT="[Text]"/>
      <dgm:spPr/>
      <dgm:t>
        <a:bodyPr/>
        <a:lstStyle/>
        <a:p>
          <a:r>
            <a:rPr lang="en-GB" dirty="0"/>
            <a:t>Support</a:t>
          </a:r>
        </a:p>
      </dgm:t>
    </dgm:pt>
    <dgm:pt modelId="{B864A8FE-6C9F-4440-8D6C-7CAD80AB6777}" type="parTrans" cxnId="{F52CFF54-A640-4A55-BE47-ABF7D5281062}">
      <dgm:prSet/>
      <dgm:spPr/>
      <dgm:t>
        <a:bodyPr/>
        <a:lstStyle/>
        <a:p>
          <a:endParaRPr lang="en-GB"/>
        </a:p>
      </dgm:t>
    </dgm:pt>
    <dgm:pt modelId="{1C3EFD37-276D-409C-84AA-9C4ED9C42C2E}" type="sibTrans" cxnId="{F52CFF54-A640-4A55-BE47-ABF7D5281062}">
      <dgm:prSet/>
      <dgm:spPr/>
      <dgm:t>
        <a:bodyPr/>
        <a:lstStyle/>
        <a:p>
          <a:endParaRPr lang="en-GB"/>
        </a:p>
      </dgm:t>
    </dgm:pt>
    <dgm:pt modelId="{9F38F77E-CA38-48B5-83E8-AE4CCEDD51ED}">
      <dgm:prSet phldrT="[Text]"/>
      <dgm:spPr/>
      <dgm:t>
        <a:bodyPr/>
        <a:lstStyle/>
        <a:p>
          <a:r>
            <a:rPr lang="en-GB" dirty="0"/>
            <a:t>Community</a:t>
          </a:r>
        </a:p>
      </dgm:t>
    </dgm:pt>
    <dgm:pt modelId="{6A3E4B32-9E6D-41F2-9135-F74C358AEE62}" type="parTrans" cxnId="{00157DA7-6752-4681-B9CC-08A497250558}">
      <dgm:prSet/>
      <dgm:spPr/>
      <dgm:t>
        <a:bodyPr/>
        <a:lstStyle/>
        <a:p>
          <a:endParaRPr lang="en-GB"/>
        </a:p>
      </dgm:t>
    </dgm:pt>
    <dgm:pt modelId="{0B32B074-4B05-47D3-B1E1-B0796E6063FA}" type="sibTrans" cxnId="{00157DA7-6752-4681-B9CC-08A497250558}">
      <dgm:prSet/>
      <dgm:spPr/>
      <dgm:t>
        <a:bodyPr/>
        <a:lstStyle/>
        <a:p>
          <a:endParaRPr lang="en-GB"/>
        </a:p>
      </dgm:t>
    </dgm:pt>
    <dgm:pt modelId="{2170F8DE-ECF3-4521-AED4-01464C7BAD73}">
      <dgm:prSet phldrT="[Text]"/>
      <dgm:spPr/>
      <dgm:t>
        <a:bodyPr/>
        <a:lstStyle/>
        <a:p>
          <a:r>
            <a:rPr lang="en-GB" dirty="0"/>
            <a:t>Access</a:t>
          </a:r>
        </a:p>
      </dgm:t>
    </dgm:pt>
    <dgm:pt modelId="{AEEF2F2E-B2F6-4855-8E28-84142FB42723}" type="parTrans" cxnId="{D32EF974-8FD5-4FAE-AA30-03325ABE2763}">
      <dgm:prSet/>
      <dgm:spPr/>
      <dgm:t>
        <a:bodyPr/>
        <a:lstStyle/>
        <a:p>
          <a:endParaRPr lang="en-GB"/>
        </a:p>
      </dgm:t>
    </dgm:pt>
    <dgm:pt modelId="{EB019E03-8489-4368-9D76-602A464F89D0}" type="sibTrans" cxnId="{D32EF974-8FD5-4FAE-AA30-03325ABE2763}">
      <dgm:prSet/>
      <dgm:spPr/>
      <dgm:t>
        <a:bodyPr/>
        <a:lstStyle/>
        <a:p>
          <a:endParaRPr lang="en-GB"/>
        </a:p>
      </dgm:t>
    </dgm:pt>
    <dgm:pt modelId="{3E9F4A71-73F2-4576-B97E-2DC1C6343DED}">
      <dgm:prSet phldrT="[Text]"/>
      <dgm:spPr/>
      <dgm:t>
        <a:bodyPr/>
        <a:lstStyle/>
        <a:p>
          <a:endParaRPr lang="en-GB" dirty="0"/>
        </a:p>
      </dgm:t>
    </dgm:pt>
    <dgm:pt modelId="{1ADC7934-E7E4-48E1-AABD-E0A9640CE1DA}" type="parTrans" cxnId="{BBDC01C8-23C2-4BCD-926E-1C1FC1C0629D}">
      <dgm:prSet/>
      <dgm:spPr/>
      <dgm:t>
        <a:bodyPr/>
        <a:lstStyle/>
        <a:p>
          <a:endParaRPr lang="en-GB"/>
        </a:p>
      </dgm:t>
    </dgm:pt>
    <dgm:pt modelId="{C9A7DF50-987A-4B03-9785-A5AF55FBACF4}" type="sibTrans" cxnId="{BBDC01C8-23C2-4BCD-926E-1C1FC1C0629D}">
      <dgm:prSet/>
      <dgm:spPr/>
      <dgm:t>
        <a:bodyPr/>
        <a:lstStyle/>
        <a:p>
          <a:endParaRPr lang="en-GB"/>
        </a:p>
      </dgm:t>
    </dgm:pt>
    <dgm:pt modelId="{3F330BB8-C658-4960-8DA1-4CE2F56FE622}">
      <dgm:prSet phldrT="[Text]"/>
      <dgm:spPr/>
      <dgm:t>
        <a:bodyPr/>
        <a:lstStyle/>
        <a:p>
          <a:r>
            <a:rPr lang="en-GB" dirty="0"/>
            <a:t>Affinity </a:t>
          </a:r>
        </a:p>
      </dgm:t>
    </dgm:pt>
    <dgm:pt modelId="{AC36DC53-DDD9-4A59-BAF6-A284F358A97B}" type="parTrans" cxnId="{72F62911-906C-4C3D-B3CB-52242EBDB579}">
      <dgm:prSet/>
      <dgm:spPr/>
      <dgm:t>
        <a:bodyPr/>
        <a:lstStyle/>
        <a:p>
          <a:endParaRPr lang="en-GB"/>
        </a:p>
      </dgm:t>
    </dgm:pt>
    <dgm:pt modelId="{6E87A7A3-468B-44CF-81EF-70FFFF90DF29}" type="sibTrans" cxnId="{72F62911-906C-4C3D-B3CB-52242EBDB579}">
      <dgm:prSet/>
      <dgm:spPr/>
      <dgm:t>
        <a:bodyPr/>
        <a:lstStyle/>
        <a:p>
          <a:endParaRPr lang="en-GB"/>
        </a:p>
      </dgm:t>
    </dgm:pt>
    <dgm:pt modelId="{418B72CD-3EF0-4FC8-83E2-713416379A19}" type="pres">
      <dgm:prSet presAssocID="{66776617-55BB-455B-8A69-954192671DB3}" presName="Name0" presStyleCnt="0">
        <dgm:presLayoutVars>
          <dgm:dir/>
          <dgm:animLvl val="lvl"/>
          <dgm:resizeHandles/>
        </dgm:presLayoutVars>
      </dgm:prSet>
      <dgm:spPr/>
    </dgm:pt>
    <dgm:pt modelId="{D2788E97-CEAC-4E67-B03B-38B7D4386D28}" type="pres">
      <dgm:prSet presAssocID="{61A825D4-FA9E-4A22-8655-0F0014E9F84E}" presName="linNode" presStyleCnt="0"/>
      <dgm:spPr/>
    </dgm:pt>
    <dgm:pt modelId="{2D6AA33E-5E58-4323-BD0E-17C75AC8CC74}" type="pres">
      <dgm:prSet presAssocID="{61A825D4-FA9E-4A22-8655-0F0014E9F84E}" presName="parentShp" presStyleLbl="node1" presStyleIdx="0" presStyleCnt="2">
        <dgm:presLayoutVars>
          <dgm:bulletEnabled val="1"/>
        </dgm:presLayoutVars>
      </dgm:prSet>
      <dgm:spPr/>
    </dgm:pt>
    <dgm:pt modelId="{E5C4661B-1A9A-42CC-9FD5-3F525A439808}" type="pres">
      <dgm:prSet presAssocID="{61A825D4-FA9E-4A22-8655-0F0014E9F84E}" presName="childShp" presStyleLbl="bgAccFollowNode1" presStyleIdx="0" presStyleCnt="2">
        <dgm:presLayoutVars>
          <dgm:bulletEnabled val="1"/>
        </dgm:presLayoutVars>
      </dgm:prSet>
      <dgm:spPr/>
    </dgm:pt>
    <dgm:pt modelId="{77C9AF4C-BB5E-41DA-AA2F-B412FA413544}" type="pres">
      <dgm:prSet presAssocID="{AEC98CFB-AB0F-475C-8C93-F99737CB85F1}" presName="spacing" presStyleCnt="0"/>
      <dgm:spPr/>
    </dgm:pt>
    <dgm:pt modelId="{026593CB-7029-4203-9827-BC9409CFC6D3}" type="pres">
      <dgm:prSet presAssocID="{0C76C614-ED90-45AA-A8B5-32CEA15925FB}" presName="linNode" presStyleCnt="0"/>
      <dgm:spPr/>
    </dgm:pt>
    <dgm:pt modelId="{5D946776-381F-492E-8D1D-4BB87CCB807C}" type="pres">
      <dgm:prSet presAssocID="{0C76C614-ED90-45AA-A8B5-32CEA15925FB}" presName="parentShp" presStyleLbl="node1" presStyleIdx="1" presStyleCnt="2" custLinFactNeighborX="-1514" custLinFactNeighborY="-1209">
        <dgm:presLayoutVars>
          <dgm:bulletEnabled val="1"/>
        </dgm:presLayoutVars>
      </dgm:prSet>
      <dgm:spPr/>
    </dgm:pt>
    <dgm:pt modelId="{7E6E8999-9F0E-447E-A65F-EBD9001E9A93}" type="pres">
      <dgm:prSet presAssocID="{0C76C614-ED90-45AA-A8B5-32CEA15925FB}" presName="childShp" presStyleLbl="bgAccFollowNode1" presStyleIdx="1" presStyleCnt="2" custLinFactNeighborX="0" custLinFactNeighborY="825">
        <dgm:presLayoutVars>
          <dgm:bulletEnabled val="1"/>
        </dgm:presLayoutVars>
      </dgm:prSet>
      <dgm:spPr/>
    </dgm:pt>
  </dgm:ptLst>
  <dgm:cxnLst>
    <dgm:cxn modelId="{74FBA000-F607-4638-9324-E3FDA0C4E9C2}" type="presOf" srcId="{DF0F91A9-9650-4F8C-B3FA-11D7B783FD05}" destId="{E5C4661B-1A9A-42CC-9FD5-3F525A439808}" srcOrd="0" destOrd="0" presId="urn:microsoft.com/office/officeart/2005/8/layout/vList6"/>
    <dgm:cxn modelId="{3C279C0B-73A6-4B31-850A-67CAEEB79F56}" srcId="{61A825D4-FA9E-4A22-8655-0F0014E9F84E}" destId="{2B47156D-8C3F-4AAC-A0F9-D263CE8DC546}" srcOrd="5" destOrd="0" parTransId="{B6D70AB8-CB8F-4509-BC45-46A66F331141}" sibTransId="{D9F5E7FF-3FF2-4550-BF93-A7EE438E5798}"/>
    <dgm:cxn modelId="{29B60B0C-600B-4640-926C-1BDCB8557032}" srcId="{61A825D4-FA9E-4A22-8655-0F0014E9F84E}" destId="{DF0F91A9-9650-4F8C-B3FA-11D7B783FD05}" srcOrd="0" destOrd="0" parTransId="{77EE8B99-5601-4593-842E-D07584F50E06}" sibTransId="{06B35471-8EB0-45F8-A1B1-D02BC32B6C90}"/>
    <dgm:cxn modelId="{72F62911-906C-4C3D-B3CB-52242EBDB579}" srcId="{0C76C614-ED90-45AA-A8B5-32CEA15925FB}" destId="{3F330BB8-C658-4960-8DA1-4CE2F56FE622}" srcOrd="2" destOrd="0" parTransId="{AC36DC53-DDD9-4A59-BAF6-A284F358A97B}" sibTransId="{6E87A7A3-468B-44CF-81EF-70FFFF90DF29}"/>
    <dgm:cxn modelId="{4EA4F31B-6E96-41C5-BA0F-E08E4C318CC4}" srcId="{61A825D4-FA9E-4A22-8655-0F0014E9F84E}" destId="{4762FF38-3C6E-4398-B2EC-E5DF0EFDD021}" srcOrd="4" destOrd="0" parTransId="{1DC288BA-4A9A-4A1C-8C45-8EDAAA9CA51B}" sibTransId="{8F174DBB-6E1B-4559-92C4-FB762B25823D}"/>
    <dgm:cxn modelId="{2349AA1D-D70D-41CF-B7BA-12DC93F99B82}" type="presOf" srcId="{CAEF9681-D458-4BA7-A9FA-1CD9B15A36F9}" destId="{7E6E8999-9F0E-447E-A65F-EBD9001E9A93}" srcOrd="0" destOrd="3" presId="urn:microsoft.com/office/officeart/2005/8/layout/vList6"/>
    <dgm:cxn modelId="{256B771E-5C84-4D64-B690-3A2B3C25915B}" srcId="{0C76C614-ED90-45AA-A8B5-32CEA15925FB}" destId="{065F5012-B043-47F1-88A3-3C4B7A98FA36}" srcOrd="4" destOrd="0" parTransId="{645746DB-E7E0-4A8E-845A-E78AF738FF62}" sibTransId="{F98E5770-12A9-4388-A033-DAB047C55951}"/>
    <dgm:cxn modelId="{EC46B42F-0BC9-45B9-AA6E-70A7C3588AF1}" type="presOf" srcId="{4762FF38-3C6E-4398-B2EC-E5DF0EFDD021}" destId="{E5C4661B-1A9A-42CC-9FD5-3F525A439808}" srcOrd="0" destOrd="4" presId="urn:microsoft.com/office/officeart/2005/8/layout/vList6"/>
    <dgm:cxn modelId="{AD4CAC3E-24EA-43C5-9CD2-67FF446007A2}" type="presOf" srcId="{61A825D4-FA9E-4A22-8655-0F0014E9F84E}" destId="{2D6AA33E-5E58-4323-BD0E-17C75AC8CC74}" srcOrd="0" destOrd="0" presId="urn:microsoft.com/office/officeart/2005/8/layout/vList6"/>
    <dgm:cxn modelId="{390EB95D-8CE9-40F8-AFA1-6764C491BF08}" srcId="{61A825D4-FA9E-4A22-8655-0F0014E9F84E}" destId="{EE4B473D-AE6D-4636-B4E7-502D9DF90AAA}" srcOrd="2" destOrd="0" parTransId="{D51FE5D7-0AF0-44E6-BEC0-909A2267BF90}" sibTransId="{AFDC80F0-9103-48A1-BF60-37F3A9E67156}"/>
    <dgm:cxn modelId="{022F5E64-3FBF-4070-9EAE-535A9E395072}" srcId="{66776617-55BB-455B-8A69-954192671DB3}" destId="{0C76C614-ED90-45AA-A8B5-32CEA15925FB}" srcOrd="1" destOrd="0" parTransId="{B5FD4CEE-A431-440E-969B-234C4538EFFA}" sibTransId="{9352C141-2D0B-4885-9E4B-D973AA9CC717}"/>
    <dgm:cxn modelId="{AD262D65-694C-4E4B-A227-BFD92D265F22}" type="presOf" srcId="{3F330BB8-C658-4960-8DA1-4CE2F56FE622}" destId="{7E6E8999-9F0E-447E-A65F-EBD9001E9A93}" srcOrd="0" destOrd="2" presId="urn:microsoft.com/office/officeart/2005/8/layout/vList6"/>
    <dgm:cxn modelId="{B9B1B94D-9C6A-44DC-BE58-C7D4BD58B863}" type="presOf" srcId="{E520E4D2-FC7D-460E-ADF4-C365B97DA51C}" destId="{E5C4661B-1A9A-42CC-9FD5-3F525A439808}" srcOrd="0" destOrd="3" presId="urn:microsoft.com/office/officeart/2005/8/layout/vList6"/>
    <dgm:cxn modelId="{D32EF974-8FD5-4FAE-AA30-03325ABE2763}" srcId="{61A825D4-FA9E-4A22-8655-0F0014E9F84E}" destId="{2170F8DE-ECF3-4521-AED4-01464C7BAD73}" srcOrd="1" destOrd="0" parTransId="{AEEF2F2E-B2F6-4855-8E28-84142FB42723}" sibTransId="{EB019E03-8489-4368-9D76-602A464F89D0}"/>
    <dgm:cxn modelId="{F52CFF54-A640-4A55-BE47-ABF7D5281062}" srcId="{0C76C614-ED90-45AA-A8B5-32CEA15925FB}" destId="{9698AFB7-4C75-41E6-A6E2-A0788E87692F}" srcOrd="5" destOrd="0" parTransId="{B864A8FE-6C9F-4440-8D6C-7CAD80AB6777}" sibTransId="{1C3EFD37-276D-409C-84AA-9C4ED9C42C2E}"/>
    <dgm:cxn modelId="{D764F259-4A34-4255-B702-A8DE7E369B89}" type="presOf" srcId="{0C76C614-ED90-45AA-A8B5-32CEA15925FB}" destId="{5D946776-381F-492E-8D1D-4BB87CCB807C}" srcOrd="0" destOrd="0" presId="urn:microsoft.com/office/officeart/2005/8/layout/vList6"/>
    <dgm:cxn modelId="{9CF2D67C-30CE-474D-9BE5-608414848C80}" srcId="{0C76C614-ED90-45AA-A8B5-32CEA15925FB}" destId="{CAEF9681-D458-4BA7-A9FA-1CD9B15A36F9}" srcOrd="3" destOrd="0" parTransId="{9FB64B8A-E5C6-4830-9E73-2F25F2577F66}" sibTransId="{FFD2C860-BB3B-4101-816A-E962E2F882EA}"/>
    <dgm:cxn modelId="{847F4D94-36C8-4253-B472-F881ABFB9437}" type="presOf" srcId="{065F5012-B043-47F1-88A3-3C4B7A98FA36}" destId="{7E6E8999-9F0E-447E-A65F-EBD9001E9A93}" srcOrd="0" destOrd="4" presId="urn:microsoft.com/office/officeart/2005/8/layout/vList6"/>
    <dgm:cxn modelId="{9E008C9D-2A8B-4E81-93EC-24C2F4456A21}" type="presOf" srcId="{EE4B473D-AE6D-4636-B4E7-502D9DF90AAA}" destId="{E5C4661B-1A9A-42CC-9FD5-3F525A439808}" srcOrd="0" destOrd="2" presId="urn:microsoft.com/office/officeart/2005/8/layout/vList6"/>
    <dgm:cxn modelId="{C3AB81A2-E80A-480B-A268-B5DC032C5A2C}" type="presOf" srcId="{2B47156D-8C3F-4AAC-A0F9-D263CE8DC546}" destId="{E5C4661B-1A9A-42CC-9FD5-3F525A439808}" srcOrd="0" destOrd="5" presId="urn:microsoft.com/office/officeart/2005/8/layout/vList6"/>
    <dgm:cxn modelId="{00157DA7-6752-4681-B9CC-08A497250558}" srcId="{0C76C614-ED90-45AA-A8B5-32CEA15925FB}" destId="{9F38F77E-CA38-48B5-83E8-AE4CCEDD51ED}" srcOrd="6" destOrd="0" parTransId="{6A3E4B32-9E6D-41F2-9135-F74C358AEE62}" sibTransId="{0B32B074-4B05-47D3-B1E1-B0796E6063FA}"/>
    <dgm:cxn modelId="{F4BC4DAF-189B-4B98-AA9C-CADB1745C084}" type="presOf" srcId="{9F38F77E-CA38-48B5-83E8-AE4CCEDD51ED}" destId="{7E6E8999-9F0E-447E-A65F-EBD9001E9A93}" srcOrd="0" destOrd="6" presId="urn:microsoft.com/office/officeart/2005/8/layout/vList6"/>
    <dgm:cxn modelId="{20E4B2B1-36A7-4540-8313-E930B857A198}" srcId="{0C76C614-ED90-45AA-A8B5-32CEA15925FB}" destId="{46B5CBBF-75D9-46F0-9F27-81D5A37AD761}" srcOrd="1" destOrd="0" parTransId="{70493926-2189-4555-8F1D-A5CFCA677DEA}" sibTransId="{56860A9F-8B41-489B-9E84-51D46D6A2D5E}"/>
    <dgm:cxn modelId="{9E17FBB7-0DC8-4578-AE1D-B8D15AE09632}" type="presOf" srcId="{46B5CBBF-75D9-46F0-9F27-81D5A37AD761}" destId="{7E6E8999-9F0E-447E-A65F-EBD9001E9A93}" srcOrd="0" destOrd="1" presId="urn:microsoft.com/office/officeart/2005/8/layout/vList6"/>
    <dgm:cxn modelId="{1993C5BC-38F2-4B04-B310-043FEB5F15C4}" type="presOf" srcId="{3E9F4A71-73F2-4576-B97E-2DC1C6343DED}" destId="{7E6E8999-9F0E-447E-A65F-EBD9001E9A93}" srcOrd="0" destOrd="0" presId="urn:microsoft.com/office/officeart/2005/8/layout/vList6"/>
    <dgm:cxn modelId="{BBDC01C8-23C2-4BCD-926E-1C1FC1C0629D}" srcId="{0C76C614-ED90-45AA-A8B5-32CEA15925FB}" destId="{3E9F4A71-73F2-4576-B97E-2DC1C6343DED}" srcOrd="0" destOrd="0" parTransId="{1ADC7934-E7E4-48E1-AABD-E0A9640CE1DA}" sibTransId="{C9A7DF50-987A-4B03-9785-A5AF55FBACF4}"/>
    <dgm:cxn modelId="{CEAFC5CE-6F66-46DC-B396-089E097FDD52}" srcId="{66776617-55BB-455B-8A69-954192671DB3}" destId="{61A825D4-FA9E-4A22-8655-0F0014E9F84E}" srcOrd="0" destOrd="0" parTransId="{353A0691-B7E2-442B-9036-17812D929FC9}" sibTransId="{AEC98CFB-AB0F-475C-8C93-F99737CB85F1}"/>
    <dgm:cxn modelId="{F4EB10D7-6994-40D4-932D-3BBE95537D41}" type="presOf" srcId="{66776617-55BB-455B-8A69-954192671DB3}" destId="{418B72CD-3EF0-4FC8-83E2-713416379A19}" srcOrd="0" destOrd="0" presId="urn:microsoft.com/office/officeart/2005/8/layout/vList6"/>
    <dgm:cxn modelId="{21B6BAD7-845E-44C0-AF2F-5BFDD153E944}" type="presOf" srcId="{9698AFB7-4C75-41E6-A6E2-A0788E87692F}" destId="{7E6E8999-9F0E-447E-A65F-EBD9001E9A93}" srcOrd="0" destOrd="5" presId="urn:microsoft.com/office/officeart/2005/8/layout/vList6"/>
    <dgm:cxn modelId="{EF39E3E4-C087-43AF-AE09-6856CE07A97D}" type="presOf" srcId="{2170F8DE-ECF3-4521-AED4-01464C7BAD73}" destId="{E5C4661B-1A9A-42CC-9FD5-3F525A439808}" srcOrd="0" destOrd="1" presId="urn:microsoft.com/office/officeart/2005/8/layout/vList6"/>
    <dgm:cxn modelId="{910F94EA-3D13-47E2-9801-0BA9A876391F}" srcId="{61A825D4-FA9E-4A22-8655-0F0014E9F84E}" destId="{E520E4D2-FC7D-460E-ADF4-C365B97DA51C}" srcOrd="3" destOrd="0" parTransId="{114D302A-870F-4F93-A868-6F96CA1C2697}" sibTransId="{00CE9092-3B9F-41E4-9DCF-21C614291BBA}"/>
    <dgm:cxn modelId="{D9A755C3-FBD4-483C-9090-3AA0D1AB6253}" type="presParOf" srcId="{418B72CD-3EF0-4FC8-83E2-713416379A19}" destId="{D2788E97-CEAC-4E67-B03B-38B7D4386D28}" srcOrd="0" destOrd="0" presId="urn:microsoft.com/office/officeart/2005/8/layout/vList6"/>
    <dgm:cxn modelId="{5470E0A4-BBAD-4410-969A-924418A669F6}" type="presParOf" srcId="{D2788E97-CEAC-4E67-B03B-38B7D4386D28}" destId="{2D6AA33E-5E58-4323-BD0E-17C75AC8CC74}" srcOrd="0" destOrd="0" presId="urn:microsoft.com/office/officeart/2005/8/layout/vList6"/>
    <dgm:cxn modelId="{9DE48AEC-C7ED-4C3D-9983-CCC6B7A4919B}" type="presParOf" srcId="{D2788E97-CEAC-4E67-B03B-38B7D4386D28}" destId="{E5C4661B-1A9A-42CC-9FD5-3F525A439808}" srcOrd="1" destOrd="0" presId="urn:microsoft.com/office/officeart/2005/8/layout/vList6"/>
    <dgm:cxn modelId="{B62DF50F-97C8-4C30-9B4B-44D725391DD3}" type="presParOf" srcId="{418B72CD-3EF0-4FC8-83E2-713416379A19}" destId="{77C9AF4C-BB5E-41DA-AA2F-B412FA413544}" srcOrd="1" destOrd="0" presId="urn:microsoft.com/office/officeart/2005/8/layout/vList6"/>
    <dgm:cxn modelId="{6E2D71F1-D8A3-44BD-85A8-DB172D8F69CE}" type="presParOf" srcId="{418B72CD-3EF0-4FC8-83E2-713416379A19}" destId="{026593CB-7029-4203-9827-BC9409CFC6D3}" srcOrd="2" destOrd="0" presId="urn:microsoft.com/office/officeart/2005/8/layout/vList6"/>
    <dgm:cxn modelId="{37B07016-477E-4A35-BCFD-44F4F5FBB67A}" type="presParOf" srcId="{026593CB-7029-4203-9827-BC9409CFC6D3}" destId="{5D946776-381F-492E-8D1D-4BB87CCB807C}" srcOrd="0" destOrd="0" presId="urn:microsoft.com/office/officeart/2005/8/layout/vList6"/>
    <dgm:cxn modelId="{0AE6A2FA-7172-48BD-993F-8BD6CB836BB3}" type="presParOf" srcId="{026593CB-7029-4203-9827-BC9409CFC6D3}" destId="{7E6E8999-9F0E-447E-A65F-EBD9001E9A93}"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C4661B-1A9A-42CC-9FD5-3F525A439808}">
      <dsp:nvSpPr>
        <dsp:cNvPr id="0" name=""/>
        <dsp:cNvSpPr/>
      </dsp:nvSpPr>
      <dsp:spPr>
        <a:xfrm>
          <a:off x="1615439" y="486"/>
          <a:ext cx="2423160" cy="189924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kern="1200" dirty="0"/>
            <a:t>Membership</a:t>
          </a:r>
        </a:p>
        <a:p>
          <a:pPr marL="57150" lvl="1" indent="-57150" algn="l" defTabSz="488950">
            <a:lnSpc>
              <a:spcPct val="90000"/>
            </a:lnSpc>
            <a:spcBef>
              <a:spcPct val="0"/>
            </a:spcBef>
            <a:spcAft>
              <a:spcPct val="15000"/>
            </a:spcAft>
            <a:buChar char="•"/>
          </a:pPr>
          <a:r>
            <a:rPr lang="en-GB" sz="1100" kern="1200" dirty="0"/>
            <a:t>Access</a:t>
          </a:r>
        </a:p>
        <a:p>
          <a:pPr marL="57150" lvl="1" indent="-57150" algn="l" defTabSz="488950">
            <a:lnSpc>
              <a:spcPct val="90000"/>
            </a:lnSpc>
            <a:spcBef>
              <a:spcPct val="0"/>
            </a:spcBef>
            <a:spcAft>
              <a:spcPct val="15000"/>
            </a:spcAft>
            <a:buChar char="•"/>
          </a:pPr>
          <a:r>
            <a:rPr lang="en-GB" sz="1100" kern="1200" dirty="0"/>
            <a:t>Innovation </a:t>
          </a:r>
        </a:p>
        <a:p>
          <a:pPr marL="57150" lvl="1" indent="-57150" algn="l" defTabSz="488950">
            <a:lnSpc>
              <a:spcPct val="90000"/>
            </a:lnSpc>
            <a:spcBef>
              <a:spcPct val="0"/>
            </a:spcBef>
            <a:spcAft>
              <a:spcPct val="15000"/>
            </a:spcAft>
            <a:buChar char="•"/>
          </a:pPr>
          <a:r>
            <a:rPr lang="en-GB" sz="1100" kern="1200" dirty="0"/>
            <a:t>Resources</a:t>
          </a:r>
        </a:p>
        <a:p>
          <a:pPr marL="57150" lvl="1" indent="-57150" algn="l" defTabSz="488950">
            <a:lnSpc>
              <a:spcPct val="90000"/>
            </a:lnSpc>
            <a:spcBef>
              <a:spcPct val="0"/>
            </a:spcBef>
            <a:spcAft>
              <a:spcPct val="15000"/>
            </a:spcAft>
            <a:buChar char="•"/>
          </a:pPr>
          <a:r>
            <a:rPr lang="en-GB" sz="1100" kern="1200" dirty="0"/>
            <a:t>Impact</a:t>
          </a:r>
        </a:p>
        <a:p>
          <a:pPr marL="57150" lvl="1" indent="-57150" algn="l" defTabSz="488950">
            <a:lnSpc>
              <a:spcPct val="90000"/>
            </a:lnSpc>
            <a:spcBef>
              <a:spcPct val="0"/>
            </a:spcBef>
            <a:spcAft>
              <a:spcPct val="15000"/>
            </a:spcAft>
            <a:buChar char="•"/>
          </a:pPr>
          <a:r>
            <a:rPr lang="en-GB" sz="1100" kern="1200" dirty="0"/>
            <a:t>profit</a:t>
          </a:r>
        </a:p>
      </dsp:txBody>
      <dsp:txXfrm>
        <a:off x="1615439" y="237892"/>
        <a:ext cx="1710944" cy="1424433"/>
      </dsp:txXfrm>
    </dsp:sp>
    <dsp:sp modelId="{2D6AA33E-5E58-4323-BD0E-17C75AC8CC74}">
      <dsp:nvSpPr>
        <dsp:cNvPr id="0" name=""/>
        <dsp:cNvSpPr/>
      </dsp:nvSpPr>
      <dsp:spPr>
        <a:xfrm>
          <a:off x="0" y="486"/>
          <a:ext cx="1615440" cy="189924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Bridging</a:t>
          </a:r>
        </a:p>
        <a:p>
          <a:pPr marL="0" lvl="0" indent="0" algn="ctr" defTabSz="1155700">
            <a:lnSpc>
              <a:spcPct val="90000"/>
            </a:lnSpc>
            <a:spcBef>
              <a:spcPct val="0"/>
            </a:spcBef>
            <a:spcAft>
              <a:spcPct val="35000"/>
            </a:spcAft>
            <a:buNone/>
          </a:pPr>
          <a:r>
            <a:rPr lang="en-GB" sz="2600" kern="1200" dirty="0"/>
            <a:t>‘them’ </a:t>
          </a:r>
        </a:p>
      </dsp:txBody>
      <dsp:txXfrm>
        <a:off x="78859" y="79345"/>
        <a:ext cx="1457722" cy="1741526"/>
      </dsp:txXfrm>
    </dsp:sp>
    <dsp:sp modelId="{7E6E8999-9F0E-447E-A65F-EBD9001E9A93}">
      <dsp:nvSpPr>
        <dsp:cNvPr id="0" name=""/>
        <dsp:cNvSpPr/>
      </dsp:nvSpPr>
      <dsp:spPr>
        <a:xfrm>
          <a:off x="1615439" y="2090143"/>
          <a:ext cx="2423160" cy="1899244"/>
        </a:xfrm>
        <a:prstGeom prst="rightArrow">
          <a:avLst>
            <a:gd name="adj1" fmla="val 75000"/>
            <a:gd name="adj2" fmla="val 50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endParaRPr lang="en-GB" sz="1100" kern="1200" dirty="0"/>
        </a:p>
        <a:p>
          <a:pPr marL="57150" lvl="1" indent="-57150" algn="l" defTabSz="488950">
            <a:lnSpc>
              <a:spcPct val="90000"/>
            </a:lnSpc>
            <a:spcBef>
              <a:spcPct val="0"/>
            </a:spcBef>
            <a:spcAft>
              <a:spcPct val="15000"/>
            </a:spcAft>
            <a:buChar char="•"/>
          </a:pPr>
          <a:r>
            <a:rPr lang="en-GB" sz="1100" kern="1200" dirty="0"/>
            <a:t>Identity</a:t>
          </a:r>
        </a:p>
        <a:p>
          <a:pPr marL="57150" lvl="1" indent="-57150" algn="l" defTabSz="488950">
            <a:lnSpc>
              <a:spcPct val="90000"/>
            </a:lnSpc>
            <a:spcBef>
              <a:spcPct val="0"/>
            </a:spcBef>
            <a:spcAft>
              <a:spcPct val="15000"/>
            </a:spcAft>
            <a:buChar char="•"/>
          </a:pPr>
          <a:r>
            <a:rPr lang="en-GB" sz="1100" kern="1200" dirty="0"/>
            <a:t>Affinity </a:t>
          </a:r>
        </a:p>
        <a:p>
          <a:pPr marL="57150" lvl="1" indent="-57150" algn="l" defTabSz="488950">
            <a:lnSpc>
              <a:spcPct val="90000"/>
            </a:lnSpc>
            <a:spcBef>
              <a:spcPct val="0"/>
            </a:spcBef>
            <a:spcAft>
              <a:spcPct val="15000"/>
            </a:spcAft>
            <a:buChar char="•"/>
          </a:pPr>
          <a:r>
            <a:rPr lang="en-GB" sz="1100" kern="1200" dirty="0"/>
            <a:t>Belonging</a:t>
          </a:r>
        </a:p>
        <a:p>
          <a:pPr marL="57150" lvl="1" indent="-57150" algn="l" defTabSz="488950">
            <a:lnSpc>
              <a:spcPct val="90000"/>
            </a:lnSpc>
            <a:spcBef>
              <a:spcPct val="0"/>
            </a:spcBef>
            <a:spcAft>
              <a:spcPct val="15000"/>
            </a:spcAft>
            <a:buChar char="•"/>
          </a:pPr>
          <a:r>
            <a:rPr lang="en-GB" sz="1100" kern="1200" dirty="0"/>
            <a:t>Trust</a:t>
          </a:r>
        </a:p>
        <a:p>
          <a:pPr marL="57150" lvl="1" indent="-57150" algn="l" defTabSz="488950">
            <a:lnSpc>
              <a:spcPct val="90000"/>
            </a:lnSpc>
            <a:spcBef>
              <a:spcPct val="0"/>
            </a:spcBef>
            <a:spcAft>
              <a:spcPct val="15000"/>
            </a:spcAft>
            <a:buChar char="•"/>
          </a:pPr>
          <a:r>
            <a:rPr lang="en-GB" sz="1100" kern="1200" dirty="0"/>
            <a:t>Support</a:t>
          </a:r>
        </a:p>
        <a:p>
          <a:pPr marL="57150" lvl="1" indent="-57150" algn="l" defTabSz="488950">
            <a:lnSpc>
              <a:spcPct val="90000"/>
            </a:lnSpc>
            <a:spcBef>
              <a:spcPct val="0"/>
            </a:spcBef>
            <a:spcAft>
              <a:spcPct val="15000"/>
            </a:spcAft>
            <a:buChar char="•"/>
          </a:pPr>
          <a:r>
            <a:rPr lang="en-GB" sz="1100" kern="1200" dirty="0"/>
            <a:t>Community</a:t>
          </a:r>
        </a:p>
      </dsp:txBody>
      <dsp:txXfrm>
        <a:off x="1615439" y="2327549"/>
        <a:ext cx="1710944" cy="1424433"/>
      </dsp:txXfrm>
    </dsp:sp>
    <dsp:sp modelId="{5D946776-381F-492E-8D1D-4BB87CCB807C}">
      <dsp:nvSpPr>
        <dsp:cNvPr id="0" name=""/>
        <dsp:cNvSpPr/>
      </dsp:nvSpPr>
      <dsp:spPr>
        <a:xfrm>
          <a:off x="0" y="2066694"/>
          <a:ext cx="1615440" cy="189924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dirty="0"/>
            <a:t>Bonding</a:t>
          </a:r>
        </a:p>
        <a:p>
          <a:pPr marL="0" lvl="0" indent="0" algn="ctr" defTabSz="1155700">
            <a:lnSpc>
              <a:spcPct val="90000"/>
            </a:lnSpc>
            <a:spcBef>
              <a:spcPct val="0"/>
            </a:spcBef>
            <a:spcAft>
              <a:spcPct val="35000"/>
            </a:spcAft>
            <a:buNone/>
          </a:pPr>
          <a:r>
            <a:rPr lang="en-GB" sz="2600" kern="1200" dirty="0"/>
            <a:t>‘us’</a:t>
          </a:r>
        </a:p>
      </dsp:txBody>
      <dsp:txXfrm>
        <a:off x="78859" y="2145553"/>
        <a:ext cx="1457722" cy="1741526"/>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04/04/2024</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04/04/2024</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04/04/2024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04/04/2024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04/04/2024</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04/04/2024</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04/04/2024</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04/04/2024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04/04/2024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04/04/2024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04/04/2024</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04/04/2024</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s://youtu.be/lR8FalapJf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youtu.be/HEJlT8t5ezU" TargetMode="External"/><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ctrTitle"/>
          </p:nvPr>
        </p:nvSpPr>
        <p:spPr>
          <a:xfrm>
            <a:off x="251520" y="1412776"/>
            <a:ext cx="8497452" cy="3600400"/>
          </a:xfrm>
        </p:spPr>
        <p:txBody>
          <a:bodyPr/>
          <a:lstStyle/>
          <a:p>
            <a:pPr eaLnBrk="1" fontAlgn="auto" hangingPunct="1">
              <a:spcAft>
                <a:spcPts val="0"/>
              </a:spcAft>
              <a:defRPr/>
            </a:pPr>
            <a:r>
              <a:rPr lang="en-GB" sz="4000" b="1" dirty="0"/>
              <a:t>LCBB4011-Community Engagement</a:t>
            </a:r>
            <a:br>
              <a:rPr lang="en-GB" sz="4000" b="1" dirty="0"/>
            </a:br>
            <a:br>
              <a:rPr lang="en-GB" sz="4000" b="1" dirty="0"/>
            </a:br>
            <a:r>
              <a:rPr lang="en-GB" sz="4000" b="1" dirty="0"/>
              <a:t>Week 9: </a:t>
            </a:r>
            <a:r>
              <a:rPr lang="en-GB" dirty="0"/>
              <a:t>Evaluating and Accepting Change</a:t>
            </a:r>
            <a:endParaRPr 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4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2">
            <a:extLst>
              <a:ext uri="{FF2B5EF4-FFF2-40B4-BE49-F238E27FC236}">
                <a16:creationId xmlns:a16="http://schemas.microsoft.com/office/drawing/2014/main" id="{B7F11465-D7BC-41C7-90DA-7D2330D0CB2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07504" y="1052737"/>
            <a:ext cx="3528392" cy="2232248"/>
          </a:xfrm>
          <a:prstGeom prst="rect">
            <a:avLst/>
          </a:prstGeom>
          <a:solidFill>
            <a:srgbClr val="FFFFFF"/>
          </a:solidFill>
        </p:spPr>
      </p:pic>
      <p:sp>
        <p:nvSpPr>
          <p:cNvPr id="3" name="Content Placeholder 2">
            <a:extLst>
              <a:ext uri="{FF2B5EF4-FFF2-40B4-BE49-F238E27FC236}">
                <a16:creationId xmlns:a16="http://schemas.microsoft.com/office/drawing/2014/main" id="{044479E4-D330-4841-858E-EA15A224CE97}"/>
              </a:ext>
            </a:extLst>
          </p:cNvPr>
          <p:cNvSpPr>
            <a:spLocks noGrp="1"/>
          </p:cNvSpPr>
          <p:nvPr>
            <p:ph sz="half" idx="2"/>
          </p:nvPr>
        </p:nvSpPr>
        <p:spPr>
          <a:xfrm>
            <a:off x="3851920" y="1052736"/>
            <a:ext cx="5015407" cy="4392488"/>
          </a:xfrm>
        </p:spPr>
        <p:txBody>
          <a:bodyPr wrap="square" anchor="t">
            <a:noAutofit/>
          </a:bodyPr>
          <a:lstStyle/>
          <a:p>
            <a:pPr marL="0" indent="0">
              <a:buNone/>
            </a:pPr>
            <a:r>
              <a:rPr lang="en-GB" sz="1800" dirty="0"/>
              <a:t>So far, we have looked at </a:t>
            </a:r>
          </a:p>
          <a:p>
            <a:pPr marL="0" indent="0">
              <a:buNone/>
            </a:pPr>
            <a:endParaRPr lang="en-GB" sz="1800" dirty="0"/>
          </a:p>
          <a:p>
            <a:r>
              <a:rPr lang="en-GB" sz="1800" dirty="0"/>
              <a:t>Models and principles of community engagement</a:t>
            </a:r>
          </a:p>
          <a:p>
            <a:endParaRPr lang="en-GB" sz="1800" dirty="0"/>
          </a:p>
          <a:p>
            <a:r>
              <a:rPr lang="en-GB" sz="1800" dirty="0"/>
              <a:t>Communication and problem solving</a:t>
            </a:r>
          </a:p>
          <a:p>
            <a:endParaRPr lang="en-GB" sz="1800" dirty="0"/>
          </a:p>
          <a:p>
            <a:r>
              <a:rPr lang="en-GB" sz="1800" dirty="0"/>
              <a:t>Researching communities</a:t>
            </a:r>
          </a:p>
          <a:p>
            <a:endParaRPr lang="en-GB" sz="1800" dirty="0"/>
          </a:p>
          <a:p>
            <a:r>
              <a:rPr lang="en-GB" sz="1800" dirty="0"/>
              <a:t>Planning and developing community projects</a:t>
            </a:r>
          </a:p>
          <a:p>
            <a:endParaRPr lang="en-GB" sz="1800" dirty="0"/>
          </a:p>
          <a:p>
            <a:endParaRPr lang="en-GB" sz="1800" dirty="0"/>
          </a:p>
          <a:p>
            <a:pPr marL="0" indent="0">
              <a:buNone/>
            </a:pPr>
            <a:endParaRPr lang="en-GB" sz="1800" dirty="0"/>
          </a:p>
        </p:txBody>
      </p:sp>
      <p:sp>
        <p:nvSpPr>
          <p:cNvPr id="4" name="Date Placeholder 3">
            <a:extLst>
              <a:ext uri="{FF2B5EF4-FFF2-40B4-BE49-F238E27FC236}">
                <a16:creationId xmlns:a16="http://schemas.microsoft.com/office/drawing/2014/main" id="{5DEE0634-8333-4FFB-8EE2-3FBCD97CC469}"/>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dirty="0"/>
          </a:p>
        </p:txBody>
      </p:sp>
      <p:sp>
        <p:nvSpPr>
          <p:cNvPr id="5" name="Slide Number Placeholder 4">
            <a:extLst>
              <a:ext uri="{FF2B5EF4-FFF2-40B4-BE49-F238E27FC236}">
                <a16:creationId xmlns:a16="http://schemas.microsoft.com/office/drawing/2014/main" id="{210EE890-E356-470E-AFB5-DE9124C8849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dirty="0"/>
          </a:p>
        </p:txBody>
      </p:sp>
    </p:spTree>
    <p:extLst>
      <p:ext uri="{BB962C8B-B14F-4D97-AF65-F5344CB8AC3E}">
        <p14:creationId xmlns:p14="http://schemas.microsoft.com/office/powerpoint/2010/main" val="811172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99E75CD2-F08D-4E95-AAFC-9DA9E638DB66}"/>
              </a:ext>
            </a:extLst>
          </p:cNvPr>
          <p:cNvSpPr>
            <a:spLocks noGrp="1"/>
          </p:cNvSpPr>
          <p:nvPr>
            <p:ph sz="half" idx="2"/>
          </p:nvPr>
        </p:nvSpPr>
        <p:spPr>
          <a:xfrm>
            <a:off x="4438327" y="1052731"/>
            <a:ext cx="4248473" cy="3456387"/>
          </a:xfrm>
        </p:spPr>
        <p:txBody>
          <a:bodyPr/>
          <a:lstStyle/>
          <a:p>
            <a:pPr marL="0" indent="0">
              <a:buNone/>
            </a:pPr>
            <a:r>
              <a:rPr lang="en-GB" sz="2000" dirty="0"/>
              <a:t>At the end of the session, you will understand:</a:t>
            </a:r>
          </a:p>
          <a:p>
            <a:pPr marL="0" indent="0">
              <a:buNone/>
            </a:pPr>
            <a:endParaRPr lang="en-GB" sz="2000" dirty="0"/>
          </a:p>
          <a:p>
            <a:r>
              <a:rPr lang="en-GB" sz="2000" dirty="0"/>
              <a:t>How to measure impact of community project</a:t>
            </a:r>
          </a:p>
          <a:p>
            <a:endParaRPr lang="en-GB" sz="2000" dirty="0"/>
          </a:p>
          <a:p>
            <a:r>
              <a:rPr lang="en-GB" sz="2000" dirty="0"/>
              <a:t>What community engagement evaluation is.</a:t>
            </a:r>
          </a:p>
          <a:p>
            <a:endParaRPr lang="en-GB" sz="2000" dirty="0"/>
          </a:p>
          <a:p>
            <a:r>
              <a:rPr lang="en-GB" sz="2000" dirty="0"/>
              <a:t>Ways to undertake an evaluation.</a:t>
            </a:r>
          </a:p>
          <a:p>
            <a:endParaRPr lang="en-GB" sz="2000" dirty="0"/>
          </a:p>
          <a:p>
            <a:r>
              <a:rPr lang="en-GB" sz="2000" dirty="0"/>
              <a:t>Accepting change and its importance.</a:t>
            </a:r>
          </a:p>
        </p:txBody>
      </p:sp>
      <p:sp>
        <p:nvSpPr>
          <p:cNvPr id="5" name="Date Placeholder 4">
            <a:extLst>
              <a:ext uri="{FF2B5EF4-FFF2-40B4-BE49-F238E27FC236}">
                <a16:creationId xmlns:a16="http://schemas.microsoft.com/office/drawing/2014/main" id="{F86F5FE5-72DE-4B8F-A5E4-3BECC9EB241A}"/>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805CD1BC-A1ED-4BFB-A680-403B8C7BE1D1}"/>
              </a:ext>
            </a:extLst>
          </p:cNvPr>
          <p:cNvSpPr>
            <a:spLocks noGrp="1"/>
          </p:cNvSpPr>
          <p:nvPr>
            <p:ph type="sldNum" sz="quarter" idx="11"/>
          </p:nvPr>
        </p:nvSpPr>
        <p:spPr/>
        <p:txBody>
          <a:bodyPr/>
          <a:lstStyle/>
          <a:p>
            <a:pPr>
              <a:defRPr/>
            </a:pPr>
            <a:fld id="{386495F9-B3F5-4DDF-9323-6CEC80C52C17}" type="slidenum">
              <a:rPr lang="en-GB" altLang="en-US" smtClean="0"/>
              <a:pPr>
                <a:defRPr/>
              </a:pPr>
              <a:t>3</a:t>
            </a:fld>
            <a:endParaRPr lang="en-GB" altLang="en-US" dirty="0"/>
          </a:p>
        </p:txBody>
      </p:sp>
      <p:pic>
        <p:nvPicPr>
          <p:cNvPr id="7" name="Picture 2">
            <a:extLst>
              <a:ext uri="{FF2B5EF4-FFF2-40B4-BE49-F238E27FC236}">
                <a16:creationId xmlns:a16="http://schemas.microsoft.com/office/drawing/2014/main" id="{E7EC2AAD-12A7-48F4-BF6B-440C02F4C21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250825" y="1129206"/>
            <a:ext cx="3601095" cy="330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17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1143000"/>
          </a:xfrm>
        </p:spPr>
        <p:txBody>
          <a:bodyPr wrap="square" anchor="ctr">
            <a:normAutofit/>
          </a:bodyPr>
          <a:lstStyle/>
          <a:p>
            <a:r>
              <a:rPr lang="en-GB" b="1"/>
              <a:t>Introduction</a:t>
            </a:r>
            <a:endParaRPr lang="en-GB"/>
          </a:p>
        </p:txBody>
      </p:sp>
      <p:sp>
        <p:nvSpPr>
          <p:cNvPr id="3" name="Content Placeholder 2">
            <a:extLst>
              <a:ext uri="{FF2B5EF4-FFF2-40B4-BE49-F238E27FC236}">
                <a16:creationId xmlns:a16="http://schemas.microsoft.com/office/drawing/2014/main" id="{1DB8D24A-AE88-44C7-B6FA-7B51DF8AC882}"/>
              </a:ext>
            </a:extLst>
          </p:cNvPr>
          <p:cNvSpPr>
            <a:spLocks noGrp="1"/>
          </p:cNvSpPr>
          <p:nvPr>
            <p:ph idx="1"/>
          </p:nvPr>
        </p:nvSpPr>
        <p:spPr>
          <a:xfrm>
            <a:off x="457200" y="1600201"/>
            <a:ext cx="8229600" cy="3917032"/>
          </a:xfrm>
        </p:spPr>
        <p:txBody>
          <a:bodyPr wrap="square" anchor="t">
            <a:normAutofit fontScale="92500" lnSpcReduction="10000"/>
          </a:bodyPr>
          <a:lstStyle/>
          <a:p>
            <a:pPr>
              <a:lnSpc>
                <a:spcPct val="90000"/>
              </a:lnSpc>
            </a:pPr>
            <a:r>
              <a:rPr lang="en-GB" sz="2700" dirty="0"/>
              <a:t>Watch the video: </a:t>
            </a:r>
            <a:r>
              <a:rPr lang="en-GB" sz="2700" dirty="0">
                <a:hlinkClick r:id="rId2"/>
              </a:rPr>
              <a:t>https://youtu.be/lR8FalapJf0</a:t>
            </a:r>
            <a:endParaRPr lang="en-GB" sz="2700" dirty="0"/>
          </a:p>
          <a:p>
            <a:pPr>
              <a:lnSpc>
                <a:spcPct val="90000"/>
              </a:lnSpc>
            </a:pPr>
            <a:endParaRPr lang="en-GB" sz="2700" dirty="0"/>
          </a:p>
          <a:p>
            <a:pPr>
              <a:lnSpc>
                <a:spcPct val="90000"/>
              </a:lnSpc>
            </a:pPr>
            <a:r>
              <a:rPr lang="en-GB" sz="2700" dirty="0"/>
              <a:t>Evaluation is an objective assessment and a critical aspect of community engagement processes.</a:t>
            </a:r>
          </a:p>
          <a:p>
            <a:pPr>
              <a:lnSpc>
                <a:spcPct val="90000"/>
              </a:lnSpc>
            </a:pPr>
            <a:endParaRPr lang="en-GB" sz="2700" dirty="0"/>
          </a:p>
          <a:p>
            <a:pPr>
              <a:lnSpc>
                <a:spcPct val="90000"/>
              </a:lnSpc>
            </a:pPr>
            <a:r>
              <a:rPr lang="en-GB" sz="2700" dirty="0"/>
              <a:t>Without evaluation, it would be difficult to know if the processes were successful or not.</a:t>
            </a:r>
          </a:p>
          <a:p>
            <a:pPr>
              <a:lnSpc>
                <a:spcPct val="90000"/>
              </a:lnSpc>
            </a:pPr>
            <a:endParaRPr lang="en-GB" sz="2700" dirty="0"/>
          </a:p>
          <a:p>
            <a:pPr>
              <a:lnSpc>
                <a:spcPct val="90000"/>
              </a:lnSpc>
            </a:pPr>
            <a:r>
              <a:rPr lang="en-GB" sz="2700" dirty="0"/>
              <a:t>Evaluation is retrospective in nature;  it is the systematic collection of information about community activities and outcomes.</a:t>
            </a:r>
          </a:p>
          <a:p>
            <a:pPr>
              <a:lnSpc>
                <a:spcPct val="90000"/>
              </a:lnSpc>
            </a:pPr>
            <a:endParaRPr lang="en-GB" sz="27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921645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067944" y="1131504"/>
            <a:ext cx="4835504" cy="4385728"/>
          </a:xfrm>
        </p:spPr>
        <p:txBody>
          <a:bodyPr/>
          <a:lstStyle/>
          <a:p>
            <a:r>
              <a:rPr lang="en-GB" sz="2000" dirty="0"/>
              <a:t>It is focused on estimating the causal effects of community engagement outcomes as an endpoint.</a:t>
            </a:r>
          </a:p>
          <a:p>
            <a:r>
              <a:rPr lang="en-GB" sz="2000" dirty="0"/>
              <a:t>It is about creating lasting changes in the community conditions and the quality of life.</a:t>
            </a:r>
          </a:p>
          <a:p>
            <a:r>
              <a:rPr lang="en-GB" sz="2000" dirty="0"/>
              <a:t>It encourages measures taken to give back to the community. </a:t>
            </a:r>
          </a:p>
          <a:p>
            <a:pPr lvl="0"/>
            <a:r>
              <a:rPr lang="en-GB" sz="2000" dirty="0"/>
              <a:t>The impacts of community engagement are recognised through initiatives that foster Social, Human and Knowledge capital development.</a:t>
            </a:r>
          </a:p>
          <a:p>
            <a:endParaRPr lang="en-GB" sz="2000" dirty="0"/>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5</a:t>
            </a:fld>
            <a:endParaRPr lang="en-GB" altLang="en-US" dirty="0"/>
          </a:p>
        </p:txBody>
      </p:sp>
      <p:pic>
        <p:nvPicPr>
          <p:cNvPr id="4100" name="Picture 4" descr="See the source image">
            <a:extLst>
              <a:ext uri="{FF2B5EF4-FFF2-40B4-BE49-F238E27FC236}">
                <a16:creationId xmlns:a16="http://schemas.microsoft.com/office/drawing/2014/main" id="{CCDF4545-370C-4390-AE15-4CB586148A3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35497" y="1268760"/>
            <a:ext cx="4032448" cy="3628999"/>
          </a:xfrm>
          <a:prstGeom prst="rect">
            <a:avLst/>
          </a:prstGeom>
          <a:noFill/>
          <a:extLst>
            <a:ext uri="{909E8E84-426E-40DD-AFC4-6F175D3DCCD1}">
              <a14:hiddenFill xmlns:a14="http://schemas.microsoft.com/office/drawing/2010/main">
                <a:solidFill>
                  <a:srgbClr val="FFFFFF"/>
                </a:solidFill>
              </a14:hiddenFill>
            </a:ext>
          </a:extLst>
        </p:spPr>
      </p:pic>
      <p:sp>
        <p:nvSpPr>
          <p:cNvPr id="8" name="Title 7">
            <a:extLst>
              <a:ext uri="{FF2B5EF4-FFF2-40B4-BE49-F238E27FC236}">
                <a16:creationId xmlns:a16="http://schemas.microsoft.com/office/drawing/2014/main" id="{736FB066-2170-4C06-AACE-EAAF149C8F32}"/>
              </a:ext>
            </a:extLst>
          </p:cNvPr>
          <p:cNvSpPr>
            <a:spLocks noGrp="1"/>
          </p:cNvSpPr>
          <p:nvPr>
            <p:ph type="title"/>
          </p:nvPr>
        </p:nvSpPr>
        <p:spPr>
          <a:xfrm>
            <a:off x="457200" y="274639"/>
            <a:ext cx="8229600" cy="634082"/>
          </a:xfrm>
        </p:spPr>
        <p:txBody>
          <a:bodyPr/>
          <a:lstStyle/>
          <a:p>
            <a:r>
              <a:rPr lang="en-GB" sz="3600" b="1" dirty="0"/>
              <a:t>Impacts of Community Engagement </a:t>
            </a:r>
          </a:p>
        </p:txBody>
      </p:sp>
    </p:spTree>
    <p:extLst>
      <p:ext uri="{BB962C8B-B14F-4D97-AF65-F5344CB8AC3E}">
        <p14:creationId xmlns:p14="http://schemas.microsoft.com/office/powerpoint/2010/main" val="1189112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10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36525"/>
            <a:ext cx="8229600" cy="706090"/>
          </a:xfrm>
        </p:spPr>
        <p:txBody>
          <a:bodyPr/>
          <a:lstStyle/>
          <a:p>
            <a:r>
              <a:rPr lang="en-GB" sz="3600" b="1" dirty="0"/>
              <a:t>Developing Social Capital</a:t>
            </a:r>
          </a:p>
        </p:txBody>
      </p:sp>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532667" y="1340769"/>
            <a:ext cx="4154133" cy="4392487"/>
          </a:xfrm>
        </p:spPr>
        <p:txBody>
          <a:bodyPr/>
          <a:lstStyle/>
          <a:p>
            <a:r>
              <a:rPr lang="en-GB" sz="2000" dirty="0"/>
              <a:t>Social capital is the link, shared values and understanding amongst individuals and groups that enable togetherness</a:t>
            </a:r>
          </a:p>
          <a:p>
            <a:r>
              <a:rPr lang="en-GB" sz="2000" dirty="0"/>
              <a:t>It promotes:</a:t>
            </a:r>
          </a:p>
          <a:p>
            <a:pPr lvl="1">
              <a:buFont typeface="Arial" panose="020B0604020202020204" pitchFamily="34" charset="0"/>
              <a:buChar char="•"/>
            </a:pPr>
            <a:r>
              <a:rPr lang="en-GB" sz="1600" dirty="0"/>
              <a:t>Positive outlook in life.</a:t>
            </a:r>
          </a:p>
          <a:p>
            <a:pPr lvl="1">
              <a:buFont typeface="Arial" panose="020B0604020202020204" pitchFamily="34" charset="0"/>
              <a:buChar char="•"/>
            </a:pPr>
            <a:r>
              <a:rPr lang="en-GB" sz="1600" dirty="0"/>
              <a:t>Social network and public projects.</a:t>
            </a:r>
          </a:p>
          <a:p>
            <a:pPr lvl="1">
              <a:buFont typeface="Arial" panose="020B0604020202020204" pitchFamily="34" charset="0"/>
              <a:buChar char="•"/>
            </a:pPr>
            <a:r>
              <a:rPr lang="en-GB" sz="1600" dirty="0"/>
              <a:t>Strengthens moral standards and human values.</a:t>
            </a:r>
          </a:p>
          <a:p>
            <a:pPr lvl="1">
              <a:buFont typeface="Arial" panose="020B0604020202020204" pitchFamily="34" charset="0"/>
              <a:buChar char="•"/>
            </a:pPr>
            <a:r>
              <a:rPr lang="en-GB" sz="1600" dirty="0"/>
              <a:t>Social trust, honesty, reliability and sense of self-efficacy</a:t>
            </a:r>
          </a:p>
          <a:p>
            <a:pPr lvl="1">
              <a:buFont typeface="Arial" panose="020B0604020202020204" pitchFamily="34" charset="0"/>
              <a:buChar char="•"/>
            </a:pPr>
            <a:r>
              <a:rPr lang="en-GB" sz="1600" dirty="0"/>
              <a:t>Diversity, equality, fairness and respect for all.</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6</a:t>
            </a:fld>
            <a:endParaRPr lang="en-GB" altLang="en-US" dirty="0"/>
          </a:p>
        </p:txBody>
      </p:sp>
      <p:pic>
        <p:nvPicPr>
          <p:cNvPr id="1034" name="Picture 10" descr="See the source image">
            <a:extLst>
              <a:ext uri="{FF2B5EF4-FFF2-40B4-BE49-F238E27FC236}">
                <a16:creationId xmlns:a16="http://schemas.microsoft.com/office/drawing/2014/main" id="{972751DD-4751-4292-9155-AAF9E030ED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825" y="1340769"/>
            <a:ext cx="4154133"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31300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255B3AE-37E1-48D5-BF6E-C14B8CD4FC37}"/>
              </a:ext>
            </a:extLst>
          </p:cNvPr>
          <p:cNvSpPr>
            <a:spLocks noGrp="1"/>
          </p:cNvSpPr>
          <p:nvPr>
            <p:ph type="title"/>
          </p:nvPr>
        </p:nvSpPr>
        <p:spPr>
          <a:xfrm>
            <a:off x="457200" y="274638"/>
            <a:ext cx="8229600" cy="634082"/>
          </a:xfrm>
        </p:spPr>
        <p:txBody>
          <a:bodyPr/>
          <a:lstStyle/>
          <a:p>
            <a:r>
              <a:rPr lang="en-US" sz="3600" b="1" dirty="0"/>
              <a:t>Social Capital Model</a:t>
            </a:r>
          </a:p>
        </p:txBody>
      </p:sp>
      <p:pic>
        <p:nvPicPr>
          <p:cNvPr id="7" name="Content Placeholder 6">
            <a:extLst>
              <a:ext uri="{FF2B5EF4-FFF2-40B4-BE49-F238E27FC236}">
                <a16:creationId xmlns:a16="http://schemas.microsoft.com/office/drawing/2014/main" id="{79BF1D62-5543-41EA-8F3E-A9926D217A8F}"/>
              </a:ext>
            </a:extLst>
          </p:cNvPr>
          <p:cNvPicPr>
            <a:picLocks noGrp="1" noChangeAspect="1"/>
          </p:cNvPicPr>
          <p:nvPr>
            <p:ph idx="1"/>
          </p:nvPr>
        </p:nvPicPr>
        <p:blipFill>
          <a:blip r:embed="rId2"/>
          <a:stretch>
            <a:fillRect/>
          </a:stretch>
        </p:blipFill>
        <p:spPr>
          <a:xfrm>
            <a:off x="457200" y="1340768"/>
            <a:ext cx="8229600" cy="3909060"/>
          </a:xfrm>
          <a:prstGeom prst="rect">
            <a:avLst/>
          </a:prstGeom>
          <a:noFill/>
        </p:spPr>
      </p:pic>
      <p:sp>
        <p:nvSpPr>
          <p:cNvPr id="5" name="Date Placeholder 4">
            <a:extLst>
              <a:ext uri="{FF2B5EF4-FFF2-40B4-BE49-F238E27FC236}">
                <a16:creationId xmlns:a16="http://schemas.microsoft.com/office/drawing/2014/main" id="{E9400194-3F5A-426B-983A-021B3E64E98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FB0B12BB-1D0D-4B0A-9CC3-9E39EAB0BF3D}"/>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4010417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136525"/>
            <a:ext cx="8229600" cy="706090"/>
          </a:xfrm>
        </p:spPr>
        <p:txBody>
          <a:bodyPr/>
          <a:lstStyle/>
          <a:p>
            <a:r>
              <a:rPr lang="en-GB" sz="3600" b="1" dirty="0"/>
              <a:t>Practical Approaches</a:t>
            </a:r>
          </a:p>
        </p:txBody>
      </p:sp>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539552" y="1196752"/>
            <a:ext cx="7920768" cy="3595538"/>
          </a:xfrm>
        </p:spPr>
        <p:txBody>
          <a:bodyPr/>
          <a:lstStyle/>
          <a:p>
            <a:r>
              <a:rPr lang="en-GB" sz="2000" dirty="0"/>
              <a:t>Several approaches have been adopted to facilitate the development of social capital, which has enabled communities to improve their quality of life through:</a:t>
            </a:r>
          </a:p>
          <a:p>
            <a:r>
              <a:rPr lang="en-GB" sz="2000" dirty="0"/>
              <a:t>Family units:</a:t>
            </a:r>
          </a:p>
          <a:p>
            <a:pPr lvl="1">
              <a:buFont typeface="Arial" panose="020B0604020202020204" pitchFamily="34" charset="0"/>
              <a:buChar char="•"/>
            </a:pPr>
            <a:r>
              <a:rPr lang="en-GB" sz="2000" dirty="0"/>
              <a:t>The family setting hinged on the structure, nature and quality of their relationship </a:t>
            </a:r>
          </a:p>
          <a:p>
            <a:r>
              <a:rPr lang="en-GB" sz="2000" dirty="0"/>
              <a:t>Neighbourhoods:</a:t>
            </a:r>
          </a:p>
          <a:p>
            <a:pPr lvl="1">
              <a:buFont typeface="Arial" panose="020B0604020202020204" pitchFamily="34" charset="0"/>
              <a:buChar char="•"/>
            </a:pPr>
            <a:r>
              <a:rPr lang="en-GB" sz="2000" dirty="0"/>
              <a:t>Friendship, local institutions, groups and associations </a:t>
            </a:r>
          </a:p>
          <a:p>
            <a:r>
              <a:rPr lang="en-GB" sz="2000" dirty="0"/>
              <a:t>Social climates:</a:t>
            </a:r>
          </a:p>
          <a:p>
            <a:pPr lvl="1">
              <a:buFont typeface="Arial" panose="020B0604020202020204" pitchFamily="34" charset="0"/>
              <a:buChar char="•"/>
            </a:pPr>
            <a:r>
              <a:rPr lang="en-GB" sz="2000" dirty="0"/>
              <a:t>Social networking and social media</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8</a:t>
            </a:fld>
            <a:endParaRPr lang="en-GB" altLang="en-US" dirty="0"/>
          </a:p>
        </p:txBody>
      </p:sp>
    </p:spTree>
    <p:extLst>
      <p:ext uri="{BB962C8B-B14F-4D97-AF65-F5344CB8AC3E}">
        <p14:creationId xmlns:p14="http://schemas.microsoft.com/office/powerpoint/2010/main" val="1713009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0" y="150038"/>
            <a:ext cx="8961042" cy="830690"/>
          </a:xfrm>
        </p:spPr>
        <p:txBody>
          <a:bodyPr/>
          <a:lstStyle/>
          <a:p>
            <a:r>
              <a:rPr lang="en-GB" sz="3200" b="1" dirty="0"/>
              <a:t>Two kinds of Networking and their benefits</a:t>
            </a:r>
          </a:p>
        </p:txBody>
      </p:sp>
      <p:graphicFrame>
        <p:nvGraphicFramePr>
          <p:cNvPr id="7" name="Content Placeholder 6">
            <a:extLst>
              <a:ext uri="{FF2B5EF4-FFF2-40B4-BE49-F238E27FC236}">
                <a16:creationId xmlns:a16="http://schemas.microsoft.com/office/drawing/2014/main" id="{7668626E-4B06-4EBC-82C3-FA45421173B2}"/>
              </a:ext>
            </a:extLst>
          </p:cNvPr>
          <p:cNvGraphicFramePr>
            <a:graphicFrameLocks noGrp="1"/>
          </p:cNvGraphicFramePr>
          <p:nvPr>
            <p:ph sz="half" idx="1"/>
          </p:nvPr>
        </p:nvGraphicFramePr>
        <p:xfrm>
          <a:off x="271438" y="1434306"/>
          <a:ext cx="40386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D5EC9BFC-B4D9-420E-8DA0-AD795B9C8506}"/>
              </a:ext>
            </a:extLst>
          </p:cNvPr>
          <p:cNvSpPr>
            <a:spLocks noGrp="1"/>
          </p:cNvSpPr>
          <p:nvPr>
            <p:ph sz="half" idx="2"/>
          </p:nvPr>
        </p:nvSpPr>
        <p:spPr>
          <a:xfrm>
            <a:off x="4403872" y="1009080"/>
            <a:ext cx="4468690" cy="4652168"/>
          </a:xfrm>
        </p:spPr>
        <p:txBody>
          <a:bodyPr/>
          <a:lstStyle/>
          <a:p>
            <a:r>
              <a:rPr lang="en-GB" sz="2000" dirty="0"/>
              <a:t>The ideology of ‘them’ and ‘us’ is to share common goals through social ties.</a:t>
            </a:r>
          </a:p>
          <a:p>
            <a:r>
              <a:rPr lang="en-GB" sz="2000" dirty="0"/>
              <a:t>Social ties links people together either within their primary circles, across a cleavage or to an exclusive group.</a:t>
            </a:r>
          </a:p>
          <a:p>
            <a:r>
              <a:rPr lang="en-GB" sz="2000" dirty="0"/>
              <a:t>Social ties via influence, information sharing and integration drives social change and development.</a:t>
            </a:r>
          </a:p>
          <a:p>
            <a:r>
              <a:rPr lang="en-GB" sz="2000" dirty="0"/>
              <a:t>Social change animates knowledge capital through ‘Bonding, Bridging and Linking ties’</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p:txBody>
          <a:bodyPr/>
          <a:lstStyle/>
          <a:p>
            <a:pPr>
              <a:defRPr/>
            </a:pPr>
            <a:fld id="{386495F9-B3F5-4DDF-9323-6CEC80C52C17}" type="slidenum">
              <a:rPr lang="en-GB" altLang="en-US" smtClean="0"/>
              <a:pPr>
                <a:defRPr/>
              </a:pPr>
              <a:t>9</a:t>
            </a:fld>
            <a:endParaRPr lang="en-GB" altLang="en-US" dirty="0"/>
          </a:p>
        </p:txBody>
      </p:sp>
    </p:spTree>
    <p:extLst>
      <p:ext uri="{BB962C8B-B14F-4D97-AF65-F5344CB8AC3E}">
        <p14:creationId xmlns:p14="http://schemas.microsoft.com/office/powerpoint/2010/main" val="104406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7"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37414" y="102924"/>
            <a:ext cx="8229600" cy="850106"/>
          </a:xfrm>
        </p:spPr>
        <p:txBody>
          <a:bodyPr wrap="square" anchor="ctr">
            <a:normAutofit/>
          </a:bodyPr>
          <a:lstStyle/>
          <a:p>
            <a:r>
              <a:rPr lang="en-GB" sz="3600" b="1" dirty="0"/>
              <a:t>Measuring Social Capital</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10</a:t>
            </a:fld>
            <a:endParaRPr lang="en-GB" altLang="en-US"/>
          </a:p>
        </p:txBody>
      </p:sp>
      <p:pic>
        <p:nvPicPr>
          <p:cNvPr id="2052" name="Picture 4" descr="See the source image">
            <a:extLst>
              <a:ext uri="{FF2B5EF4-FFF2-40B4-BE49-F238E27FC236}">
                <a16:creationId xmlns:a16="http://schemas.microsoft.com/office/drawing/2014/main" id="{280E94A3-93F5-4F20-8B7B-431E602A06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78675"/>
            <a:ext cx="9144000" cy="5376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64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5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63D22-FF4E-4EE0-BD87-7845240FAC32}"/>
              </a:ext>
            </a:extLst>
          </p:cNvPr>
          <p:cNvSpPr>
            <a:spLocks noGrp="1"/>
          </p:cNvSpPr>
          <p:nvPr>
            <p:ph type="title"/>
          </p:nvPr>
        </p:nvSpPr>
        <p:spPr>
          <a:xfrm>
            <a:off x="457200" y="274638"/>
            <a:ext cx="8229600" cy="778098"/>
          </a:xfrm>
        </p:spPr>
        <p:txBody>
          <a:bodyPr wrap="square" anchor="ctr">
            <a:normAutofit/>
          </a:bodyPr>
          <a:lstStyle/>
          <a:p>
            <a:r>
              <a:rPr lang="en-GB" sz="3600" b="1" dirty="0"/>
              <a:t>Developing Human Capital</a:t>
            </a:r>
            <a:endParaRPr lang="en-GB" sz="3600" dirty="0"/>
          </a:p>
        </p:txBody>
      </p:sp>
      <p:pic>
        <p:nvPicPr>
          <p:cNvPr id="7172" name="Picture 4" descr="See the source image">
            <a:extLst>
              <a:ext uri="{FF2B5EF4-FFF2-40B4-BE49-F238E27FC236}">
                <a16:creationId xmlns:a16="http://schemas.microsoft.com/office/drawing/2014/main" id="{46B6248E-0C2A-4F5E-A97D-A5EC9CD025DF}"/>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395536" y="1600201"/>
            <a:ext cx="4038600" cy="3140011"/>
          </a:xfrm>
          <a:prstGeom prst="rect">
            <a:avLst/>
          </a:prstGeom>
          <a:solidFill>
            <a:srgbClr val="FFFFFF"/>
          </a:solidFill>
        </p:spPr>
      </p:pic>
      <p:sp>
        <p:nvSpPr>
          <p:cNvPr id="71" name="Content Placeholder 3">
            <a:extLst>
              <a:ext uri="{FF2B5EF4-FFF2-40B4-BE49-F238E27FC236}">
                <a16:creationId xmlns:a16="http://schemas.microsoft.com/office/drawing/2014/main" id="{29D410A8-59D7-41FC-B6A7-09F2300F03B6}"/>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US" sz="2000" dirty="0"/>
              <a:t>Human capital is about the development and management of people and the intrinsic and extrinsic  potentials that are concerned with:</a:t>
            </a:r>
          </a:p>
          <a:p>
            <a:pPr lvl="1">
              <a:lnSpc>
                <a:spcPct val="90000"/>
              </a:lnSpc>
              <a:buFont typeface="Arial" panose="020B0604020202020204" pitchFamily="34" charset="0"/>
              <a:buChar char="•"/>
            </a:pPr>
            <a:r>
              <a:rPr lang="en-US" sz="2000" dirty="0"/>
              <a:t>Learning management </a:t>
            </a:r>
          </a:p>
          <a:p>
            <a:pPr lvl="1">
              <a:lnSpc>
                <a:spcPct val="90000"/>
              </a:lnSpc>
              <a:buFont typeface="Arial" panose="020B0604020202020204" pitchFamily="34" charset="0"/>
              <a:buChar char="•"/>
            </a:pPr>
            <a:r>
              <a:rPr lang="en-US" sz="2000" dirty="0"/>
              <a:t>Performance evaluation</a:t>
            </a:r>
          </a:p>
          <a:p>
            <a:pPr lvl="1">
              <a:lnSpc>
                <a:spcPct val="90000"/>
              </a:lnSpc>
              <a:buFont typeface="Arial" panose="020B0604020202020204" pitchFamily="34" charset="0"/>
              <a:buChar char="•"/>
            </a:pPr>
            <a:r>
              <a:rPr lang="en-US" sz="2000" dirty="0"/>
              <a:t>Process involvement </a:t>
            </a:r>
          </a:p>
          <a:p>
            <a:pPr lvl="1">
              <a:lnSpc>
                <a:spcPct val="90000"/>
              </a:lnSpc>
              <a:buFont typeface="Arial" panose="020B0604020202020204" pitchFamily="34" charset="0"/>
              <a:buChar char="•"/>
            </a:pPr>
            <a:r>
              <a:rPr lang="en-US" sz="2000" dirty="0"/>
              <a:t>Organisational integration</a:t>
            </a:r>
          </a:p>
          <a:p>
            <a:pPr lvl="1">
              <a:lnSpc>
                <a:spcPct val="90000"/>
              </a:lnSpc>
              <a:buFont typeface="Arial" panose="020B0604020202020204" pitchFamily="34" charset="0"/>
              <a:buChar char="•"/>
            </a:pPr>
            <a:r>
              <a:rPr lang="en-US" sz="2000" dirty="0"/>
              <a:t>System enhancement</a:t>
            </a:r>
          </a:p>
          <a:p>
            <a:pPr lvl="1">
              <a:lnSpc>
                <a:spcPct val="90000"/>
              </a:lnSpc>
              <a:buFont typeface="Arial" panose="020B0604020202020204" pitchFamily="34" charset="0"/>
              <a:buChar char="•"/>
            </a:pPr>
            <a:r>
              <a:rPr lang="en-US" sz="2000" dirty="0"/>
              <a:t>Competency development</a:t>
            </a:r>
          </a:p>
        </p:txBody>
      </p:sp>
      <p:sp>
        <p:nvSpPr>
          <p:cNvPr id="5" name="Date Placeholder 4">
            <a:extLst>
              <a:ext uri="{FF2B5EF4-FFF2-40B4-BE49-F238E27FC236}">
                <a16:creationId xmlns:a16="http://schemas.microsoft.com/office/drawing/2014/main" id="{D72AEADC-6A17-46A5-BF16-ABCCCA1C0AD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4023A3C2-9B36-4410-8FE0-8FE9235545A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769970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1C59C9D-C1C5-47FD-88BC-213295C5DB7F}"/>
              </a:ext>
            </a:extLst>
          </p:cNvPr>
          <p:cNvPicPr>
            <a:picLocks noGrp="1" noChangeAspect="1"/>
          </p:cNvPicPr>
          <p:nvPr>
            <p:ph idx="1"/>
          </p:nvPr>
        </p:nvPicPr>
        <p:blipFill>
          <a:blip r:embed="rId2"/>
          <a:stretch>
            <a:fillRect/>
          </a:stretch>
        </p:blipFill>
        <p:spPr>
          <a:xfrm>
            <a:off x="90487" y="476672"/>
            <a:ext cx="8963025" cy="4968552"/>
          </a:xfrm>
          <a:prstGeom prst="rect">
            <a:avLst/>
          </a:prstGeom>
          <a:noFill/>
        </p:spPr>
      </p:pic>
      <p:sp>
        <p:nvSpPr>
          <p:cNvPr id="5" name="Date Placeholder 4" hidden="1">
            <a:extLst>
              <a:ext uri="{FF2B5EF4-FFF2-40B4-BE49-F238E27FC236}">
                <a16:creationId xmlns:a16="http://schemas.microsoft.com/office/drawing/2014/main" id="{D72AEADC-6A17-46A5-BF16-ABCCCA1C0AD0}"/>
              </a:ext>
            </a:extLst>
          </p:cNvPr>
          <p:cNvSpPr>
            <a:spLocks noGrp="1"/>
          </p:cNvSpPr>
          <p:nvPr>
            <p:ph type="dt" sz="half" idx="10"/>
          </p:nvPr>
        </p:nvSpPr>
        <p:spPr/>
        <p:txBody>
          <a:bodyPr/>
          <a:lstStyle/>
          <a:p>
            <a:pPr>
              <a:spcAft>
                <a:spcPts val="600"/>
              </a:spcAft>
              <a:defRPr/>
            </a:pPr>
            <a:fld id="{F7614AD2-EBEE-4B9C-B8EB-7B45076136C4}" type="datetime1">
              <a:rPr lang="en-GB" altLang="en-US" smtClean="0"/>
              <a:pPr>
                <a:spcAft>
                  <a:spcPts val="600"/>
                </a:spcAft>
                <a:defRPr/>
              </a:pPr>
              <a:t>04/04/2024</a:t>
            </a:fld>
            <a:endParaRPr lang="en-GB" altLang="en-US"/>
          </a:p>
        </p:txBody>
      </p:sp>
      <p:sp>
        <p:nvSpPr>
          <p:cNvPr id="6" name="Slide Number Placeholder 5" hidden="1">
            <a:extLst>
              <a:ext uri="{FF2B5EF4-FFF2-40B4-BE49-F238E27FC236}">
                <a16:creationId xmlns:a16="http://schemas.microsoft.com/office/drawing/2014/main" id="{4023A3C2-9B36-4410-8FE0-8FE9235545AC}"/>
              </a:ext>
            </a:extLst>
          </p:cNvPr>
          <p:cNvSpPr>
            <a:spLocks noGrp="1"/>
          </p:cNvSpPr>
          <p:nvPr>
            <p:ph type="sldNum" sz="quarter" idx="4294967295"/>
          </p:nvPr>
        </p:nvSpPr>
        <p:spPr>
          <a:xfrm>
            <a:off x="7956550" y="6381750"/>
            <a:ext cx="730250" cy="339725"/>
          </a:xfrm>
        </p:spPr>
        <p:txBody>
          <a:bodyPr/>
          <a:lstStyle/>
          <a:p>
            <a:pPr>
              <a:spcAft>
                <a:spcPts val="600"/>
              </a:spcAft>
              <a:defRPr/>
            </a:pPr>
            <a:fld id="{386495F9-B3F5-4DDF-9323-6CEC80C52C17}"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281887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C68B-D885-46CC-961C-C7E1A8E0713B}"/>
              </a:ext>
            </a:extLst>
          </p:cNvPr>
          <p:cNvSpPr>
            <a:spLocks noGrp="1"/>
          </p:cNvSpPr>
          <p:nvPr>
            <p:ph type="title"/>
          </p:nvPr>
        </p:nvSpPr>
        <p:spPr>
          <a:xfrm>
            <a:off x="457200" y="274638"/>
            <a:ext cx="8229600" cy="1143000"/>
          </a:xfrm>
        </p:spPr>
        <p:txBody>
          <a:bodyPr wrap="square" anchor="ctr">
            <a:normAutofit/>
          </a:bodyPr>
          <a:lstStyle/>
          <a:p>
            <a:r>
              <a:rPr lang="en-GB" dirty="0"/>
              <a:t>Benefits of Human Capital</a:t>
            </a:r>
          </a:p>
        </p:txBody>
      </p:sp>
      <p:pic>
        <p:nvPicPr>
          <p:cNvPr id="12290" name="Picture 2" descr="See the source image">
            <a:extLst>
              <a:ext uri="{FF2B5EF4-FFF2-40B4-BE49-F238E27FC236}">
                <a16:creationId xmlns:a16="http://schemas.microsoft.com/office/drawing/2014/main" id="{18A32297-F2AF-4DAA-97B6-514B8A75182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1938895"/>
            <a:ext cx="4038600" cy="3311652"/>
          </a:xfrm>
          <a:prstGeom prst="rect">
            <a:avLst/>
          </a:prstGeom>
          <a:solidFill>
            <a:srgbClr val="FFFFFF"/>
          </a:solidFill>
        </p:spPr>
      </p:pic>
      <p:sp>
        <p:nvSpPr>
          <p:cNvPr id="3" name="Content Placeholder 2">
            <a:extLst>
              <a:ext uri="{FF2B5EF4-FFF2-40B4-BE49-F238E27FC236}">
                <a16:creationId xmlns:a16="http://schemas.microsoft.com/office/drawing/2014/main" id="{844E8FAA-F5C3-49D8-959B-EDC88B55B52F}"/>
              </a:ext>
            </a:extLst>
          </p:cNvPr>
          <p:cNvSpPr>
            <a:spLocks noGrp="1"/>
          </p:cNvSpPr>
          <p:nvPr>
            <p:ph sz="half" idx="2"/>
          </p:nvPr>
        </p:nvSpPr>
        <p:spPr>
          <a:xfrm>
            <a:off x="4648200" y="1600201"/>
            <a:ext cx="4038600" cy="3196951"/>
          </a:xfrm>
        </p:spPr>
        <p:txBody>
          <a:bodyPr wrap="square" anchor="t">
            <a:normAutofit/>
          </a:bodyPr>
          <a:lstStyle/>
          <a:p>
            <a:r>
              <a:rPr lang="en-GB" sz="2000" dirty="0"/>
              <a:t>Increased knowledge base and education</a:t>
            </a:r>
          </a:p>
          <a:p>
            <a:r>
              <a:rPr lang="en-GB" sz="2000" dirty="0"/>
              <a:t>Measure and improve workforce productivity</a:t>
            </a:r>
          </a:p>
          <a:p>
            <a:r>
              <a:rPr lang="en-GB" sz="2000" dirty="0"/>
              <a:t>Minimise risk and increase credibility</a:t>
            </a:r>
          </a:p>
          <a:p>
            <a:r>
              <a:rPr lang="en-GB" sz="2000" dirty="0"/>
              <a:t>Proactively plan for future</a:t>
            </a:r>
          </a:p>
          <a:p>
            <a:r>
              <a:rPr lang="en-GB" sz="2000" dirty="0"/>
              <a:t>Legality</a:t>
            </a:r>
          </a:p>
          <a:p>
            <a:r>
              <a:rPr lang="en-GB" sz="2000" dirty="0"/>
              <a:t>Integrity</a:t>
            </a:r>
          </a:p>
        </p:txBody>
      </p:sp>
      <p:sp>
        <p:nvSpPr>
          <p:cNvPr id="4" name="Date Placeholder 3">
            <a:extLst>
              <a:ext uri="{FF2B5EF4-FFF2-40B4-BE49-F238E27FC236}">
                <a16:creationId xmlns:a16="http://schemas.microsoft.com/office/drawing/2014/main" id="{48415055-F342-4409-AB1B-F106FBC81EC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B047ACAC-DE4D-4564-9941-9A6801FCE9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2999656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45A6A-B542-4F7E-8998-43643EBDFF2D}"/>
              </a:ext>
            </a:extLst>
          </p:cNvPr>
          <p:cNvSpPr>
            <a:spLocks noGrp="1"/>
          </p:cNvSpPr>
          <p:nvPr>
            <p:ph type="title"/>
          </p:nvPr>
        </p:nvSpPr>
        <p:spPr>
          <a:xfrm>
            <a:off x="457200" y="274638"/>
            <a:ext cx="8229600" cy="1143000"/>
          </a:xfrm>
        </p:spPr>
        <p:txBody>
          <a:bodyPr wrap="square" anchor="ctr">
            <a:normAutofit/>
          </a:bodyPr>
          <a:lstStyle/>
          <a:p>
            <a:r>
              <a:rPr lang="en-GB" sz="4100" b="1"/>
              <a:t>Developing Knowledge Capital</a:t>
            </a:r>
            <a:endParaRPr lang="en-GB" sz="4100"/>
          </a:p>
        </p:txBody>
      </p:sp>
      <p:pic>
        <p:nvPicPr>
          <p:cNvPr id="11268" name="Picture 4" descr="Image result for picture of knowledge capital">
            <a:extLst>
              <a:ext uri="{FF2B5EF4-FFF2-40B4-BE49-F238E27FC236}">
                <a16:creationId xmlns:a16="http://schemas.microsoft.com/office/drawing/2014/main" id="{08BE2BEA-4456-4496-8A53-1161303283E6}"/>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3400" y="1417638"/>
            <a:ext cx="4038600" cy="3989040"/>
          </a:xfrm>
          <a:prstGeom prst="rect">
            <a:avLst/>
          </a:prstGeom>
          <a:solidFill>
            <a:srgbClr val="FFFFFF"/>
          </a:solidFill>
        </p:spPr>
      </p:pic>
      <p:sp>
        <p:nvSpPr>
          <p:cNvPr id="71" name="Content Placeholder 3">
            <a:extLst>
              <a:ext uri="{FF2B5EF4-FFF2-40B4-BE49-F238E27FC236}">
                <a16:creationId xmlns:a16="http://schemas.microsoft.com/office/drawing/2014/main" id="{A2A292D5-0E43-4484-A605-75EFC561B21B}"/>
              </a:ext>
            </a:extLst>
          </p:cNvPr>
          <p:cNvSpPr>
            <a:spLocks noGrp="1"/>
          </p:cNvSpPr>
          <p:nvPr>
            <p:ph sz="half" idx="2"/>
          </p:nvPr>
        </p:nvSpPr>
        <p:spPr>
          <a:xfrm>
            <a:off x="4788024" y="1600201"/>
            <a:ext cx="3898776" cy="3556991"/>
          </a:xfrm>
        </p:spPr>
        <p:txBody>
          <a:bodyPr wrap="square" anchor="t">
            <a:normAutofit lnSpcReduction="10000"/>
          </a:bodyPr>
          <a:lstStyle/>
          <a:p>
            <a:r>
              <a:rPr lang="en-US" sz="2000" dirty="0"/>
              <a:t>Knowledge is power</a:t>
            </a:r>
          </a:p>
          <a:p>
            <a:r>
              <a:rPr lang="en-US" sz="2000" dirty="0"/>
              <a:t>It is a set of core competencies that give a community hope through education, health and innovation.</a:t>
            </a:r>
          </a:p>
          <a:p>
            <a:r>
              <a:rPr lang="en-US" sz="2000" dirty="0"/>
              <a:t>Building blocks of community reputation and legitimacy.</a:t>
            </a:r>
          </a:p>
          <a:p>
            <a:r>
              <a:rPr lang="en-US" sz="2000" dirty="0"/>
              <a:t>Collaborative effort creates resilience.</a:t>
            </a:r>
          </a:p>
          <a:p>
            <a:r>
              <a:rPr lang="en-US" sz="2000" dirty="0"/>
              <a:t>Job satisfaction.</a:t>
            </a:r>
          </a:p>
          <a:p>
            <a:endParaRPr lang="en-US" sz="2000" dirty="0"/>
          </a:p>
          <a:p>
            <a:endParaRPr lang="en-US" dirty="0"/>
          </a:p>
        </p:txBody>
      </p:sp>
      <p:sp>
        <p:nvSpPr>
          <p:cNvPr id="4" name="Date Placeholder 3">
            <a:extLst>
              <a:ext uri="{FF2B5EF4-FFF2-40B4-BE49-F238E27FC236}">
                <a16:creationId xmlns:a16="http://schemas.microsoft.com/office/drawing/2014/main" id="{D0ECCDC3-9E66-440C-BC80-3A5212B5C5C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DC44CC68-05C7-4A04-B5A5-28E30C6744F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3188591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AC68B-D885-46CC-961C-C7E1A8E0713B}"/>
              </a:ext>
            </a:extLst>
          </p:cNvPr>
          <p:cNvSpPr>
            <a:spLocks noGrp="1"/>
          </p:cNvSpPr>
          <p:nvPr>
            <p:ph type="title"/>
          </p:nvPr>
        </p:nvSpPr>
        <p:spPr>
          <a:xfrm>
            <a:off x="457200" y="274638"/>
            <a:ext cx="8229600" cy="1143000"/>
          </a:xfrm>
        </p:spPr>
        <p:txBody>
          <a:bodyPr wrap="square" anchor="ctr">
            <a:normAutofit/>
          </a:bodyPr>
          <a:lstStyle/>
          <a:p>
            <a:r>
              <a:rPr lang="en-GB" dirty="0"/>
              <a:t>Benefits of Knowledge Capital</a:t>
            </a:r>
          </a:p>
        </p:txBody>
      </p:sp>
      <p:pic>
        <p:nvPicPr>
          <p:cNvPr id="13314" name="Picture 2" descr="See the source image">
            <a:extLst>
              <a:ext uri="{FF2B5EF4-FFF2-40B4-BE49-F238E27FC236}">
                <a16:creationId xmlns:a16="http://schemas.microsoft.com/office/drawing/2014/main" id="{5B472457-9684-4AEF-B65C-2442AADE61A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457200" y="2307417"/>
            <a:ext cx="4038600" cy="2574607"/>
          </a:xfrm>
          <a:prstGeom prst="rect">
            <a:avLst/>
          </a:prstGeom>
          <a:solidFill>
            <a:srgbClr val="FFFFFF"/>
          </a:solidFill>
        </p:spPr>
      </p:pic>
      <p:sp>
        <p:nvSpPr>
          <p:cNvPr id="3" name="Content Placeholder 2">
            <a:extLst>
              <a:ext uri="{FF2B5EF4-FFF2-40B4-BE49-F238E27FC236}">
                <a16:creationId xmlns:a16="http://schemas.microsoft.com/office/drawing/2014/main" id="{844E8FAA-F5C3-49D8-959B-EDC88B55B52F}"/>
              </a:ext>
            </a:extLst>
          </p:cNvPr>
          <p:cNvSpPr>
            <a:spLocks noGrp="1"/>
          </p:cNvSpPr>
          <p:nvPr>
            <p:ph sz="half" idx="2"/>
          </p:nvPr>
        </p:nvSpPr>
        <p:spPr>
          <a:xfrm>
            <a:off x="4648200" y="1600201"/>
            <a:ext cx="4038600" cy="3124943"/>
          </a:xfrm>
        </p:spPr>
        <p:txBody>
          <a:bodyPr wrap="square" anchor="t">
            <a:normAutofit/>
          </a:bodyPr>
          <a:lstStyle/>
          <a:p>
            <a:pPr>
              <a:lnSpc>
                <a:spcPct val="90000"/>
              </a:lnSpc>
            </a:pPr>
            <a:r>
              <a:rPr lang="en-GB" sz="2000" dirty="0"/>
              <a:t>Increased knowledge base</a:t>
            </a:r>
          </a:p>
          <a:p>
            <a:pPr>
              <a:lnSpc>
                <a:spcPct val="90000"/>
              </a:lnSpc>
            </a:pPr>
            <a:r>
              <a:rPr lang="en-GB" sz="2000" dirty="0"/>
              <a:t>Measure and improve workforce productivity</a:t>
            </a:r>
          </a:p>
          <a:p>
            <a:pPr>
              <a:lnSpc>
                <a:spcPct val="90000"/>
              </a:lnSpc>
            </a:pPr>
            <a:r>
              <a:rPr lang="en-GB" sz="2000" dirty="0"/>
              <a:t>Minimise risk</a:t>
            </a:r>
          </a:p>
          <a:p>
            <a:pPr>
              <a:lnSpc>
                <a:spcPct val="90000"/>
              </a:lnSpc>
            </a:pPr>
            <a:r>
              <a:rPr lang="en-GB" sz="2000" dirty="0"/>
              <a:t>Proactively plan for future</a:t>
            </a:r>
          </a:p>
          <a:p>
            <a:pPr>
              <a:lnSpc>
                <a:spcPct val="90000"/>
              </a:lnSpc>
            </a:pPr>
            <a:r>
              <a:rPr lang="en-GB" sz="2000" dirty="0"/>
              <a:t>Support enterprise performance</a:t>
            </a:r>
          </a:p>
          <a:p>
            <a:pPr>
              <a:lnSpc>
                <a:spcPct val="90000"/>
              </a:lnSpc>
            </a:pPr>
            <a:r>
              <a:rPr lang="en-GB" sz="2000" dirty="0"/>
              <a:t>Informed decision </a:t>
            </a:r>
          </a:p>
          <a:p>
            <a:pPr>
              <a:lnSpc>
                <a:spcPct val="90000"/>
              </a:lnSpc>
            </a:pPr>
            <a:r>
              <a:rPr lang="en-GB" sz="2000" dirty="0"/>
              <a:t>Ownership and responsibility </a:t>
            </a:r>
          </a:p>
        </p:txBody>
      </p:sp>
      <p:sp>
        <p:nvSpPr>
          <p:cNvPr id="4" name="Date Placeholder 3">
            <a:extLst>
              <a:ext uri="{FF2B5EF4-FFF2-40B4-BE49-F238E27FC236}">
                <a16:creationId xmlns:a16="http://schemas.microsoft.com/office/drawing/2014/main" id="{48415055-F342-4409-AB1B-F106FBC81EC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04/04/2024</a:t>
            </a:fld>
            <a:endParaRPr lang="en-GB" altLang="en-US" sz="900"/>
          </a:p>
        </p:txBody>
      </p:sp>
      <p:sp>
        <p:nvSpPr>
          <p:cNvPr id="5" name="Slide Number Placeholder 4">
            <a:extLst>
              <a:ext uri="{FF2B5EF4-FFF2-40B4-BE49-F238E27FC236}">
                <a16:creationId xmlns:a16="http://schemas.microsoft.com/office/drawing/2014/main" id="{B047ACAC-DE4D-4564-9941-9A6801FCE901}"/>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15</a:t>
            </a:fld>
            <a:endParaRPr lang="en-GB" altLang="en-US"/>
          </a:p>
        </p:txBody>
      </p:sp>
    </p:spTree>
    <p:extLst>
      <p:ext uri="{BB962C8B-B14F-4D97-AF65-F5344CB8AC3E}">
        <p14:creationId xmlns:p14="http://schemas.microsoft.com/office/powerpoint/2010/main" val="31053608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10C3C-F0B9-4647-90D0-422AAC885ED5}"/>
              </a:ext>
            </a:extLst>
          </p:cNvPr>
          <p:cNvSpPr>
            <a:spLocks noGrp="1"/>
          </p:cNvSpPr>
          <p:nvPr>
            <p:ph type="title"/>
          </p:nvPr>
        </p:nvSpPr>
        <p:spPr>
          <a:xfrm>
            <a:off x="457200" y="114300"/>
            <a:ext cx="8229600" cy="778098"/>
          </a:xfrm>
        </p:spPr>
        <p:txBody>
          <a:bodyPr/>
          <a:lstStyle/>
          <a:p>
            <a:r>
              <a:rPr lang="en-GB" sz="3600" b="1" dirty="0"/>
              <a:t>Impact Evaluation Methods</a:t>
            </a:r>
          </a:p>
        </p:txBody>
      </p:sp>
      <p:sp>
        <p:nvSpPr>
          <p:cNvPr id="4" name="Content Placeholder 3">
            <a:extLst>
              <a:ext uri="{FF2B5EF4-FFF2-40B4-BE49-F238E27FC236}">
                <a16:creationId xmlns:a16="http://schemas.microsoft.com/office/drawing/2014/main" id="{0C5DCAE6-3A0D-467C-ABC8-48040DFD9298}"/>
              </a:ext>
            </a:extLst>
          </p:cNvPr>
          <p:cNvSpPr>
            <a:spLocks noGrp="1"/>
          </p:cNvSpPr>
          <p:nvPr>
            <p:ph sz="half" idx="2"/>
          </p:nvPr>
        </p:nvSpPr>
        <p:spPr>
          <a:xfrm>
            <a:off x="4572000" y="1052736"/>
            <a:ext cx="4321175" cy="4608512"/>
          </a:xfrm>
        </p:spPr>
        <p:txBody>
          <a:bodyPr/>
          <a:lstStyle/>
          <a:p>
            <a:r>
              <a:rPr lang="en-GB" sz="1800" dirty="0"/>
              <a:t>The impact of community engagement can be evaluated with a combination of both qualitative and quantitative methods.</a:t>
            </a:r>
          </a:p>
          <a:p>
            <a:pPr lvl="1">
              <a:buFont typeface="Arial" panose="020B0604020202020204" pitchFamily="34" charset="0"/>
              <a:buChar char="•"/>
            </a:pPr>
            <a:r>
              <a:rPr lang="en-GB" sz="1800" dirty="0"/>
              <a:t>Document analysis of routinely collected data</a:t>
            </a:r>
          </a:p>
          <a:p>
            <a:pPr lvl="1">
              <a:buFont typeface="Arial" panose="020B0604020202020204" pitchFamily="34" charset="0"/>
              <a:buChar char="•"/>
            </a:pPr>
            <a:r>
              <a:rPr lang="en-GB" sz="1800" dirty="0"/>
              <a:t>Survey</a:t>
            </a:r>
          </a:p>
          <a:p>
            <a:pPr lvl="1">
              <a:buFont typeface="Arial" panose="020B0604020202020204" pitchFamily="34" charset="0"/>
              <a:buChar char="•"/>
            </a:pPr>
            <a:r>
              <a:rPr lang="en-GB" sz="1800" dirty="0"/>
              <a:t>Interview</a:t>
            </a:r>
          </a:p>
          <a:p>
            <a:pPr lvl="1">
              <a:buFont typeface="Arial" panose="020B0604020202020204" pitchFamily="34" charset="0"/>
              <a:buChar char="•"/>
            </a:pPr>
            <a:r>
              <a:rPr lang="en-GB" sz="1800" dirty="0"/>
              <a:t>Observation</a:t>
            </a:r>
          </a:p>
          <a:p>
            <a:pPr lvl="1">
              <a:buFont typeface="Arial" panose="020B0604020202020204" pitchFamily="34" charset="0"/>
              <a:buChar char="•"/>
            </a:pPr>
            <a:r>
              <a:rPr lang="en-GB" sz="1800" dirty="0"/>
              <a:t>Ethnography</a:t>
            </a:r>
          </a:p>
          <a:p>
            <a:pPr lvl="1">
              <a:buFont typeface="Arial" panose="020B0604020202020204" pitchFamily="34" charset="0"/>
              <a:buChar char="•"/>
            </a:pPr>
            <a:r>
              <a:rPr lang="en-GB" sz="1800" dirty="0"/>
              <a:t>Multiple case studies</a:t>
            </a:r>
          </a:p>
          <a:p>
            <a:pPr lvl="1">
              <a:buFont typeface="Arial" panose="020B0604020202020204" pitchFamily="34" charset="0"/>
              <a:buChar char="•"/>
            </a:pPr>
            <a:r>
              <a:rPr lang="en-GB" sz="1800" dirty="0"/>
              <a:t>Participatory and action research</a:t>
            </a:r>
          </a:p>
          <a:p>
            <a:pPr lvl="1">
              <a:buFont typeface="Arial" panose="020B0604020202020204" pitchFamily="34" charset="0"/>
              <a:buChar char="•"/>
            </a:pPr>
            <a:r>
              <a:rPr lang="en-GB" sz="1800" dirty="0"/>
              <a:t>Comparator data methods</a:t>
            </a:r>
          </a:p>
          <a:p>
            <a:r>
              <a:rPr lang="en-GB" sz="1800" dirty="0"/>
              <a:t>Impact awareness tool that accesses index by importance or capability</a:t>
            </a:r>
          </a:p>
          <a:p>
            <a:endParaRPr lang="en-GB" dirty="0"/>
          </a:p>
        </p:txBody>
      </p:sp>
      <p:sp>
        <p:nvSpPr>
          <p:cNvPr id="5" name="Date Placeholder 4">
            <a:extLst>
              <a:ext uri="{FF2B5EF4-FFF2-40B4-BE49-F238E27FC236}">
                <a16:creationId xmlns:a16="http://schemas.microsoft.com/office/drawing/2014/main" id="{4BD8D205-686A-49BD-9B34-833FA1FB336F}"/>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136EF92A-8C70-4E28-9443-7193AA59B172}"/>
              </a:ext>
            </a:extLst>
          </p:cNvPr>
          <p:cNvSpPr>
            <a:spLocks noGrp="1"/>
          </p:cNvSpPr>
          <p:nvPr>
            <p:ph type="sldNum" sz="quarter" idx="11"/>
          </p:nvPr>
        </p:nvSpPr>
        <p:spPr/>
        <p:txBody>
          <a:bodyPr/>
          <a:lstStyle/>
          <a:p>
            <a:pPr>
              <a:defRPr/>
            </a:pPr>
            <a:fld id="{386495F9-B3F5-4DDF-9323-6CEC80C52C17}" type="slidenum">
              <a:rPr lang="en-GB" altLang="en-US" smtClean="0"/>
              <a:pPr>
                <a:defRPr/>
              </a:pPr>
              <a:t>16</a:t>
            </a:fld>
            <a:endParaRPr lang="en-GB" altLang="en-US" dirty="0"/>
          </a:p>
        </p:txBody>
      </p:sp>
      <p:pic>
        <p:nvPicPr>
          <p:cNvPr id="3074" name="Picture 2" descr="See the source image">
            <a:extLst>
              <a:ext uri="{FF2B5EF4-FFF2-40B4-BE49-F238E27FC236}">
                <a16:creationId xmlns:a16="http://schemas.microsoft.com/office/drawing/2014/main" id="{E0A2D32B-C1D7-4946-9733-D86CAEDF3EFE}"/>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250825" y="1700808"/>
            <a:ext cx="3745111" cy="35283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4173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9FC590A-5C0A-BD4E-94B3-0EC5A7379AD4}"/>
              </a:ext>
            </a:extLst>
          </p:cNvPr>
          <p:cNvSpPr>
            <a:spLocks noGrp="1"/>
          </p:cNvSpPr>
          <p:nvPr>
            <p:ph type="title"/>
          </p:nvPr>
        </p:nvSpPr>
        <p:spPr/>
        <p:txBody>
          <a:bodyPr/>
          <a:lstStyle/>
          <a:p>
            <a:r>
              <a:rPr lang="en-GB" dirty="0"/>
              <a:t>Group discussion</a:t>
            </a:r>
          </a:p>
        </p:txBody>
      </p:sp>
      <p:sp>
        <p:nvSpPr>
          <p:cNvPr id="8" name="Content Placeholder 7">
            <a:extLst>
              <a:ext uri="{FF2B5EF4-FFF2-40B4-BE49-F238E27FC236}">
                <a16:creationId xmlns:a16="http://schemas.microsoft.com/office/drawing/2014/main" id="{25184623-98DF-AE24-4CA3-0217CCE1810D}"/>
              </a:ext>
            </a:extLst>
          </p:cNvPr>
          <p:cNvSpPr>
            <a:spLocks noGrp="1"/>
          </p:cNvSpPr>
          <p:nvPr>
            <p:ph idx="1"/>
          </p:nvPr>
        </p:nvSpPr>
        <p:spPr/>
        <p:txBody>
          <a:bodyPr/>
          <a:lstStyle/>
          <a:p>
            <a:r>
              <a:rPr lang="en-GB" dirty="0"/>
              <a:t>What methods can you use to understand impact of your future community project?</a:t>
            </a:r>
          </a:p>
          <a:p>
            <a:endParaRPr lang="en-GB" dirty="0"/>
          </a:p>
          <a:p>
            <a:r>
              <a:rPr lang="en-GB" dirty="0"/>
              <a:t>Who can you ask? How will you ask?</a:t>
            </a:r>
          </a:p>
        </p:txBody>
      </p:sp>
      <p:sp>
        <p:nvSpPr>
          <p:cNvPr id="5" name="Date Placeholder 4">
            <a:extLst>
              <a:ext uri="{FF2B5EF4-FFF2-40B4-BE49-F238E27FC236}">
                <a16:creationId xmlns:a16="http://schemas.microsoft.com/office/drawing/2014/main" id="{540FA49A-FD08-DE01-7A8E-72063AC60760}"/>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F0F295D0-680E-DE0A-0737-510CEBDA021B}"/>
              </a:ext>
            </a:extLst>
          </p:cNvPr>
          <p:cNvSpPr>
            <a:spLocks noGrp="1"/>
          </p:cNvSpPr>
          <p:nvPr>
            <p:ph type="sldNum" sz="quarter" idx="12"/>
          </p:nvPr>
        </p:nvSpPr>
        <p:spPr/>
        <p:txBody>
          <a:bodyPr/>
          <a:lstStyle/>
          <a:p>
            <a:pPr>
              <a:defRPr/>
            </a:pPr>
            <a:fld id="{386495F9-B3F5-4DDF-9323-6CEC80C52C17}" type="slidenum">
              <a:rPr lang="en-GB" altLang="en-US" smtClean="0"/>
              <a:pPr>
                <a:defRPr/>
              </a:pPr>
              <a:t>17</a:t>
            </a:fld>
            <a:endParaRPr lang="en-GB" altLang="en-US" dirty="0"/>
          </a:p>
        </p:txBody>
      </p:sp>
    </p:spTree>
    <p:extLst>
      <p:ext uri="{BB962C8B-B14F-4D97-AF65-F5344CB8AC3E}">
        <p14:creationId xmlns:p14="http://schemas.microsoft.com/office/powerpoint/2010/main" val="8586863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5B8F6-70F9-79C2-2D35-E962687AF811}"/>
              </a:ext>
            </a:extLst>
          </p:cNvPr>
          <p:cNvSpPr>
            <a:spLocks noGrp="1"/>
          </p:cNvSpPr>
          <p:nvPr>
            <p:ph type="title"/>
          </p:nvPr>
        </p:nvSpPr>
        <p:spPr/>
        <p:txBody>
          <a:bodyPr/>
          <a:lstStyle/>
          <a:p>
            <a:r>
              <a:rPr lang="en-GB" dirty="0"/>
              <a:t>Impact assessment vs evaluation</a:t>
            </a:r>
          </a:p>
        </p:txBody>
      </p:sp>
      <p:sp>
        <p:nvSpPr>
          <p:cNvPr id="6" name="Content Placeholder 5">
            <a:extLst>
              <a:ext uri="{FF2B5EF4-FFF2-40B4-BE49-F238E27FC236}">
                <a16:creationId xmlns:a16="http://schemas.microsoft.com/office/drawing/2014/main" id="{CF20E7D8-099B-9AD4-45BD-4AFE33EF831F}"/>
              </a:ext>
            </a:extLst>
          </p:cNvPr>
          <p:cNvSpPr>
            <a:spLocks noGrp="1"/>
          </p:cNvSpPr>
          <p:nvPr>
            <p:ph sz="half" idx="1"/>
          </p:nvPr>
        </p:nvSpPr>
        <p:spPr/>
        <p:txBody>
          <a:bodyPr/>
          <a:lstStyle/>
          <a:p>
            <a:pPr marL="0" indent="0">
              <a:buNone/>
            </a:pPr>
            <a:r>
              <a:rPr lang="en-GB" dirty="0"/>
              <a:t>Impact assessment</a:t>
            </a:r>
          </a:p>
          <a:p>
            <a:endParaRPr lang="en-GB" dirty="0"/>
          </a:p>
          <a:p>
            <a:r>
              <a:rPr lang="en-GB" sz="1800" b="0" i="0" dirty="0">
                <a:solidFill>
                  <a:srgbClr val="0D0D0D"/>
                </a:solidFill>
                <a:effectLst/>
                <a:latin typeface="Söhne"/>
              </a:rPr>
              <a:t>Aims to understand the broader social, economic, and environmental impacts of a program or project. It often involves assessing unintended consequences and sustainability.</a:t>
            </a:r>
          </a:p>
          <a:p>
            <a:endParaRPr lang="en-GB" b="0" i="0" dirty="0">
              <a:solidFill>
                <a:srgbClr val="0D0D0D"/>
              </a:solidFill>
              <a:effectLst/>
              <a:latin typeface="Söhne"/>
            </a:endParaRPr>
          </a:p>
        </p:txBody>
      </p:sp>
      <p:sp>
        <p:nvSpPr>
          <p:cNvPr id="7" name="Content Placeholder 6">
            <a:extLst>
              <a:ext uri="{FF2B5EF4-FFF2-40B4-BE49-F238E27FC236}">
                <a16:creationId xmlns:a16="http://schemas.microsoft.com/office/drawing/2014/main" id="{CD1C3BFA-E9A1-9885-D27B-663E824AFEDD}"/>
              </a:ext>
            </a:extLst>
          </p:cNvPr>
          <p:cNvSpPr>
            <a:spLocks noGrp="1"/>
          </p:cNvSpPr>
          <p:nvPr>
            <p:ph sz="half" idx="2"/>
          </p:nvPr>
        </p:nvSpPr>
        <p:spPr/>
        <p:txBody>
          <a:bodyPr/>
          <a:lstStyle/>
          <a:p>
            <a:pPr marL="0" indent="0">
              <a:buNone/>
            </a:pPr>
            <a:r>
              <a:rPr lang="en-GB" dirty="0"/>
              <a:t>Evaluation</a:t>
            </a:r>
          </a:p>
          <a:p>
            <a:endParaRPr lang="en-GB" dirty="0"/>
          </a:p>
          <a:p>
            <a:r>
              <a:rPr lang="en-GB" sz="1800" b="0" i="0" dirty="0">
                <a:solidFill>
                  <a:srgbClr val="0D0D0D"/>
                </a:solidFill>
                <a:effectLst/>
                <a:latin typeface="Söhne"/>
              </a:rPr>
              <a:t>Aims to provide feedback on program performance, identify strengths and weaknesses, and inform decision-making for future planning and improvement.</a:t>
            </a:r>
          </a:p>
        </p:txBody>
      </p:sp>
      <p:sp>
        <p:nvSpPr>
          <p:cNvPr id="4" name="Date Placeholder 3">
            <a:extLst>
              <a:ext uri="{FF2B5EF4-FFF2-40B4-BE49-F238E27FC236}">
                <a16:creationId xmlns:a16="http://schemas.microsoft.com/office/drawing/2014/main" id="{371F10CD-4E6D-DC64-ABE4-E3211EBC1E6A}"/>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1C01B151-7A0E-8E7E-9C74-CBAD1FC87151}"/>
              </a:ext>
            </a:extLst>
          </p:cNvPr>
          <p:cNvSpPr>
            <a:spLocks noGrp="1"/>
          </p:cNvSpPr>
          <p:nvPr>
            <p:ph type="sldNum" sz="quarter" idx="11"/>
          </p:nvPr>
        </p:nvSpPr>
        <p:spPr/>
        <p:txBody>
          <a:bodyPr/>
          <a:lstStyle/>
          <a:p>
            <a:pPr>
              <a:defRPr/>
            </a:pPr>
            <a:fld id="{6550E941-99E4-4403-A917-B30FF69A9617}" type="slidenum">
              <a:rPr lang="en-GB" altLang="en-US" smtClean="0"/>
              <a:pPr>
                <a:defRPr/>
              </a:pPr>
              <a:t>18</a:t>
            </a:fld>
            <a:endParaRPr lang="en-GB" altLang="en-US" dirty="0"/>
          </a:p>
        </p:txBody>
      </p:sp>
    </p:spTree>
    <p:extLst>
      <p:ext uri="{BB962C8B-B14F-4D97-AF65-F5344CB8AC3E}">
        <p14:creationId xmlns:p14="http://schemas.microsoft.com/office/powerpoint/2010/main" val="29530377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5B8F6-70F9-79C2-2D35-E962687AF811}"/>
              </a:ext>
            </a:extLst>
          </p:cNvPr>
          <p:cNvSpPr>
            <a:spLocks noGrp="1"/>
          </p:cNvSpPr>
          <p:nvPr>
            <p:ph type="title"/>
          </p:nvPr>
        </p:nvSpPr>
        <p:spPr/>
        <p:txBody>
          <a:bodyPr/>
          <a:lstStyle/>
          <a:p>
            <a:r>
              <a:rPr lang="en-GB" dirty="0"/>
              <a:t>Impact assessment vs evaluation</a:t>
            </a:r>
          </a:p>
        </p:txBody>
      </p:sp>
      <p:sp>
        <p:nvSpPr>
          <p:cNvPr id="6" name="Content Placeholder 5">
            <a:extLst>
              <a:ext uri="{FF2B5EF4-FFF2-40B4-BE49-F238E27FC236}">
                <a16:creationId xmlns:a16="http://schemas.microsoft.com/office/drawing/2014/main" id="{CF20E7D8-099B-9AD4-45BD-4AFE33EF831F}"/>
              </a:ext>
            </a:extLst>
          </p:cNvPr>
          <p:cNvSpPr>
            <a:spLocks noGrp="1"/>
          </p:cNvSpPr>
          <p:nvPr>
            <p:ph sz="half" idx="1"/>
          </p:nvPr>
        </p:nvSpPr>
        <p:spPr/>
        <p:txBody>
          <a:bodyPr/>
          <a:lstStyle/>
          <a:p>
            <a:pPr marL="0" indent="0">
              <a:buNone/>
            </a:pPr>
            <a:r>
              <a:rPr lang="en-GB" sz="1800" dirty="0"/>
              <a:t>Impact assessment</a:t>
            </a:r>
          </a:p>
          <a:p>
            <a:endParaRPr lang="en-GB" sz="1800" dirty="0"/>
          </a:p>
          <a:p>
            <a:r>
              <a:rPr lang="en-GB" sz="1800" b="0" i="0" dirty="0">
                <a:solidFill>
                  <a:srgbClr val="0D0D0D"/>
                </a:solidFill>
                <a:effectLst/>
                <a:latin typeface="Söhne"/>
              </a:rPr>
              <a:t>Typically conducted after the completion or substantial implementation of a program or project. It examines the sustained changes and broader impacts beyond immediate outcomes.</a:t>
            </a:r>
          </a:p>
        </p:txBody>
      </p:sp>
      <p:sp>
        <p:nvSpPr>
          <p:cNvPr id="7" name="Content Placeholder 6">
            <a:extLst>
              <a:ext uri="{FF2B5EF4-FFF2-40B4-BE49-F238E27FC236}">
                <a16:creationId xmlns:a16="http://schemas.microsoft.com/office/drawing/2014/main" id="{CD1C3BFA-E9A1-9885-D27B-663E824AFEDD}"/>
              </a:ext>
            </a:extLst>
          </p:cNvPr>
          <p:cNvSpPr>
            <a:spLocks noGrp="1"/>
          </p:cNvSpPr>
          <p:nvPr>
            <p:ph sz="half" idx="2"/>
          </p:nvPr>
        </p:nvSpPr>
        <p:spPr/>
        <p:txBody>
          <a:bodyPr/>
          <a:lstStyle/>
          <a:p>
            <a:pPr marL="0" indent="0">
              <a:buNone/>
            </a:pPr>
            <a:r>
              <a:rPr lang="en-GB" sz="1800" dirty="0"/>
              <a:t>Evaluation</a:t>
            </a:r>
          </a:p>
          <a:p>
            <a:endParaRPr lang="en-GB" sz="1800" dirty="0"/>
          </a:p>
          <a:p>
            <a:r>
              <a:rPr lang="en-GB" sz="1800" b="0" i="0" dirty="0">
                <a:solidFill>
                  <a:srgbClr val="0D0D0D"/>
                </a:solidFill>
                <a:effectLst/>
                <a:latin typeface="Söhne"/>
              </a:rPr>
              <a:t>Can be conducted at various stages of a program or project, including during planning, implementation, and after completion. It assesses the entire program cycle, from inputs to outputs to outcomes.</a:t>
            </a:r>
          </a:p>
        </p:txBody>
      </p:sp>
      <p:sp>
        <p:nvSpPr>
          <p:cNvPr id="4" name="Date Placeholder 3">
            <a:extLst>
              <a:ext uri="{FF2B5EF4-FFF2-40B4-BE49-F238E27FC236}">
                <a16:creationId xmlns:a16="http://schemas.microsoft.com/office/drawing/2014/main" id="{371F10CD-4E6D-DC64-ABE4-E3211EBC1E6A}"/>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1C01B151-7A0E-8E7E-9C74-CBAD1FC87151}"/>
              </a:ext>
            </a:extLst>
          </p:cNvPr>
          <p:cNvSpPr>
            <a:spLocks noGrp="1"/>
          </p:cNvSpPr>
          <p:nvPr>
            <p:ph type="sldNum" sz="quarter" idx="11"/>
          </p:nvPr>
        </p:nvSpPr>
        <p:spPr/>
        <p:txBody>
          <a:bodyPr/>
          <a:lstStyle/>
          <a:p>
            <a:pPr>
              <a:defRPr/>
            </a:pPr>
            <a:fld id="{6550E941-99E4-4403-A917-B30FF69A9617}" type="slidenum">
              <a:rPr lang="en-GB" altLang="en-US" smtClean="0"/>
              <a:pPr>
                <a:defRPr/>
              </a:pPr>
              <a:t>19</a:t>
            </a:fld>
            <a:endParaRPr lang="en-GB" altLang="en-US" dirty="0"/>
          </a:p>
        </p:txBody>
      </p:sp>
    </p:spTree>
    <p:extLst>
      <p:ext uri="{BB962C8B-B14F-4D97-AF65-F5344CB8AC3E}">
        <p14:creationId xmlns:p14="http://schemas.microsoft.com/office/powerpoint/2010/main" val="6988398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5B8F6-70F9-79C2-2D35-E962687AF811}"/>
              </a:ext>
            </a:extLst>
          </p:cNvPr>
          <p:cNvSpPr>
            <a:spLocks noGrp="1"/>
          </p:cNvSpPr>
          <p:nvPr>
            <p:ph type="title"/>
          </p:nvPr>
        </p:nvSpPr>
        <p:spPr/>
        <p:txBody>
          <a:bodyPr/>
          <a:lstStyle/>
          <a:p>
            <a:r>
              <a:rPr lang="en-GB" dirty="0"/>
              <a:t>Impact assessment vs evaluation</a:t>
            </a:r>
          </a:p>
        </p:txBody>
      </p:sp>
      <p:sp>
        <p:nvSpPr>
          <p:cNvPr id="6" name="Content Placeholder 5">
            <a:extLst>
              <a:ext uri="{FF2B5EF4-FFF2-40B4-BE49-F238E27FC236}">
                <a16:creationId xmlns:a16="http://schemas.microsoft.com/office/drawing/2014/main" id="{CF20E7D8-099B-9AD4-45BD-4AFE33EF831F}"/>
              </a:ext>
            </a:extLst>
          </p:cNvPr>
          <p:cNvSpPr>
            <a:spLocks noGrp="1"/>
          </p:cNvSpPr>
          <p:nvPr>
            <p:ph sz="half" idx="1"/>
          </p:nvPr>
        </p:nvSpPr>
        <p:spPr/>
        <p:txBody>
          <a:bodyPr/>
          <a:lstStyle/>
          <a:p>
            <a:pPr marL="0" indent="0">
              <a:buNone/>
            </a:pPr>
            <a:r>
              <a:rPr lang="en-GB" sz="2400" dirty="0"/>
              <a:t>Impact assessment</a:t>
            </a:r>
          </a:p>
          <a:p>
            <a:endParaRPr lang="en-GB" sz="2400" dirty="0"/>
          </a:p>
          <a:p>
            <a:r>
              <a:rPr lang="en-GB" sz="1800" b="0" i="0" dirty="0">
                <a:solidFill>
                  <a:srgbClr val="0D0D0D"/>
                </a:solidFill>
                <a:effectLst/>
                <a:latin typeface="Söhne"/>
              </a:rPr>
              <a:t>Often utilizes a combination of qualitative and quantitative methods, including surveys, interviews, case studies, and statistical analysis, to measure long-term impacts. KPIs are set and discussed prior to assessment to ensure the measurement is sound.</a:t>
            </a:r>
            <a:endParaRPr lang="en-GB" sz="4000" dirty="0"/>
          </a:p>
        </p:txBody>
      </p:sp>
      <p:sp>
        <p:nvSpPr>
          <p:cNvPr id="7" name="Content Placeholder 6">
            <a:extLst>
              <a:ext uri="{FF2B5EF4-FFF2-40B4-BE49-F238E27FC236}">
                <a16:creationId xmlns:a16="http://schemas.microsoft.com/office/drawing/2014/main" id="{CD1C3BFA-E9A1-9885-D27B-663E824AFEDD}"/>
              </a:ext>
            </a:extLst>
          </p:cNvPr>
          <p:cNvSpPr>
            <a:spLocks noGrp="1"/>
          </p:cNvSpPr>
          <p:nvPr>
            <p:ph sz="half" idx="2"/>
          </p:nvPr>
        </p:nvSpPr>
        <p:spPr/>
        <p:txBody>
          <a:bodyPr/>
          <a:lstStyle/>
          <a:p>
            <a:pPr marL="0" indent="0">
              <a:buNone/>
            </a:pPr>
            <a:r>
              <a:rPr lang="en-GB" sz="2400" dirty="0"/>
              <a:t>Evaluation</a:t>
            </a:r>
          </a:p>
          <a:p>
            <a:endParaRPr lang="en-GB" sz="2400" dirty="0"/>
          </a:p>
          <a:p>
            <a:r>
              <a:rPr lang="en-GB" sz="1800" b="0" i="0" dirty="0">
                <a:solidFill>
                  <a:srgbClr val="0D0D0D"/>
                </a:solidFill>
                <a:effectLst/>
                <a:latin typeface="Söhne"/>
              </a:rPr>
              <a:t>Can use various evaluation methods, such as surveys, interviews, focus groups, document review, and quantitative analysis, depending on the evaluation questions and objectives. Focus of evaluation can change as project evolves.</a:t>
            </a:r>
            <a:endParaRPr lang="en-GB" sz="4000" dirty="0"/>
          </a:p>
        </p:txBody>
      </p:sp>
      <p:sp>
        <p:nvSpPr>
          <p:cNvPr id="4" name="Date Placeholder 3">
            <a:extLst>
              <a:ext uri="{FF2B5EF4-FFF2-40B4-BE49-F238E27FC236}">
                <a16:creationId xmlns:a16="http://schemas.microsoft.com/office/drawing/2014/main" id="{371F10CD-4E6D-DC64-ABE4-E3211EBC1E6A}"/>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1C01B151-7A0E-8E7E-9C74-CBAD1FC87151}"/>
              </a:ext>
            </a:extLst>
          </p:cNvPr>
          <p:cNvSpPr>
            <a:spLocks noGrp="1"/>
          </p:cNvSpPr>
          <p:nvPr>
            <p:ph type="sldNum" sz="quarter" idx="11"/>
          </p:nvPr>
        </p:nvSpPr>
        <p:spPr/>
        <p:txBody>
          <a:bodyPr/>
          <a:lstStyle/>
          <a:p>
            <a:pPr>
              <a:defRPr/>
            </a:pPr>
            <a:fld id="{6550E941-99E4-4403-A917-B30FF69A9617}" type="slidenum">
              <a:rPr lang="en-GB" altLang="en-US" smtClean="0"/>
              <a:pPr>
                <a:defRPr/>
              </a:pPr>
              <a:t>20</a:t>
            </a:fld>
            <a:endParaRPr lang="en-GB" altLang="en-US" dirty="0"/>
          </a:p>
        </p:txBody>
      </p:sp>
    </p:spTree>
    <p:extLst>
      <p:ext uri="{BB962C8B-B14F-4D97-AF65-F5344CB8AC3E}">
        <p14:creationId xmlns:p14="http://schemas.microsoft.com/office/powerpoint/2010/main" val="37739578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121E96B-6F04-3C97-7F02-B27168F67B92}"/>
              </a:ext>
            </a:extLst>
          </p:cNvPr>
          <p:cNvSpPr>
            <a:spLocks noGrp="1"/>
          </p:cNvSpPr>
          <p:nvPr>
            <p:ph type="title"/>
          </p:nvPr>
        </p:nvSpPr>
        <p:spPr/>
        <p:txBody>
          <a:bodyPr/>
          <a:lstStyle/>
          <a:p>
            <a:r>
              <a:rPr lang="en-GB" dirty="0"/>
              <a:t>How to evaluate?</a:t>
            </a:r>
          </a:p>
        </p:txBody>
      </p:sp>
      <p:sp>
        <p:nvSpPr>
          <p:cNvPr id="8" name="Content Placeholder 7">
            <a:extLst>
              <a:ext uri="{FF2B5EF4-FFF2-40B4-BE49-F238E27FC236}">
                <a16:creationId xmlns:a16="http://schemas.microsoft.com/office/drawing/2014/main" id="{C0A2F064-31FD-2826-DE63-E73016B4F387}"/>
              </a:ext>
            </a:extLst>
          </p:cNvPr>
          <p:cNvSpPr>
            <a:spLocks noGrp="1"/>
          </p:cNvSpPr>
          <p:nvPr>
            <p:ph idx="1"/>
          </p:nvPr>
        </p:nvSpPr>
        <p:spPr/>
        <p:txBody>
          <a:bodyPr/>
          <a:lstStyle/>
          <a:p>
            <a:r>
              <a:rPr lang="en-GB" sz="2400" dirty="0"/>
              <a:t>In community engagement, evaluation takes a bespoke approach that is centric on asking questions.</a:t>
            </a:r>
          </a:p>
          <a:p>
            <a:endParaRPr lang="en-GB" sz="2400" dirty="0"/>
          </a:p>
          <a:p>
            <a:r>
              <a:rPr lang="en-GB" sz="2400" dirty="0"/>
              <a:t>The evaluation process covers the scope of the community engagement plan, in order to assess the progress (goal, time, cost and stages).</a:t>
            </a:r>
          </a:p>
          <a:p>
            <a:endParaRPr lang="en-GB" sz="2400" dirty="0"/>
          </a:p>
          <a:p>
            <a:r>
              <a:rPr lang="en-GB" sz="2400" dirty="0"/>
              <a:t>It is important to determine the appropriate evaluation design, approaches and tools.</a:t>
            </a:r>
          </a:p>
          <a:p>
            <a:endParaRPr lang="en-GB" sz="2400" dirty="0"/>
          </a:p>
        </p:txBody>
      </p:sp>
      <p:sp>
        <p:nvSpPr>
          <p:cNvPr id="5" name="Date Placeholder 4">
            <a:extLst>
              <a:ext uri="{FF2B5EF4-FFF2-40B4-BE49-F238E27FC236}">
                <a16:creationId xmlns:a16="http://schemas.microsoft.com/office/drawing/2014/main" id="{41815CB0-F6A9-7B80-FFB4-71ADCED2A024}"/>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0029D650-DB70-3658-95CE-704C47685325}"/>
              </a:ext>
            </a:extLst>
          </p:cNvPr>
          <p:cNvSpPr>
            <a:spLocks noGrp="1"/>
          </p:cNvSpPr>
          <p:nvPr>
            <p:ph type="sldNum" sz="quarter" idx="12"/>
          </p:nvPr>
        </p:nvSpPr>
        <p:spPr/>
        <p:txBody>
          <a:bodyPr/>
          <a:lstStyle/>
          <a:p>
            <a:pPr>
              <a:defRPr/>
            </a:pPr>
            <a:fld id="{386495F9-B3F5-4DDF-9323-6CEC80C52C17}" type="slidenum">
              <a:rPr lang="en-GB" altLang="en-US" smtClean="0"/>
              <a:pPr>
                <a:defRPr/>
              </a:pPr>
              <a:t>21</a:t>
            </a:fld>
            <a:endParaRPr lang="en-GB" altLang="en-US" dirty="0"/>
          </a:p>
        </p:txBody>
      </p:sp>
    </p:spTree>
    <p:extLst>
      <p:ext uri="{BB962C8B-B14F-4D97-AF65-F5344CB8AC3E}">
        <p14:creationId xmlns:p14="http://schemas.microsoft.com/office/powerpoint/2010/main" val="8368488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946E-500B-4C3F-9F89-01284B945084}"/>
              </a:ext>
            </a:extLst>
          </p:cNvPr>
          <p:cNvSpPr>
            <a:spLocks noGrp="1"/>
          </p:cNvSpPr>
          <p:nvPr>
            <p:ph type="title"/>
          </p:nvPr>
        </p:nvSpPr>
        <p:spPr>
          <a:xfrm>
            <a:off x="457200" y="136525"/>
            <a:ext cx="8229600" cy="850106"/>
          </a:xfrm>
        </p:spPr>
        <p:txBody>
          <a:bodyPr wrap="square" anchor="ctr">
            <a:normAutofit/>
          </a:bodyPr>
          <a:lstStyle/>
          <a:p>
            <a:r>
              <a:rPr lang="en-GB" sz="4100" b="1" dirty="0"/>
              <a:t>Evaluation challenges</a:t>
            </a:r>
          </a:p>
        </p:txBody>
      </p:sp>
      <p:sp>
        <p:nvSpPr>
          <p:cNvPr id="4" name="Content Placeholder 3">
            <a:extLst>
              <a:ext uri="{FF2B5EF4-FFF2-40B4-BE49-F238E27FC236}">
                <a16:creationId xmlns:a16="http://schemas.microsoft.com/office/drawing/2014/main" id="{430762C8-196E-4A33-B429-9FF9A56F7EC0}"/>
              </a:ext>
            </a:extLst>
          </p:cNvPr>
          <p:cNvSpPr>
            <a:spLocks noGrp="1"/>
          </p:cNvSpPr>
          <p:nvPr>
            <p:ph sz="half" idx="2"/>
          </p:nvPr>
        </p:nvSpPr>
        <p:spPr>
          <a:xfrm>
            <a:off x="5004048" y="1628800"/>
            <a:ext cx="4038600" cy="2880320"/>
          </a:xfrm>
        </p:spPr>
        <p:txBody>
          <a:bodyPr wrap="square" anchor="t">
            <a:normAutofit lnSpcReduction="10000"/>
          </a:bodyPr>
          <a:lstStyle/>
          <a:p>
            <a:pPr marL="0" indent="0">
              <a:buNone/>
            </a:pPr>
            <a:r>
              <a:rPr lang="en-GB" sz="2000" dirty="0"/>
              <a:t>Look at some problems with evaluation below (watch video):</a:t>
            </a:r>
          </a:p>
          <a:p>
            <a:endParaRPr lang="en-GB" sz="2000" dirty="0"/>
          </a:p>
          <a:p>
            <a:r>
              <a:rPr lang="en-GB" sz="2000" dirty="0"/>
              <a:t>Is the change directly attributed to community  engagement?</a:t>
            </a:r>
          </a:p>
          <a:p>
            <a:r>
              <a:rPr lang="en-GB" sz="2000" dirty="0"/>
              <a:t>Is the impact applicable by a broad spectrum of the community?</a:t>
            </a:r>
          </a:p>
        </p:txBody>
      </p:sp>
      <p:sp>
        <p:nvSpPr>
          <p:cNvPr id="5" name="Date Placeholder 4">
            <a:extLst>
              <a:ext uri="{FF2B5EF4-FFF2-40B4-BE49-F238E27FC236}">
                <a16:creationId xmlns:a16="http://schemas.microsoft.com/office/drawing/2014/main" id="{3A84A4DA-158D-429C-857D-96FA369932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3CF7A3BF-AB85-4626-A223-1510CF5F37C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22</a:t>
            </a:fld>
            <a:endParaRPr lang="en-GB" altLang="en-US"/>
          </a:p>
        </p:txBody>
      </p:sp>
      <p:pic>
        <p:nvPicPr>
          <p:cNvPr id="9" name="Content Placeholder 8">
            <a:extLst>
              <a:ext uri="{FF2B5EF4-FFF2-40B4-BE49-F238E27FC236}">
                <a16:creationId xmlns:a16="http://schemas.microsoft.com/office/drawing/2014/main" id="{E6E414FA-74AA-4428-BBE5-057EB7877E6A}"/>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707391" y="1388034"/>
            <a:ext cx="4038600" cy="3375434"/>
          </a:xfrm>
        </p:spPr>
      </p:pic>
      <p:sp>
        <p:nvSpPr>
          <p:cNvPr id="10" name="Rectangle 9">
            <a:extLst>
              <a:ext uri="{FF2B5EF4-FFF2-40B4-BE49-F238E27FC236}">
                <a16:creationId xmlns:a16="http://schemas.microsoft.com/office/drawing/2014/main" id="{B9DD1425-FA4F-4096-B2C3-FF1A2CAED187}"/>
              </a:ext>
            </a:extLst>
          </p:cNvPr>
          <p:cNvSpPr/>
          <p:nvPr/>
        </p:nvSpPr>
        <p:spPr>
          <a:xfrm>
            <a:off x="282806" y="5013176"/>
            <a:ext cx="6233410" cy="369332"/>
          </a:xfrm>
          <a:prstGeom prst="rect">
            <a:avLst/>
          </a:prstGeom>
        </p:spPr>
        <p:txBody>
          <a:bodyPr wrap="square">
            <a:spAutoFit/>
          </a:bodyPr>
          <a:lstStyle/>
          <a:p>
            <a:r>
              <a:rPr lang="en-GB" dirty="0"/>
              <a:t>Watch the video: </a:t>
            </a:r>
            <a:r>
              <a:rPr lang="en-GB" dirty="0">
                <a:hlinkClick r:id="rId3"/>
              </a:rPr>
              <a:t>https://youtu.be/HEJlT8t5ezU</a:t>
            </a:r>
            <a:endParaRPr lang="en-GB" dirty="0"/>
          </a:p>
        </p:txBody>
      </p:sp>
    </p:spTree>
    <p:extLst>
      <p:ext uri="{BB962C8B-B14F-4D97-AF65-F5344CB8AC3E}">
        <p14:creationId xmlns:p14="http://schemas.microsoft.com/office/powerpoint/2010/main" val="266020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3308F-3464-C20D-669F-5E0C8B36B267}"/>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39A47F84-5088-4D6C-E8A1-5B6E00D28983}"/>
              </a:ext>
            </a:extLst>
          </p:cNvPr>
          <p:cNvSpPr>
            <a:spLocks noGrp="1"/>
          </p:cNvSpPr>
          <p:nvPr>
            <p:ph idx="1"/>
          </p:nvPr>
        </p:nvSpPr>
        <p:spPr/>
        <p:txBody>
          <a:bodyPr/>
          <a:lstStyle/>
          <a:p>
            <a:r>
              <a:rPr lang="en-GB" dirty="0"/>
              <a:t>Many community engagement projects are hard to evaluate.</a:t>
            </a:r>
          </a:p>
          <a:p>
            <a:endParaRPr lang="en-GB" dirty="0"/>
          </a:p>
          <a:p>
            <a:r>
              <a:rPr lang="en-GB" dirty="0"/>
              <a:t>Do you think the above is true? Why? Discuss in groups</a:t>
            </a:r>
          </a:p>
          <a:p>
            <a:endParaRPr lang="en-GB" dirty="0"/>
          </a:p>
          <a:p>
            <a:r>
              <a:rPr lang="en-GB" dirty="0"/>
              <a:t>What factors could we evaluate?</a:t>
            </a:r>
          </a:p>
        </p:txBody>
      </p:sp>
      <p:sp>
        <p:nvSpPr>
          <p:cNvPr id="4" name="Date Placeholder 3">
            <a:extLst>
              <a:ext uri="{FF2B5EF4-FFF2-40B4-BE49-F238E27FC236}">
                <a16:creationId xmlns:a16="http://schemas.microsoft.com/office/drawing/2014/main" id="{CB9829FF-5614-A297-1C4C-FF202DC7E5A3}"/>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0FE26A79-6436-4BC5-ABE8-007BD80D2216}"/>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dirty="0"/>
          </a:p>
        </p:txBody>
      </p:sp>
    </p:spTree>
    <p:extLst>
      <p:ext uri="{BB962C8B-B14F-4D97-AF65-F5344CB8AC3E}">
        <p14:creationId xmlns:p14="http://schemas.microsoft.com/office/powerpoint/2010/main" val="2171931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576E1-0DC4-42C4-B8DD-55AA7548C30B}"/>
              </a:ext>
            </a:extLst>
          </p:cNvPr>
          <p:cNvSpPr>
            <a:spLocks noGrp="1"/>
          </p:cNvSpPr>
          <p:nvPr>
            <p:ph type="title"/>
          </p:nvPr>
        </p:nvSpPr>
        <p:spPr>
          <a:xfrm>
            <a:off x="533400" y="136525"/>
            <a:ext cx="8229600" cy="778098"/>
          </a:xfrm>
        </p:spPr>
        <p:txBody>
          <a:bodyPr/>
          <a:lstStyle/>
          <a:p>
            <a:r>
              <a:rPr lang="en-GB" sz="3600" b="1" dirty="0"/>
              <a:t>Concept Evaluation</a:t>
            </a:r>
          </a:p>
        </p:txBody>
      </p:sp>
      <p:pic>
        <p:nvPicPr>
          <p:cNvPr id="8" name="Content Placeholder 7" descr="A picture containing diagram&#10;&#10;Description automatically generated">
            <a:extLst>
              <a:ext uri="{FF2B5EF4-FFF2-40B4-BE49-F238E27FC236}">
                <a16:creationId xmlns:a16="http://schemas.microsoft.com/office/drawing/2014/main" id="{FAF39743-5650-4AEA-B5B8-9E044CC09E0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57200" y="1600201"/>
            <a:ext cx="4038600" cy="3414513"/>
          </a:xfrm>
        </p:spPr>
      </p:pic>
      <p:sp>
        <p:nvSpPr>
          <p:cNvPr id="4" name="Content Placeholder 3">
            <a:extLst>
              <a:ext uri="{FF2B5EF4-FFF2-40B4-BE49-F238E27FC236}">
                <a16:creationId xmlns:a16="http://schemas.microsoft.com/office/drawing/2014/main" id="{2CC0F886-EE46-437E-AE5E-D3F96F58BA8F}"/>
              </a:ext>
            </a:extLst>
          </p:cNvPr>
          <p:cNvSpPr>
            <a:spLocks noGrp="1"/>
          </p:cNvSpPr>
          <p:nvPr>
            <p:ph sz="half" idx="2"/>
          </p:nvPr>
        </p:nvSpPr>
        <p:spPr>
          <a:xfrm>
            <a:off x="4788024" y="1340768"/>
            <a:ext cx="4254624" cy="3888431"/>
          </a:xfrm>
        </p:spPr>
        <p:txBody>
          <a:bodyPr/>
          <a:lstStyle/>
          <a:p>
            <a:pPr marL="0" indent="0">
              <a:buNone/>
            </a:pPr>
            <a:r>
              <a:rPr lang="en-GB" sz="2000" dirty="0"/>
              <a:t>Justifying the outcome of the community engagement process and clarifying if it made a difference and how can you tell?</a:t>
            </a:r>
          </a:p>
          <a:p>
            <a:pPr marL="0" indent="0">
              <a:buNone/>
            </a:pPr>
            <a:r>
              <a:rPr lang="en-GB" sz="2000" dirty="0"/>
              <a:t>It stresses on the </a:t>
            </a:r>
            <a:r>
              <a:rPr lang="en-GB" sz="2000" b="1" dirty="0"/>
              <a:t>value</a:t>
            </a:r>
            <a:r>
              <a:rPr lang="en-GB" sz="2000" dirty="0"/>
              <a:t> of what is seen as important; </a:t>
            </a:r>
          </a:p>
          <a:p>
            <a:r>
              <a:rPr lang="en-GB" sz="2000" dirty="0"/>
              <a:t>To who?</a:t>
            </a:r>
          </a:p>
          <a:p>
            <a:r>
              <a:rPr lang="en-GB" sz="2000" dirty="0"/>
              <a:t>By whom?</a:t>
            </a:r>
          </a:p>
          <a:p>
            <a:r>
              <a:rPr lang="en-GB" sz="2000" dirty="0"/>
              <a:t>Why?</a:t>
            </a:r>
          </a:p>
        </p:txBody>
      </p:sp>
      <p:sp>
        <p:nvSpPr>
          <p:cNvPr id="5" name="Date Placeholder 4">
            <a:extLst>
              <a:ext uri="{FF2B5EF4-FFF2-40B4-BE49-F238E27FC236}">
                <a16:creationId xmlns:a16="http://schemas.microsoft.com/office/drawing/2014/main" id="{15B54B1D-0026-4D02-8D52-EC7C470A19DD}"/>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30557D38-F411-42AC-8E21-872BBD3E9720}"/>
              </a:ext>
            </a:extLst>
          </p:cNvPr>
          <p:cNvSpPr>
            <a:spLocks noGrp="1"/>
          </p:cNvSpPr>
          <p:nvPr>
            <p:ph type="sldNum" sz="quarter" idx="11"/>
          </p:nvPr>
        </p:nvSpPr>
        <p:spPr/>
        <p:txBody>
          <a:bodyPr/>
          <a:lstStyle/>
          <a:p>
            <a:pPr>
              <a:defRPr/>
            </a:pPr>
            <a:fld id="{386495F9-B3F5-4DDF-9323-6CEC80C52C17}" type="slidenum">
              <a:rPr lang="en-GB" altLang="en-US" smtClean="0"/>
              <a:pPr>
                <a:defRPr/>
              </a:pPr>
              <a:t>24</a:t>
            </a:fld>
            <a:endParaRPr lang="en-GB" altLang="en-US" dirty="0"/>
          </a:p>
        </p:txBody>
      </p:sp>
    </p:spTree>
    <p:extLst>
      <p:ext uri="{BB962C8B-B14F-4D97-AF65-F5344CB8AC3E}">
        <p14:creationId xmlns:p14="http://schemas.microsoft.com/office/powerpoint/2010/main" val="4065379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AEF9E-E75F-4AE5-8CE8-44AD94EC3A36}"/>
              </a:ext>
            </a:extLst>
          </p:cNvPr>
          <p:cNvSpPr>
            <a:spLocks noGrp="1"/>
          </p:cNvSpPr>
          <p:nvPr>
            <p:ph type="title"/>
          </p:nvPr>
        </p:nvSpPr>
        <p:spPr>
          <a:xfrm>
            <a:off x="533400" y="114300"/>
            <a:ext cx="8229600" cy="850106"/>
          </a:xfrm>
        </p:spPr>
        <p:txBody>
          <a:bodyPr wrap="square" anchor="ctr">
            <a:normAutofit/>
          </a:bodyPr>
          <a:lstStyle/>
          <a:p>
            <a:r>
              <a:rPr lang="en-GB" sz="3600" b="1" dirty="0"/>
              <a:t>Principles guiding Evaluation</a:t>
            </a:r>
          </a:p>
        </p:txBody>
      </p:sp>
      <p:pic>
        <p:nvPicPr>
          <p:cNvPr id="8" name="Content Placeholder 7" descr="A picture containing text&#10;&#10;Description automatically generated">
            <a:extLst>
              <a:ext uri="{FF2B5EF4-FFF2-40B4-BE49-F238E27FC236}">
                <a16:creationId xmlns:a16="http://schemas.microsoft.com/office/drawing/2014/main" id="{04174AAF-5F33-41EE-8BE0-5292B8E2D853}"/>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1420" y="1600201"/>
            <a:ext cx="4038600" cy="3701007"/>
          </a:xfrm>
          <a:noFill/>
        </p:spPr>
      </p:pic>
      <p:sp>
        <p:nvSpPr>
          <p:cNvPr id="4" name="Content Placeholder 3">
            <a:extLst>
              <a:ext uri="{FF2B5EF4-FFF2-40B4-BE49-F238E27FC236}">
                <a16:creationId xmlns:a16="http://schemas.microsoft.com/office/drawing/2014/main" id="{242E2CF9-6C06-448C-88DF-A7CA3CCEF809}"/>
              </a:ext>
            </a:extLst>
          </p:cNvPr>
          <p:cNvSpPr>
            <a:spLocks noGrp="1"/>
          </p:cNvSpPr>
          <p:nvPr>
            <p:ph sz="half" idx="2"/>
          </p:nvPr>
        </p:nvSpPr>
        <p:spPr>
          <a:xfrm>
            <a:off x="4648200" y="1600201"/>
            <a:ext cx="4038600" cy="3989040"/>
          </a:xfrm>
        </p:spPr>
        <p:txBody>
          <a:bodyPr wrap="square" anchor="t">
            <a:normAutofit/>
          </a:bodyPr>
          <a:lstStyle/>
          <a:p>
            <a:pPr>
              <a:lnSpc>
                <a:spcPct val="90000"/>
              </a:lnSpc>
            </a:pPr>
            <a:r>
              <a:rPr lang="en-GB" sz="2000" dirty="0"/>
              <a:t>Focused and feasible concerning available resources (on a need to know basis).</a:t>
            </a:r>
          </a:p>
          <a:p>
            <a:pPr>
              <a:lnSpc>
                <a:spcPct val="90000"/>
              </a:lnSpc>
            </a:pPr>
            <a:r>
              <a:rPr lang="en-GB" sz="2000" dirty="0"/>
              <a:t>Relevant and timely information to aid decision making (SMART).</a:t>
            </a:r>
          </a:p>
          <a:p>
            <a:pPr>
              <a:lnSpc>
                <a:spcPct val="90000"/>
              </a:lnSpc>
            </a:pPr>
            <a:r>
              <a:rPr lang="en-GB" sz="2000" dirty="0"/>
              <a:t>Useable and comparable data set (generalisable).</a:t>
            </a:r>
          </a:p>
          <a:p>
            <a:pPr>
              <a:lnSpc>
                <a:spcPct val="90000"/>
              </a:lnSpc>
            </a:pPr>
            <a:r>
              <a:rPr lang="en-GB" sz="2000" dirty="0"/>
              <a:t>Credible, valid and reliable.</a:t>
            </a:r>
          </a:p>
          <a:p>
            <a:pPr>
              <a:lnSpc>
                <a:spcPct val="90000"/>
              </a:lnSpc>
            </a:pPr>
            <a:r>
              <a:rPr lang="en-GB" sz="2000" dirty="0"/>
              <a:t>Sensitive to unequal powers (marginalised voices).</a:t>
            </a:r>
          </a:p>
          <a:p>
            <a:pPr>
              <a:lnSpc>
                <a:spcPct val="90000"/>
              </a:lnSpc>
            </a:pPr>
            <a:r>
              <a:rPr lang="en-GB" sz="2000" dirty="0"/>
              <a:t>Ethical consideration (consent and protection).</a:t>
            </a:r>
          </a:p>
          <a:p>
            <a:pPr>
              <a:lnSpc>
                <a:spcPct val="90000"/>
              </a:lnSpc>
            </a:pPr>
            <a:endParaRPr lang="en-GB" sz="2000" dirty="0"/>
          </a:p>
        </p:txBody>
      </p:sp>
      <p:sp>
        <p:nvSpPr>
          <p:cNvPr id="5" name="Date Placeholder 4">
            <a:extLst>
              <a:ext uri="{FF2B5EF4-FFF2-40B4-BE49-F238E27FC236}">
                <a16:creationId xmlns:a16="http://schemas.microsoft.com/office/drawing/2014/main" id="{64AE9615-A3FF-4040-8A86-04917D77024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82ED1008-78E6-4184-8D04-4AF0F660E3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25</a:t>
            </a:fld>
            <a:endParaRPr lang="en-GB" altLang="en-US"/>
          </a:p>
        </p:txBody>
      </p:sp>
    </p:spTree>
    <p:extLst>
      <p:ext uri="{BB962C8B-B14F-4D97-AF65-F5344CB8AC3E}">
        <p14:creationId xmlns:p14="http://schemas.microsoft.com/office/powerpoint/2010/main" val="1133052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053B-A69E-4FEA-9551-2B091E0960EA}"/>
              </a:ext>
            </a:extLst>
          </p:cNvPr>
          <p:cNvSpPr>
            <a:spLocks noGrp="1"/>
          </p:cNvSpPr>
          <p:nvPr>
            <p:ph type="title"/>
          </p:nvPr>
        </p:nvSpPr>
        <p:spPr>
          <a:xfrm>
            <a:off x="457200" y="274638"/>
            <a:ext cx="8229600" cy="778098"/>
          </a:xfrm>
        </p:spPr>
        <p:txBody>
          <a:bodyPr wrap="square" anchor="ctr">
            <a:normAutofit/>
          </a:bodyPr>
          <a:lstStyle/>
          <a:p>
            <a:pPr>
              <a:lnSpc>
                <a:spcPct val="90000"/>
              </a:lnSpc>
            </a:pPr>
            <a:r>
              <a:rPr lang="en-GB" sz="3600" b="1" dirty="0"/>
              <a:t>Why Monitor and Evaluate?</a:t>
            </a:r>
          </a:p>
        </p:txBody>
      </p:sp>
      <p:pic>
        <p:nvPicPr>
          <p:cNvPr id="1026" name="Picture 2" descr="Why Images, Stock Photos &amp; Vectors | Shutterstock">
            <a:extLst>
              <a:ext uri="{FF2B5EF4-FFF2-40B4-BE49-F238E27FC236}">
                <a16:creationId xmlns:a16="http://schemas.microsoft.com/office/drawing/2014/main" id="{B11B5FE5-505A-4A69-9635-DF7D8234A567}"/>
              </a:ext>
            </a:extLst>
          </p:cNvPr>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b="7167"/>
          <a:stretch/>
        </p:blipFill>
        <p:spPr bwMode="auto">
          <a:xfrm>
            <a:off x="250825" y="1770812"/>
            <a:ext cx="4249638" cy="3386380"/>
          </a:xfrm>
          <a:prstGeom prst="rect">
            <a:avLst/>
          </a:prstGeom>
          <a:solidFill>
            <a:srgbClr val="FFFFFF"/>
          </a:solidFill>
        </p:spPr>
      </p:pic>
      <p:sp>
        <p:nvSpPr>
          <p:cNvPr id="4" name="Content Placeholder 3">
            <a:extLst>
              <a:ext uri="{FF2B5EF4-FFF2-40B4-BE49-F238E27FC236}">
                <a16:creationId xmlns:a16="http://schemas.microsoft.com/office/drawing/2014/main" id="{FBE27160-8AB2-47D8-8E6E-C1E4BA07238E}"/>
              </a:ext>
            </a:extLst>
          </p:cNvPr>
          <p:cNvSpPr>
            <a:spLocks noGrp="1"/>
          </p:cNvSpPr>
          <p:nvPr>
            <p:ph sz="half" idx="2"/>
          </p:nvPr>
        </p:nvSpPr>
        <p:spPr>
          <a:xfrm>
            <a:off x="4572000" y="1398476"/>
            <a:ext cx="4172272" cy="4061047"/>
          </a:xfrm>
        </p:spPr>
        <p:txBody>
          <a:bodyPr wrap="square" anchor="t">
            <a:normAutofit/>
          </a:bodyPr>
          <a:lstStyle/>
          <a:p>
            <a:pPr>
              <a:lnSpc>
                <a:spcPct val="90000"/>
              </a:lnSpc>
            </a:pPr>
            <a:r>
              <a:rPr lang="en-GB" sz="2000" dirty="0"/>
              <a:t>Provide accountability to keys stakeholders.</a:t>
            </a:r>
          </a:p>
          <a:p>
            <a:pPr>
              <a:lnSpc>
                <a:spcPct val="90000"/>
              </a:lnSpc>
            </a:pPr>
            <a:r>
              <a:rPr lang="en-GB" sz="2000" dirty="0"/>
              <a:t>It helps empower and support volunteers.</a:t>
            </a:r>
          </a:p>
          <a:p>
            <a:pPr>
              <a:lnSpc>
                <a:spcPct val="90000"/>
              </a:lnSpc>
            </a:pPr>
            <a:r>
              <a:rPr lang="en-GB" sz="2000" dirty="0"/>
              <a:t>Bases to influence government policies.</a:t>
            </a:r>
          </a:p>
          <a:p>
            <a:pPr>
              <a:lnSpc>
                <a:spcPct val="90000"/>
              </a:lnSpc>
            </a:pPr>
            <a:r>
              <a:rPr lang="en-GB" sz="2000" dirty="0"/>
              <a:t>To share learning with other communities.</a:t>
            </a:r>
          </a:p>
          <a:p>
            <a:pPr>
              <a:lnSpc>
                <a:spcPct val="90000"/>
              </a:lnSpc>
            </a:pPr>
            <a:r>
              <a:rPr lang="en-GB" sz="2000" dirty="0"/>
              <a:t>Contributes on the evidence-based on effectiveness and impact.</a:t>
            </a:r>
          </a:p>
          <a:p>
            <a:pPr>
              <a:lnSpc>
                <a:spcPct val="90000"/>
              </a:lnSpc>
            </a:pPr>
            <a:r>
              <a:rPr lang="en-GB" sz="2000" dirty="0"/>
              <a:t>Indicates limits of community action.</a:t>
            </a:r>
          </a:p>
        </p:txBody>
      </p:sp>
      <p:sp>
        <p:nvSpPr>
          <p:cNvPr id="5" name="Date Placeholder 4">
            <a:extLst>
              <a:ext uri="{FF2B5EF4-FFF2-40B4-BE49-F238E27FC236}">
                <a16:creationId xmlns:a16="http://schemas.microsoft.com/office/drawing/2014/main" id="{4358B92E-D984-4931-A4E4-0EAC8E98F3F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815EE978-61CC-4718-AD34-1F61312A871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26</a:t>
            </a:fld>
            <a:endParaRPr lang="en-GB" altLang="en-US"/>
          </a:p>
        </p:txBody>
      </p:sp>
    </p:spTree>
    <p:extLst>
      <p:ext uri="{BB962C8B-B14F-4D97-AF65-F5344CB8AC3E}">
        <p14:creationId xmlns:p14="http://schemas.microsoft.com/office/powerpoint/2010/main" val="62340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A11D0-60C7-415B-A5FD-A2EAB22D95A5}"/>
              </a:ext>
            </a:extLst>
          </p:cNvPr>
          <p:cNvSpPr>
            <a:spLocks noGrp="1"/>
          </p:cNvSpPr>
          <p:nvPr>
            <p:ph type="title"/>
          </p:nvPr>
        </p:nvSpPr>
        <p:spPr>
          <a:xfrm>
            <a:off x="457200" y="274638"/>
            <a:ext cx="8229600" cy="706090"/>
          </a:xfrm>
        </p:spPr>
        <p:txBody>
          <a:bodyPr/>
          <a:lstStyle/>
          <a:p>
            <a:r>
              <a:rPr lang="en-GB" sz="3600" b="1" dirty="0"/>
              <a:t>Selecting the Right Evaluation</a:t>
            </a:r>
          </a:p>
        </p:txBody>
      </p:sp>
      <p:pic>
        <p:nvPicPr>
          <p:cNvPr id="8" name="Content Placeholder 7" descr="Diagram&#10;&#10;Description automatically generated">
            <a:extLst>
              <a:ext uri="{FF2B5EF4-FFF2-40B4-BE49-F238E27FC236}">
                <a16:creationId xmlns:a16="http://schemas.microsoft.com/office/drawing/2014/main" id="{66DC4E67-81B6-4353-8693-37A8A74D035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9838" y="1412776"/>
            <a:ext cx="4289751" cy="3950492"/>
          </a:xfrm>
        </p:spPr>
      </p:pic>
      <p:sp>
        <p:nvSpPr>
          <p:cNvPr id="4" name="Content Placeholder 3">
            <a:extLst>
              <a:ext uri="{FF2B5EF4-FFF2-40B4-BE49-F238E27FC236}">
                <a16:creationId xmlns:a16="http://schemas.microsoft.com/office/drawing/2014/main" id="{CBBC9880-8722-4DCF-9963-D10D385CF913}"/>
              </a:ext>
            </a:extLst>
          </p:cNvPr>
          <p:cNvSpPr>
            <a:spLocks noGrp="1"/>
          </p:cNvSpPr>
          <p:nvPr>
            <p:ph sz="half" idx="2"/>
          </p:nvPr>
        </p:nvSpPr>
        <p:spPr>
          <a:xfrm>
            <a:off x="4658463" y="1412776"/>
            <a:ext cx="4250433" cy="4137917"/>
          </a:xfrm>
        </p:spPr>
        <p:txBody>
          <a:bodyPr/>
          <a:lstStyle/>
          <a:p>
            <a:r>
              <a:rPr lang="en-GB" sz="2000" dirty="0"/>
              <a:t>There are three evaluation designs: Process, Outcome and Impact.</a:t>
            </a:r>
          </a:p>
          <a:p>
            <a:r>
              <a:rPr lang="en-GB" sz="2000" dirty="0"/>
              <a:t>Each element offers an opportunity for stakeholders to ask questions, make the assessment and obtain feedback.</a:t>
            </a:r>
          </a:p>
          <a:p>
            <a:r>
              <a:rPr lang="en-GB" sz="2000" dirty="0"/>
              <a:t>To allow a more inclusive participatory approach.</a:t>
            </a:r>
          </a:p>
          <a:p>
            <a:r>
              <a:rPr lang="en-GB" sz="2000" dirty="0"/>
              <a:t>Encourages individual assessment of different processes over time.</a:t>
            </a:r>
          </a:p>
        </p:txBody>
      </p:sp>
      <p:sp>
        <p:nvSpPr>
          <p:cNvPr id="5" name="Date Placeholder 4">
            <a:extLst>
              <a:ext uri="{FF2B5EF4-FFF2-40B4-BE49-F238E27FC236}">
                <a16:creationId xmlns:a16="http://schemas.microsoft.com/office/drawing/2014/main" id="{ED1E910E-0358-49D1-A6EC-9DFBDFC74ABA}"/>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AE7A03D3-4BB9-4956-8C08-440F42818CBE}"/>
              </a:ext>
            </a:extLst>
          </p:cNvPr>
          <p:cNvSpPr>
            <a:spLocks noGrp="1"/>
          </p:cNvSpPr>
          <p:nvPr>
            <p:ph type="sldNum" sz="quarter" idx="11"/>
          </p:nvPr>
        </p:nvSpPr>
        <p:spPr/>
        <p:txBody>
          <a:bodyPr/>
          <a:lstStyle/>
          <a:p>
            <a:pPr>
              <a:defRPr/>
            </a:pPr>
            <a:fld id="{386495F9-B3F5-4DDF-9323-6CEC80C52C17}" type="slidenum">
              <a:rPr lang="en-GB" altLang="en-US" smtClean="0"/>
              <a:pPr>
                <a:defRPr/>
              </a:pPr>
              <a:t>27</a:t>
            </a:fld>
            <a:endParaRPr lang="en-GB" altLang="en-US" dirty="0"/>
          </a:p>
        </p:txBody>
      </p:sp>
    </p:spTree>
    <p:extLst>
      <p:ext uri="{BB962C8B-B14F-4D97-AF65-F5344CB8AC3E}">
        <p14:creationId xmlns:p14="http://schemas.microsoft.com/office/powerpoint/2010/main" val="526060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97050-3BB4-4FF4-80C9-400D5A3991FF}"/>
              </a:ext>
            </a:extLst>
          </p:cNvPr>
          <p:cNvSpPr>
            <a:spLocks noGrp="1"/>
          </p:cNvSpPr>
          <p:nvPr>
            <p:ph type="title"/>
          </p:nvPr>
        </p:nvSpPr>
        <p:spPr>
          <a:xfrm>
            <a:off x="457200" y="274638"/>
            <a:ext cx="8229600" cy="706090"/>
          </a:xfrm>
        </p:spPr>
        <p:txBody>
          <a:bodyPr/>
          <a:lstStyle/>
          <a:p>
            <a:r>
              <a:rPr lang="en-GB" sz="3600" b="1" dirty="0"/>
              <a:t>Process Evaluation and Questions</a:t>
            </a:r>
          </a:p>
        </p:txBody>
      </p:sp>
      <p:sp>
        <p:nvSpPr>
          <p:cNvPr id="3" name="Content Placeholder 2">
            <a:extLst>
              <a:ext uri="{FF2B5EF4-FFF2-40B4-BE49-F238E27FC236}">
                <a16:creationId xmlns:a16="http://schemas.microsoft.com/office/drawing/2014/main" id="{86D44C99-C756-43D6-B674-338A332FCB2E}"/>
              </a:ext>
            </a:extLst>
          </p:cNvPr>
          <p:cNvSpPr>
            <a:spLocks noGrp="1"/>
          </p:cNvSpPr>
          <p:nvPr>
            <p:ph sz="half" idx="1"/>
          </p:nvPr>
        </p:nvSpPr>
        <p:spPr>
          <a:xfrm>
            <a:off x="4726360" y="1214713"/>
            <a:ext cx="4172272" cy="4464494"/>
          </a:xfrm>
        </p:spPr>
        <p:txBody>
          <a:bodyPr/>
          <a:lstStyle/>
          <a:p>
            <a:r>
              <a:rPr lang="en-GB" sz="2000" dirty="0"/>
              <a:t>How inclusive is the engagement process?</a:t>
            </a:r>
          </a:p>
          <a:p>
            <a:r>
              <a:rPr lang="en-GB" sz="2000" dirty="0"/>
              <a:t>How equitable is it?</a:t>
            </a:r>
          </a:p>
          <a:p>
            <a:r>
              <a:rPr lang="en-GB" sz="2000" dirty="0"/>
              <a:t>What were the strengths? Barriers and challenges through the engagement process?</a:t>
            </a:r>
          </a:p>
          <a:p>
            <a:r>
              <a:rPr lang="en-GB" sz="2000" dirty="0"/>
              <a:t>How do participants rate the quality of the engagement activities?</a:t>
            </a:r>
          </a:p>
          <a:p>
            <a:r>
              <a:rPr lang="en-GB" sz="2000" dirty="0"/>
              <a:t>How is communication and feedbacking monitored and measured?</a:t>
            </a:r>
          </a:p>
        </p:txBody>
      </p:sp>
      <p:sp>
        <p:nvSpPr>
          <p:cNvPr id="4" name="Content Placeholder 3">
            <a:extLst>
              <a:ext uri="{FF2B5EF4-FFF2-40B4-BE49-F238E27FC236}">
                <a16:creationId xmlns:a16="http://schemas.microsoft.com/office/drawing/2014/main" id="{88E2A9DB-ACAB-4460-A486-D4045D50E841}"/>
              </a:ext>
            </a:extLst>
          </p:cNvPr>
          <p:cNvSpPr>
            <a:spLocks noGrp="1"/>
          </p:cNvSpPr>
          <p:nvPr>
            <p:ph sz="half" idx="2"/>
          </p:nvPr>
        </p:nvSpPr>
        <p:spPr>
          <a:xfrm>
            <a:off x="399728" y="1214712"/>
            <a:ext cx="4172272" cy="4464495"/>
          </a:xfrm>
        </p:spPr>
        <p:txBody>
          <a:bodyPr/>
          <a:lstStyle/>
          <a:p>
            <a:r>
              <a:rPr lang="en-GB" sz="2000" dirty="0"/>
              <a:t>Process evaluation collects data across the planning and implementation stages.</a:t>
            </a:r>
          </a:p>
          <a:p>
            <a:r>
              <a:rPr lang="en-GB" sz="2000" dirty="0"/>
              <a:t>It provides a way to examine adopted strategies to identify areas of improvement.</a:t>
            </a:r>
          </a:p>
          <a:p>
            <a:r>
              <a:rPr lang="en-GB" sz="2000" dirty="0"/>
              <a:t>Determine the frequency and content of planning meetings.</a:t>
            </a:r>
          </a:p>
          <a:p>
            <a:r>
              <a:rPr lang="en-GB" sz="2000" dirty="0"/>
              <a:t>It helps indicate the inclusiveness of the process, including the diversity and equity of members.</a:t>
            </a:r>
          </a:p>
          <a:p>
            <a:r>
              <a:rPr lang="en-GB" sz="2000" dirty="0"/>
              <a:t>The depth of collaboration.</a:t>
            </a:r>
          </a:p>
        </p:txBody>
      </p:sp>
      <p:sp>
        <p:nvSpPr>
          <p:cNvPr id="5" name="Date Placeholder 4">
            <a:extLst>
              <a:ext uri="{FF2B5EF4-FFF2-40B4-BE49-F238E27FC236}">
                <a16:creationId xmlns:a16="http://schemas.microsoft.com/office/drawing/2014/main" id="{616037C9-C220-4AF8-9C97-43F9FE609529}"/>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DE936198-6106-4B45-B459-DB0498D16779}"/>
              </a:ext>
            </a:extLst>
          </p:cNvPr>
          <p:cNvSpPr>
            <a:spLocks noGrp="1"/>
          </p:cNvSpPr>
          <p:nvPr>
            <p:ph type="sldNum" sz="quarter" idx="11"/>
          </p:nvPr>
        </p:nvSpPr>
        <p:spPr/>
        <p:txBody>
          <a:bodyPr/>
          <a:lstStyle/>
          <a:p>
            <a:pPr>
              <a:defRPr/>
            </a:pPr>
            <a:fld id="{386495F9-B3F5-4DDF-9323-6CEC80C52C17}" type="slidenum">
              <a:rPr lang="en-GB" altLang="en-US" smtClean="0"/>
              <a:pPr>
                <a:defRPr/>
              </a:pPr>
              <a:t>28</a:t>
            </a:fld>
            <a:endParaRPr lang="en-GB" altLang="en-US" dirty="0"/>
          </a:p>
        </p:txBody>
      </p:sp>
    </p:spTree>
    <p:extLst>
      <p:ext uri="{BB962C8B-B14F-4D97-AF65-F5344CB8AC3E}">
        <p14:creationId xmlns:p14="http://schemas.microsoft.com/office/powerpoint/2010/main" val="2834909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A51B-6B40-46EA-BCED-AB0B83AA9882}"/>
              </a:ext>
            </a:extLst>
          </p:cNvPr>
          <p:cNvSpPr>
            <a:spLocks noGrp="1"/>
          </p:cNvSpPr>
          <p:nvPr>
            <p:ph type="title"/>
          </p:nvPr>
        </p:nvSpPr>
        <p:spPr>
          <a:xfrm>
            <a:off x="457200" y="174030"/>
            <a:ext cx="8229600" cy="850106"/>
          </a:xfrm>
        </p:spPr>
        <p:txBody>
          <a:bodyPr/>
          <a:lstStyle/>
          <a:p>
            <a:r>
              <a:rPr lang="en-GB" sz="3600" b="1" dirty="0"/>
              <a:t>Outcome Evaluation and Questions</a:t>
            </a:r>
          </a:p>
        </p:txBody>
      </p:sp>
      <p:pic>
        <p:nvPicPr>
          <p:cNvPr id="8" name="Content Placeholder 7" descr="Logo, company name, bubble chart&#10;&#10;Description automatically generated">
            <a:extLst>
              <a:ext uri="{FF2B5EF4-FFF2-40B4-BE49-F238E27FC236}">
                <a16:creationId xmlns:a16="http://schemas.microsoft.com/office/drawing/2014/main" id="{F2016A1B-CE0F-4602-BF9B-7063384B038B}"/>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250825" y="1600201"/>
            <a:ext cx="4167510" cy="3412975"/>
          </a:xfrm>
        </p:spPr>
      </p:pic>
      <p:sp>
        <p:nvSpPr>
          <p:cNvPr id="4" name="Content Placeholder 3">
            <a:extLst>
              <a:ext uri="{FF2B5EF4-FFF2-40B4-BE49-F238E27FC236}">
                <a16:creationId xmlns:a16="http://schemas.microsoft.com/office/drawing/2014/main" id="{D7466658-1D7B-45DF-AF51-94E71572F804}"/>
              </a:ext>
            </a:extLst>
          </p:cNvPr>
          <p:cNvSpPr>
            <a:spLocks noGrp="1"/>
          </p:cNvSpPr>
          <p:nvPr>
            <p:ph sz="half" idx="2"/>
          </p:nvPr>
        </p:nvSpPr>
        <p:spPr>
          <a:xfrm>
            <a:off x="4418335" y="1981945"/>
            <a:ext cx="4474840" cy="1324743"/>
          </a:xfrm>
        </p:spPr>
        <p:txBody>
          <a:bodyPr/>
          <a:lstStyle/>
          <a:p>
            <a:r>
              <a:rPr lang="en-GB" sz="2000" dirty="0"/>
              <a:t>To what extend do people engage in the intervention programme?</a:t>
            </a:r>
          </a:p>
          <a:p>
            <a:r>
              <a:rPr lang="en-GB" sz="2000" dirty="0"/>
              <a:t>How does it benefit them?</a:t>
            </a:r>
          </a:p>
          <a:p>
            <a:endParaRPr lang="en-GB" dirty="0"/>
          </a:p>
        </p:txBody>
      </p:sp>
      <p:sp>
        <p:nvSpPr>
          <p:cNvPr id="5" name="Date Placeholder 4">
            <a:extLst>
              <a:ext uri="{FF2B5EF4-FFF2-40B4-BE49-F238E27FC236}">
                <a16:creationId xmlns:a16="http://schemas.microsoft.com/office/drawing/2014/main" id="{C7A96699-4A97-43CE-9E11-229D04B837F8}"/>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920D039C-F25C-4D5D-8E86-A5FBED3891D9}"/>
              </a:ext>
            </a:extLst>
          </p:cNvPr>
          <p:cNvSpPr>
            <a:spLocks noGrp="1"/>
          </p:cNvSpPr>
          <p:nvPr>
            <p:ph type="sldNum" sz="quarter" idx="11"/>
          </p:nvPr>
        </p:nvSpPr>
        <p:spPr/>
        <p:txBody>
          <a:bodyPr/>
          <a:lstStyle/>
          <a:p>
            <a:pPr>
              <a:defRPr/>
            </a:pPr>
            <a:fld id="{386495F9-B3F5-4DDF-9323-6CEC80C52C17}" type="slidenum">
              <a:rPr lang="en-GB" altLang="en-US" smtClean="0"/>
              <a:pPr>
                <a:defRPr/>
              </a:pPr>
              <a:t>29</a:t>
            </a:fld>
            <a:endParaRPr lang="en-GB" altLang="en-US" dirty="0"/>
          </a:p>
        </p:txBody>
      </p:sp>
    </p:spTree>
    <p:extLst>
      <p:ext uri="{BB962C8B-B14F-4D97-AF65-F5344CB8AC3E}">
        <p14:creationId xmlns:p14="http://schemas.microsoft.com/office/powerpoint/2010/main" val="2106315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80FE9-1B63-9889-3CEA-5D999E08E943}"/>
              </a:ext>
            </a:extLst>
          </p:cNvPr>
          <p:cNvSpPr>
            <a:spLocks noGrp="1"/>
          </p:cNvSpPr>
          <p:nvPr>
            <p:ph type="title"/>
          </p:nvPr>
        </p:nvSpPr>
        <p:spPr>
          <a:xfrm>
            <a:off x="323528" y="908720"/>
            <a:ext cx="8229600" cy="1143000"/>
          </a:xfrm>
        </p:spPr>
        <p:txBody>
          <a:bodyPr/>
          <a:lstStyle/>
          <a:p>
            <a:r>
              <a:rPr lang="en-GB" dirty="0"/>
              <a:t>Once we decide on what - </a:t>
            </a:r>
          </a:p>
        </p:txBody>
      </p:sp>
      <p:sp>
        <p:nvSpPr>
          <p:cNvPr id="5" name="Date Placeholder 4">
            <a:extLst>
              <a:ext uri="{FF2B5EF4-FFF2-40B4-BE49-F238E27FC236}">
                <a16:creationId xmlns:a16="http://schemas.microsoft.com/office/drawing/2014/main" id="{5D7DE859-62FE-1EAC-4A3A-18B18D7B89E6}"/>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43F5C083-307F-D454-6187-CBC3CEA97D1B}"/>
              </a:ext>
            </a:extLst>
          </p:cNvPr>
          <p:cNvSpPr>
            <a:spLocks noGrp="1"/>
          </p:cNvSpPr>
          <p:nvPr>
            <p:ph type="sldNum" sz="quarter" idx="11"/>
          </p:nvPr>
        </p:nvSpPr>
        <p:spPr/>
        <p:txBody>
          <a:bodyPr/>
          <a:lstStyle/>
          <a:p>
            <a:pPr>
              <a:defRPr/>
            </a:pPr>
            <a:fld id="{386495F9-B3F5-4DDF-9323-6CEC80C52C17}" type="slidenum">
              <a:rPr lang="en-GB" altLang="en-US" smtClean="0"/>
              <a:pPr>
                <a:defRPr/>
              </a:pPr>
              <a:t>30</a:t>
            </a:fld>
            <a:endParaRPr lang="en-GB" altLang="en-US" dirty="0"/>
          </a:p>
        </p:txBody>
      </p:sp>
      <p:sp>
        <p:nvSpPr>
          <p:cNvPr id="7" name="Title 1">
            <a:extLst>
              <a:ext uri="{FF2B5EF4-FFF2-40B4-BE49-F238E27FC236}">
                <a16:creationId xmlns:a16="http://schemas.microsoft.com/office/drawing/2014/main" id="{A05C0CB5-F515-7B03-E8D0-E267CFB9EA5D}"/>
              </a:ext>
            </a:extLst>
          </p:cNvPr>
          <p:cNvSpPr txBox="1">
            <a:spLocks/>
          </p:cNvSpPr>
          <p:nvPr/>
        </p:nvSpPr>
        <p:spPr bwMode="auto">
          <a:xfrm>
            <a:off x="250825" y="231635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GB"/>
              <a:t>How to evaluate?</a:t>
            </a:r>
            <a:endParaRPr lang="en-GB" dirty="0"/>
          </a:p>
        </p:txBody>
      </p:sp>
    </p:spTree>
    <p:extLst>
      <p:ext uri="{BB962C8B-B14F-4D97-AF65-F5344CB8AC3E}">
        <p14:creationId xmlns:p14="http://schemas.microsoft.com/office/powerpoint/2010/main" val="27111432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54DC3-A1E4-425A-8D6A-C9D41914D90B}"/>
              </a:ext>
            </a:extLst>
          </p:cNvPr>
          <p:cNvSpPr>
            <a:spLocks noGrp="1"/>
          </p:cNvSpPr>
          <p:nvPr>
            <p:ph type="title"/>
          </p:nvPr>
        </p:nvSpPr>
        <p:spPr>
          <a:xfrm>
            <a:off x="250825" y="136525"/>
            <a:ext cx="8435975" cy="634082"/>
          </a:xfrm>
        </p:spPr>
        <p:txBody>
          <a:bodyPr/>
          <a:lstStyle/>
          <a:p>
            <a:r>
              <a:rPr lang="en-GB" sz="3600" b="1" dirty="0"/>
              <a:t>Developing an Evaluation Framework</a:t>
            </a:r>
          </a:p>
        </p:txBody>
      </p:sp>
      <p:sp>
        <p:nvSpPr>
          <p:cNvPr id="4" name="Content Placeholder 3">
            <a:extLst>
              <a:ext uri="{FF2B5EF4-FFF2-40B4-BE49-F238E27FC236}">
                <a16:creationId xmlns:a16="http://schemas.microsoft.com/office/drawing/2014/main" id="{B3686C6D-1746-4ADE-AE6C-B1F983CC584C}"/>
              </a:ext>
            </a:extLst>
          </p:cNvPr>
          <p:cNvSpPr>
            <a:spLocks noGrp="1"/>
          </p:cNvSpPr>
          <p:nvPr>
            <p:ph sz="half" idx="2"/>
          </p:nvPr>
        </p:nvSpPr>
        <p:spPr>
          <a:xfrm>
            <a:off x="395536" y="908720"/>
            <a:ext cx="8579295" cy="4536504"/>
          </a:xfrm>
        </p:spPr>
        <p:txBody>
          <a:bodyPr/>
          <a:lstStyle/>
          <a:p>
            <a:pPr marL="0" indent="0">
              <a:buNone/>
            </a:pPr>
            <a:r>
              <a:rPr lang="en-GB" sz="2000" dirty="0"/>
              <a:t>There are four steps to developing the framework</a:t>
            </a:r>
          </a:p>
          <a:p>
            <a:r>
              <a:rPr lang="en-GB" sz="2000" dirty="0"/>
              <a:t>Develop a Logic Model:</a:t>
            </a:r>
          </a:p>
          <a:p>
            <a:pPr lvl="1">
              <a:buFont typeface="Arial" panose="020B0604020202020204" pitchFamily="34" charset="0"/>
              <a:buChar char="•"/>
            </a:pPr>
            <a:r>
              <a:rPr lang="en-GB" sz="2000" dirty="0"/>
              <a:t>Develop a practical tool to plan your approach (example in next slide).</a:t>
            </a:r>
          </a:p>
          <a:p>
            <a:r>
              <a:rPr lang="en-GB" sz="2000" dirty="0"/>
              <a:t>Seek Focus:</a:t>
            </a:r>
          </a:p>
          <a:p>
            <a:pPr lvl="1">
              <a:buFont typeface="Arial" panose="020B0604020202020204" pitchFamily="34" charset="0"/>
              <a:buChar char="•"/>
            </a:pPr>
            <a:r>
              <a:rPr lang="en-GB" sz="2000" dirty="0"/>
              <a:t>Focus on relevant information, what you want to achieve, when you want to achieve it, and the people to involve in the process.</a:t>
            </a:r>
          </a:p>
          <a:p>
            <a:r>
              <a:rPr lang="en-GB" sz="2000" dirty="0"/>
              <a:t>Identify Measures:</a:t>
            </a:r>
          </a:p>
          <a:p>
            <a:pPr lvl="1">
              <a:buFont typeface="Arial" panose="020B0604020202020204" pitchFamily="34" charset="0"/>
              <a:buChar char="•"/>
            </a:pPr>
            <a:r>
              <a:rPr lang="en-GB" sz="2000" dirty="0"/>
              <a:t>What are the criteria of success?</a:t>
            </a:r>
          </a:p>
          <a:p>
            <a:pPr lvl="1">
              <a:buFont typeface="Arial" panose="020B0604020202020204" pitchFamily="34" charset="0"/>
              <a:buChar char="•"/>
            </a:pPr>
            <a:r>
              <a:rPr lang="en-GB" sz="2000" dirty="0"/>
              <a:t>Set the indicators for the measurement (example in next slide).</a:t>
            </a:r>
          </a:p>
          <a:p>
            <a:r>
              <a:rPr lang="en-GB" sz="2000" dirty="0"/>
              <a:t>Identify Data:</a:t>
            </a:r>
          </a:p>
          <a:p>
            <a:pPr lvl="1">
              <a:buFont typeface="Arial" panose="020B0604020202020204" pitchFamily="34" charset="0"/>
              <a:buChar char="•"/>
            </a:pPr>
            <a:r>
              <a:rPr lang="en-GB" sz="2000" dirty="0"/>
              <a:t>What measure of evaluation do you want to adopt and why?</a:t>
            </a:r>
          </a:p>
          <a:p>
            <a:endParaRPr lang="en-GB" sz="2000" dirty="0"/>
          </a:p>
        </p:txBody>
      </p:sp>
      <p:sp>
        <p:nvSpPr>
          <p:cNvPr id="5" name="Date Placeholder 4">
            <a:extLst>
              <a:ext uri="{FF2B5EF4-FFF2-40B4-BE49-F238E27FC236}">
                <a16:creationId xmlns:a16="http://schemas.microsoft.com/office/drawing/2014/main" id="{46362CA7-4507-4DAB-83A1-02B4BFB754A5}"/>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C35C52B5-DF80-46AD-9546-ED43763FB38A}"/>
              </a:ext>
            </a:extLst>
          </p:cNvPr>
          <p:cNvSpPr>
            <a:spLocks noGrp="1"/>
          </p:cNvSpPr>
          <p:nvPr>
            <p:ph type="sldNum" sz="quarter" idx="11"/>
          </p:nvPr>
        </p:nvSpPr>
        <p:spPr/>
        <p:txBody>
          <a:bodyPr/>
          <a:lstStyle/>
          <a:p>
            <a:pPr>
              <a:defRPr/>
            </a:pPr>
            <a:fld id="{386495F9-B3F5-4DDF-9323-6CEC80C52C17}" type="slidenum">
              <a:rPr lang="en-GB" altLang="en-US" smtClean="0"/>
              <a:pPr>
                <a:defRPr/>
              </a:pPr>
              <a:t>31</a:t>
            </a:fld>
            <a:endParaRPr lang="en-GB" altLang="en-US" dirty="0"/>
          </a:p>
        </p:txBody>
      </p:sp>
    </p:spTree>
    <p:extLst>
      <p:ext uri="{BB962C8B-B14F-4D97-AF65-F5344CB8AC3E}">
        <p14:creationId xmlns:p14="http://schemas.microsoft.com/office/powerpoint/2010/main" val="3594559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able&#10;&#10;Description automatically generated">
            <a:extLst>
              <a:ext uri="{FF2B5EF4-FFF2-40B4-BE49-F238E27FC236}">
                <a16:creationId xmlns:a16="http://schemas.microsoft.com/office/drawing/2014/main" id="{C13B777C-E60A-4A74-9D6A-887DAF83419C}"/>
              </a:ext>
            </a:extLst>
          </p:cNvPr>
          <p:cNvPicPr>
            <a:picLocks noGrp="1" noChangeAspect="1"/>
          </p:cNvPicPr>
          <p:nvPr>
            <p:ph sz="half" idx="1"/>
          </p:nvPr>
        </p:nvPicPr>
        <p:blipFill>
          <a:blip r:embed="rId2"/>
          <a:stretch>
            <a:fillRect/>
          </a:stretch>
        </p:blipFill>
        <p:spPr>
          <a:xfrm>
            <a:off x="250824" y="132035"/>
            <a:ext cx="8713664" cy="2864917"/>
          </a:xfrm>
          <a:prstGeom prst="rect">
            <a:avLst/>
          </a:prstGeom>
          <a:noFill/>
        </p:spPr>
      </p:pic>
      <p:pic>
        <p:nvPicPr>
          <p:cNvPr id="8" name="Content Placeholder 7">
            <a:extLst>
              <a:ext uri="{FF2B5EF4-FFF2-40B4-BE49-F238E27FC236}">
                <a16:creationId xmlns:a16="http://schemas.microsoft.com/office/drawing/2014/main" id="{5705DF60-D3FF-4C1A-A0CD-A487F965AF7E}"/>
              </a:ext>
            </a:extLst>
          </p:cNvPr>
          <p:cNvPicPr>
            <a:picLocks noGrp="1" noChangeAspect="1"/>
          </p:cNvPicPr>
          <p:nvPr>
            <p:ph sz="half" idx="2"/>
          </p:nvPr>
        </p:nvPicPr>
        <p:blipFill>
          <a:blip r:embed="rId3"/>
          <a:stretch>
            <a:fillRect/>
          </a:stretch>
        </p:blipFill>
        <p:spPr>
          <a:xfrm>
            <a:off x="0" y="3284984"/>
            <a:ext cx="9144000" cy="3573016"/>
          </a:xfrm>
          <a:prstGeom prst="rect">
            <a:avLst/>
          </a:prstGeom>
        </p:spPr>
      </p:pic>
      <p:sp>
        <p:nvSpPr>
          <p:cNvPr id="5" name="Date Placeholder 4">
            <a:extLst>
              <a:ext uri="{FF2B5EF4-FFF2-40B4-BE49-F238E27FC236}">
                <a16:creationId xmlns:a16="http://schemas.microsoft.com/office/drawing/2014/main" id="{8DF3E06E-559F-46B5-9560-E0D8EFAB168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8CE947D7-5406-446D-B264-B525D122F3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32</a:t>
            </a:fld>
            <a:endParaRPr lang="en-GB" altLang="en-US"/>
          </a:p>
        </p:txBody>
      </p:sp>
    </p:spTree>
    <p:extLst>
      <p:ext uri="{BB962C8B-B14F-4D97-AF65-F5344CB8AC3E}">
        <p14:creationId xmlns:p14="http://schemas.microsoft.com/office/powerpoint/2010/main" val="676761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6190C-1B49-46ED-9458-AC485E843232}"/>
              </a:ext>
            </a:extLst>
          </p:cNvPr>
          <p:cNvSpPr>
            <a:spLocks noGrp="1"/>
          </p:cNvSpPr>
          <p:nvPr>
            <p:ph type="title"/>
          </p:nvPr>
        </p:nvSpPr>
        <p:spPr>
          <a:xfrm>
            <a:off x="457200" y="136525"/>
            <a:ext cx="8229600" cy="706090"/>
          </a:xfrm>
        </p:spPr>
        <p:txBody>
          <a:bodyPr/>
          <a:lstStyle/>
          <a:p>
            <a:r>
              <a:rPr lang="en-GB" sz="3600" b="1" dirty="0"/>
              <a:t>Perception of Evaluation</a:t>
            </a:r>
          </a:p>
        </p:txBody>
      </p:sp>
      <p:pic>
        <p:nvPicPr>
          <p:cNvPr id="8" name="Content Placeholder 7" descr="A picture containing shape&#10;&#10;Description automatically generated">
            <a:extLst>
              <a:ext uri="{FF2B5EF4-FFF2-40B4-BE49-F238E27FC236}">
                <a16:creationId xmlns:a16="http://schemas.microsoft.com/office/drawing/2014/main" id="{6D022178-3926-421E-8D3C-E6FC5E510582}"/>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9050" y="1434480"/>
            <a:ext cx="4014986" cy="3722712"/>
          </a:xfrm>
        </p:spPr>
      </p:pic>
      <p:sp>
        <p:nvSpPr>
          <p:cNvPr id="4" name="Content Placeholder 3">
            <a:extLst>
              <a:ext uri="{FF2B5EF4-FFF2-40B4-BE49-F238E27FC236}">
                <a16:creationId xmlns:a16="http://schemas.microsoft.com/office/drawing/2014/main" id="{A5DAE107-D2A4-448B-BE9A-99CF3D4C77D1}"/>
              </a:ext>
            </a:extLst>
          </p:cNvPr>
          <p:cNvSpPr>
            <a:spLocks noGrp="1"/>
          </p:cNvSpPr>
          <p:nvPr>
            <p:ph sz="half" idx="2"/>
          </p:nvPr>
        </p:nvSpPr>
        <p:spPr>
          <a:xfrm>
            <a:off x="4211960" y="1268760"/>
            <a:ext cx="4824536" cy="4392488"/>
          </a:xfrm>
        </p:spPr>
        <p:txBody>
          <a:bodyPr/>
          <a:lstStyle/>
          <a:p>
            <a:r>
              <a:rPr lang="en-GB" sz="2000" dirty="0"/>
              <a:t>Using social or community mapping to provide information about the physical characteristics of the community, about the socio-economic conditions, and how the participants perceive their community.</a:t>
            </a:r>
          </a:p>
          <a:p>
            <a:r>
              <a:rPr lang="en-GB" sz="2000" dirty="0"/>
              <a:t>Their notion of the resilience they have developed in the community.</a:t>
            </a:r>
          </a:p>
          <a:p>
            <a:r>
              <a:rPr lang="en-GB" sz="2000" dirty="0"/>
              <a:t>Their cultural strengths.</a:t>
            </a:r>
          </a:p>
          <a:p>
            <a:r>
              <a:rPr lang="en-GB" sz="2000" dirty="0"/>
              <a:t>Their community strengths and weaknesses.</a:t>
            </a:r>
          </a:p>
          <a:p>
            <a:r>
              <a:rPr lang="en-GB" sz="2000" dirty="0"/>
              <a:t>Their demographics and geographical advantages.</a:t>
            </a:r>
          </a:p>
        </p:txBody>
      </p:sp>
      <p:sp>
        <p:nvSpPr>
          <p:cNvPr id="5" name="Date Placeholder 4">
            <a:extLst>
              <a:ext uri="{FF2B5EF4-FFF2-40B4-BE49-F238E27FC236}">
                <a16:creationId xmlns:a16="http://schemas.microsoft.com/office/drawing/2014/main" id="{0011CB5D-8803-46B7-BEAE-9C736F2516DD}"/>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D8CD2107-9B00-478B-821E-1B2F5551254C}"/>
              </a:ext>
            </a:extLst>
          </p:cNvPr>
          <p:cNvSpPr>
            <a:spLocks noGrp="1"/>
          </p:cNvSpPr>
          <p:nvPr>
            <p:ph type="sldNum" sz="quarter" idx="11"/>
          </p:nvPr>
        </p:nvSpPr>
        <p:spPr/>
        <p:txBody>
          <a:bodyPr/>
          <a:lstStyle/>
          <a:p>
            <a:pPr>
              <a:defRPr/>
            </a:pPr>
            <a:fld id="{386495F9-B3F5-4DDF-9323-6CEC80C52C17}" type="slidenum">
              <a:rPr lang="en-GB" altLang="en-US" smtClean="0"/>
              <a:pPr>
                <a:defRPr/>
              </a:pPr>
              <a:t>33</a:t>
            </a:fld>
            <a:endParaRPr lang="en-GB" altLang="en-US" dirty="0"/>
          </a:p>
        </p:txBody>
      </p:sp>
    </p:spTree>
    <p:extLst>
      <p:ext uri="{BB962C8B-B14F-4D97-AF65-F5344CB8AC3E}">
        <p14:creationId xmlns:p14="http://schemas.microsoft.com/office/powerpoint/2010/main" val="3102472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E55A2-9D3A-436E-B246-277A91A7F4F2}"/>
              </a:ext>
            </a:extLst>
          </p:cNvPr>
          <p:cNvSpPr>
            <a:spLocks noGrp="1"/>
          </p:cNvSpPr>
          <p:nvPr>
            <p:ph type="title"/>
          </p:nvPr>
        </p:nvSpPr>
        <p:spPr>
          <a:xfrm>
            <a:off x="17748" y="135452"/>
            <a:ext cx="9036496" cy="850106"/>
          </a:xfrm>
        </p:spPr>
        <p:txBody>
          <a:bodyPr/>
          <a:lstStyle/>
          <a:p>
            <a:r>
              <a:rPr lang="en-GB" sz="3600" b="1" dirty="0"/>
              <a:t>Balancing Accountability and Learning </a:t>
            </a:r>
          </a:p>
        </p:txBody>
      </p:sp>
      <p:sp>
        <p:nvSpPr>
          <p:cNvPr id="3" name="Content Placeholder 2">
            <a:extLst>
              <a:ext uri="{FF2B5EF4-FFF2-40B4-BE49-F238E27FC236}">
                <a16:creationId xmlns:a16="http://schemas.microsoft.com/office/drawing/2014/main" id="{204E18FF-6A85-4CA6-927A-1ABC8CB53DD1}"/>
              </a:ext>
            </a:extLst>
          </p:cNvPr>
          <p:cNvSpPr>
            <a:spLocks noGrp="1"/>
          </p:cNvSpPr>
          <p:nvPr>
            <p:ph sz="half" idx="1"/>
          </p:nvPr>
        </p:nvSpPr>
        <p:spPr>
          <a:xfrm>
            <a:off x="457200" y="1600201"/>
            <a:ext cx="4038600" cy="3845023"/>
          </a:xfrm>
        </p:spPr>
        <p:txBody>
          <a:bodyPr/>
          <a:lstStyle/>
          <a:p>
            <a:pPr marL="457200" lvl="1" indent="0">
              <a:buNone/>
            </a:pPr>
            <a:endParaRPr lang="en-GB" sz="1600" dirty="0"/>
          </a:p>
          <a:p>
            <a:pPr lvl="1">
              <a:buFont typeface="Arial" panose="020B0604020202020204" pitchFamily="34" charset="0"/>
              <a:buChar char="•"/>
            </a:pPr>
            <a:endParaRPr lang="en-GB" sz="1600" dirty="0"/>
          </a:p>
          <a:p>
            <a:pPr lvl="1">
              <a:buFont typeface="Arial" panose="020B0604020202020204" pitchFamily="34" charset="0"/>
              <a:buChar char="•"/>
            </a:pPr>
            <a:endParaRPr lang="en-GB" sz="1600" dirty="0"/>
          </a:p>
          <a:p>
            <a:endParaRPr lang="en-GB" dirty="0"/>
          </a:p>
        </p:txBody>
      </p:sp>
      <p:sp>
        <p:nvSpPr>
          <p:cNvPr id="4" name="Content Placeholder 3">
            <a:extLst>
              <a:ext uri="{FF2B5EF4-FFF2-40B4-BE49-F238E27FC236}">
                <a16:creationId xmlns:a16="http://schemas.microsoft.com/office/drawing/2014/main" id="{C04251FA-1E80-46AB-9A83-FD082FDB2C9A}"/>
              </a:ext>
            </a:extLst>
          </p:cNvPr>
          <p:cNvSpPr>
            <a:spLocks noGrp="1"/>
          </p:cNvSpPr>
          <p:nvPr>
            <p:ph sz="half" idx="2"/>
          </p:nvPr>
        </p:nvSpPr>
        <p:spPr>
          <a:xfrm>
            <a:off x="179512" y="1293656"/>
            <a:ext cx="8712968" cy="4367591"/>
          </a:xfrm>
        </p:spPr>
        <p:txBody>
          <a:bodyPr/>
          <a:lstStyle/>
          <a:p>
            <a:r>
              <a:rPr lang="en-GB" sz="2000" dirty="0"/>
              <a:t>Accountability evolves around providing evidence of action carried out in the community engagement process.</a:t>
            </a:r>
          </a:p>
          <a:p>
            <a:pPr lvl="1">
              <a:buFont typeface="Arial" panose="020B0604020202020204" pitchFamily="34" charset="0"/>
              <a:buChar char="•"/>
            </a:pPr>
            <a:r>
              <a:rPr lang="en-GB" sz="2000" dirty="0"/>
              <a:t>Demonstrating impact.</a:t>
            </a:r>
          </a:p>
          <a:p>
            <a:pPr lvl="1">
              <a:buFont typeface="Arial" panose="020B0604020202020204" pitchFamily="34" charset="0"/>
              <a:buChar char="•"/>
            </a:pPr>
            <a:r>
              <a:rPr lang="en-GB" sz="2000" dirty="0"/>
              <a:t>Justifying expenditure.</a:t>
            </a:r>
          </a:p>
          <a:p>
            <a:pPr lvl="1">
              <a:buFont typeface="Arial" panose="020B0604020202020204" pitchFamily="34" charset="0"/>
              <a:buChar char="•"/>
            </a:pPr>
            <a:r>
              <a:rPr lang="en-GB" sz="2000" dirty="0"/>
              <a:t>Accountability to funders.</a:t>
            </a:r>
          </a:p>
          <a:p>
            <a:pPr lvl="1">
              <a:buFont typeface="Arial" panose="020B0604020202020204" pitchFamily="34" charset="0"/>
              <a:buChar char="•"/>
            </a:pPr>
            <a:r>
              <a:rPr lang="en-GB" sz="2000" dirty="0"/>
              <a:t>Accountability to community and beneficiaries.</a:t>
            </a:r>
          </a:p>
          <a:p>
            <a:r>
              <a:rPr lang="en-GB" sz="2000" dirty="0"/>
              <a:t>Learning is recounting or reflecting on the outcomes of community engagement activities and how they can be improved to make them better in future. It is focused on the ‘Why’ and ‘How’ questions.</a:t>
            </a:r>
          </a:p>
          <a:p>
            <a:pPr lvl="1">
              <a:buFont typeface="Arial" panose="020B0604020202020204" pitchFamily="34" charset="0"/>
              <a:buChar char="•"/>
            </a:pPr>
            <a:r>
              <a:rPr lang="en-GB" sz="2000" dirty="0"/>
              <a:t>Informed by theories of education.</a:t>
            </a:r>
          </a:p>
          <a:p>
            <a:pPr lvl="1">
              <a:buFont typeface="Arial" panose="020B0604020202020204" pitchFamily="34" charset="0"/>
              <a:buChar char="•"/>
            </a:pPr>
            <a:r>
              <a:rPr lang="en-GB" sz="2000" dirty="0"/>
              <a:t>The expectation for action learning or participatory methods.</a:t>
            </a:r>
          </a:p>
          <a:p>
            <a:pPr lvl="1">
              <a:buFont typeface="Arial" panose="020B0604020202020204" pitchFamily="34" charset="0"/>
              <a:buChar char="•"/>
            </a:pPr>
            <a:r>
              <a:rPr lang="en-GB" sz="2000" dirty="0"/>
              <a:t>Organisational Development.</a:t>
            </a:r>
          </a:p>
          <a:p>
            <a:pPr lvl="1">
              <a:buFont typeface="Arial" panose="020B0604020202020204" pitchFamily="34" charset="0"/>
              <a:buChar char="•"/>
            </a:pPr>
            <a:endParaRPr lang="en-GB" sz="1600" dirty="0"/>
          </a:p>
        </p:txBody>
      </p:sp>
      <p:sp>
        <p:nvSpPr>
          <p:cNvPr id="5" name="Date Placeholder 4">
            <a:extLst>
              <a:ext uri="{FF2B5EF4-FFF2-40B4-BE49-F238E27FC236}">
                <a16:creationId xmlns:a16="http://schemas.microsoft.com/office/drawing/2014/main" id="{A291269E-F9EE-4333-88B7-13C65E5A1698}"/>
              </a:ext>
            </a:extLst>
          </p:cNvPr>
          <p:cNvSpPr>
            <a:spLocks noGrp="1"/>
          </p:cNvSpPr>
          <p:nvPr>
            <p:ph type="dt" sz="half" idx="10"/>
          </p:nvPr>
        </p:nvSpPr>
        <p:spPr/>
        <p:txBody>
          <a:bodyPr/>
          <a:lstStyle/>
          <a:p>
            <a:pPr>
              <a:defRPr/>
            </a:pPr>
            <a:fld id="{F7614AD2-EBEE-4B9C-B8EB-7B45076136C4}" type="datetime1">
              <a:rPr lang="en-GB" altLang="en-US" smtClean="0"/>
              <a:pPr>
                <a:defRPr/>
              </a:pPr>
              <a:t>04/04/2024</a:t>
            </a:fld>
            <a:endParaRPr lang="en-GB" altLang="en-US" dirty="0"/>
          </a:p>
        </p:txBody>
      </p:sp>
      <p:sp>
        <p:nvSpPr>
          <p:cNvPr id="6" name="Slide Number Placeholder 5">
            <a:extLst>
              <a:ext uri="{FF2B5EF4-FFF2-40B4-BE49-F238E27FC236}">
                <a16:creationId xmlns:a16="http://schemas.microsoft.com/office/drawing/2014/main" id="{2548D4FC-B653-4A85-8976-5EAEF76F11DA}"/>
              </a:ext>
            </a:extLst>
          </p:cNvPr>
          <p:cNvSpPr>
            <a:spLocks noGrp="1"/>
          </p:cNvSpPr>
          <p:nvPr>
            <p:ph type="sldNum" sz="quarter" idx="11"/>
          </p:nvPr>
        </p:nvSpPr>
        <p:spPr/>
        <p:txBody>
          <a:bodyPr/>
          <a:lstStyle/>
          <a:p>
            <a:pPr>
              <a:defRPr/>
            </a:pPr>
            <a:fld id="{386495F9-B3F5-4DDF-9323-6CEC80C52C17}" type="slidenum">
              <a:rPr lang="en-GB" altLang="en-US" smtClean="0"/>
              <a:pPr>
                <a:defRPr/>
              </a:pPr>
              <a:t>34</a:t>
            </a:fld>
            <a:endParaRPr lang="en-GB" altLang="en-US" dirty="0"/>
          </a:p>
        </p:txBody>
      </p:sp>
    </p:spTree>
    <p:extLst>
      <p:ext uri="{BB962C8B-B14F-4D97-AF65-F5344CB8AC3E}">
        <p14:creationId xmlns:p14="http://schemas.microsoft.com/office/powerpoint/2010/main" val="211726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506631FA-7766-72B0-3214-CA4978796400}"/>
              </a:ext>
            </a:extLst>
          </p:cNvPr>
          <p:cNvSpPr>
            <a:spLocks noGrp="1"/>
          </p:cNvSpPr>
          <p:nvPr>
            <p:ph type="title"/>
          </p:nvPr>
        </p:nvSpPr>
        <p:spPr>
          <a:xfrm>
            <a:off x="395288" y="2060575"/>
            <a:ext cx="8229600" cy="1143000"/>
          </a:xfrm>
        </p:spPr>
        <p:txBody>
          <a:bodyPr/>
          <a:lstStyle/>
          <a:p>
            <a:r>
              <a:rPr lang="en-GB" altLang="en-US" sz="3200" dirty="0"/>
              <a:t>Final activity – 20 min</a:t>
            </a:r>
            <a:br>
              <a:rPr lang="en-GB" altLang="en-US" sz="3200" dirty="0"/>
            </a:br>
            <a:br>
              <a:rPr lang="en-GB" altLang="en-US" sz="3200" dirty="0"/>
            </a:br>
            <a:r>
              <a:rPr lang="en-GB" altLang="en-US" sz="2800" dirty="0"/>
              <a:t>Complete the CPD Log – Moodle. </a:t>
            </a:r>
            <a:br>
              <a:rPr lang="en-GB" altLang="en-US" sz="2800" dirty="0"/>
            </a:br>
            <a:br>
              <a:rPr lang="en-GB" altLang="en-US" sz="2800" dirty="0"/>
            </a:br>
            <a:r>
              <a:rPr lang="en-GB" altLang="en-US" sz="2800" dirty="0"/>
              <a:t>What have you learned today that you can potentially apply to a future project? Note down your skills and knowledge improvement.</a:t>
            </a:r>
            <a:br>
              <a:rPr lang="en-GB" altLang="en-US" sz="2800" dirty="0"/>
            </a:br>
            <a:br>
              <a:rPr lang="en-GB" altLang="en-US" sz="2800" dirty="0"/>
            </a:br>
            <a:r>
              <a:rPr lang="en-GB" altLang="en-US" sz="2800" dirty="0"/>
              <a:t>Remember: this will be used in your reflection portfolio</a:t>
            </a:r>
            <a:endParaRPr lang="en-GB" altLang="en-US" sz="3200" dirty="0"/>
          </a:p>
        </p:txBody>
      </p:sp>
      <p:sp>
        <p:nvSpPr>
          <p:cNvPr id="3" name="Date Placeholder 2">
            <a:extLst>
              <a:ext uri="{FF2B5EF4-FFF2-40B4-BE49-F238E27FC236}">
                <a16:creationId xmlns:a16="http://schemas.microsoft.com/office/drawing/2014/main" id="{B550F0EF-3732-7731-A89F-93BC73CEA1A9}"/>
              </a:ext>
            </a:extLst>
          </p:cNvPr>
          <p:cNvSpPr>
            <a:spLocks noGrp="1"/>
          </p:cNvSpPr>
          <p:nvPr>
            <p:ph type="dt" sz="quarter" idx="10"/>
          </p:nvPr>
        </p:nvSpPr>
        <p:spPr/>
        <p:txBody>
          <a:bodyPr/>
          <a:lstStyle/>
          <a:p>
            <a:pPr>
              <a:defRPr/>
            </a:pPr>
            <a:fld id="{EE5842C1-4AE7-4515-8834-A1D06D630506}" type="datetime1">
              <a:rPr lang="en-GB" altLang="en-US" smtClean="0"/>
              <a:pPr>
                <a:defRPr/>
              </a:pPr>
              <a:t>04/04/2024</a:t>
            </a:fld>
            <a:endParaRPr lang="en-GB" altLang="en-US"/>
          </a:p>
        </p:txBody>
      </p:sp>
      <p:sp>
        <p:nvSpPr>
          <p:cNvPr id="38916" name="Slide Number Placeholder 3">
            <a:extLst>
              <a:ext uri="{FF2B5EF4-FFF2-40B4-BE49-F238E27FC236}">
                <a16:creationId xmlns:a16="http://schemas.microsoft.com/office/drawing/2014/main" id="{B67D2954-9B18-639C-8CF3-88345A3CE4DC}"/>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33CB9A4-6047-46E5-9935-3CAC67FF24DC}" type="slidenum">
              <a:rPr lang="en-GB" altLang="en-US" sz="1200" smtClean="0">
                <a:solidFill>
                  <a:srgbClr val="898989"/>
                </a:solidFill>
              </a:rPr>
              <a:pPr>
                <a:spcBef>
                  <a:spcPct val="0"/>
                </a:spcBef>
                <a:buFontTx/>
                <a:buNone/>
              </a:pPr>
              <a:t>35</a:t>
            </a:fld>
            <a:endParaRPr lang="en-GB" altLang="en-US" sz="1200">
              <a:solidFill>
                <a:srgbClr val="898989"/>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9AF8-D5ED-388D-8E08-4B85692A4906}"/>
              </a:ext>
            </a:extLst>
          </p:cNvPr>
          <p:cNvSpPr>
            <a:spLocks noGrp="1"/>
          </p:cNvSpPr>
          <p:nvPr>
            <p:ph type="title"/>
          </p:nvPr>
        </p:nvSpPr>
        <p:spPr>
          <a:xfrm>
            <a:off x="606478" y="386930"/>
            <a:ext cx="6927525" cy="1188950"/>
          </a:xfrm>
        </p:spPr>
        <p:txBody>
          <a:bodyPr anchor="b">
            <a:normAutofit fontScale="90000"/>
          </a:bodyPr>
          <a:lstStyle/>
          <a:p>
            <a:r>
              <a:rPr lang="en-GB" sz="4300"/>
              <a:t>Next week - Workshop time!!</a:t>
            </a:r>
          </a:p>
        </p:txBody>
      </p:sp>
      <p:sp>
        <p:nvSpPr>
          <p:cNvPr id="3" name="Content Placeholder 2">
            <a:extLst>
              <a:ext uri="{FF2B5EF4-FFF2-40B4-BE49-F238E27FC236}">
                <a16:creationId xmlns:a16="http://schemas.microsoft.com/office/drawing/2014/main" id="{43A8FD4E-80C6-DC62-C607-4083D2B49627}"/>
              </a:ext>
            </a:extLst>
          </p:cNvPr>
          <p:cNvSpPr>
            <a:spLocks noGrp="1"/>
          </p:cNvSpPr>
          <p:nvPr>
            <p:ph idx="1"/>
          </p:nvPr>
        </p:nvSpPr>
        <p:spPr>
          <a:xfrm>
            <a:off x="628650" y="1844824"/>
            <a:ext cx="7607751" cy="3435531"/>
          </a:xfrm>
        </p:spPr>
        <p:txBody>
          <a:bodyPr anchor="ctr">
            <a:normAutofit fontScale="92500" lnSpcReduction="20000"/>
          </a:bodyPr>
          <a:lstStyle/>
          <a:p>
            <a:r>
              <a:rPr lang="en-GB" sz="2400" dirty="0"/>
              <a:t>You </a:t>
            </a:r>
            <a:r>
              <a:rPr lang="en-GB" sz="2400" b="1" dirty="0"/>
              <a:t>must </a:t>
            </a:r>
            <a:r>
              <a:rPr lang="en-GB" sz="2400" dirty="0"/>
              <a:t>bring your drafts for assessment in this session to get formative feedback</a:t>
            </a:r>
          </a:p>
          <a:p>
            <a:endParaRPr lang="en-GB" dirty="0"/>
          </a:p>
          <a:p>
            <a:pPr marL="0" indent="0">
              <a:buNone/>
            </a:pPr>
            <a:r>
              <a:rPr lang="en-GB" sz="2600" u="sng" dirty="0"/>
              <a:t>Remember! - based on previous terms</a:t>
            </a:r>
          </a:p>
          <a:p>
            <a:pPr marL="0" indent="0">
              <a:buNone/>
            </a:pPr>
            <a:endParaRPr lang="en-GB" sz="2600" u="sng" dirty="0"/>
          </a:p>
          <a:p>
            <a:r>
              <a:rPr lang="en-GB" sz="2000" dirty="0"/>
              <a:t>Students that get formative feedback = 87% more likely to pass the assessment module</a:t>
            </a:r>
          </a:p>
          <a:p>
            <a:endParaRPr lang="en-GB" sz="2000" dirty="0"/>
          </a:p>
          <a:p>
            <a:r>
              <a:rPr lang="en-GB" sz="2000" dirty="0"/>
              <a:t>Students that do not show draft work = 65% more likely to fail / have AM referrals / issues with submissions</a:t>
            </a:r>
          </a:p>
        </p:txBody>
      </p:sp>
      <p:sp>
        <p:nvSpPr>
          <p:cNvPr id="4" name="Date Placeholder 3">
            <a:extLst>
              <a:ext uri="{FF2B5EF4-FFF2-40B4-BE49-F238E27FC236}">
                <a16:creationId xmlns:a16="http://schemas.microsoft.com/office/drawing/2014/main" id="{9646AA39-B6C6-866E-6F47-063BF6FBF8F8}"/>
              </a:ext>
            </a:extLst>
          </p:cNvPr>
          <p:cNvSpPr>
            <a:spLocks noGrp="1"/>
          </p:cNvSpPr>
          <p:nvPr>
            <p:ph type="dt" sz="half" idx="10"/>
          </p:nvPr>
        </p:nvSpPr>
        <p:spPr>
          <a:xfrm>
            <a:off x="628650" y="6492240"/>
            <a:ext cx="205740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2303D31F-598B-47EE-BA37-93F097A3D676}" type="datetime1">
              <a:rPr kumimoji="0" lang="en-GB" altLang="en-US" sz="9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04/04/2024</a:t>
            </a:fld>
            <a:endParaRPr kumimoji="0" lang="en-GB" altLang="en-US"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4D5A6AF2-4106-4E4B-167B-42258959C21D}"/>
              </a:ext>
            </a:extLst>
          </p:cNvPr>
          <p:cNvSpPr>
            <a:spLocks noGrp="1"/>
          </p:cNvSpPr>
          <p:nvPr>
            <p:ph type="sldNum" sz="quarter" idx="12"/>
          </p:nvPr>
        </p:nvSpPr>
        <p:spPr>
          <a:xfrm>
            <a:off x="6457950" y="6492240"/>
            <a:ext cx="20574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6550E941-99E4-4403-A917-B30FF69A9617}" type="slidenum">
              <a:rPr kumimoji="0" lang="en-GB" altLang="en-US" sz="9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36</a:t>
            </a:fld>
            <a:endParaRPr kumimoji="0" lang="en-GB" altLang="en-US"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0393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FEFBE-6BEE-4F96-9C85-92660BF84E27}"/>
              </a:ext>
            </a:extLst>
          </p:cNvPr>
          <p:cNvSpPr>
            <a:spLocks noGrp="1"/>
          </p:cNvSpPr>
          <p:nvPr>
            <p:ph type="title"/>
          </p:nvPr>
        </p:nvSpPr>
        <p:spPr>
          <a:xfrm>
            <a:off x="422548" y="343520"/>
            <a:ext cx="8229600" cy="853231"/>
          </a:xfrm>
        </p:spPr>
        <p:txBody>
          <a:bodyPr wrap="square" anchor="ctr">
            <a:normAutofit/>
          </a:bodyPr>
          <a:lstStyle/>
          <a:p>
            <a:r>
              <a:rPr lang="en-GB" sz="3600" b="1" dirty="0"/>
              <a:t>Conclusion</a:t>
            </a:r>
            <a:endParaRPr lang="en-GB" sz="3600" dirty="0"/>
          </a:p>
        </p:txBody>
      </p:sp>
      <p:sp>
        <p:nvSpPr>
          <p:cNvPr id="4" name="Content Placeholder 3">
            <a:extLst>
              <a:ext uri="{FF2B5EF4-FFF2-40B4-BE49-F238E27FC236}">
                <a16:creationId xmlns:a16="http://schemas.microsoft.com/office/drawing/2014/main" id="{05EF131C-4564-487F-B2F5-9F6B75748277}"/>
              </a:ext>
            </a:extLst>
          </p:cNvPr>
          <p:cNvSpPr>
            <a:spLocks noGrp="1"/>
          </p:cNvSpPr>
          <p:nvPr>
            <p:ph sz="half" idx="1"/>
          </p:nvPr>
        </p:nvSpPr>
        <p:spPr>
          <a:xfrm>
            <a:off x="539552" y="1835123"/>
            <a:ext cx="8112596" cy="2673998"/>
          </a:xfrm>
        </p:spPr>
        <p:txBody>
          <a:bodyPr wrap="square" anchor="t">
            <a:normAutofit/>
          </a:bodyPr>
          <a:lstStyle/>
          <a:p>
            <a:pPr marL="0" indent="0">
              <a:lnSpc>
                <a:spcPct val="90000"/>
              </a:lnSpc>
              <a:buNone/>
            </a:pPr>
            <a:r>
              <a:rPr lang="en-GB" sz="2000" dirty="0"/>
              <a:t>Evaluation is a self-improvement programme.</a:t>
            </a:r>
          </a:p>
          <a:p>
            <a:pPr marL="0" indent="0">
              <a:lnSpc>
                <a:spcPct val="90000"/>
              </a:lnSpc>
              <a:buNone/>
            </a:pPr>
            <a:r>
              <a:rPr lang="en-GB" sz="2000" dirty="0"/>
              <a:t>Defines the reason for engagement and how issues are evolving.</a:t>
            </a:r>
          </a:p>
          <a:p>
            <a:pPr marL="0" indent="0">
              <a:lnSpc>
                <a:spcPct val="90000"/>
              </a:lnSpc>
              <a:buNone/>
            </a:pPr>
            <a:r>
              <a:rPr lang="en-GB" sz="2000" dirty="0"/>
              <a:t>Evaluation takes place in strategic periods.</a:t>
            </a:r>
          </a:p>
          <a:p>
            <a:pPr marL="0" indent="0">
              <a:lnSpc>
                <a:spcPct val="90000"/>
              </a:lnSpc>
              <a:buNone/>
            </a:pPr>
            <a:r>
              <a:rPr lang="en-GB" sz="2000" dirty="0"/>
              <a:t>Harvest all the results or outcomes from a community engagement activities.</a:t>
            </a:r>
          </a:p>
          <a:p>
            <a:pPr marL="0" indent="0">
              <a:lnSpc>
                <a:spcPct val="90000"/>
              </a:lnSpc>
              <a:buNone/>
            </a:pPr>
            <a:r>
              <a:rPr lang="en-GB" sz="2000" dirty="0"/>
              <a:t>Defines how outcomes will be improved and included into the decision-making process.</a:t>
            </a:r>
          </a:p>
          <a:p>
            <a:pPr marL="0" indent="0">
              <a:lnSpc>
                <a:spcPct val="90000"/>
              </a:lnSpc>
              <a:buNone/>
            </a:pPr>
            <a:r>
              <a:rPr lang="en-GB" sz="2000" dirty="0"/>
              <a:t>Frequency of reports and what they will help you do in future.</a:t>
            </a:r>
          </a:p>
          <a:p>
            <a:pPr marL="0" indent="0">
              <a:lnSpc>
                <a:spcPct val="90000"/>
              </a:lnSpc>
              <a:buNone/>
            </a:pPr>
            <a:endParaRPr lang="en-GB" sz="2000" dirty="0"/>
          </a:p>
        </p:txBody>
      </p:sp>
      <p:sp>
        <p:nvSpPr>
          <p:cNvPr id="5" name="Date Placeholder 4">
            <a:extLst>
              <a:ext uri="{FF2B5EF4-FFF2-40B4-BE49-F238E27FC236}">
                <a16:creationId xmlns:a16="http://schemas.microsoft.com/office/drawing/2014/main" id="{2962EBFC-3F54-4291-9D90-E0DC7AD5661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04/04/2024</a:t>
            </a:fld>
            <a:endParaRPr lang="en-GB" altLang="en-US" sz="900"/>
          </a:p>
        </p:txBody>
      </p:sp>
      <p:sp>
        <p:nvSpPr>
          <p:cNvPr id="6" name="Slide Number Placeholder 5">
            <a:extLst>
              <a:ext uri="{FF2B5EF4-FFF2-40B4-BE49-F238E27FC236}">
                <a16:creationId xmlns:a16="http://schemas.microsoft.com/office/drawing/2014/main" id="{90F48A3E-A0E9-4578-AE60-43840606E91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37</a:t>
            </a:fld>
            <a:endParaRPr lang="en-GB" altLang="en-US"/>
          </a:p>
        </p:txBody>
      </p:sp>
    </p:spTree>
    <p:extLst>
      <p:ext uri="{BB962C8B-B14F-4D97-AF65-F5344CB8AC3E}">
        <p14:creationId xmlns:p14="http://schemas.microsoft.com/office/powerpoint/2010/main" val="481845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10DEAE6-A8D7-41DE-83E3-A42AEE3AAFB0}"/>
              </a:ext>
            </a:extLst>
          </p:cNvPr>
          <p:cNvSpPr>
            <a:spLocks noGrp="1"/>
          </p:cNvSpPr>
          <p:nvPr>
            <p:ph type="dt" sz="half" idx="10"/>
          </p:nvPr>
        </p:nvSpPr>
        <p:spPr/>
        <p:txBody>
          <a:bodyPr/>
          <a:lstStyle/>
          <a:p>
            <a:pPr>
              <a:defRPr/>
            </a:pPr>
            <a:fld id="{2303D31F-598B-47EE-BA37-93F097A3D676}" type="datetime1">
              <a:rPr lang="en-GB" altLang="en-US" smtClean="0"/>
              <a:pPr>
                <a:defRPr/>
              </a:pPr>
              <a:t>04/04/2024</a:t>
            </a:fld>
            <a:endParaRPr lang="en-GB" altLang="en-US" dirty="0"/>
          </a:p>
        </p:txBody>
      </p:sp>
      <p:sp>
        <p:nvSpPr>
          <p:cNvPr id="5" name="Slide Number Placeholder 4">
            <a:extLst>
              <a:ext uri="{FF2B5EF4-FFF2-40B4-BE49-F238E27FC236}">
                <a16:creationId xmlns:a16="http://schemas.microsoft.com/office/drawing/2014/main" id="{DBE72121-2EF4-4403-8EAB-DC8EC1CA2BE8}"/>
              </a:ext>
            </a:extLst>
          </p:cNvPr>
          <p:cNvSpPr>
            <a:spLocks noGrp="1"/>
          </p:cNvSpPr>
          <p:nvPr>
            <p:ph type="sldNum" sz="quarter" idx="12"/>
          </p:nvPr>
        </p:nvSpPr>
        <p:spPr/>
        <p:txBody>
          <a:bodyPr/>
          <a:lstStyle/>
          <a:p>
            <a:pPr>
              <a:defRPr/>
            </a:pPr>
            <a:fld id="{6550E941-99E4-4403-A917-B30FF69A9617}" type="slidenum">
              <a:rPr lang="en-GB" altLang="en-US" smtClean="0"/>
              <a:pPr>
                <a:defRPr/>
              </a:pPr>
              <a:t>38</a:t>
            </a:fld>
            <a:endParaRPr lang="en-GB" altLang="en-US" dirty="0"/>
          </a:p>
        </p:txBody>
      </p:sp>
      <p:pic>
        <p:nvPicPr>
          <p:cNvPr id="1026" name="Picture 2">
            <a:extLst>
              <a:ext uri="{FF2B5EF4-FFF2-40B4-BE49-F238E27FC236}">
                <a16:creationId xmlns:a16="http://schemas.microsoft.com/office/drawing/2014/main" id="{9B079C31-9EC4-4B97-A0CB-072223A627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90385" y="836712"/>
            <a:ext cx="7422818" cy="41764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55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13" ma:contentTypeDescription="Create a new document." ma:contentTypeScope="" ma:versionID="e112791552e7951b25a41ed98e45e897">
  <xsd:schema xmlns:xsd="http://www.w3.org/2001/XMLSchema" xmlns:xs="http://www.w3.org/2001/XMLSchema" xmlns:p="http://schemas.microsoft.com/office/2006/metadata/properties" xmlns:ns3="e2529e2e-246e-4beb-bcc0-0746cc8768ab" xmlns:ns4="f4749491-4d80-4c02-8964-7cff4f7a4456" targetNamespace="http://schemas.microsoft.com/office/2006/metadata/properties" ma:root="true" ma:fieldsID="ce305e294c66165be56cab75694a5e40" ns3:_="" ns4:_="">
    <xsd:import namespace="e2529e2e-246e-4beb-bcc0-0746cc8768ab"/>
    <xsd:import namespace="f4749491-4d80-4c02-8964-7cff4f7a4456"/>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AutoKeyPoints" minOccurs="0"/>
                <xsd:element ref="ns3:MediaServiceKeyPoints"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DateTaken"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MediaServiceAutoTags" ma:internalName="MediaServiceAutoTags" ma:readOnly="true">
      <xsd:simpleType>
        <xsd:restriction base="dms:Text"/>
      </xsd:simpleType>
    </xsd:element>
    <xsd:element name="MediaServiceOCR" ma:index="11" nillable="true" ma:displayName="MediaServiceOCR" ma:internalName="MediaServiceOCR" ma:readOnly="true">
      <xsd:simpleType>
        <xsd:restriction base="dms:Note">
          <xsd:maxLength value="255"/>
        </xsd:restrictio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4749491-4d80-4c02-8964-7cff4f7a4456"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0FDC7A6-DFA7-4775-A19F-74F793F46BFC}">
  <ds:schemaRefs>
    <ds:schemaRef ds:uri="http://schemas.openxmlformats.org/package/2006/metadata/core-properties"/>
    <ds:schemaRef ds:uri="http://schemas.microsoft.com/office/2006/documentManagement/types"/>
    <ds:schemaRef ds:uri="http://schemas.microsoft.com/office/infopath/2007/PartnerControls"/>
    <ds:schemaRef ds:uri="f4749491-4d80-4c02-8964-7cff4f7a4456"/>
    <ds:schemaRef ds:uri="http://purl.org/dc/elements/1.1/"/>
    <ds:schemaRef ds:uri="http://schemas.microsoft.com/office/2006/metadata/properties"/>
    <ds:schemaRef ds:uri="e2529e2e-246e-4beb-bcc0-0746cc8768ab"/>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7571AD2B-DD54-4DB9-9DBB-9263F44A80F1}">
  <ds:schemaRefs>
    <ds:schemaRef ds:uri="http://schemas.microsoft.com/sharepoint/v3/contenttype/forms"/>
  </ds:schemaRefs>
</ds:datastoreItem>
</file>

<file path=customXml/itemProps3.xml><?xml version="1.0" encoding="utf-8"?>
<ds:datastoreItem xmlns:ds="http://schemas.openxmlformats.org/officeDocument/2006/customXml" ds:itemID="{EC5F767F-2BA1-4FF9-A6E7-B75356282D5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f4749491-4d80-4c02-8964-7cff4f7a445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196</TotalTime>
  <Words>1811</Words>
  <Application>Microsoft Office PowerPoint</Application>
  <PresentationFormat>On-screen Show (4:3)</PresentationFormat>
  <Paragraphs>315</Paragraphs>
  <Slides>38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Calibri</vt:lpstr>
      <vt:lpstr>Myriad Pro</vt:lpstr>
      <vt:lpstr>Söhne</vt:lpstr>
      <vt:lpstr>Verdana</vt:lpstr>
      <vt:lpstr>20140311PresentationUWTSDTemplate</vt:lpstr>
      <vt:lpstr>LCBB4011-Community Engagement  Week 9: Evaluating and Accepting Change</vt:lpstr>
      <vt:lpstr>PowerPoint Presentation</vt:lpstr>
      <vt:lpstr>PowerPoint Presentation</vt:lpstr>
      <vt:lpstr>Introduction</vt:lpstr>
      <vt:lpstr>Impacts of Community Engagement </vt:lpstr>
      <vt:lpstr>Developing Social Capital</vt:lpstr>
      <vt:lpstr>Social Capital Model</vt:lpstr>
      <vt:lpstr>Practical Approaches</vt:lpstr>
      <vt:lpstr>Two kinds of Networking and their benefits</vt:lpstr>
      <vt:lpstr>Measuring Social Capital</vt:lpstr>
      <vt:lpstr>Developing Human Capital</vt:lpstr>
      <vt:lpstr>PowerPoint Presentation</vt:lpstr>
      <vt:lpstr>Benefits of Human Capital</vt:lpstr>
      <vt:lpstr>Developing Knowledge Capital</vt:lpstr>
      <vt:lpstr>Benefits of Knowledge Capital</vt:lpstr>
      <vt:lpstr>Impact Evaluation Methods</vt:lpstr>
      <vt:lpstr>Group discussion</vt:lpstr>
      <vt:lpstr>Impact assessment vs evaluation</vt:lpstr>
      <vt:lpstr>Impact assessment vs evaluation</vt:lpstr>
      <vt:lpstr>Impact assessment vs evaluation</vt:lpstr>
      <vt:lpstr>How to evaluate?</vt:lpstr>
      <vt:lpstr>Evaluation challenges</vt:lpstr>
      <vt:lpstr>Activity</vt:lpstr>
      <vt:lpstr>Concept Evaluation</vt:lpstr>
      <vt:lpstr>Principles guiding Evaluation</vt:lpstr>
      <vt:lpstr>Why Monitor and Evaluate?</vt:lpstr>
      <vt:lpstr>Selecting the Right Evaluation</vt:lpstr>
      <vt:lpstr>Process Evaluation and Questions</vt:lpstr>
      <vt:lpstr>Outcome Evaluation and Questions</vt:lpstr>
      <vt:lpstr>Once we decide on what - </vt:lpstr>
      <vt:lpstr>Developing an Evaluation Framework</vt:lpstr>
      <vt:lpstr>PowerPoint Presentation</vt:lpstr>
      <vt:lpstr>Perception of Evaluation</vt:lpstr>
      <vt:lpstr>Balancing Accountability and Learning </vt:lpstr>
      <vt:lpstr>Final activity – 20 min  Complete the CPD Log – Moodle.   What have you learned today that you can potentially apply to a future project? Note down your skills and knowledge improvement.  Remember: this will be used in your reflection portfolio</vt:lpstr>
      <vt:lpstr>Next week - Workshop time!!</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8  Evaluating and Accepting Change</dc:title>
  <dc:creator>Molly</dc:creator>
  <cp:lastModifiedBy>Akash Puranik</cp:lastModifiedBy>
  <cp:revision>45</cp:revision>
  <dcterms:created xsi:type="dcterms:W3CDTF">2020-11-24T11:06:12Z</dcterms:created>
  <dcterms:modified xsi:type="dcterms:W3CDTF">2024-04-04T14:39:32Z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