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329" r:id="rId35"/>
    <p:sldId id="330" r:id="rId36"/>
    <p:sldId id="331" r:id="rId37"/>
    <p:sldId id="332"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119718" y="381001"/>
            <a:ext cx="10164233" cy="6127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19251" y="1800225"/>
            <a:ext cx="5029200" cy="3582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Online Image Placeholder 3"/>
          <p:cNvSpPr>
            <a:spLocks noGrp="1"/>
          </p:cNvSpPr>
          <p:nvPr>
            <p:ph type="clipArt" sz="half" idx="2"/>
          </p:nvPr>
        </p:nvSpPr>
        <p:spPr>
          <a:xfrm>
            <a:off x="6851651" y="1800225"/>
            <a:ext cx="5029200" cy="3582988"/>
          </a:xfrm>
        </p:spPr>
        <p:txBody>
          <a:bodyPr/>
          <a:lstStyle/>
          <a:p>
            <a:endParaRPr lang="en-GB"/>
          </a:p>
        </p:txBody>
      </p:sp>
      <p:sp>
        <p:nvSpPr>
          <p:cNvPr id="5" name="Footer Placeholder 4"/>
          <p:cNvSpPr>
            <a:spLocks noGrp="1"/>
          </p:cNvSpPr>
          <p:nvPr>
            <p:ph type="ftr" sz="quarter" idx="10"/>
          </p:nvPr>
        </p:nvSpPr>
        <p:spPr>
          <a:xfrm>
            <a:off x="101600" y="6596063"/>
            <a:ext cx="3860800" cy="201612"/>
          </a:xfrm>
        </p:spPr>
        <p:txBody>
          <a:bodyPr/>
          <a:lstStyle>
            <a:lvl1pPr>
              <a:defRPr/>
            </a:lvl1pPr>
          </a:lstStyle>
          <a:p>
            <a:endParaRPr lang="en-US" altLang="en-US"/>
          </a:p>
        </p:txBody>
      </p:sp>
      <p:sp>
        <p:nvSpPr>
          <p:cNvPr id="6" name="Slide Number Placeholder 5"/>
          <p:cNvSpPr>
            <a:spLocks noGrp="1"/>
          </p:cNvSpPr>
          <p:nvPr>
            <p:ph type="sldNum" sz="quarter" idx="11"/>
          </p:nvPr>
        </p:nvSpPr>
        <p:spPr>
          <a:xfrm>
            <a:off x="4876800" y="6337301"/>
            <a:ext cx="2844800" cy="384175"/>
          </a:xfrm>
        </p:spPr>
        <p:txBody>
          <a:bodyPr/>
          <a:lstStyle>
            <a:lvl1pPr>
              <a:defRPr/>
            </a:lvl1pPr>
          </a:lstStyle>
          <a:p>
            <a:fld id="{AB0B947F-999B-4694-AAB1-3FB021553D9C}" type="slidenum">
              <a:rPr lang="en-US" altLang="en-US"/>
              <a:pPr/>
              <a:t>‹#›</a:t>
            </a:fld>
            <a:endParaRPr lang="en-US" altLang="en-US"/>
          </a:p>
        </p:txBody>
      </p:sp>
    </p:spTree>
    <p:extLst>
      <p:ext uri="{BB962C8B-B14F-4D97-AF65-F5344CB8AC3E}">
        <p14:creationId xmlns:p14="http://schemas.microsoft.com/office/powerpoint/2010/main" val="12334118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19718" y="381001"/>
            <a:ext cx="10164233" cy="6127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19251" y="1800225"/>
            <a:ext cx="5029200" cy="3582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851651" y="1800225"/>
            <a:ext cx="5029200" cy="3582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101600" y="6596063"/>
            <a:ext cx="3860800" cy="201612"/>
          </a:xfrm>
        </p:spPr>
        <p:txBody>
          <a:bodyPr/>
          <a:lstStyle>
            <a:lvl1pPr>
              <a:defRPr/>
            </a:lvl1pPr>
          </a:lstStyle>
          <a:p>
            <a:endParaRPr lang="en-US" altLang="en-US"/>
          </a:p>
        </p:txBody>
      </p:sp>
      <p:sp>
        <p:nvSpPr>
          <p:cNvPr id="6" name="Slide Number Placeholder 5"/>
          <p:cNvSpPr>
            <a:spLocks noGrp="1"/>
          </p:cNvSpPr>
          <p:nvPr>
            <p:ph type="sldNum" sz="quarter" idx="11"/>
          </p:nvPr>
        </p:nvSpPr>
        <p:spPr>
          <a:xfrm>
            <a:off x="4876800" y="6337301"/>
            <a:ext cx="2844800" cy="384175"/>
          </a:xfrm>
        </p:spPr>
        <p:txBody>
          <a:bodyPr/>
          <a:lstStyle>
            <a:lvl1pPr>
              <a:defRPr/>
            </a:lvl1pPr>
          </a:lstStyle>
          <a:p>
            <a:fld id="{69136C4E-A3F6-465E-959D-8F0C49FC7B79}" type="slidenum">
              <a:rPr lang="en-US" altLang="en-US"/>
              <a:pPr/>
              <a:t>‹#›</a:t>
            </a:fld>
            <a:endParaRPr lang="en-US" altLang="en-US"/>
          </a:p>
        </p:txBody>
      </p:sp>
    </p:spTree>
    <p:extLst>
      <p:ext uri="{BB962C8B-B14F-4D97-AF65-F5344CB8AC3E}">
        <p14:creationId xmlns:p14="http://schemas.microsoft.com/office/powerpoint/2010/main" val="3683739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11/30/2015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 id="2147483665" r:id="rId17"/>
    <p:sldLayoutId id="2147483666"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natresnet.or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0701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Line 6"/>
          <p:cNvSpPr>
            <a:spLocks noChangeShapeType="1"/>
          </p:cNvSpPr>
          <p:nvPr/>
        </p:nvSpPr>
        <p:spPr bwMode="auto">
          <a:xfrm>
            <a:off x="2463800" y="1371600"/>
            <a:ext cx="0" cy="3124200"/>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0" name="Rectangle 2"/>
          <p:cNvSpPr>
            <a:spLocks noGrp="1" noChangeArrowheads="1"/>
          </p:cNvSpPr>
          <p:nvPr>
            <p:ph type="ctrTitle"/>
          </p:nvPr>
        </p:nvSpPr>
        <p:spPr>
          <a:xfrm>
            <a:off x="3048000" y="1066801"/>
            <a:ext cx="5791200" cy="1527175"/>
          </a:xfrm>
          <a:noFill/>
        </p:spPr>
        <p:txBody>
          <a:bodyPr/>
          <a:lstStyle/>
          <a:p>
            <a:pPr>
              <a:lnSpc>
                <a:spcPct val="90000"/>
              </a:lnSpc>
            </a:pPr>
            <a:r>
              <a:rPr lang="en-US" altLang="en-US" sz="4000"/>
              <a:t>GREEN BUILDING</a:t>
            </a:r>
          </a:p>
        </p:txBody>
      </p:sp>
      <p:sp>
        <p:nvSpPr>
          <p:cNvPr id="2051" name="Rectangle 3"/>
          <p:cNvSpPr>
            <a:spLocks noGrp="1" noChangeArrowheads="1"/>
          </p:cNvSpPr>
          <p:nvPr>
            <p:ph type="subTitle" idx="1"/>
          </p:nvPr>
        </p:nvSpPr>
        <p:spPr>
          <a:xfrm>
            <a:off x="3059114" y="2590801"/>
            <a:ext cx="4789487" cy="1427163"/>
          </a:xfrm>
          <a:noFill/>
        </p:spPr>
        <p:txBody>
          <a:bodyPr>
            <a:normAutofit/>
          </a:bodyPr>
          <a:lstStyle/>
          <a:p>
            <a:endParaRPr lang="en-US" altLang="en-US" sz="2000" dirty="0"/>
          </a:p>
        </p:txBody>
      </p:sp>
    </p:spTree>
    <p:extLst>
      <p:ext uri="{BB962C8B-B14F-4D97-AF65-F5344CB8AC3E}">
        <p14:creationId xmlns:p14="http://schemas.microsoft.com/office/powerpoint/2010/main" val="18410743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Agenda</a:t>
            </a:r>
          </a:p>
        </p:txBody>
      </p:sp>
      <p:sp>
        <p:nvSpPr>
          <p:cNvPr id="4099" name="Rectangle 3"/>
          <p:cNvSpPr>
            <a:spLocks noGrp="1" noChangeArrowheads="1"/>
          </p:cNvSpPr>
          <p:nvPr>
            <p:ph type="body" idx="1"/>
          </p:nvPr>
        </p:nvSpPr>
        <p:spPr/>
        <p:txBody>
          <a:bodyPr/>
          <a:lstStyle/>
          <a:p>
            <a:r>
              <a:rPr lang="en-US" altLang="en-US"/>
              <a:t>Overview of Green Building </a:t>
            </a:r>
          </a:p>
          <a:p>
            <a:r>
              <a:rPr lang="en-US" altLang="en-US"/>
              <a:t>Green Building Standards</a:t>
            </a:r>
          </a:p>
          <a:p>
            <a:r>
              <a:rPr lang="en-US" altLang="en-US"/>
              <a:t>Green Building Incentives</a:t>
            </a:r>
          </a:p>
          <a:p>
            <a:r>
              <a:rPr lang="en-US" altLang="en-US"/>
              <a:t>Green Building Issues – Leasing</a:t>
            </a:r>
          </a:p>
          <a:p>
            <a:r>
              <a:rPr lang="en-US" altLang="en-US"/>
              <a:t>Green Building Issues – Design and Construction</a:t>
            </a:r>
          </a:p>
          <a:p>
            <a:endParaRPr lang="en-US" altLang="en-US"/>
          </a:p>
          <a:p>
            <a:pPr>
              <a:buFont typeface="Wingdings" panose="05000000000000000000" pitchFamily="2" charset="2"/>
              <a:buNone/>
            </a:pPr>
            <a:endParaRPr lang="en-US" altLang="en-US"/>
          </a:p>
        </p:txBody>
      </p:sp>
    </p:spTree>
    <p:extLst>
      <p:ext uri="{BB962C8B-B14F-4D97-AF65-F5344CB8AC3E}">
        <p14:creationId xmlns:p14="http://schemas.microsoft.com/office/powerpoint/2010/main" val="1824865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a:t>What is a “Green Building”</a:t>
            </a:r>
          </a:p>
        </p:txBody>
      </p:sp>
      <p:sp>
        <p:nvSpPr>
          <p:cNvPr id="47107" name="Rectangle 3"/>
          <p:cNvSpPr>
            <a:spLocks noGrp="1" noChangeArrowheads="1"/>
          </p:cNvSpPr>
          <p:nvPr>
            <p:ph type="body" idx="1"/>
          </p:nvPr>
        </p:nvSpPr>
        <p:spPr/>
        <p:txBody>
          <a:bodyPr/>
          <a:lstStyle/>
          <a:p>
            <a:endParaRPr lang="en-US" altLang="en-US"/>
          </a:p>
          <a:p>
            <a:pPr>
              <a:buFont typeface="Wingdings" panose="05000000000000000000" pitchFamily="2" charset="2"/>
              <a:buNone/>
            </a:pPr>
            <a:r>
              <a:rPr lang="en-US" altLang="en-US"/>
              <a:t>“Green” Buildings are high performance structures that also meet certain standards for reducing natural resource consumption   </a:t>
            </a:r>
          </a:p>
          <a:p>
            <a:endParaRPr lang="en-US" altLang="en-US"/>
          </a:p>
        </p:txBody>
      </p:sp>
    </p:spTree>
    <p:extLst>
      <p:ext uri="{BB962C8B-B14F-4D97-AF65-F5344CB8AC3E}">
        <p14:creationId xmlns:p14="http://schemas.microsoft.com/office/powerpoint/2010/main" val="3496369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What is a “Green Building”?</a:t>
            </a:r>
          </a:p>
        </p:txBody>
      </p:sp>
      <p:sp>
        <p:nvSpPr>
          <p:cNvPr id="5123" name="Rectangle 3"/>
          <p:cNvSpPr>
            <a:spLocks noGrp="1" noChangeArrowheads="1"/>
          </p:cNvSpPr>
          <p:nvPr>
            <p:ph type="body" idx="1"/>
          </p:nvPr>
        </p:nvSpPr>
        <p:spPr/>
        <p:txBody>
          <a:bodyPr/>
          <a:lstStyle/>
          <a:p>
            <a:pPr>
              <a:lnSpc>
                <a:spcPct val="80000"/>
              </a:lnSpc>
            </a:pPr>
            <a:r>
              <a:rPr lang="en-US" altLang="en-US" sz="2400"/>
              <a:t>“Green” or “Sustainable” buildings are characterized by:</a:t>
            </a:r>
          </a:p>
          <a:p>
            <a:pPr lvl="1">
              <a:lnSpc>
                <a:spcPct val="80000"/>
              </a:lnSpc>
            </a:pPr>
            <a:r>
              <a:rPr lang="en-US" altLang="en-US" sz="2000"/>
              <a:t>efficient management of energy and water resources </a:t>
            </a:r>
          </a:p>
          <a:p>
            <a:pPr lvl="1">
              <a:lnSpc>
                <a:spcPct val="80000"/>
              </a:lnSpc>
            </a:pPr>
            <a:r>
              <a:rPr lang="en-US" altLang="en-US" sz="2000"/>
              <a:t>management of material resources and waste </a:t>
            </a:r>
          </a:p>
          <a:p>
            <a:pPr lvl="1">
              <a:lnSpc>
                <a:spcPct val="80000"/>
              </a:lnSpc>
            </a:pPr>
            <a:r>
              <a:rPr lang="en-US" altLang="en-US" sz="2000"/>
              <a:t>restoration and protection of environmental quality </a:t>
            </a:r>
          </a:p>
          <a:p>
            <a:pPr lvl="1">
              <a:lnSpc>
                <a:spcPct val="80000"/>
              </a:lnSpc>
            </a:pPr>
            <a:r>
              <a:rPr lang="en-US" altLang="en-US" sz="2000"/>
              <a:t>enhancement and protection of health and indoor environmental quality </a:t>
            </a:r>
          </a:p>
          <a:p>
            <a:pPr lvl="1">
              <a:lnSpc>
                <a:spcPct val="80000"/>
              </a:lnSpc>
            </a:pPr>
            <a:r>
              <a:rPr lang="en-US" altLang="en-US" sz="2000"/>
              <a:t>reinforcement of natural systems </a:t>
            </a:r>
          </a:p>
          <a:p>
            <a:pPr lvl="1">
              <a:lnSpc>
                <a:spcPct val="80000"/>
              </a:lnSpc>
            </a:pPr>
            <a:r>
              <a:rPr lang="en-US" altLang="en-US" sz="2000"/>
              <a:t>analysis of the life cycle costs and benefits of materials and methods </a:t>
            </a:r>
          </a:p>
          <a:p>
            <a:pPr lvl="1">
              <a:lnSpc>
                <a:spcPct val="80000"/>
              </a:lnSpc>
            </a:pPr>
            <a:r>
              <a:rPr lang="en-US" altLang="en-US" sz="2000"/>
              <a:t>integration of the design decision-making process </a:t>
            </a:r>
          </a:p>
        </p:txBody>
      </p:sp>
    </p:spTree>
    <p:extLst>
      <p:ext uri="{BB962C8B-B14F-4D97-AF65-F5344CB8AC3E}">
        <p14:creationId xmlns:p14="http://schemas.microsoft.com/office/powerpoint/2010/main" val="2816585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a:t>What is a “Green Building”</a:t>
            </a:r>
          </a:p>
        </p:txBody>
      </p:sp>
      <p:sp>
        <p:nvSpPr>
          <p:cNvPr id="48131" name="Rectangle 3"/>
          <p:cNvSpPr>
            <a:spLocks noGrp="1" noChangeArrowheads="1"/>
          </p:cNvSpPr>
          <p:nvPr>
            <p:ph type="body" idx="1"/>
          </p:nvPr>
        </p:nvSpPr>
        <p:spPr/>
        <p:txBody>
          <a:bodyPr/>
          <a:lstStyle/>
          <a:p>
            <a:pPr>
              <a:lnSpc>
                <a:spcPct val="90000"/>
              </a:lnSpc>
            </a:pPr>
            <a:r>
              <a:rPr lang="en-US" altLang="en-US"/>
              <a:t>“Metrics” for such “green” benefits are  articulated and certified by LEED, BuiltGreen or other organizations</a:t>
            </a:r>
          </a:p>
          <a:p>
            <a:pPr>
              <a:lnSpc>
                <a:spcPct val="90000"/>
              </a:lnSpc>
            </a:pPr>
            <a:r>
              <a:rPr lang="en-US" altLang="en-US"/>
              <a:t>Green standards measure different environmental qualities of buildings</a:t>
            </a:r>
          </a:p>
          <a:p>
            <a:pPr>
              <a:lnSpc>
                <a:spcPct val="90000"/>
              </a:lnSpc>
            </a:pPr>
            <a:r>
              <a:rPr lang="en-US" altLang="en-US"/>
              <a:t>Each has a different emphasis and purpose</a:t>
            </a:r>
          </a:p>
        </p:txBody>
      </p:sp>
    </p:spTree>
    <p:extLst>
      <p:ext uri="{BB962C8B-B14F-4D97-AF65-F5344CB8AC3E}">
        <p14:creationId xmlns:p14="http://schemas.microsoft.com/office/powerpoint/2010/main" val="3526294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t>What is a “Green Building”?</a:t>
            </a:r>
          </a:p>
        </p:txBody>
      </p:sp>
      <p:sp>
        <p:nvSpPr>
          <p:cNvPr id="6147" name="Rectangle 3"/>
          <p:cNvSpPr>
            <a:spLocks noGrp="1" noChangeArrowheads="1"/>
          </p:cNvSpPr>
          <p:nvPr>
            <p:ph type="body" idx="1"/>
          </p:nvPr>
        </p:nvSpPr>
        <p:spPr/>
        <p:txBody>
          <a:bodyPr/>
          <a:lstStyle/>
          <a:p>
            <a:r>
              <a:rPr lang="en-US" altLang="en-US" sz="2800"/>
              <a:t>Green Building standards include:</a:t>
            </a:r>
          </a:p>
          <a:p>
            <a:pPr lvl="1"/>
            <a:r>
              <a:rPr lang="en-US" altLang="en-US" sz="2400" b="1"/>
              <a:t>Leadership in Energy and Environmental Design (LEED)</a:t>
            </a:r>
            <a:r>
              <a:rPr lang="en-US" altLang="en-US" sz="2400"/>
              <a:t> </a:t>
            </a:r>
          </a:p>
          <a:p>
            <a:pPr lvl="1"/>
            <a:r>
              <a:rPr lang="en-US" altLang="en-US" sz="2400" b="1"/>
              <a:t>Green Globes</a:t>
            </a:r>
            <a:r>
              <a:rPr lang="en-US" altLang="en-US" sz="2400"/>
              <a:t> </a:t>
            </a:r>
          </a:p>
          <a:p>
            <a:pPr lvl="1"/>
            <a:r>
              <a:rPr lang="en-US" altLang="en-US" sz="2400" b="1"/>
              <a:t>Model Green Homebuilding Guidelines</a:t>
            </a:r>
            <a:r>
              <a:rPr lang="en-US" altLang="en-US" sz="2400"/>
              <a:t> </a:t>
            </a:r>
          </a:p>
          <a:p>
            <a:pPr lvl="1"/>
            <a:r>
              <a:rPr lang="en-US" altLang="en-US" sz="2400" b="1"/>
              <a:t>BuiltGreen</a:t>
            </a:r>
            <a:r>
              <a:rPr lang="en-US" altLang="en-US" sz="2400"/>
              <a:t> </a:t>
            </a:r>
          </a:p>
          <a:p>
            <a:pPr lvl="1"/>
            <a:r>
              <a:rPr lang="en-US" altLang="en-US" sz="2400" b="1"/>
              <a:t>Energy Star</a:t>
            </a:r>
            <a:r>
              <a:rPr lang="en-US" altLang="en-US" sz="2400"/>
              <a:t> </a:t>
            </a:r>
          </a:p>
          <a:p>
            <a:pPr lvl="1"/>
            <a:r>
              <a:rPr lang="en-US" altLang="en-US" sz="2400" b="1"/>
              <a:t>Living Building</a:t>
            </a:r>
          </a:p>
        </p:txBody>
      </p:sp>
    </p:spTree>
    <p:extLst>
      <p:ext uri="{BB962C8B-B14F-4D97-AF65-F5344CB8AC3E}">
        <p14:creationId xmlns:p14="http://schemas.microsoft.com/office/powerpoint/2010/main" val="3511792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a:t>Why go “Green”?</a:t>
            </a:r>
          </a:p>
        </p:txBody>
      </p:sp>
      <p:sp>
        <p:nvSpPr>
          <p:cNvPr id="7171" name="Rectangle 3"/>
          <p:cNvSpPr>
            <a:spLocks noGrp="1" noChangeArrowheads="1"/>
          </p:cNvSpPr>
          <p:nvPr>
            <p:ph type="body" idx="1"/>
          </p:nvPr>
        </p:nvSpPr>
        <p:spPr/>
        <p:txBody>
          <a:bodyPr/>
          <a:lstStyle/>
          <a:p>
            <a:r>
              <a:rPr lang="en-US" altLang="en-US" sz="2800"/>
              <a:t>Green makes business sense</a:t>
            </a:r>
          </a:p>
          <a:p>
            <a:pPr lvl="1"/>
            <a:r>
              <a:rPr lang="en-US" altLang="en-US" sz="2400"/>
              <a:t>Increased flexibility to allow for longer building and TI useful life and reuse of materials</a:t>
            </a:r>
          </a:p>
          <a:p>
            <a:pPr lvl="1"/>
            <a:r>
              <a:rPr lang="en-US" altLang="en-US" sz="2400"/>
              <a:t>Improved building performance</a:t>
            </a:r>
          </a:p>
          <a:p>
            <a:pPr lvl="1"/>
            <a:r>
              <a:rPr lang="en-US" altLang="en-US" sz="2600"/>
              <a:t>Increased revenue (higher rents/sales price, improved productivity, fewer/shorter vacancies)</a:t>
            </a:r>
          </a:p>
          <a:p>
            <a:pPr lvl="1"/>
            <a:r>
              <a:rPr lang="en-US" altLang="en-US" sz="2600"/>
              <a:t>Lower cost (utilities, costs of conversion)</a:t>
            </a:r>
          </a:p>
          <a:p>
            <a:endParaRPr lang="en-US" altLang="en-US" sz="2800"/>
          </a:p>
        </p:txBody>
      </p:sp>
    </p:spTree>
    <p:extLst>
      <p:ext uri="{BB962C8B-B14F-4D97-AF65-F5344CB8AC3E}">
        <p14:creationId xmlns:p14="http://schemas.microsoft.com/office/powerpoint/2010/main" val="1741982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Why Go “Green”?</a:t>
            </a:r>
          </a:p>
        </p:txBody>
      </p:sp>
      <p:sp>
        <p:nvSpPr>
          <p:cNvPr id="8195" name="Rectangle 3"/>
          <p:cNvSpPr>
            <a:spLocks noGrp="1" noChangeArrowheads="1"/>
          </p:cNvSpPr>
          <p:nvPr>
            <p:ph type="body" idx="1"/>
          </p:nvPr>
        </p:nvSpPr>
        <p:spPr/>
        <p:txBody>
          <a:bodyPr/>
          <a:lstStyle/>
          <a:p>
            <a:r>
              <a:rPr lang="en-US" altLang="en-US"/>
              <a:t>Going “Green” is the “right thing”</a:t>
            </a:r>
          </a:p>
          <a:p>
            <a:pPr lvl="1"/>
            <a:r>
              <a:rPr lang="en-US" altLang="en-US"/>
              <a:t>reduce carbon consumption, </a:t>
            </a:r>
          </a:p>
          <a:p>
            <a:pPr lvl="1"/>
            <a:r>
              <a:rPr lang="en-US" altLang="en-US"/>
              <a:t>energy independence, </a:t>
            </a:r>
          </a:p>
          <a:p>
            <a:pPr lvl="1"/>
            <a:r>
              <a:rPr lang="en-US" altLang="en-US"/>
              <a:t>encourage community, </a:t>
            </a:r>
          </a:p>
          <a:p>
            <a:pPr lvl="1"/>
            <a:r>
              <a:rPr lang="en-US" altLang="en-US"/>
              <a:t>preserve natural systems</a:t>
            </a:r>
          </a:p>
        </p:txBody>
      </p:sp>
    </p:spTree>
    <p:extLst>
      <p:ext uri="{BB962C8B-B14F-4D97-AF65-F5344CB8AC3E}">
        <p14:creationId xmlns:p14="http://schemas.microsoft.com/office/powerpoint/2010/main" val="1072250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ltLang="en-US" sz="3400"/>
              <a:t>Is “Green” real or just a marketing fad?</a:t>
            </a:r>
          </a:p>
        </p:txBody>
      </p:sp>
      <p:sp>
        <p:nvSpPr>
          <p:cNvPr id="9220" name="Rectangle 4"/>
          <p:cNvSpPr>
            <a:spLocks noGrp="1" noChangeArrowheads="1"/>
          </p:cNvSpPr>
          <p:nvPr>
            <p:ph type="body" sz="half" idx="1"/>
          </p:nvPr>
        </p:nvSpPr>
        <p:spPr/>
        <p:txBody>
          <a:bodyPr/>
          <a:lstStyle/>
          <a:p>
            <a:r>
              <a:rPr lang="en-US" altLang="en-US" sz="2800"/>
              <a:t>Does certification under LEED or any of the other “Green” rating systems bring meaningful environmental or economic benefit?</a:t>
            </a:r>
          </a:p>
        </p:txBody>
      </p:sp>
      <p:pic>
        <p:nvPicPr>
          <p:cNvPr id="9228" name="Picture 12" descr="The truly wise scarecrow; who really didn't need a brain...he was smart already!"/>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662738" y="2311400"/>
            <a:ext cx="3771900" cy="2560638"/>
          </a:xfr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224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US" altLang="en-US"/>
              <a:t>Green – Real or Just Marketing </a:t>
            </a:r>
          </a:p>
        </p:txBody>
      </p:sp>
      <p:sp>
        <p:nvSpPr>
          <p:cNvPr id="80899" name="Rectangle 3"/>
          <p:cNvSpPr>
            <a:spLocks noGrp="1" noChangeArrowheads="1"/>
          </p:cNvSpPr>
          <p:nvPr>
            <p:ph type="body" idx="1"/>
          </p:nvPr>
        </p:nvSpPr>
        <p:spPr/>
        <p:txBody>
          <a:bodyPr/>
          <a:lstStyle/>
          <a:p>
            <a:r>
              <a:rPr lang="en-US" altLang="en-US" sz="2800"/>
              <a:t>LEED has been widely criticized :</a:t>
            </a:r>
          </a:p>
          <a:p>
            <a:pPr lvl="1"/>
            <a:r>
              <a:rPr lang="en-US" altLang="en-US" sz="2400"/>
              <a:t>Focus is not on key factors in current climate change crisis – CO2 and energy</a:t>
            </a:r>
          </a:p>
          <a:p>
            <a:pPr lvl="1"/>
            <a:r>
              <a:rPr lang="en-US" altLang="en-US" sz="2400"/>
              <a:t>Looks only at prescriptive design, not measurable performance</a:t>
            </a:r>
          </a:p>
          <a:p>
            <a:pPr lvl="1"/>
            <a:r>
              <a:rPr lang="en-US" altLang="en-US" sz="2400"/>
              <a:t>Favors bells and whistles, not basic good design</a:t>
            </a:r>
          </a:p>
          <a:p>
            <a:pPr lvl="1"/>
            <a:r>
              <a:rPr lang="en-US" altLang="en-US" sz="2400"/>
              <a:t>Too complicated, bureaucratic and expensive</a:t>
            </a:r>
          </a:p>
        </p:txBody>
      </p:sp>
    </p:spTree>
    <p:extLst>
      <p:ext uri="{BB962C8B-B14F-4D97-AF65-F5344CB8AC3E}">
        <p14:creationId xmlns:p14="http://schemas.microsoft.com/office/powerpoint/2010/main" val="3114279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US" altLang="en-US"/>
              <a:t>Green – Real or Just Marketing</a:t>
            </a:r>
          </a:p>
        </p:txBody>
      </p:sp>
      <p:sp>
        <p:nvSpPr>
          <p:cNvPr id="81923" name="Rectangle 3"/>
          <p:cNvSpPr>
            <a:spLocks noGrp="1" noChangeArrowheads="1"/>
          </p:cNvSpPr>
          <p:nvPr>
            <p:ph type="body" idx="1"/>
          </p:nvPr>
        </p:nvSpPr>
        <p:spPr/>
        <p:txBody>
          <a:bodyPr/>
          <a:lstStyle/>
          <a:p>
            <a:r>
              <a:rPr lang="en-US" altLang="en-US"/>
              <a:t>LEED not necessarily valued in marketplace</a:t>
            </a:r>
          </a:p>
          <a:p>
            <a:pPr lvl="1"/>
            <a:r>
              <a:rPr lang="en-US" altLang="en-US"/>
              <a:t>2009 RICS Study:  LEED rating did not statistically improve rents while Energy Star rating associated with rents higher by 3.3%</a:t>
            </a:r>
          </a:p>
        </p:txBody>
      </p:sp>
    </p:spTree>
    <p:extLst>
      <p:ext uri="{BB962C8B-B14F-4D97-AF65-F5344CB8AC3E}">
        <p14:creationId xmlns:p14="http://schemas.microsoft.com/office/powerpoint/2010/main" val="1403897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“Defining Success Together”</a:t>
            </a:r>
          </a:p>
        </p:txBody>
      </p:sp>
      <p:sp>
        <p:nvSpPr>
          <p:cNvPr id="10243" name="Rectangle 3"/>
          <p:cNvSpPr>
            <a:spLocks noGrp="1" noChangeArrowheads="1"/>
          </p:cNvSpPr>
          <p:nvPr>
            <p:ph type="body" idx="1"/>
          </p:nvPr>
        </p:nvSpPr>
        <p:spPr/>
        <p:txBody>
          <a:bodyPr/>
          <a:lstStyle/>
          <a:p>
            <a:r>
              <a:rPr lang="en-US" altLang="en-US"/>
              <a:t>Because of various standards and outcomes, it is important to work with client to understand just what client wants to achieve in undertaking a “green building” project</a:t>
            </a:r>
          </a:p>
          <a:p>
            <a:endParaRPr lang="en-US" altLang="en-US"/>
          </a:p>
          <a:p>
            <a:endParaRPr lang="en-US" altLang="en-US"/>
          </a:p>
        </p:txBody>
      </p:sp>
    </p:spTree>
    <p:extLst>
      <p:ext uri="{BB962C8B-B14F-4D97-AF65-F5344CB8AC3E}">
        <p14:creationId xmlns:p14="http://schemas.microsoft.com/office/powerpoint/2010/main" val="3500154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“Defining Success Together”</a:t>
            </a:r>
          </a:p>
        </p:txBody>
      </p:sp>
      <p:sp>
        <p:nvSpPr>
          <p:cNvPr id="11267" name="Rectangle 3"/>
          <p:cNvSpPr>
            <a:spLocks noGrp="1" noChangeArrowheads="1"/>
          </p:cNvSpPr>
          <p:nvPr>
            <p:ph type="body" idx="1"/>
          </p:nvPr>
        </p:nvSpPr>
        <p:spPr/>
        <p:txBody>
          <a:bodyPr/>
          <a:lstStyle/>
          <a:p>
            <a:r>
              <a:rPr lang="en-US" altLang="en-US" sz="2800"/>
              <a:t>Green Building legal issues revolve around:</a:t>
            </a:r>
          </a:p>
          <a:p>
            <a:pPr lvl="1"/>
            <a:r>
              <a:rPr lang="en-US" altLang="en-US" sz="2400"/>
              <a:t>Identifying parties’ “values” and negotiating agreements that result in “wins”</a:t>
            </a:r>
          </a:p>
          <a:p>
            <a:pPr lvl="1"/>
            <a:r>
              <a:rPr lang="en-US" altLang="en-US" sz="2400"/>
              <a:t>Allocating risks, benefits, burdens and responsibilities</a:t>
            </a:r>
          </a:p>
          <a:p>
            <a:pPr lvl="1"/>
            <a:r>
              <a:rPr lang="en-US" altLang="en-US" sz="2400"/>
              <a:t>Anticipating and avoiding unnecessary trouble</a:t>
            </a:r>
          </a:p>
        </p:txBody>
      </p:sp>
    </p:spTree>
    <p:extLst>
      <p:ext uri="{BB962C8B-B14F-4D97-AF65-F5344CB8AC3E}">
        <p14:creationId xmlns:p14="http://schemas.microsoft.com/office/powerpoint/2010/main" val="1518092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a:t>Overview of Green Building</a:t>
            </a:r>
          </a:p>
        </p:txBody>
      </p:sp>
      <p:sp>
        <p:nvSpPr>
          <p:cNvPr id="12291" name="Rectangle 3"/>
          <p:cNvSpPr>
            <a:spLocks noGrp="1" noChangeArrowheads="1"/>
          </p:cNvSpPr>
          <p:nvPr>
            <p:ph type="body" idx="1"/>
          </p:nvPr>
        </p:nvSpPr>
        <p:spPr/>
        <p:txBody>
          <a:bodyPr/>
          <a:lstStyle/>
          <a:p>
            <a:r>
              <a:rPr lang="en-US" altLang="en-US"/>
              <a:t>Green Building Standards</a:t>
            </a:r>
          </a:p>
          <a:p>
            <a:r>
              <a:rPr lang="en-US" altLang="en-US"/>
              <a:t>Green Building Incentives </a:t>
            </a:r>
          </a:p>
          <a:p>
            <a:r>
              <a:rPr lang="en-US" altLang="en-US"/>
              <a:t>Green Building Leasing</a:t>
            </a:r>
          </a:p>
          <a:p>
            <a:r>
              <a:rPr lang="en-US" altLang="en-US"/>
              <a:t>Green Building Design and Construction</a:t>
            </a:r>
          </a:p>
        </p:txBody>
      </p:sp>
    </p:spTree>
    <p:extLst>
      <p:ext uri="{BB962C8B-B14F-4D97-AF65-F5344CB8AC3E}">
        <p14:creationId xmlns:p14="http://schemas.microsoft.com/office/powerpoint/2010/main" val="1371501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altLang="en-US"/>
              <a:t>Green Building Standards</a:t>
            </a:r>
          </a:p>
        </p:txBody>
      </p:sp>
      <p:sp>
        <p:nvSpPr>
          <p:cNvPr id="13315" name="Rectangle 3"/>
          <p:cNvSpPr>
            <a:spLocks noGrp="1" noChangeArrowheads="1"/>
          </p:cNvSpPr>
          <p:nvPr>
            <p:ph type="body" idx="1"/>
          </p:nvPr>
        </p:nvSpPr>
        <p:spPr/>
        <p:txBody>
          <a:bodyPr/>
          <a:lstStyle/>
          <a:p>
            <a:r>
              <a:rPr lang="en-US" altLang="en-US" b="1"/>
              <a:t>LEED</a:t>
            </a:r>
            <a:r>
              <a:rPr lang="en-US" altLang="en-US"/>
              <a:t> – </a:t>
            </a:r>
            <a:r>
              <a:rPr lang="en-US" altLang="en-US" b="1"/>
              <a:t>Leadership in Energy and Environmental Design </a:t>
            </a:r>
          </a:p>
          <a:p>
            <a:pPr lvl="1"/>
            <a:r>
              <a:rPr lang="en-US" altLang="en-US"/>
              <a:t>Administered by the U. S. Green Building Council</a:t>
            </a:r>
          </a:p>
          <a:p>
            <a:pPr lvl="1"/>
            <a:r>
              <a:rPr lang="en-US" altLang="en-US"/>
              <a:t>Voluntary, consensus-based system</a:t>
            </a:r>
          </a:p>
        </p:txBody>
      </p:sp>
    </p:spTree>
    <p:extLst>
      <p:ext uri="{BB962C8B-B14F-4D97-AF65-F5344CB8AC3E}">
        <p14:creationId xmlns:p14="http://schemas.microsoft.com/office/powerpoint/2010/main" val="1821162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en-US"/>
              <a:t>LEED Basics – Why LEED?</a:t>
            </a:r>
          </a:p>
        </p:txBody>
      </p:sp>
      <p:sp>
        <p:nvSpPr>
          <p:cNvPr id="15363" name="Rectangle 3"/>
          <p:cNvSpPr>
            <a:spLocks noGrp="1" noChangeArrowheads="1"/>
          </p:cNvSpPr>
          <p:nvPr>
            <p:ph type="body" idx="1"/>
          </p:nvPr>
        </p:nvSpPr>
        <p:spPr/>
        <p:txBody>
          <a:bodyPr/>
          <a:lstStyle/>
          <a:p>
            <a:pPr>
              <a:lnSpc>
                <a:spcPct val="80000"/>
              </a:lnSpc>
            </a:pPr>
            <a:r>
              <a:rPr lang="en-US" altLang="en-US" sz="2800"/>
              <a:t>The “built environment” accounts </a:t>
            </a:r>
            <a:br>
              <a:rPr lang="en-US" altLang="en-US" sz="2800"/>
            </a:br>
            <a:r>
              <a:rPr lang="en-US" altLang="en-US" sz="2800"/>
              <a:t>for approximately:</a:t>
            </a:r>
          </a:p>
          <a:p>
            <a:pPr lvl="1">
              <a:lnSpc>
                <a:spcPct val="80000"/>
              </a:lnSpc>
            </a:pPr>
            <a:r>
              <a:rPr lang="en-US" altLang="en-US" sz="2400"/>
              <a:t>40% of global consumption of raw materials</a:t>
            </a:r>
          </a:p>
          <a:p>
            <a:pPr lvl="1">
              <a:lnSpc>
                <a:spcPct val="80000"/>
              </a:lnSpc>
            </a:pPr>
            <a:r>
              <a:rPr lang="en-US" altLang="en-US" sz="2400"/>
              <a:t>37% of primary U. S. energy consumption (operations)</a:t>
            </a:r>
          </a:p>
          <a:p>
            <a:pPr lvl="1">
              <a:lnSpc>
                <a:spcPct val="80000"/>
              </a:lnSpc>
            </a:pPr>
            <a:r>
              <a:rPr lang="en-US" altLang="en-US" sz="2400"/>
              <a:t>68% of U. S. electricity consumption</a:t>
            </a:r>
          </a:p>
          <a:p>
            <a:pPr lvl="1">
              <a:lnSpc>
                <a:spcPct val="80000"/>
              </a:lnSpc>
            </a:pPr>
            <a:r>
              <a:rPr lang="en-US" altLang="en-US" sz="2400"/>
              <a:t>12% of U. S. potable water consumption</a:t>
            </a:r>
          </a:p>
          <a:p>
            <a:pPr lvl="1">
              <a:lnSpc>
                <a:spcPct val="80000"/>
              </a:lnSpc>
            </a:pPr>
            <a:r>
              <a:rPr lang="en-US" altLang="en-US" sz="2400"/>
              <a:t>40% of U. S. sold waste stream</a:t>
            </a:r>
          </a:p>
          <a:p>
            <a:pPr lvl="1">
              <a:lnSpc>
                <a:spcPct val="80000"/>
              </a:lnSpc>
            </a:pPr>
            <a:r>
              <a:rPr lang="en-US" altLang="en-US" sz="2400"/>
              <a:t>35% of U. S. carbon dioxide emissions</a:t>
            </a:r>
          </a:p>
        </p:txBody>
      </p:sp>
    </p:spTree>
    <p:extLst>
      <p:ext uri="{BB962C8B-B14F-4D97-AF65-F5344CB8AC3E}">
        <p14:creationId xmlns:p14="http://schemas.microsoft.com/office/powerpoint/2010/main" val="1896752903"/>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en-US"/>
              <a:t>LEED Basics – Why LEED?</a:t>
            </a:r>
          </a:p>
        </p:txBody>
      </p:sp>
      <p:sp>
        <p:nvSpPr>
          <p:cNvPr id="16387" name="Rectangle 3"/>
          <p:cNvSpPr>
            <a:spLocks noGrp="1" noChangeArrowheads="1"/>
          </p:cNvSpPr>
          <p:nvPr>
            <p:ph type="body" idx="1"/>
          </p:nvPr>
        </p:nvSpPr>
        <p:spPr/>
        <p:txBody>
          <a:bodyPr/>
          <a:lstStyle/>
          <a:p>
            <a:pPr>
              <a:lnSpc>
                <a:spcPct val="90000"/>
              </a:lnSpc>
            </a:pPr>
            <a:r>
              <a:rPr lang="en-US" altLang="en-US" sz="2800"/>
              <a:t>Advertised as:</a:t>
            </a:r>
          </a:p>
          <a:p>
            <a:pPr lvl="1">
              <a:lnSpc>
                <a:spcPct val="90000"/>
              </a:lnSpc>
            </a:pPr>
            <a:r>
              <a:rPr lang="en-US" altLang="en-US" sz="2400"/>
              <a:t>Reducing environmental impact</a:t>
            </a:r>
          </a:p>
          <a:p>
            <a:pPr lvl="1">
              <a:lnSpc>
                <a:spcPct val="90000"/>
              </a:lnSpc>
            </a:pPr>
            <a:r>
              <a:rPr lang="en-US" altLang="en-US" sz="2400"/>
              <a:t>Reducing operating costs</a:t>
            </a:r>
          </a:p>
          <a:p>
            <a:pPr lvl="1">
              <a:lnSpc>
                <a:spcPct val="90000"/>
              </a:lnSpc>
            </a:pPr>
            <a:r>
              <a:rPr lang="en-US" altLang="en-US" sz="2400"/>
              <a:t>Increasing occupant comfort and productivity</a:t>
            </a:r>
          </a:p>
          <a:p>
            <a:pPr lvl="1">
              <a:lnSpc>
                <a:spcPct val="90000"/>
              </a:lnSpc>
            </a:pPr>
            <a:endParaRPr lang="en-US" altLang="en-US" sz="2400"/>
          </a:p>
          <a:p>
            <a:pPr>
              <a:lnSpc>
                <a:spcPct val="90000"/>
              </a:lnSpc>
            </a:pPr>
            <a:r>
              <a:rPr lang="en-US" altLang="en-US" sz="2800"/>
              <a:t>Other potential benefits:</a:t>
            </a:r>
          </a:p>
          <a:p>
            <a:pPr lvl="1">
              <a:lnSpc>
                <a:spcPct val="90000"/>
              </a:lnSpc>
            </a:pPr>
            <a:r>
              <a:rPr lang="en-US" altLang="en-US" sz="2400"/>
              <a:t>Higher rents?</a:t>
            </a:r>
          </a:p>
          <a:p>
            <a:pPr lvl="1">
              <a:lnSpc>
                <a:spcPct val="90000"/>
              </a:lnSpc>
            </a:pPr>
            <a:r>
              <a:rPr lang="en-US" altLang="en-US" sz="2400"/>
              <a:t>Higher sales price?</a:t>
            </a:r>
            <a:endParaRPr lang="en-US" altLang="en-US" sz="2400" b="1"/>
          </a:p>
        </p:txBody>
      </p:sp>
    </p:spTree>
    <p:extLst>
      <p:ext uri="{BB962C8B-B14F-4D97-AF65-F5344CB8AC3E}">
        <p14:creationId xmlns:p14="http://schemas.microsoft.com/office/powerpoint/2010/main" val="3285579911"/>
      </p:ext>
    </p:extLst>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t>LEED Basics – Rating Systems</a:t>
            </a:r>
          </a:p>
        </p:txBody>
      </p:sp>
      <p:sp>
        <p:nvSpPr>
          <p:cNvPr id="17411" name="Rectangle 3"/>
          <p:cNvSpPr>
            <a:spLocks noGrp="1" noChangeArrowheads="1"/>
          </p:cNvSpPr>
          <p:nvPr>
            <p:ph type="body" idx="1"/>
          </p:nvPr>
        </p:nvSpPr>
        <p:spPr/>
        <p:txBody>
          <a:bodyPr/>
          <a:lstStyle/>
          <a:p>
            <a:r>
              <a:rPr lang="en-US" altLang="en-US"/>
              <a:t>New Construction</a:t>
            </a:r>
          </a:p>
          <a:p>
            <a:r>
              <a:rPr lang="en-US" altLang="en-US"/>
              <a:t>Existing Buildings: O&amp;M </a:t>
            </a:r>
          </a:p>
          <a:p>
            <a:r>
              <a:rPr lang="en-US" altLang="en-US"/>
              <a:t>Commercial Interiors</a:t>
            </a:r>
          </a:p>
          <a:p>
            <a:r>
              <a:rPr lang="en-US" altLang="en-US"/>
              <a:t>Core and Shell</a:t>
            </a:r>
          </a:p>
          <a:p>
            <a:r>
              <a:rPr lang="en-US" altLang="en-US"/>
              <a:t>Schools</a:t>
            </a:r>
          </a:p>
          <a:p>
            <a:r>
              <a:rPr lang="en-US" altLang="en-US"/>
              <a:t>Homes</a:t>
            </a:r>
          </a:p>
        </p:txBody>
      </p:sp>
    </p:spTree>
    <p:extLst>
      <p:ext uri="{BB962C8B-B14F-4D97-AF65-F5344CB8AC3E}">
        <p14:creationId xmlns:p14="http://schemas.microsoft.com/office/powerpoint/2010/main" val="2576065083"/>
      </p:ext>
    </p:extLst>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US" altLang="en-US" sz="3400"/>
              <a:t>LEED Basics – Pilot Rating Systems</a:t>
            </a:r>
          </a:p>
        </p:txBody>
      </p:sp>
      <p:sp>
        <p:nvSpPr>
          <p:cNvPr id="75779" name="Rectangle 3"/>
          <p:cNvSpPr>
            <a:spLocks noGrp="1" noChangeArrowheads="1"/>
          </p:cNvSpPr>
          <p:nvPr>
            <p:ph type="body" idx="1"/>
          </p:nvPr>
        </p:nvSpPr>
        <p:spPr/>
        <p:txBody>
          <a:bodyPr/>
          <a:lstStyle/>
          <a:p>
            <a:pPr>
              <a:lnSpc>
                <a:spcPct val="80000"/>
              </a:lnSpc>
            </a:pPr>
            <a:r>
              <a:rPr lang="en-US" altLang="en-US" sz="2400" b="1"/>
              <a:t>Neighborhood Development</a:t>
            </a:r>
          </a:p>
          <a:p>
            <a:pPr lvl="1">
              <a:lnSpc>
                <a:spcPct val="80000"/>
              </a:lnSpc>
            </a:pPr>
            <a:r>
              <a:rPr lang="en-US" altLang="en-US" sz="2000" i="1"/>
              <a:t>Encourage healthy living</a:t>
            </a:r>
            <a:r>
              <a:rPr lang="en-US" altLang="en-US" sz="2000"/>
              <a:t> by creating compact, walkable, vibrant, mixed-use neighborhoods with good connections to nearby communities. </a:t>
            </a:r>
          </a:p>
          <a:p>
            <a:pPr lvl="1">
              <a:lnSpc>
                <a:spcPct val="80000"/>
              </a:lnSpc>
            </a:pPr>
            <a:r>
              <a:rPr lang="en-US" altLang="en-US" sz="2000" i="1"/>
              <a:t>Reduce urban sprawl</a:t>
            </a:r>
            <a:endParaRPr lang="en-US" altLang="en-US" sz="2000"/>
          </a:p>
          <a:p>
            <a:pPr lvl="1">
              <a:lnSpc>
                <a:spcPct val="80000"/>
              </a:lnSpc>
            </a:pPr>
            <a:r>
              <a:rPr lang="en-US" altLang="en-US" sz="2000" i="1"/>
              <a:t>Protect threatened species</a:t>
            </a:r>
          </a:p>
          <a:p>
            <a:pPr lvl="1">
              <a:lnSpc>
                <a:spcPct val="80000"/>
              </a:lnSpc>
            </a:pPr>
            <a:r>
              <a:rPr lang="en-US" altLang="en-US" sz="2000" i="1"/>
              <a:t>Increase transportation choice and decrease automobile dependence</a:t>
            </a:r>
            <a:r>
              <a:rPr lang="en-US" altLang="en-US" sz="2000"/>
              <a:t>. </a:t>
            </a:r>
            <a:br>
              <a:rPr lang="en-US" altLang="en-US" sz="2000"/>
            </a:br>
            <a:endParaRPr lang="en-US" altLang="en-US" sz="2000"/>
          </a:p>
          <a:p>
            <a:pPr>
              <a:lnSpc>
                <a:spcPct val="80000"/>
              </a:lnSpc>
            </a:pPr>
            <a:r>
              <a:rPr lang="en-US" altLang="en-US" sz="2400"/>
              <a:t>8 LEED-ND Pilot projects in Washington</a:t>
            </a:r>
          </a:p>
          <a:p>
            <a:pPr lvl="1">
              <a:lnSpc>
                <a:spcPct val="80000"/>
              </a:lnSpc>
            </a:pPr>
            <a:r>
              <a:rPr lang="en-US" altLang="en-US" sz="2000"/>
              <a:t>Including -- Thorton Place, South Lake Union</a:t>
            </a:r>
          </a:p>
        </p:txBody>
      </p:sp>
    </p:spTree>
    <p:extLst>
      <p:ext uri="{BB962C8B-B14F-4D97-AF65-F5344CB8AC3E}">
        <p14:creationId xmlns:p14="http://schemas.microsoft.com/office/powerpoint/2010/main" val="428601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altLang="en-US" sz="3400"/>
              <a:t>LEED Basics – Pilot Rating Systems</a:t>
            </a:r>
          </a:p>
        </p:txBody>
      </p:sp>
      <p:sp>
        <p:nvSpPr>
          <p:cNvPr id="76803" name="Rectangle 3"/>
          <p:cNvSpPr>
            <a:spLocks noGrp="1" noChangeArrowheads="1"/>
          </p:cNvSpPr>
          <p:nvPr>
            <p:ph type="body" idx="1"/>
          </p:nvPr>
        </p:nvSpPr>
        <p:spPr/>
        <p:txBody>
          <a:bodyPr/>
          <a:lstStyle/>
          <a:p>
            <a:r>
              <a:rPr lang="en-US" altLang="en-US"/>
              <a:t>Retail </a:t>
            </a:r>
          </a:p>
          <a:p>
            <a:r>
              <a:rPr lang="en-US" altLang="en-US"/>
              <a:t>Health Care </a:t>
            </a:r>
          </a:p>
          <a:p>
            <a:pPr lvl="1"/>
            <a:r>
              <a:rPr lang="en-US" altLang="en-US"/>
              <a:t>In cooperation with the Green Building for Health Care rating system</a:t>
            </a:r>
          </a:p>
        </p:txBody>
      </p:sp>
    </p:spTree>
    <p:extLst>
      <p:ext uri="{BB962C8B-B14F-4D97-AF65-F5344CB8AC3E}">
        <p14:creationId xmlns:p14="http://schemas.microsoft.com/office/powerpoint/2010/main" val="1632250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US" altLang="en-US"/>
              <a:t>LEED Basics</a:t>
            </a:r>
          </a:p>
        </p:txBody>
      </p:sp>
      <p:sp>
        <p:nvSpPr>
          <p:cNvPr id="60419" name="Rectangle 3"/>
          <p:cNvSpPr>
            <a:spLocks noGrp="1" noChangeArrowheads="1"/>
          </p:cNvSpPr>
          <p:nvPr>
            <p:ph type="body" idx="1"/>
          </p:nvPr>
        </p:nvSpPr>
        <p:spPr/>
        <p:txBody>
          <a:bodyPr/>
          <a:lstStyle/>
          <a:p>
            <a:pPr>
              <a:lnSpc>
                <a:spcPct val="90000"/>
              </a:lnSpc>
            </a:pPr>
            <a:r>
              <a:rPr lang="en-US" altLang="en-US" sz="2800"/>
              <a:t>LEED updated in 2009 </a:t>
            </a:r>
          </a:p>
          <a:p>
            <a:pPr lvl="1">
              <a:lnSpc>
                <a:spcPct val="90000"/>
              </a:lnSpc>
            </a:pPr>
            <a:r>
              <a:rPr lang="en-US" altLang="en-US" sz="2400" b="1"/>
              <a:t>Harmonization</a:t>
            </a:r>
            <a:r>
              <a:rPr lang="en-US" altLang="en-US" sz="2400"/>
              <a:t> – prior systems, with wisdom from Credit Interpretation Rulings, consolidated and aligned</a:t>
            </a:r>
          </a:p>
          <a:p>
            <a:pPr lvl="1">
              <a:lnSpc>
                <a:spcPct val="90000"/>
              </a:lnSpc>
            </a:pPr>
            <a:r>
              <a:rPr lang="en-US" altLang="en-US" sz="2400" b="1"/>
              <a:t>Credit Weightings</a:t>
            </a:r>
            <a:r>
              <a:rPr lang="en-US" altLang="en-US" sz="2400"/>
              <a:t> – credits have different weight depending on how most affect energy efficiency and CO2 reduction</a:t>
            </a:r>
          </a:p>
          <a:p>
            <a:pPr lvl="1">
              <a:lnSpc>
                <a:spcPct val="90000"/>
              </a:lnSpc>
            </a:pPr>
            <a:r>
              <a:rPr lang="en-US" altLang="en-US" sz="2400" b="1"/>
              <a:t>Regionalization</a:t>
            </a:r>
            <a:r>
              <a:rPr lang="en-US" altLang="en-US" sz="2400"/>
              <a:t> – credits prioritized based on regionally important environmental issues</a:t>
            </a:r>
          </a:p>
        </p:txBody>
      </p:sp>
    </p:spTree>
    <p:extLst>
      <p:ext uri="{BB962C8B-B14F-4D97-AF65-F5344CB8AC3E}">
        <p14:creationId xmlns:p14="http://schemas.microsoft.com/office/powerpoint/2010/main" val="3321608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sz="3400"/>
              <a:t>LEED Basics – Rating System Example (LEED 2009-NC)</a:t>
            </a:r>
          </a:p>
        </p:txBody>
      </p:sp>
      <p:graphicFrame>
        <p:nvGraphicFramePr>
          <p:cNvPr id="18525" name="Group 93"/>
          <p:cNvGraphicFramePr>
            <a:graphicFrameLocks noGrp="1"/>
          </p:cNvGraphicFramePr>
          <p:nvPr>
            <p:ph idx="1"/>
          </p:nvPr>
        </p:nvGraphicFramePr>
        <p:xfrm>
          <a:off x="2209800" y="1828801"/>
          <a:ext cx="8001000" cy="3800475"/>
        </p:xfrm>
        <a:graphic>
          <a:graphicData uri="http://schemas.openxmlformats.org/drawingml/2006/table">
            <a:tbl>
              <a:tblPr/>
              <a:tblGrid>
                <a:gridCol w="3429000"/>
                <a:gridCol w="1676400"/>
                <a:gridCol w="1143000"/>
                <a:gridCol w="1752600"/>
              </a:tblGrid>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1" i="0" u="none" strike="noStrike" cap="none" normalizeH="0" baseline="0" smtClean="0">
                          <a:ln>
                            <a:noFill/>
                          </a:ln>
                          <a:solidFill>
                            <a:schemeClr val="bg1"/>
                          </a:solidFill>
                          <a:effectLst/>
                          <a:latin typeface="Arial" panose="020B0604020202020204" pitchFamily="34" charset="0"/>
                        </a:rPr>
                        <a:t>Category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1" i="0" u="none" strike="noStrike" cap="none" normalizeH="0" baseline="0" smtClean="0">
                          <a:ln>
                            <a:noFill/>
                          </a:ln>
                          <a:solidFill>
                            <a:schemeClr val="bg1"/>
                          </a:solidFill>
                          <a:effectLst/>
                          <a:latin typeface="Arial" panose="020B0604020202020204" pitchFamily="34" charset="0"/>
                        </a:rPr>
                        <a:t>Prerequisites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1" i="0" u="none" strike="noStrike" cap="none" normalizeH="0" baseline="0" smtClean="0">
                          <a:ln>
                            <a:noFill/>
                          </a:ln>
                          <a:solidFill>
                            <a:schemeClr val="bg1"/>
                          </a:solidFill>
                          <a:effectLst/>
                          <a:latin typeface="Arial" panose="020B0604020202020204" pitchFamily="34" charset="0"/>
                        </a:rPr>
                        <a:t>Credits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1" i="0" u="none" strike="noStrike" cap="none" normalizeH="0" baseline="0" smtClean="0">
                          <a:ln>
                            <a:noFill/>
                          </a:ln>
                          <a:solidFill>
                            <a:schemeClr val="bg1"/>
                          </a:solidFill>
                          <a:effectLst/>
                          <a:latin typeface="Arial" panose="020B0604020202020204" pitchFamily="34" charset="0"/>
                        </a:rPr>
                        <a:t>Possible points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Sustainable Sites (SS)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26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Water Efficiency (WE)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Energy &amp; Atmosphere (EA)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35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Materials &amp; Resources (MR)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Indoor Environmental Quality (EQ)</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Innovation &amp; Design Process (ID)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None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Regional Priority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None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0" u="none" strike="noStrike" cap="none" normalizeH="0" baseline="0" smtClean="0">
                          <a:ln>
                            <a:noFill/>
                          </a:ln>
                          <a:solidFill>
                            <a:schemeClr val="tx1"/>
                          </a:solidFill>
                          <a:effectLst/>
                          <a:latin typeface="Arial" panose="020B0604020202020204" pitchFamily="34"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2275">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1" u="none" strike="noStrike" cap="none" normalizeH="0" baseline="0" smtClean="0">
                          <a:ln>
                            <a:noFill/>
                          </a:ln>
                          <a:solidFill>
                            <a:schemeClr val="tx1"/>
                          </a:solidFill>
                          <a:effectLst/>
                          <a:latin typeface="Arial" panose="020B0604020202020204" pitchFamily="34" charset="0"/>
                        </a:rPr>
                        <a:t>Totals: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1" u="none" strike="noStrike" cap="none" normalizeH="0" baseline="0" smtClean="0">
                          <a:ln>
                            <a:noFill/>
                          </a:ln>
                          <a:solidFill>
                            <a:schemeClr val="tx1"/>
                          </a:solidFill>
                          <a:effectLst/>
                          <a:latin typeface="Arial" panose="020B0604020202020204"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1" u="none" strike="noStrike" cap="none" normalizeH="0" baseline="0" smtClean="0">
                          <a:ln>
                            <a:noFill/>
                          </a:ln>
                          <a:solidFill>
                            <a:schemeClr val="tx1"/>
                          </a:solidFill>
                          <a:effectLst/>
                          <a:latin typeface="Arial" panose="020B0604020202020204" pitchFamily="34" charset="0"/>
                        </a:rPr>
                        <a:t>35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1600" b="0" i="1" u="none" strike="noStrike" cap="none" normalizeH="0" baseline="0" smtClean="0">
                          <a:ln>
                            <a:noFill/>
                          </a:ln>
                          <a:solidFill>
                            <a:schemeClr val="tx1"/>
                          </a:solidFill>
                          <a:effectLst/>
                          <a:latin typeface="Arial" panose="020B0604020202020204" pitchFamily="34" charset="0"/>
                        </a:rPr>
                        <a:t>110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r>
            </a:tbl>
          </a:graphicData>
        </a:graphic>
      </p:graphicFrame>
    </p:spTree>
    <p:extLst>
      <p:ext uri="{BB962C8B-B14F-4D97-AF65-F5344CB8AC3E}">
        <p14:creationId xmlns:p14="http://schemas.microsoft.com/office/powerpoint/2010/main" val="2780654798"/>
      </p:ext>
    </p:extLst>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sz="3400"/>
              <a:t>LEED Basics – Category Examples</a:t>
            </a:r>
          </a:p>
        </p:txBody>
      </p:sp>
      <p:sp>
        <p:nvSpPr>
          <p:cNvPr id="19459" name="Rectangle 3"/>
          <p:cNvSpPr>
            <a:spLocks noGrp="1" noChangeArrowheads="1"/>
          </p:cNvSpPr>
          <p:nvPr>
            <p:ph type="body" idx="1"/>
          </p:nvPr>
        </p:nvSpPr>
        <p:spPr/>
        <p:txBody>
          <a:bodyPr>
            <a:normAutofit lnSpcReduction="10000"/>
          </a:bodyPr>
          <a:lstStyle/>
          <a:p>
            <a:pPr>
              <a:lnSpc>
                <a:spcPct val="80000"/>
              </a:lnSpc>
            </a:pPr>
            <a:r>
              <a:rPr lang="en-US" altLang="en-US" sz="2800"/>
              <a:t>Sustainable Sites (SS)</a:t>
            </a:r>
          </a:p>
          <a:p>
            <a:pPr lvl="1">
              <a:lnSpc>
                <a:spcPct val="80000"/>
              </a:lnSpc>
            </a:pPr>
            <a:r>
              <a:rPr lang="en-US" altLang="en-US" sz="2400"/>
              <a:t>Site Selection</a:t>
            </a:r>
          </a:p>
          <a:p>
            <a:pPr lvl="1">
              <a:lnSpc>
                <a:spcPct val="80000"/>
              </a:lnSpc>
            </a:pPr>
            <a:r>
              <a:rPr lang="en-US" altLang="en-US" sz="2400"/>
              <a:t>Density and Connectivity</a:t>
            </a:r>
          </a:p>
          <a:p>
            <a:pPr lvl="1">
              <a:lnSpc>
                <a:spcPct val="80000"/>
              </a:lnSpc>
            </a:pPr>
            <a:r>
              <a:rPr lang="en-US" altLang="en-US" sz="2400"/>
              <a:t>Brownfield Redevelopment</a:t>
            </a:r>
          </a:p>
          <a:p>
            <a:pPr lvl="1">
              <a:lnSpc>
                <a:spcPct val="80000"/>
              </a:lnSpc>
            </a:pPr>
            <a:r>
              <a:rPr lang="en-US" altLang="en-US" sz="2400"/>
              <a:t>Alternative Transportation</a:t>
            </a:r>
          </a:p>
          <a:p>
            <a:pPr lvl="1">
              <a:lnSpc>
                <a:spcPct val="80000"/>
              </a:lnSpc>
            </a:pPr>
            <a:r>
              <a:rPr lang="en-US" altLang="en-US" sz="2400"/>
              <a:t>Site Development – Habitat/Open Space</a:t>
            </a:r>
          </a:p>
          <a:p>
            <a:pPr lvl="1">
              <a:lnSpc>
                <a:spcPct val="80000"/>
              </a:lnSpc>
            </a:pPr>
            <a:r>
              <a:rPr lang="en-US" altLang="en-US" sz="2400"/>
              <a:t>Stormwater Control</a:t>
            </a:r>
          </a:p>
          <a:p>
            <a:pPr lvl="1">
              <a:lnSpc>
                <a:spcPct val="80000"/>
              </a:lnSpc>
            </a:pPr>
            <a:r>
              <a:rPr lang="en-US" altLang="en-US" sz="2400"/>
              <a:t>Reduction of “Heat Island” Effect</a:t>
            </a:r>
          </a:p>
          <a:p>
            <a:pPr lvl="1">
              <a:lnSpc>
                <a:spcPct val="80000"/>
              </a:lnSpc>
            </a:pPr>
            <a:r>
              <a:rPr lang="en-US" altLang="en-US" sz="2400"/>
              <a:t>Light Pollution Reduction</a:t>
            </a:r>
          </a:p>
        </p:txBody>
      </p:sp>
    </p:spTree>
    <p:extLst>
      <p:ext uri="{BB962C8B-B14F-4D97-AF65-F5344CB8AC3E}">
        <p14:creationId xmlns:p14="http://schemas.microsoft.com/office/powerpoint/2010/main" val="2513114405"/>
      </p:ext>
    </p:extLst>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US" altLang="en-US" sz="3400"/>
              <a:t>LEED Basics – Category Examples</a:t>
            </a:r>
          </a:p>
        </p:txBody>
      </p:sp>
      <p:sp>
        <p:nvSpPr>
          <p:cNvPr id="77827" name="Rectangle 3"/>
          <p:cNvSpPr>
            <a:spLocks noGrp="1" noChangeArrowheads="1"/>
          </p:cNvSpPr>
          <p:nvPr>
            <p:ph type="body" idx="1"/>
          </p:nvPr>
        </p:nvSpPr>
        <p:spPr/>
        <p:txBody>
          <a:bodyPr/>
          <a:lstStyle/>
          <a:p>
            <a:r>
              <a:rPr lang="en-US" altLang="en-US"/>
              <a:t>Water Efficiency</a:t>
            </a:r>
          </a:p>
          <a:p>
            <a:pPr lvl="1"/>
            <a:r>
              <a:rPr lang="en-US" altLang="en-US"/>
              <a:t>Water Use Reduction</a:t>
            </a:r>
          </a:p>
          <a:p>
            <a:pPr lvl="1"/>
            <a:r>
              <a:rPr lang="en-US" altLang="en-US"/>
              <a:t>Water Efficient Landscaping</a:t>
            </a:r>
          </a:p>
          <a:p>
            <a:pPr lvl="1"/>
            <a:r>
              <a:rPr lang="en-US" altLang="en-US"/>
              <a:t>Innovative Wastewater Technology</a:t>
            </a:r>
          </a:p>
        </p:txBody>
      </p:sp>
    </p:spTree>
    <p:extLst>
      <p:ext uri="{BB962C8B-B14F-4D97-AF65-F5344CB8AC3E}">
        <p14:creationId xmlns:p14="http://schemas.microsoft.com/office/powerpoint/2010/main" val="702593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z="3400"/>
              <a:t>LEED Basics – Category Examples</a:t>
            </a:r>
          </a:p>
        </p:txBody>
      </p:sp>
      <p:sp>
        <p:nvSpPr>
          <p:cNvPr id="20483" name="Rectangle 3"/>
          <p:cNvSpPr>
            <a:spLocks noGrp="1" noChangeArrowheads="1"/>
          </p:cNvSpPr>
          <p:nvPr>
            <p:ph type="body" idx="1"/>
          </p:nvPr>
        </p:nvSpPr>
        <p:spPr/>
        <p:txBody>
          <a:bodyPr/>
          <a:lstStyle/>
          <a:p>
            <a:r>
              <a:rPr lang="en-US" altLang="en-US"/>
              <a:t>Energy &amp; Atmosphere (EA)</a:t>
            </a:r>
          </a:p>
          <a:p>
            <a:pPr lvl="1"/>
            <a:r>
              <a:rPr lang="en-US" altLang="en-US"/>
              <a:t>Energy Efficiency</a:t>
            </a:r>
          </a:p>
          <a:p>
            <a:pPr lvl="1"/>
            <a:r>
              <a:rPr lang="en-US" altLang="en-US"/>
              <a:t>Renewable Energy</a:t>
            </a:r>
          </a:p>
          <a:p>
            <a:pPr lvl="1"/>
            <a:r>
              <a:rPr lang="en-US" altLang="en-US"/>
              <a:t>Building Commissioning</a:t>
            </a:r>
          </a:p>
        </p:txBody>
      </p:sp>
    </p:spTree>
    <p:extLst>
      <p:ext uri="{BB962C8B-B14F-4D97-AF65-F5344CB8AC3E}">
        <p14:creationId xmlns:p14="http://schemas.microsoft.com/office/powerpoint/2010/main" val="2362887802"/>
      </p:ext>
    </p:extLst>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3400"/>
              <a:t>LEED Basics – Category Examples</a:t>
            </a:r>
          </a:p>
        </p:txBody>
      </p:sp>
      <p:sp>
        <p:nvSpPr>
          <p:cNvPr id="21507" name="Rectangle 3"/>
          <p:cNvSpPr>
            <a:spLocks noGrp="1" noChangeArrowheads="1"/>
          </p:cNvSpPr>
          <p:nvPr>
            <p:ph type="body" idx="1"/>
          </p:nvPr>
        </p:nvSpPr>
        <p:spPr/>
        <p:txBody>
          <a:bodyPr/>
          <a:lstStyle/>
          <a:p>
            <a:pPr>
              <a:lnSpc>
                <a:spcPct val="90000"/>
              </a:lnSpc>
            </a:pPr>
            <a:r>
              <a:rPr lang="en-US" altLang="en-US" sz="2800"/>
              <a:t>Materials &amp; Resources (MR)</a:t>
            </a:r>
          </a:p>
          <a:p>
            <a:pPr lvl="1">
              <a:lnSpc>
                <a:spcPct val="90000"/>
              </a:lnSpc>
            </a:pPr>
            <a:r>
              <a:rPr lang="en-US" altLang="en-US" sz="2400"/>
              <a:t>Building Reuse</a:t>
            </a:r>
          </a:p>
          <a:p>
            <a:pPr lvl="1">
              <a:lnSpc>
                <a:spcPct val="90000"/>
              </a:lnSpc>
            </a:pPr>
            <a:r>
              <a:rPr lang="en-US" altLang="en-US" sz="2400"/>
              <a:t>Construction Waste Management</a:t>
            </a:r>
          </a:p>
          <a:p>
            <a:pPr lvl="1">
              <a:lnSpc>
                <a:spcPct val="90000"/>
              </a:lnSpc>
            </a:pPr>
            <a:r>
              <a:rPr lang="en-US" altLang="en-US" sz="2400"/>
              <a:t>Materials Reuse</a:t>
            </a:r>
          </a:p>
          <a:p>
            <a:pPr lvl="1">
              <a:lnSpc>
                <a:spcPct val="90000"/>
              </a:lnSpc>
            </a:pPr>
            <a:r>
              <a:rPr lang="en-US" altLang="en-US" sz="2400"/>
              <a:t>Recycled Materials</a:t>
            </a:r>
          </a:p>
          <a:p>
            <a:pPr lvl="1">
              <a:lnSpc>
                <a:spcPct val="90000"/>
              </a:lnSpc>
            </a:pPr>
            <a:r>
              <a:rPr lang="en-US" altLang="en-US" sz="2400"/>
              <a:t>Regional Materials</a:t>
            </a:r>
          </a:p>
          <a:p>
            <a:pPr lvl="1">
              <a:lnSpc>
                <a:spcPct val="90000"/>
              </a:lnSpc>
            </a:pPr>
            <a:r>
              <a:rPr lang="en-US" altLang="en-US" sz="2400"/>
              <a:t>Rapidly Renewing Materials</a:t>
            </a:r>
          </a:p>
          <a:p>
            <a:pPr lvl="1">
              <a:lnSpc>
                <a:spcPct val="90000"/>
              </a:lnSpc>
            </a:pPr>
            <a:r>
              <a:rPr lang="en-US" altLang="en-US" sz="2400"/>
              <a:t>Certified Wood</a:t>
            </a:r>
          </a:p>
          <a:p>
            <a:pPr>
              <a:lnSpc>
                <a:spcPct val="90000"/>
              </a:lnSpc>
            </a:pPr>
            <a:endParaRPr lang="en-US" altLang="en-US" sz="2800"/>
          </a:p>
        </p:txBody>
      </p:sp>
    </p:spTree>
    <p:extLst>
      <p:ext uri="{BB962C8B-B14F-4D97-AF65-F5344CB8AC3E}">
        <p14:creationId xmlns:p14="http://schemas.microsoft.com/office/powerpoint/2010/main" val="596153654"/>
      </p:ext>
    </p:extLst>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sz="3400"/>
              <a:t>LEED Basics – Category Examples</a:t>
            </a:r>
          </a:p>
        </p:txBody>
      </p:sp>
      <p:sp>
        <p:nvSpPr>
          <p:cNvPr id="22531" name="Rectangle 3"/>
          <p:cNvSpPr>
            <a:spLocks noGrp="1" noChangeArrowheads="1"/>
          </p:cNvSpPr>
          <p:nvPr>
            <p:ph type="body" idx="1"/>
          </p:nvPr>
        </p:nvSpPr>
        <p:spPr/>
        <p:txBody>
          <a:bodyPr/>
          <a:lstStyle/>
          <a:p>
            <a:r>
              <a:rPr lang="en-US" altLang="en-US"/>
              <a:t>Indoor Environmental Quality (EQ)</a:t>
            </a:r>
          </a:p>
          <a:p>
            <a:pPr lvl="1"/>
            <a:r>
              <a:rPr lang="en-US" altLang="en-US"/>
              <a:t>Ventilation</a:t>
            </a:r>
          </a:p>
          <a:p>
            <a:pPr lvl="1"/>
            <a:r>
              <a:rPr lang="en-US" altLang="en-US"/>
              <a:t>Low-Emitting Materials</a:t>
            </a:r>
          </a:p>
          <a:p>
            <a:pPr lvl="1"/>
            <a:r>
              <a:rPr lang="en-US" altLang="en-US"/>
              <a:t>Controllable Systems: Lighting - Thermal</a:t>
            </a:r>
          </a:p>
          <a:p>
            <a:pPr lvl="1"/>
            <a:r>
              <a:rPr lang="en-US" altLang="en-US"/>
              <a:t>Thermal Comfort</a:t>
            </a:r>
          </a:p>
          <a:p>
            <a:pPr lvl="1"/>
            <a:r>
              <a:rPr lang="en-US" altLang="en-US"/>
              <a:t>Daylight &amp; Views</a:t>
            </a:r>
          </a:p>
        </p:txBody>
      </p:sp>
    </p:spTree>
    <p:extLst>
      <p:ext uri="{BB962C8B-B14F-4D97-AF65-F5344CB8AC3E}">
        <p14:creationId xmlns:p14="http://schemas.microsoft.com/office/powerpoint/2010/main" val="1744140805"/>
      </p:ext>
    </p:extLst>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altLang="en-US"/>
              <a:t>LEED Basics – Certification</a:t>
            </a:r>
          </a:p>
        </p:txBody>
      </p:sp>
      <p:sp>
        <p:nvSpPr>
          <p:cNvPr id="23555" name="Rectangle 3"/>
          <p:cNvSpPr>
            <a:spLocks noGrp="1" noChangeArrowheads="1"/>
          </p:cNvSpPr>
          <p:nvPr>
            <p:ph type="body" sz="half" idx="1"/>
          </p:nvPr>
        </p:nvSpPr>
        <p:spPr/>
        <p:txBody>
          <a:bodyPr/>
          <a:lstStyle/>
          <a:p>
            <a:r>
              <a:rPr lang="en-US" altLang="en-US" sz="2400"/>
              <a:t>Certification is dependent upon number of points earned</a:t>
            </a:r>
          </a:p>
          <a:p>
            <a:r>
              <a:rPr lang="en-US" altLang="en-US" sz="2400"/>
              <a:t>LEED-NC 100 base points + 6 Innovation in Design and 4 Regional Priority points</a:t>
            </a:r>
          </a:p>
        </p:txBody>
      </p:sp>
      <p:pic>
        <p:nvPicPr>
          <p:cNvPr id="23556" name="Picture 4" descr="LEED_plaque"/>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024688" y="1876425"/>
            <a:ext cx="3048000" cy="3429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89134051"/>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a:t>LEED Basics – Certification</a:t>
            </a:r>
          </a:p>
        </p:txBody>
      </p:sp>
      <p:graphicFrame>
        <p:nvGraphicFramePr>
          <p:cNvPr id="24598" name="Group 22"/>
          <p:cNvGraphicFramePr>
            <a:graphicFrameLocks noGrp="1"/>
          </p:cNvGraphicFramePr>
          <p:nvPr>
            <p:ph idx="1"/>
          </p:nvPr>
        </p:nvGraphicFramePr>
        <p:xfrm>
          <a:off x="2738438" y="1800225"/>
          <a:ext cx="6862762" cy="3811588"/>
        </p:xfrm>
        <a:graphic>
          <a:graphicData uri="http://schemas.openxmlformats.org/drawingml/2006/table">
            <a:tbl>
              <a:tblPr/>
              <a:tblGrid>
                <a:gridCol w="3848100"/>
                <a:gridCol w="3014662"/>
              </a:tblGrid>
              <a:tr h="715963">
                <a:tc gridSpan="2">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3200" b="1" i="0" u="none" strike="noStrike" cap="none" normalizeH="0" baseline="0" smtClean="0">
                          <a:ln>
                            <a:noFill/>
                          </a:ln>
                          <a:solidFill>
                            <a:schemeClr val="bg1"/>
                          </a:solidFill>
                          <a:effectLst/>
                          <a:latin typeface="Arial" panose="020B0604020202020204" pitchFamily="34" charset="0"/>
                        </a:rPr>
                        <a:t>2009 LEED-NC Certification Levels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solidFill>
                  </a:tcPr>
                </a:tc>
                <a:tc hMerge="1">
                  <a:txBody>
                    <a:bodyPr/>
                    <a:lstStyle/>
                    <a:p>
                      <a:endParaRPr lang="en-GB"/>
                    </a:p>
                  </a:txBody>
                  <a:tcPr/>
                </a:tc>
              </a:tr>
              <a:tr h="717550">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Certified: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40 - 49 points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5963">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Silver: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50 - 59 points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7550">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Gold: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60 - 79 points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5963">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Platinum: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rgbClr val="126792"/>
                        </a:buClr>
                        <a:buSzPct val="95000"/>
                        <a:buFont typeface="Wingdings" panose="05000000000000000000" pitchFamily="2" charset="2"/>
                        <a:defRPr sz="2800">
                          <a:solidFill>
                            <a:schemeClr val="tx1"/>
                          </a:solidFill>
                          <a:latin typeface="Arial" panose="020B0604020202020204" pitchFamily="34" charset="0"/>
                        </a:defRPr>
                      </a:lvl1pPr>
                      <a:lvl2pPr>
                        <a:spcBef>
                          <a:spcPct val="20000"/>
                        </a:spcBef>
                        <a:buSzPct val="95000"/>
                        <a:buFont typeface="Wingdings" panose="05000000000000000000" pitchFamily="2" charset="2"/>
                        <a:defRPr sz="2400">
                          <a:solidFill>
                            <a:schemeClr val="tx1"/>
                          </a:solidFill>
                          <a:latin typeface="Arial" panose="020B0604020202020204" pitchFamily="34" charset="0"/>
                        </a:defRPr>
                      </a:lvl2pPr>
                      <a:lvl3pPr>
                        <a:spcBef>
                          <a:spcPct val="20000"/>
                        </a:spcBef>
                        <a:buSzPct val="95000"/>
                        <a:buFont typeface="Wingdings" panose="05000000000000000000" pitchFamily="2" charset="2"/>
                        <a:defRPr sz="2000">
                          <a:solidFill>
                            <a:schemeClr val="tx1"/>
                          </a:solidFill>
                          <a:latin typeface="Arial" panose="020B0604020202020204" pitchFamily="34" charset="0"/>
                        </a:defRPr>
                      </a:lvl3pPr>
                      <a:lvl4pPr>
                        <a:spcBef>
                          <a:spcPct val="20000"/>
                        </a:spcBef>
                        <a:buSzPct val="95000"/>
                        <a:buFont typeface="Wingdings" panose="05000000000000000000" pitchFamily="2" charset="2"/>
                        <a:defRPr>
                          <a:solidFill>
                            <a:schemeClr val="tx1"/>
                          </a:solidFill>
                          <a:latin typeface="Arial" panose="020B0604020202020204" pitchFamily="34" charset="0"/>
                        </a:defRPr>
                      </a:lvl4pPr>
                      <a:lvl5pPr>
                        <a:spcBef>
                          <a:spcPct val="20000"/>
                        </a:spcBef>
                        <a:buSzPct val="95000"/>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SzPct val="95000"/>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rgbClr val="126792"/>
                        </a:buClr>
                        <a:buSzPct val="95000"/>
                        <a:buFont typeface="Wingdings" panose="05000000000000000000" pitchFamily="2" charset="2"/>
                        <a:buNone/>
                        <a:tabLst/>
                      </a:pPr>
                      <a:r>
                        <a:rPr kumimoji="0" lang="en-US" altLang="en-US" sz="2800" b="0" i="0" u="none" strike="noStrike" cap="none" normalizeH="0" baseline="0" smtClean="0">
                          <a:ln>
                            <a:noFill/>
                          </a:ln>
                          <a:solidFill>
                            <a:schemeClr val="tx1"/>
                          </a:solidFill>
                          <a:effectLst/>
                          <a:latin typeface="Arial" panose="020B0604020202020204" pitchFamily="34" charset="0"/>
                        </a:rPr>
                        <a:t>80 points and above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600764214"/>
      </p:ext>
    </p:extLst>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US" altLang="en-US"/>
              <a:t>LEED Basics</a:t>
            </a:r>
          </a:p>
        </p:txBody>
      </p:sp>
      <p:sp>
        <p:nvSpPr>
          <p:cNvPr id="87043" name="Rectangle 3"/>
          <p:cNvSpPr>
            <a:spLocks noGrp="1" noChangeArrowheads="1"/>
          </p:cNvSpPr>
          <p:nvPr>
            <p:ph type="body" idx="1"/>
          </p:nvPr>
        </p:nvSpPr>
        <p:spPr/>
        <p:txBody>
          <a:bodyPr>
            <a:normAutofit lnSpcReduction="10000"/>
          </a:bodyPr>
          <a:lstStyle/>
          <a:p>
            <a:pPr marL="609600" indent="-609600">
              <a:lnSpc>
                <a:spcPct val="80000"/>
              </a:lnSpc>
              <a:buNone/>
            </a:pPr>
            <a:r>
              <a:rPr lang="en-US" altLang="en-US" sz="2400" b="1"/>
              <a:t>2009 Minimum Program Requirements</a:t>
            </a:r>
            <a:r>
              <a:rPr lang="en-US" altLang="en-US" sz="2400"/>
              <a:t> </a:t>
            </a:r>
          </a:p>
          <a:p>
            <a:pPr marL="609600" indent="-609600">
              <a:lnSpc>
                <a:spcPct val="80000"/>
              </a:lnSpc>
              <a:buFont typeface="Wingdings" panose="05000000000000000000" pitchFamily="2" charset="2"/>
              <a:buAutoNum type="arabicPeriod"/>
            </a:pPr>
            <a:r>
              <a:rPr lang="en-US" altLang="en-US" sz="2400"/>
              <a:t>Must comply with environmental laws</a:t>
            </a:r>
          </a:p>
          <a:p>
            <a:pPr marL="609600" indent="-609600">
              <a:lnSpc>
                <a:spcPct val="80000"/>
              </a:lnSpc>
              <a:buFont typeface="Wingdings" panose="05000000000000000000" pitchFamily="2" charset="2"/>
              <a:buAutoNum type="arabicPeriod"/>
            </a:pPr>
            <a:r>
              <a:rPr lang="en-US" altLang="en-US" sz="2400"/>
              <a:t>Must be a complete, permanent building or space</a:t>
            </a:r>
          </a:p>
          <a:p>
            <a:pPr marL="609600" indent="-609600">
              <a:lnSpc>
                <a:spcPct val="80000"/>
              </a:lnSpc>
              <a:buFont typeface="Wingdings" panose="05000000000000000000" pitchFamily="2" charset="2"/>
              <a:buAutoNum type="arabicPeriod"/>
            </a:pPr>
            <a:r>
              <a:rPr lang="en-US" altLang="en-US" sz="2400"/>
              <a:t>Must use a reasonable site boundary</a:t>
            </a:r>
          </a:p>
          <a:p>
            <a:pPr marL="609600" indent="-609600">
              <a:lnSpc>
                <a:spcPct val="80000"/>
              </a:lnSpc>
              <a:buFont typeface="Wingdings" panose="05000000000000000000" pitchFamily="2" charset="2"/>
              <a:buAutoNum type="arabicPeriod"/>
            </a:pPr>
            <a:r>
              <a:rPr lang="en-US" altLang="en-US" sz="2400"/>
              <a:t>Must comply with minimum floor area requirements </a:t>
            </a:r>
          </a:p>
          <a:p>
            <a:pPr marL="609600" indent="-609600">
              <a:lnSpc>
                <a:spcPct val="80000"/>
              </a:lnSpc>
              <a:buFont typeface="Wingdings" panose="05000000000000000000" pitchFamily="2" charset="2"/>
              <a:buAutoNum type="arabicPeriod"/>
            </a:pPr>
            <a:r>
              <a:rPr lang="en-US" altLang="en-US" sz="2400"/>
              <a:t>Must comply with minimum occupancy rates</a:t>
            </a:r>
          </a:p>
          <a:p>
            <a:pPr marL="609600" indent="-609600">
              <a:lnSpc>
                <a:spcPct val="80000"/>
              </a:lnSpc>
              <a:buFont typeface="Wingdings" panose="05000000000000000000" pitchFamily="2" charset="2"/>
              <a:buAutoNum type="arabicPeriod"/>
            </a:pPr>
            <a:r>
              <a:rPr lang="en-US" altLang="en-US" sz="2400">
                <a:solidFill>
                  <a:srgbClr val="FF0000"/>
                </a:solidFill>
              </a:rPr>
              <a:t>Must commit to sharing whole-building energy and water usage data</a:t>
            </a:r>
          </a:p>
          <a:p>
            <a:pPr marL="609600" indent="-609600">
              <a:lnSpc>
                <a:spcPct val="80000"/>
              </a:lnSpc>
              <a:buFont typeface="Wingdings" panose="05000000000000000000" pitchFamily="2" charset="2"/>
              <a:buAutoNum type="arabicPeriod"/>
            </a:pPr>
            <a:r>
              <a:rPr lang="en-US" altLang="en-US" sz="2400"/>
              <a:t>Must comply with a minimum building area to site area ratio  </a:t>
            </a:r>
          </a:p>
          <a:p>
            <a:pPr marL="990600" lvl="1" indent="-533400">
              <a:lnSpc>
                <a:spcPct val="80000"/>
              </a:lnSpc>
            </a:pPr>
            <a:endParaRPr lang="en-US" altLang="en-US" sz="2000"/>
          </a:p>
        </p:txBody>
      </p:sp>
    </p:spTree>
    <p:extLst>
      <p:ext uri="{BB962C8B-B14F-4D97-AF65-F5344CB8AC3E}">
        <p14:creationId xmlns:p14="http://schemas.microsoft.com/office/powerpoint/2010/main" val="38460359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US" altLang="en-US"/>
              <a:t>LEED Basics</a:t>
            </a:r>
          </a:p>
        </p:txBody>
      </p:sp>
      <p:sp>
        <p:nvSpPr>
          <p:cNvPr id="88067" name="Rectangle 3"/>
          <p:cNvSpPr>
            <a:spLocks noGrp="1" noChangeArrowheads="1"/>
          </p:cNvSpPr>
          <p:nvPr>
            <p:ph type="body" idx="1"/>
          </p:nvPr>
        </p:nvSpPr>
        <p:spPr/>
        <p:txBody>
          <a:bodyPr/>
          <a:lstStyle/>
          <a:p>
            <a:pPr>
              <a:lnSpc>
                <a:spcPct val="90000"/>
              </a:lnSpc>
            </a:pPr>
            <a:r>
              <a:rPr lang="en-US" altLang="en-US" sz="2800">
                <a:solidFill>
                  <a:srgbClr val="FF0000"/>
                </a:solidFill>
              </a:rPr>
              <a:t>Must commit to sharing whole-building energy and water usage data</a:t>
            </a:r>
          </a:p>
          <a:p>
            <a:pPr lvl="1">
              <a:lnSpc>
                <a:spcPct val="90000"/>
              </a:lnSpc>
            </a:pPr>
            <a:r>
              <a:rPr lang="en-US" altLang="en-US" sz="2400"/>
              <a:t>for a period of at least 5 years </a:t>
            </a:r>
          </a:p>
          <a:p>
            <a:pPr lvl="1">
              <a:lnSpc>
                <a:spcPct val="90000"/>
              </a:lnSpc>
            </a:pPr>
            <a:r>
              <a:rPr lang="en-US" altLang="en-US" sz="2400"/>
              <a:t>in a free, accessible, and secure online tool or, if necessary, taking any action to authorize the collection of information directly from service or utility providers</a:t>
            </a:r>
          </a:p>
          <a:p>
            <a:pPr lvl="1">
              <a:lnSpc>
                <a:spcPct val="90000"/>
              </a:lnSpc>
            </a:pPr>
            <a:r>
              <a:rPr lang="en-US" altLang="en-US" sz="2400"/>
              <a:t>must carry forward if the building or space changes ownership or lessee </a:t>
            </a:r>
          </a:p>
        </p:txBody>
      </p:sp>
    </p:spTree>
    <p:extLst>
      <p:ext uri="{BB962C8B-B14F-4D97-AF65-F5344CB8AC3E}">
        <p14:creationId xmlns:p14="http://schemas.microsoft.com/office/powerpoint/2010/main" val="21606910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US" altLang="en-US"/>
              <a:t>LEED Basics</a:t>
            </a:r>
          </a:p>
        </p:txBody>
      </p:sp>
      <p:sp>
        <p:nvSpPr>
          <p:cNvPr id="89091" name="Rectangle 3"/>
          <p:cNvSpPr>
            <a:spLocks noGrp="1" noChangeArrowheads="1"/>
          </p:cNvSpPr>
          <p:nvPr>
            <p:ph type="body" idx="1"/>
          </p:nvPr>
        </p:nvSpPr>
        <p:spPr/>
        <p:txBody>
          <a:bodyPr/>
          <a:lstStyle/>
          <a:p>
            <a:pPr>
              <a:lnSpc>
                <a:spcPct val="90000"/>
              </a:lnSpc>
            </a:pPr>
            <a:r>
              <a:rPr lang="en-US" altLang="en-US" sz="3600" b="1"/>
              <a:t>Decertification</a:t>
            </a:r>
          </a:p>
          <a:p>
            <a:pPr>
              <a:lnSpc>
                <a:spcPct val="90000"/>
              </a:lnSpc>
            </a:pPr>
            <a:r>
              <a:rPr lang="en-US" altLang="en-US"/>
              <a:t>MPR “Preamble” contains this “Note”:</a:t>
            </a:r>
          </a:p>
          <a:p>
            <a:pPr>
              <a:lnSpc>
                <a:spcPct val="90000"/>
              </a:lnSpc>
            </a:pPr>
            <a:r>
              <a:rPr lang="en-US" altLang="en-US"/>
              <a:t>“CERTIFICATION MAY BE REVOKED FROM ANY LEED PROJECT UPON GAINING KNOWLEDGE OF NON-COMPLIANCE WITH ANY APPLICABLE MPR” </a:t>
            </a:r>
          </a:p>
        </p:txBody>
      </p:sp>
    </p:spTree>
    <p:extLst>
      <p:ext uri="{BB962C8B-B14F-4D97-AF65-F5344CB8AC3E}">
        <p14:creationId xmlns:p14="http://schemas.microsoft.com/office/powerpoint/2010/main" val="3559256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BREEAM Introduction</a:t>
            </a:r>
          </a:p>
        </p:txBody>
      </p:sp>
      <p:sp>
        <p:nvSpPr>
          <p:cNvPr id="3" name="Content Placeholder 2"/>
          <p:cNvSpPr>
            <a:spLocks noGrp="1"/>
          </p:cNvSpPr>
          <p:nvPr>
            <p:ph idx="1"/>
          </p:nvPr>
        </p:nvSpPr>
        <p:spPr/>
        <p:txBody>
          <a:bodyPr/>
          <a:lstStyle/>
          <a:p>
            <a:r>
              <a:rPr lang="en-GB" dirty="0" smtClean="0"/>
              <a:t>BREEAM </a:t>
            </a:r>
            <a:r>
              <a:rPr lang="en-GB" dirty="0"/>
              <a:t>is the British Research Establishment Environmental Assessment Method. It is used to assess the environmental performance of new and existing buildings. Standard types of BREEAM assessment scheme exist for common building types:  Courts  </a:t>
            </a:r>
            <a:r>
              <a:rPr lang="en-GB" dirty="0" err="1"/>
              <a:t>EcoHomes</a:t>
            </a:r>
            <a:r>
              <a:rPr lang="en-GB" dirty="0"/>
              <a:t> (used for refurbished homes; for assessment of new homes Code for Sustainable Homes replaced </a:t>
            </a:r>
            <a:r>
              <a:rPr lang="en-GB" dirty="0" err="1"/>
              <a:t>EcoHomes</a:t>
            </a:r>
            <a:r>
              <a:rPr lang="en-GB" dirty="0"/>
              <a:t> in April 2007)  Education – introduced from August 2008 (replaces the existing BREEAM Schools assessment but will expand to include BREEAM Further Education)  Healthcare – introduced from August 2008 (replaces the NHS Environmental Assessment Tool)  Industrial  Multi-residential  Offices  Prisons  Retail Less common building types (e.g. leisure complexes) can be assessed against tailored criteria under the Bespoke BREEAM assessment.</a:t>
            </a:r>
          </a:p>
        </p:txBody>
      </p:sp>
    </p:spTree>
    <p:extLst>
      <p:ext uri="{BB962C8B-B14F-4D97-AF65-F5344CB8AC3E}">
        <p14:creationId xmlns:p14="http://schemas.microsoft.com/office/powerpoint/2010/main" val="38410500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6500" y="431800"/>
            <a:ext cx="9028112" cy="5479422"/>
          </a:xfrm>
        </p:spPr>
        <p:txBody>
          <a:bodyPr>
            <a:noAutofit/>
          </a:bodyPr>
          <a:lstStyle/>
          <a:p>
            <a:r>
              <a:rPr lang="en-GB" sz="2800" dirty="0"/>
              <a:t>The BREEAM scoring system The assessment relates to eight areas:  Overall management of the building  Energy use  Health and well being  Pollution  Transport  Land use and ecology  Materials  Water The assessment looks at each of these areas and awards credits according to the performance of the building against specific criteria. The credits in each of these areas are then added together to produce an overall rating based on a weighting system1 . </a:t>
            </a:r>
          </a:p>
        </p:txBody>
      </p:sp>
    </p:spTree>
    <p:extLst>
      <p:ext uri="{BB962C8B-B14F-4D97-AF65-F5344CB8AC3E}">
        <p14:creationId xmlns:p14="http://schemas.microsoft.com/office/powerpoint/2010/main" val="39627575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81200" y="643235"/>
            <a:ext cx="10109200" cy="6001643"/>
          </a:xfrm>
          <a:prstGeom prst="rect">
            <a:avLst/>
          </a:prstGeom>
        </p:spPr>
        <p:txBody>
          <a:bodyPr wrap="square">
            <a:spAutoFit/>
          </a:bodyPr>
          <a:lstStyle/>
          <a:p>
            <a:r>
              <a:rPr lang="en-GB" sz="2400" dirty="0"/>
              <a:t>The building is then rated, and a certificate awarded, on a scale of:</a:t>
            </a:r>
          </a:p>
          <a:p>
            <a:r>
              <a:rPr lang="en-GB" sz="2400" dirty="0" smtClean="0"/>
              <a:t>PASS</a:t>
            </a:r>
            <a:r>
              <a:rPr lang="en-GB" sz="2400" dirty="0"/>
              <a:t>, GOOD, VERY GOOD, EXCELLENT (70% overall score) or (since August 2008) OUTSTANDING (85% overall score</a:t>
            </a:r>
            <a:r>
              <a:rPr lang="en-GB" sz="2400" dirty="0" smtClean="0"/>
              <a:t>).</a:t>
            </a:r>
          </a:p>
          <a:p>
            <a:r>
              <a:rPr lang="en-GB" sz="2400" dirty="0"/>
              <a:t>BREEAM 2008 also introduced: </a:t>
            </a:r>
            <a:r>
              <a:rPr lang="en-GB" sz="2400" dirty="0" smtClean="0"/>
              <a:t> </a:t>
            </a:r>
          </a:p>
          <a:p>
            <a:r>
              <a:rPr lang="en-GB" sz="2400" dirty="0" smtClean="0"/>
              <a:t>Mandatory </a:t>
            </a:r>
            <a:r>
              <a:rPr lang="en-GB" sz="2400" dirty="0"/>
              <a:t>minimum requirements e.g. for energy and water consumption - this is aimed at avoiding the criticisms of the old BREEAM system as it requires designs to tackle energy issues directly to ensure the highest BREEAM ratings are achieved. </a:t>
            </a:r>
            <a:r>
              <a:rPr lang="en-GB" sz="2400" dirty="0" smtClean="0"/>
              <a:t> </a:t>
            </a:r>
          </a:p>
          <a:p>
            <a:r>
              <a:rPr lang="en-GB" sz="2400" dirty="0" smtClean="0"/>
              <a:t>Additional </a:t>
            </a:r>
            <a:r>
              <a:rPr lang="en-GB" sz="2400" dirty="0"/>
              <a:t>"Innovation Credits" - for developments that introduce innovative technology. Innovative designs will be reviewed to determine whether any environmental benefit will be achieved and credits will be awarded for those that provide such a benefit. These credits are in addition to those that can be earned in relation to the other categories of assessment and will enable higher ratings to be achieved.</a:t>
            </a:r>
          </a:p>
        </p:txBody>
      </p:sp>
    </p:spTree>
    <p:extLst>
      <p:ext uri="{BB962C8B-B14F-4D97-AF65-F5344CB8AC3E}">
        <p14:creationId xmlns:p14="http://schemas.microsoft.com/office/powerpoint/2010/main" val="424920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21000" y="1045339"/>
            <a:ext cx="6096000" cy="4893647"/>
          </a:xfrm>
          <a:prstGeom prst="rect">
            <a:avLst/>
          </a:prstGeom>
        </p:spPr>
        <p:txBody>
          <a:bodyPr>
            <a:spAutoFit/>
          </a:bodyPr>
          <a:lstStyle/>
          <a:p>
            <a:r>
              <a:rPr lang="en-GB" sz="2400" dirty="0"/>
              <a:t>BREEAM assessment process A BREEAM assessment involves inspections by a licensed BREEAM assessor. Previously assessment was only undertaken at the design stage, but BREEAM 2008 introduced a new two stage assessment and certification process: design stage and post construction</a:t>
            </a:r>
            <a:r>
              <a:rPr lang="en-GB" sz="2400"/>
              <a:t>. </a:t>
            </a:r>
            <a:endParaRPr lang="en-GB" sz="2400" smtClean="0"/>
          </a:p>
          <a:p>
            <a:r>
              <a:rPr lang="en-GB" sz="2400" smtClean="0"/>
              <a:t>The </a:t>
            </a:r>
            <a:r>
              <a:rPr lang="en-GB" sz="2400" dirty="0"/>
              <a:t>aim is to ensure that design stage promises are carried through to the construction phase – a development should achieve the same rating for post construction as at design stage.</a:t>
            </a:r>
          </a:p>
        </p:txBody>
      </p:sp>
    </p:spTree>
    <p:extLst>
      <p:ext uri="{BB962C8B-B14F-4D97-AF65-F5344CB8AC3E}">
        <p14:creationId xmlns:p14="http://schemas.microsoft.com/office/powerpoint/2010/main" val="2356354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en-US"/>
              <a:t>GREEN GLOBES</a:t>
            </a:r>
          </a:p>
        </p:txBody>
      </p:sp>
      <p:sp>
        <p:nvSpPr>
          <p:cNvPr id="26627" name="Rectangle 3"/>
          <p:cNvSpPr>
            <a:spLocks noGrp="1" noChangeArrowheads="1"/>
          </p:cNvSpPr>
          <p:nvPr>
            <p:ph type="body" idx="1"/>
          </p:nvPr>
        </p:nvSpPr>
        <p:spPr/>
        <p:txBody>
          <a:bodyPr/>
          <a:lstStyle/>
          <a:p>
            <a:pPr>
              <a:lnSpc>
                <a:spcPct val="80000"/>
              </a:lnSpc>
            </a:pPr>
            <a:r>
              <a:rPr lang="en-US" altLang="en-US" sz="2800"/>
              <a:t>Environmental impacts assessed on a 1,000 point scale in multiple categories:</a:t>
            </a:r>
          </a:p>
          <a:p>
            <a:pPr lvl="1">
              <a:lnSpc>
                <a:spcPct val="80000"/>
              </a:lnSpc>
            </a:pPr>
            <a:r>
              <a:rPr lang="en-US" altLang="en-US" sz="2400"/>
              <a:t>Energy </a:t>
            </a:r>
          </a:p>
          <a:p>
            <a:pPr lvl="1">
              <a:lnSpc>
                <a:spcPct val="80000"/>
              </a:lnSpc>
            </a:pPr>
            <a:r>
              <a:rPr lang="en-US" altLang="en-US" sz="2400"/>
              <a:t>Indoor Environment </a:t>
            </a:r>
          </a:p>
          <a:p>
            <a:pPr lvl="1">
              <a:lnSpc>
                <a:spcPct val="80000"/>
              </a:lnSpc>
            </a:pPr>
            <a:r>
              <a:rPr lang="en-US" altLang="en-US" sz="2400"/>
              <a:t>Site </a:t>
            </a:r>
          </a:p>
          <a:p>
            <a:pPr lvl="1">
              <a:lnSpc>
                <a:spcPct val="80000"/>
              </a:lnSpc>
            </a:pPr>
            <a:r>
              <a:rPr lang="en-US" altLang="en-US" sz="2400"/>
              <a:t>Water </a:t>
            </a:r>
          </a:p>
          <a:p>
            <a:pPr lvl="1">
              <a:lnSpc>
                <a:spcPct val="80000"/>
              </a:lnSpc>
            </a:pPr>
            <a:r>
              <a:rPr lang="en-US" altLang="en-US" sz="2400"/>
              <a:t>Resources </a:t>
            </a:r>
          </a:p>
          <a:p>
            <a:pPr lvl="1">
              <a:lnSpc>
                <a:spcPct val="80000"/>
              </a:lnSpc>
            </a:pPr>
            <a:r>
              <a:rPr lang="en-US" altLang="en-US" sz="2400"/>
              <a:t>Emissions </a:t>
            </a:r>
          </a:p>
          <a:p>
            <a:pPr lvl="1">
              <a:lnSpc>
                <a:spcPct val="80000"/>
              </a:lnSpc>
            </a:pPr>
            <a:r>
              <a:rPr lang="en-US" altLang="en-US" sz="2400"/>
              <a:t>Project/Environmental Management </a:t>
            </a:r>
          </a:p>
          <a:p>
            <a:pPr>
              <a:lnSpc>
                <a:spcPct val="80000"/>
              </a:lnSpc>
            </a:pPr>
            <a:endParaRPr lang="en-US" altLang="en-US" sz="2800"/>
          </a:p>
        </p:txBody>
      </p:sp>
    </p:spTree>
    <p:extLst>
      <p:ext uri="{BB962C8B-B14F-4D97-AF65-F5344CB8AC3E}">
        <p14:creationId xmlns:p14="http://schemas.microsoft.com/office/powerpoint/2010/main" val="19453795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en-US"/>
              <a:t>Green Globes</a:t>
            </a:r>
          </a:p>
        </p:txBody>
      </p:sp>
      <p:sp>
        <p:nvSpPr>
          <p:cNvPr id="27651" name="Rectangle 3"/>
          <p:cNvSpPr>
            <a:spLocks noGrp="1" noChangeArrowheads="1"/>
          </p:cNvSpPr>
          <p:nvPr>
            <p:ph type="body" idx="1"/>
          </p:nvPr>
        </p:nvSpPr>
        <p:spPr/>
        <p:txBody>
          <a:bodyPr/>
          <a:lstStyle/>
          <a:p>
            <a:r>
              <a:rPr lang="en-US" altLang="en-US" sz="2800"/>
              <a:t>After achieving a threshold of at least 35% of the total number of 1,000 points, new and existing commercial buildings can be certified for their environmental achievements and sustainability by pursuing Green Globes certification that assigns a rating of one to four globes </a:t>
            </a:r>
          </a:p>
        </p:txBody>
      </p:sp>
    </p:spTree>
    <p:extLst>
      <p:ext uri="{BB962C8B-B14F-4D97-AF65-F5344CB8AC3E}">
        <p14:creationId xmlns:p14="http://schemas.microsoft.com/office/powerpoint/2010/main" val="31672628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ltLang="en-US"/>
              <a:t>Green Globes</a:t>
            </a:r>
          </a:p>
        </p:txBody>
      </p:sp>
      <p:sp>
        <p:nvSpPr>
          <p:cNvPr id="28675" name="Rectangle 3"/>
          <p:cNvSpPr>
            <a:spLocks noGrp="1" noChangeArrowheads="1"/>
          </p:cNvSpPr>
          <p:nvPr>
            <p:ph type="body" idx="1"/>
          </p:nvPr>
        </p:nvSpPr>
        <p:spPr/>
        <p:txBody>
          <a:bodyPr/>
          <a:lstStyle/>
          <a:p>
            <a:r>
              <a:rPr lang="en-US" altLang="en-US"/>
              <a:t>Two Categories</a:t>
            </a:r>
          </a:p>
          <a:p>
            <a:pPr lvl="1"/>
            <a:r>
              <a:rPr lang="en-US" altLang="en-US"/>
              <a:t>New Construction</a:t>
            </a:r>
          </a:p>
          <a:p>
            <a:pPr lvl="1"/>
            <a:r>
              <a:rPr lang="en-US" altLang="en-US"/>
              <a:t>Continual Improvement of Existing Buildings</a:t>
            </a:r>
          </a:p>
        </p:txBody>
      </p:sp>
    </p:spTree>
    <p:extLst>
      <p:ext uri="{BB962C8B-B14F-4D97-AF65-F5344CB8AC3E}">
        <p14:creationId xmlns:p14="http://schemas.microsoft.com/office/powerpoint/2010/main" val="12196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en-US"/>
              <a:t>Green Globes</a:t>
            </a:r>
          </a:p>
        </p:txBody>
      </p:sp>
      <p:sp>
        <p:nvSpPr>
          <p:cNvPr id="29699" name="Rectangle 3"/>
          <p:cNvSpPr>
            <a:spLocks noGrp="1" noChangeArrowheads="1"/>
          </p:cNvSpPr>
          <p:nvPr>
            <p:ph type="body" idx="1"/>
          </p:nvPr>
        </p:nvSpPr>
        <p:spPr/>
        <p:txBody>
          <a:bodyPr/>
          <a:lstStyle/>
          <a:p>
            <a:r>
              <a:rPr lang="en-US" altLang="en-US" sz="2800"/>
              <a:t>New Construction – 2 Stages</a:t>
            </a:r>
          </a:p>
          <a:p>
            <a:pPr lvl="1"/>
            <a:r>
              <a:rPr lang="en-US" altLang="en-US" sz="2400"/>
              <a:t>Stage I -- review of construction documents, working drawings, landscape designs, energy analysis, LCA documentation, commissioning reports, etc. </a:t>
            </a:r>
          </a:p>
          <a:p>
            <a:pPr lvl="1"/>
            <a:r>
              <a:rPr lang="en-US" altLang="en-US" sz="2400"/>
              <a:t>Stage II -- onsite walk through, review of additional documentation, and interview of key team members. </a:t>
            </a:r>
          </a:p>
        </p:txBody>
      </p:sp>
    </p:spTree>
    <p:extLst>
      <p:ext uri="{BB962C8B-B14F-4D97-AF65-F5344CB8AC3E}">
        <p14:creationId xmlns:p14="http://schemas.microsoft.com/office/powerpoint/2010/main" val="28956345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en-US"/>
              <a:t>Green Globes</a:t>
            </a:r>
          </a:p>
        </p:txBody>
      </p:sp>
      <p:sp>
        <p:nvSpPr>
          <p:cNvPr id="30723" name="Rectangle 3"/>
          <p:cNvSpPr>
            <a:spLocks noGrp="1" noChangeArrowheads="1"/>
          </p:cNvSpPr>
          <p:nvPr>
            <p:ph type="body" idx="1"/>
          </p:nvPr>
        </p:nvSpPr>
        <p:spPr/>
        <p:txBody>
          <a:bodyPr/>
          <a:lstStyle/>
          <a:p>
            <a:r>
              <a:rPr lang="en-US" altLang="en-US"/>
              <a:t>Continual Improvement of Existing Buildings</a:t>
            </a:r>
          </a:p>
          <a:p>
            <a:pPr lvl="1"/>
            <a:r>
              <a:rPr lang="en-US" altLang="en-US"/>
              <a:t>extensive documentation review and an on-site visit with a walk through and interview of facility manager and chief engineer  </a:t>
            </a:r>
          </a:p>
        </p:txBody>
      </p:sp>
    </p:spTree>
    <p:extLst>
      <p:ext uri="{BB962C8B-B14F-4D97-AF65-F5344CB8AC3E}">
        <p14:creationId xmlns:p14="http://schemas.microsoft.com/office/powerpoint/2010/main" val="30007437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en-US"/>
              <a:t>Energy Star</a:t>
            </a:r>
          </a:p>
        </p:txBody>
      </p:sp>
      <p:sp>
        <p:nvSpPr>
          <p:cNvPr id="31747" name="Rectangle 3"/>
          <p:cNvSpPr>
            <a:spLocks noGrp="1" noChangeArrowheads="1"/>
          </p:cNvSpPr>
          <p:nvPr>
            <p:ph type="body" idx="1"/>
          </p:nvPr>
        </p:nvSpPr>
        <p:spPr/>
        <p:txBody>
          <a:bodyPr/>
          <a:lstStyle/>
          <a:p>
            <a:r>
              <a:rPr lang="en-US" altLang="en-US"/>
              <a:t>A program of the US Environmental Protection Agency</a:t>
            </a:r>
          </a:p>
          <a:p>
            <a:r>
              <a:rPr lang="en-US" altLang="en-US"/>
              <a:t>Focuses on energy consumption</a:t>
            </a:r>
          </a:p>
          <a:p>
            <a:r>
              <a:rPr lang="en-US" altLang="en-US"/>
              <a:t>Different tools for residential and commercial buildings</a:t>
            </a:r>
          </a:p>
        </p:txBody>
      </p:sp>
    </p:spTree>
    <p:extLst>
      <p:ext uri="{BB962C8B-B14F-4D97-AF65-F5344CB8AC3E}">
        <p14:creationId xmlns:p14="http://schemas.microsoft.com/office/powerpoint/2010/main" val="2673049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en-US"/>
              <a:t>Energy Star -- Residential</a:t>
            </a:r>
          </a:p>
        </p:txBody>
      </p:sp>
      <p:sp>
        <p:nvSpPr>
          <p:cNvPr id="32771" name="Rectangle 3"/>
          <p:cNvSpPr>
            <a:spLocks noGrp="1" noChangeArrowheads="1"/>
          </p:cNvSpPr>
          <p:nvPr>
            <p:ph type="body" idx="1"/>
          </p:nvPr>
        </p:nvSpPr>
        <p:spPr/>
        <p:txBody>
          <a:bodyPr/>
          <a:lstStyle/>
          <a:p>
            <a:pPr>
              <a:lnSpc>
                <a:spcPct val="80000"/>
              </a:lnSpc>
            </a:pPr>
            <a:r>
              <a:rPr lang="en-US" altLang="en-US" sz="2000"/>
              <a:t>Home Energy Rating System (HERS) Index established by the Residential Energy Services Network (</a:t>
            </a:r>
            <a:r>
              <a:rPr lang="en-US" altLang="en-US" sz="2000">
                <a:hlinkClick r:id="rId2"/>
              </a:rPr>
              <a:t>http://www.natresnet.org/</a:t>
            </a:r>
            <a:r>
              <a:rPr lang="en-US" altLang="en-US" sz="2000"/>
              <a:t>).</a:t>
            </a:r>
          </a:p>
          <a:p>
            <a:pPr>
              <a:lnSpc>
                <a:spcPct val="80000"/>
              </a:lnSpc>
            </a:pPr>
            <a:r>
              <a:rPr lang="en-US" altLang="en-US" sz="2000"/>
              <a:t>Home meeting the 2006 International Energy Conservation Code scores “100” and a net zero energy home scores “0”. </a:t>
            </a:r>
          </a:p>
          <a:p>
            <a:pPr>
              <a:lnSpc>
                <a:spcPct val="80000"/>
              </a:lnSpc>
            </a:pPr>
            <a:r>
              <a:rPr lang="en-US" altLang="en-US" sz="2000"/>
              <a:t>Each 1-point decrease in the HERS Index corresponds to a 1% reduction in energy consumption compared to the HERS Reference Home.  </a:t>
            </a:r>
          </a:p>
          <a:p>
            <a:pPr>
              <a:lnSpc>
                <a:spcPct val="80000"/>
              </a:lnSpc>
            </a:pPr>
            <a:r>
              <a:rPr lang="en-US" altLang="en-US" sz="2000"/>
              <a:t>To qualify for Energy Star, a home in Washington State (Climate Zones 4, 5 or 6) must achieve a HERS Index score of 85 or lower.</a:t>
            </a:r>
            <a:r>
              <a:rPr lang="en-US" altLang="en-US" sz="1600"/>
              <a:t> </a:t>
            </a:r>
          </a:p>
        </p:txBody>
      </p:sp>
    </p:spTree>
    <p:extLst>
      <p:ext uri="{BB962C8B-B14F-4D97-AF65-F5344CB8AC3E}">
        <p14:creationId xmlns:p14="http://schemas.microsoft.com/office/powerpoint/2010/main" val="20423651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a:t>Energy Star - Commercial</a:t>
            </a:r>
          </a:p>
        </p:txBody>
      </p:sp>
      <p:sp>
        <p:nvSpPr>
          <p:cNvPr id="33795" name="Rectangle 3"/>
          <p:cNvSpPr>
            <a:spLocks noGrp="1" noChangeArrowheads="1"/>
          </p:cNvSpPr>
          <p:nvPr>
            <p:ph type="body" idx="1"/>
          </p:nvPr>
        </p:nvSpPr>
        <p:spPr/>
        <p:txBody>
          <a:bodyPr/>
          <a:lstStyle/>
          <a:p>
            <a:pPr>
              <a:lnSpc>
                <a:spcPct val="80000"/>
              </a:lnSpc>
            </a:pPr>
            <a:r>
              <a:rPr lang="en-US" altLang="en-US" sz="2800"/>
              <a:t>“National Energy Performance Rating System” -- scale of 1-100. </a:t>
            </a:r>
          </a:p>
          <a:p>
            <a:pPr>
              <a:lnSpc>
                <a:spcPct val="80000"/>
              </a:lnSpc>
            </a:pPr>
            <a:r>
              <a:rPr lang="en-US" altLang="en-US" sz="2800"/>
              <a:t>A building that scores 75 or above on this scale (placing its energy performance among the top 25 percent among similar buildings nationwide) can earn an Energy Star label.</a:t>
            </a:r>
          </a:p>
          <a:p>
            <a:pPr>
              <a:lnSpc>
                <a:spcPct val="80000"/>
              </a:lnSpc>
            </a:pPr>
            <a:r>
              <a:rPr lang="en-US" altLang="en-US" sz="2800"/>
              <a:t>Energy Star also offers an energy management tool, Portfolio Manager, on the energystar.gov web site. </a:t>
            </a:r>
          </a:p>
        </p:txBody>
      </p:sp>
    </p:spTree>
    <p:extLst>
      <p:ext uri="{BB962C8B-B14F-4D97-AF65-F5344CB8AC3E}">
        <p14:creationId xmlns:p14="http://schemas.microsoft.com/office/powerpoint/2010/main" val="34847333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en-US" sz="3400"/>
              <a:t>Government Requirements/Incentives</a:t>
            </a:r>
          </a:p>
        </p:txBody>
      </p:sp>
      <p:sp>
        <p:nvSpPr>
          <p:cNvPr id="49155" name="Rectangle 3"/>
          <p:cNvSpPr>
            <a:spLocks noGrp="1" noChangeArrowheads="1"/>
          </p:cNvSpPr>
          <p:nvPr>
            <p:ph type="body" idx="1"/>
          </p:nvPr>
        </p:nvSpPr>
        <p:spPr/>
        <p:txBody>
          <a:bodyPr/>
          <a:lstStyle/>
          <a:p>
            <a:pPr marL="660400" indent="-660400">
              <a:lnSpc>
                <a:spcPct val="80000"/>
              </a:lnSpc>
            </a:pPr>
            <a:r>
              <a:rPr lang="en-US" altLang="en-US" sz="2800"/>
              <a:t>Approaches</a:t>
            </a:r>
          </a:p>
          <a:p>
            <a:pPr marL="1035050" lvl="1" indent="-577850">
              <a:lnSpc>
                <a:spcPct val="80000"/>
              </a:lnSpc>
            </a:pPr>
            <a:r>
              <a:rPr lang="en-US" altLang="en-US" sz="2400"/>
              <a:t>Mandating compliance with specific standards like LEED</a:t>
            </a:r>
          </a:p>
          <a:p>
            <a:pPr marL="1035050" lvl="1" indent="-577850">
              <a:lnSpc>
                <a:spcPct val="80000"/>
              </a:lnSpc>
            </a:pPr>
            <a:r>
              <a:rPr lang="en-US" altLang="en-US" sz="2400"/>
              <a:t>Requiring measurement and public reporting of energy use on an on-going basis</a:t>
            </a:r>
          </a:p>
          <a:p>
            <a:pPr marL="1035050" lvl="1" indent="-577850">
              <a:lnSpc>
                <a:spcPct val="80000"/>
              </a:lnSpc>
            </a:pPr>
            <a:r>
              <a:rPr lang="en-US" altLang="en-US" sz="2400"/>
              <a:t>Incenting compliance with standards by offering bonuses, expedited processing, etc.</a:t>
            </a:r>
          </a:p>
          <a:p>
            <a:pPr marL="1035050" lvl="1" indent="-577850">
              <a:lnSpc>
                <a:spcPct val="80000"/>
              </a:lnSpc>
            </a:pPr>
            <a:r>
              <a:rPr lang="en-US" altLang="en-US" sz="2400"/>
              <a:t>Government procurement:  Structures of at least a certain size must comply</a:t>
            </a:r>
          </a:p>
          <a:p>
            <a:pPr marL="1035050" lvl="1" indent="-577850">
              <a:lnSpc>
                <a:spcPct val="80000"/>
              </a:lnSpc>
            </a:pPr>
            <a:r>
              <a:rPr lang="en-US" altLang="en-US" sz="2400"/>
              <a:t>Adoption of codes</a:t>
            </a:r>
            <a:r>
              <a:rPr lang="en-US" altLang="en-US" sz="1800"/>
              <a:t> </a:t>
            </a:r>
          </a:p>
        </p:txBody>
      </p:sp>
    </p:spTree>
    <p:extLst>
      <p:ext uri="{BB962C8B-B14F-4D97-AF65-F5344CB8AC3E}">
        <p14:creationId xmlns:p14="http://schemas.microsoft.com/office/powerpoint/2010/main" val="22126962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en-US" sz="3400" b="1"/>
              <a:t>Governmental Green Requirements and Incentives</a:t>
            </a:r>
            <a:r>
              <a:rPr lang="en-US" altLang="en-US" sz="3400"/>
              <a:t> </a:t>
            </a:r>
          </a:p>
        </p:txBody>
      </p:sp>
      <p:sp>
        <p:nvSpPr>
          <p:cNvPr id="34819" name="Rectangle 3"/>
          <p:cNvSpPr>
            <a:spLocks noGrp="1" noChangeArrowheads="1"/>
          </p:cNvSpPr>
          <p:nvPr>
            <p:ph type="body" idx="1"/>
          </p:nvPr>
        </p:nvSpPr>
        <p:spPr/>
        <p:txBody>
          <a:bodyPr/>
          <a:lstStyle/>
          <a:p>
            <a:r>
              <a:rPr lang="en-US" altLang="en-US"/>
              <a:t>Federal </a:t>
            </a:r>
          </a:p>
          <a:p>
            <a:pPr lvl="1"/>
            <a:r>
              <a:rPr lang="en-US" altLang="en-US"/>
              <a:t>tax incentives to the private sector </a:t>
            </a:r>
          </a:p>
          <a:p>
            <a:pPr lvl="1"/>
            <a:r>
              <a:rPr lang="en-US" altLang="en-US"/>
              <a:t>require federal agencies to adopt green building principles </a:t>
            </a:r>
          </a:p>
        </p:txBody>
      </p:sp>
    </p:spTree>
    <p:extLst>
      <p:ext uri="{BB962C8B-B14F-4D97-AF65-F5344CB8AC3E}">
        <p14:creationId xmlns:p14="http://schemas.microsoft.com/office/powerpoint/2010/main" val="19296651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altLang="en-US"/>
              <a:t>Federal Green Incentives</a:t>
            </a:r>
          </a:p>
        </p:txBody>
      </p:sp>
      <p:sp>
        <p:nvSpPr>
          <p:cNvPr id="35843" name="Rectangle 3"/>
          <p:cNvSpPr>
            <a:spLocks noGrp="1" noChangeArrowheads="1"/>
          </p:cNvSpPr>
          <p:nvPr>
            <p:ph type="body" idx="1"/>
          </p:nvPr>
        </p:nvSpPr>
        <p:spPr/>
        <p:txBody>
          <a:bodyPr/>
          <a:lstStyle/>
          <a:p>
            <a:r>
              <a:rPr lang="en-US" altLang="en-US"/>
              <a:t>Energy Policy Act of 2005 (amended 2008)  -- tax deduction of up to $1.80 per square foot for commercial buildings, placed in service on or before December 31, 2013, that achieved 50 percent energy reduction.   </a:t>
            </a:r>
          </a:p>
        </p:txBody>
      </p:sp>
    </p:spTree>
    <p:extLst>
      <p:ext uri="{BB962C8B-B14F-4D97-AF65-F5344CB8AC3E}">
        <p14:creationId xmlns:p14="http://schemas.microsoft.com/office/powerpoint/2010/main" val="6549504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en-US"/>
              <a:t>Federal Green Incentives</a:t>
            </a:r>
          </a:p>
        </p:txBody>
      </p:sp>
      <p:sp>
        <p:nvSpPr>
          <p:cNvPr id="36867" name="Rectangle 3"/>
          <p:cNvSpPr>
            <a:spLocks noGrp="1" noChangeArrowheads="1"/>
          </p:cNvSpPr>
          <p:nvPr>
            <p:ph type="body" idx="1"/>
          </p:nvPr>
        </p:nvSpPr>
        <p:spPr/>
        <p:txBody>
          <a:bodyPr/>
          <a:lstStyle/>
          <a:p>
            <a:r>
              <a:rPr lang="en-US" altLang="en-US"/>
              <a:t>Executive Order No. 13423 (2007) -  require federal agencies to reduce greenhouse gases by reducing energy usage and to reduce water usage by targeted amounts by 2015 </a:t>
            </a:r>
          </a:p>
        </p:txBody>
      </p:sp>
    </p:spTree>
    <p:extLst>
      <p:ext uri="{BB962C8B-B14F-4D97-AF65-F5344CB8AC3E}">
        <p14:creationId xmlns:p14="http://schemas.microsoft.com/office/powerpoint/2010/main" val="1796565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en-US"/>
              <a:t>Federal Green Incentives</a:t>
            </a:r>
          </a:p>
        </p:txBody>
      </p:sp>
      <p:sp>
        <p:nvSpPr>
          <p:cNvPr id="37891" name="Rectangle 3"/>
          <p:cNvSpPr>
            <a:spLocks noGrp="1" noChangeArrowheads="1"/>
          </p:cNvSpPr>
          <p:nvPr>
            <p:ph type="body" idx="1"/>
          </p:nvPr>
        </p:nvSpPr>
        <p:spPr/>
        <p:txBody>
          <a:bodyPr/>
          <a:lstStyle/>
          <a:p>
            <a:pPr>
              <a:lnSpc>
                <a:spcPct val="90000"/>
              </a:lnSpc>
            </a:pPr>
            <a:r>
              <a:rPr lang="en-US" altLang="en-US" sz="2800"/>
              <a:t>EO 13423 also requires federal agencies to comply with the 2006 “Federal Leadership in High Performance and Sustainable Buildings Memorandum of Understanding” regarding energy efficiency, sustainable building design and practices, siting, high performance buildings, recycling materials, reuse of building materials, water conservation, indoor environmental quality, and the like. </a:t>
            </a:r>
          </a:p>
        </p:txBody>
      </p:sp>
    </p:spTree>
    <p:extLst>
      <p:ext uri="{BB962C8B-B14F-4D97-AF65-F5344CB8AC3E}">
        <p14:creationId xmlns:p14="http://schemas.microsoft.com/office/powerpoint/2010/main" val="29708721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a:t>Federal Green Incentives</a:t>
            </a:r>
          </a:p>
        </p:txBody>
      </p:sp>
      <p:sp>
        <p:nvSpPr>
          <p:cNvPr id="99331" name="Rectangle 3"/>
          <p:cNvSpPr>
            <a:spLocks noGrp="1" noChangeArrowheads="1"/>
          </p:cNvSpPr>
          <p:nvPr>
            <p:ph type="body" idx="1"/>
          </p:nvPr>
        </p:nvSpPr>
        <p:spPr/>
        <p:txBody>
          <a:bodyPr/>
          <a:lstStyle/>
          <a:p>
            <a:pPr>
              <a:lnSpc>
                <a:spcPct val="90000"/>
              </a:lnSpc>
            </a:pPr>
            <a:r>
              <a:rPr lang="en-US" altLang="en-US" sz="2800"/>
              <a:t>2009 American Reinvestment and Recovery Act</a:t>
            </a:r>
          </a:p>
          <a:p>
            <a:pPr lvl="1">
              <a:lnSpc>
                <a:spcPct val="90000"/>
              </a:lnSpc>
            </a:pPr>
            <a:r>
              <a:rPr lang="en-US" altLang="en-US" sz="2400"/>
              <a:t>$4.5 billion to the U.S. General Services Administration (“GSA”) for green building projects </a:t>
            </a:r>
          </a:p>
          <a:p>
            <a:pPr lvl="1">
              <a:lnSpc>
                <a:spcPct val="90000"/>
              </a:lnSpc>
            </a:pPr>
            <a:r>
              <a:rPr lang="en-US" altLang="en-US" sz="2400"/>
              <a:t>$2.7 billion in formula grants to states, territories, local governments, and Indian tribes under the Energy Efficiency and Conservation Block Grant (EECBG) Program </a:t>
            </a:r>
          </a:p>
          <a:p>
            <a:pPr lvl="1">
              <a:lnSpc>
                <a:spcPct val="90000"/>
              </a:lnSpc>
            </a:pPr>
            <a:r>
              <a:rPr lang="en-US" altLang="en-US" sz="2400"/>
              <a:t>More</a:t>
            </a:r>
          </a:p>
        </p:txBody>
      </p:sp>
    </p:spTree>
    <p:extLst>
      <p:ext uri="{BB962C8B-B14F-4D97-AF65-F5344CB8AC3E}">
        <p14:creationId xmlns:p14="http://schemas.microsoft.com/office/powerpoint/2010/main" val="40073961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a:t>Federal Green Incentives</a:t>
            </a:r>
          </a:p>
        </p:txBody>
      </p:sp>
      <p:sp>
        <p:nvSpPr>
          <p:cNvPr id="38915" name="Rectangle 3"/>
          <p:cNvSpPr>
            <a:spLocks noGrp="1" noChangeArrowheads="1"/>
          </p:cNvSpPr>
          <p:nvPr>
            <p:ph type="body" idx="1"/>
          </p:nvPr>
        </p:nvSpPr>
        <p:spPr/>
        <p:txBody>
          <a:bodyPr/>
          <a:lstStyle/>
          <a:p>
            <a:pPr>
              <a:lnSpc>
                <a:spcPct val="80000"/>
              </a:lnSpc>
              <a:buFont typeface="Wingdings" panose="05000000000000000000" pitchFamily="2" charset="2"/>
              <a:buNone/>
            </a:pPr>
            <a:r>
              <a:rPr lang="en-US" altLang="en-US" sz="2400"/>
              <a:t>Pending Waxman-Markley </a:t>
            </a:r>
            <a:r>
              <a:rPr lang="en-US" altLang="en-US" sz="2400" i="1"/>
              <a:t>American Clean Energy and Security Act of 2009</a:t>
            </a:r>
            <a:r>
              <a:rPr lang="en-US" altLang="en-US" sz="2000"/>
              <a:t>, H.R. 2454 calls for the creation of a national building label that would measure and disclose the energy performance of commercial property and homes. </a:t>
            </a:r>
          </a:p>
          <a:p>
            <a:pPr>
              <a:lnSpc>
                <a:spcPct val="80000"/>
              </a:lnSpc>
            </a:pPr>
            <a:r>
              <a:rPr lang="en-US" altLang="en-US" sz="2000"/>
              <a:t>Two ratings -- a performance grade based on utility bills and other operating characteristics, and an asset grade (also known as a design grade) that would assess a building’s energy efficiency potential based on computer energy models.</a:t>
            </a:r>
          </a:p>
          <a:p>
            <a:pPr>
              <a:lnSpc>
                <a:spcPct val="80000"/>
              </a:lnSpc>
            </a:pPr>
            <a:r>
              <a:rPr lang="en-US" altLang="en-US" sz="2000"/>
              <a:t>New label to be based on the Energy Star program, as well as the HERS Index, and programs at the Department of Energy</a:t>
            </a:r>
          </a:p>
        </p:txBody>
      </p:sp>
    </p:spTree>
    <p:extLst>
      <p:ext uri="{BB962C8B-B14F-4D97-AF65-F5344CB8AC3E}">
        <p14:creationId xmlns:p14="http://schemas.microsoft.com/office/powerpoint/2010/main" val="11900830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sz="3400"/>
              <a:t>Washington State Green Incentives</a:t>
            </a:r>
          </a:p>
        </p:txBody>
      </p:sp>
      <p:sp>
        <p:nvSpPr>
          <p:cNvPr id="39939" name="Rectangle 3"/>
          <p:cNvSpPr>
            <a:spLocks noGrp="1" noChangeArrowheads="1"/>
          </p:cNvSpPr>
          <p:nvPr>
            <p:ph type="body" idx="1"/>
          </p:nvPr>
        </p:nvSpPr>
        <p:spPr/>
        <p:txBody>
          <a:bodyPr/>
          <a:lstStyle/>
          <a:p>
            <a:pPr>
              <a:lnSpc>
                <a:spcPct val="90000"/>
              </a:lnSpc>
            </a:pPr>
            <a:r>
              <a:rPr lang="en-US" altLang="en-US" sz="2400"/>
              <a:t>Focus on green construction of new and remodeled state and state funded facilities. </a:t>
            </a:r>
          </a:p>
          <a:p>
            <a:pPr lvl="1">
              <a:lnSpc>
                <a:spcPct val="90000"/>
              </a:lnSpc>
            </a:pPr>
            <a:r>
              <a:rPr lang="en-US" altLang="en-US" sz="2000"/>
              <a:t>Ch. 39.35D RCW </a:t>
            </a:r>
          </a:p>
          <a:p>
            <a:pPr lvl="2">
              <a:lnSpc>
                <a:spcPct val="90000"/>
              </a:lnSpc>
            </a:pPr>
            <a:r>
              <a:rPr lang="en-US" altLang="en-US" sz="1800"/>
              <a:t>state-funded projects over 5,000 square feet achieve LEED Silver certification or better. </a:t>
            </a:r>
          </a:p>
          <a:p>
            <a:pPr lvl="2">
              <a:lnSpc>
                <a:spcPct val="90000"/>
              </a:lnSpc>
            </a:pPr>
            <a:r>
              <a:rPr lang="en-US" altLang="en-US" sz="1800"/>
              <a:t>new public school construction must be LEED Silver or certified through the Washington Sustainable School Design Protocol </a:t>
            </a:r>
          </a:p>
          <a:p>
            <a:pPr lvl="2">
              <a:lnSpc>
                <a:spcPct val="90000"/>
              </a:lnSpc>
            </a:pPr>
            <a:r>
              <a:rPr lang="en-US" altLang="en-US" sz="1800"/>
              <a:t>CTED recently established the Evergreen Sustainable Development Standard to comply with RCW 39.35D.080 for affordable housing projects funded from the Washington State Housing Trust Fund (HTF) under Chapter 43.185 RCW. </a:t>
            </a:r>
          </a:p>
        </p:txBody>
      </p:sp>
    </p:spTree>
    <p:extLst>
      <p:ext uri="{BB962C8B-B14F-4D97-AF65-F5344CB8AC3E}">
        <p14:creationId xmlns:p14="http://schemas.microsoft.com/office/powerpoint/2010/main" val="35463708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en-US" sz="3400"/>
              <a:t>Washington State Green Incentives</a:t>
            </a:r>
          </a:p>
        </p:txBody>
      </p:sp>
      <p:sp>
        <p:nvSpPr>
          <p:cNvPr id="40963" name="Rectangle 3"/>
          <p:cNvSpPr>
            <a:spLocks noGrp="1" noChangeArrowheads="1"/>
          </p:cNvSpPr>
          <p:nvPr>
            <p:ph type="body" idx="1"/>
          </p:nvPr>
        </p:nvSpPr>
        <p:spPr/>
        <p:txBody>
          <a:bodyPr/>
          <a:lstStyle/>
          <a:p>
            <a:pPr>
              <a:lnSpc>
                <a:spcPct val="80000"/>
              </a:lnSpc>
            </a:pPr>
            <a:r>
              <a:rPr lang="en-US" altLang="en-US" sz="2000"/>
              <a:t>Efficiency First! Act (SB 5854, Chapter 423 Laws of 2009)</a:t>
            </a:r>
          </a:p>
          <a:p>
            <a:pPr lvl="1">
              <a:lnSpc>
                <a:spcPct val="80000"/>
              </a:lnSpc>
            </a:pPr>
            <a:r>
              <a:rPr lang="en-US" altLang="en-US" sz="1800"/>
              <a:t>Requires utilities to track and disclose energy use data for large public buildings and private, non-residential buildings using the Energy Star Portfolio Manager data and ratings.  </a:t>
            </a:r>
          </a:p>
          <a:p>
            <a:pPr lvl="1">
              <a:lnSpc>
                <a:spcPct val="80000"/>
              </a:lnSpc>
            </a:pPr>
            <a:r>
              <a:rPr lang="en-US" altLang="en-US" sz="1800"/>
              <a:t>Tracking is to begin on January 1, 2010 and disclosure is to begin by January 1, 2011 for buildings greater than 50,000 square feet and by January 1, 2012 for buildings greater than 10,000 square feet.  </a:t>
            </a:r>
          </a:p>
          <a:p>
            <a:pPr lvl="1">
              <a:lnSpc>
                <a:spcPct val="80000"/>
              </a:lnSpc>
            </a:pPr>
            <a:r>
              <a:rPr lang="en-US" altLang="en-US" sz="1800"/>
              <a:t>Building owners must disclose the Energy Star Portfolio Manager data and ratings to prospective buyers, lessees or lenders for the most recent continuously occupied twelve-month period.  </a:t>
            </a:r>
          </a:p>
          <a:p>
            <a:pPr lvl="1">
              <a:lnSpc>
                <a:spcPct val="80000"/>
              </a:lnSpc>
            </a:pPr>
            <a:r>
              <a:rPr lang="en-US" altLang="en-US" sz="1800"/>
              <a:t>CTED to recommend to the legislature by the end of 2009 a methodology to determine an energy performance score for residential buildings. </a:t>
            </a:r>
          </a:p>
        </p:txBody>
      </p:sp>
    </p:spTree>
    <p:extLst>
      <p:ext uri="{BB962C8B-B14F-4D97-AF65-F5344CB8AC3E}">
        <p14:creationId xmlns:p14="http://schemas.microsoft.com/office/powerpoint/2010/main" val="25186338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a:t>Local Green Incentives</a:t>
            </a:r>
          </a:p>
        </p:txBody>
      </p:sp>
      <p:sp>
        <p:nvSpPr>
          <p:cNvPr id="41987" name="Rectangle 3"/>
          <p:cNvSpPr>
            <a:spLocks noGrp="1" noChangeArrowheads="1"/>
          </p:cNvSpPr>
          <p:nvPr>
            <p:ph type="body" idx="1"/>
          </p:nvPr>
        </p:nvSpPr>
        <p:spPr/>
        <p:txBody>
          <a:bodyPr/>
          <a:lstStyle/>
          <a:p>
            <a:r>
              <a:rPr lang="en-US" altLang="en-US"/>
              <a:t>King County</a:t>
            </a:r>
          </a:p>
          <a:p>
            <a:pPr lvl="1"/>
            <a:r>
              <a:rPr lang="en-US" altLang="en-US"/>
              <a:t>King County Executive Order FES 9-3 (AEP) (Oct. 25, 2001) requires all new public construction projects to seek LEED certification and encourages the application of LEED criteria to building retrofits and tenant improvements.</a:t>
            </a:r>
          </a:p>
          <a:p>
            <a:pPr lvl="1">
              <a:buFont typeface="Wingdings" panose="05000000000000000000" pitchFamily="2" charset="2"/>
              <a:buNone/>
            </a:pPr>
            <a:endParaRPr lang="en-US" altLang="en-US"/>
          </a:p>
        </p:txBody>
      </p:sp>
    </p:spTree>
    <p:extLst>
      <p:ext uri="{BB962C8B-B14F-4D97-AF65-F5344CB8AC3E}">
        <p14:creationId xmlns:p14="http://schemas.microsoft.com/office/powerpoint/2010/main" val="12091354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altLang="en-US"/>
              <a:t>Local Green Incentives</a:t>
            </a:r>
          </a:p>
        </p:txBody>
      </p:sp>
      <p:sp>
        <p:nvSpPr>
          <p:cNvPr id="45059" name="Rectangle 3"/>
          <p:cNvSpPr>
            <a:spLocks noGrp="1" noChangeArrowheads="1"/>
          </p:cNvSpPr>
          <p:nvPr>
            <p:ph type="body" idx="1"/>
          </p:nvPr>
        </p:nvSpPr>
        <p:spPr/>
        <p:txBody>
          <a:bodyPr>
            <a:normAutofit lnSpcReduction="10000"/>
          </a:bodyPr>
          <a:lstStyle/>
          <a:p>
            <a:pPr>
              <a:lnSpc>
                <a:spcPct val="90000"/>
              </a:lnSpc>
            </a:pPr>
            <a:r>
              <a:rPr lang="en-US" altLang="en-US" sz="2800"/>
              <a:t>King County</a:t>
            </a:r>
          </a:p>
          <a:p>
            <a:pPr lvl="1">
              <a:lnSpc>
                <a:spcPct val="90000"/>
              </a:lnSpc>
            </a:pPr>
            <a:r>
              <a:rPr lang="en-US" altLang="en-US" sz="2400"/>
              <a:t>Green Building Grants Program </a:t>
            </a:r>
          </a:p>
          <a:p>
            <a:pPr lvl="2">
              <a:lnSpc>
                <a:spcPct val="90000"/>
              </a:lnSpc>
            </a:pPr>
            <a:r>
              <a:rPr lang="en-US" altLang="en-US" sz="2000"/>
              <a:t>$25,000 for LEED Gold and $35,000 for LEED Platinum certification for new construction or major renovation in the county, but outside the City of Seattle.</a:t>
            </a:r>
          </a:p>
          <a:p>
            <a:pPr lvl="2">
              <a:lnSpc>
                <a:spcPct val="90000"/>
              </a:lnSpc>
            </a:pPr>
            <a:r>
              <a:rPr lang="en-US" altLang="en-US" sz="2000"/>
              <a:t>Special consideration will be given to projects incorporating low-impact development (LID) strategies, and to projects pursuing LEED for Existing Buildings (LEED-EB) and LEED for Existing Buildings: Operations &amp; Maintenance (LEED-EB:O&amp;M) certification </a:t>
            </a:r>
          </a:p>
          <a:p>
            <a:pPr lvl="2">
              <a:lnSpc>
                <a:spcPct val="90000"/>
              </a:lnSpc>
            </a:pPr>
            <a:r>
              <a:rPr lang="en-US" altLang="en-US" sz="2000"/>
              <a:t>2009 grant application period closes September 30</a:t>
            </a:r>
          </a:p>
        </p:txBody>
      </p:sp>
    </p:spTree>
    <p:extLst>
      <p:ext uri="{BB962C8B-B14F-4D97-AF65-F5344CB8AC3E}">
        <p14:creationId xmlns:p14="http://schemas.microsoft.com/office/powerpoint/2010/main" val="4226678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a:t>Local Green Initiatives</a:t>
            </a:r>
          </a:p>
        </p:txBody>
      </p:sp>
      <p:sp>
        <p:nvSpPr>
          <p:cNvPr id="43011" name="Rectangle 3"/>
          <p:cNvSpPr>
            <a:spLocks noGrp="1" noChangeArrowheads="1"/>
          </p:cNvSpPr>
          <p:nvPr>
            <p:ph type="body" idx="1"/>
          </p:nvPr>
        </p:nvSpPr>
        <p:spPr/>
        <p:txBody>
          <a:bodyPr/>
          <a:lstStyle/>
          <a:p>
            <a:pPr>
              <a:lnSpc>
                <a:spcPct val="80000"/>
              </a:lnSpc>
            </a:pPr>
            <a:r>
              <a:rPr lang="en-US" altLang="en-US" sz="2800"/>
              <a:t>King County</a:t>
            </a:r>
          </a:p>
          <a:p>
            <a:pPr lvl="1">
              <a:lnSpc>
                <a:spcPct val="80000"/>
              </a:lnSpc>
            </a:pPr>
            <a:r>
              <a:rPr lang="en-US" altLang="en-US" sz="2400"/>
              <a:t>Built Green incentive for single-family residential and community development projects throughout Seattle and King County includes grants ranging from $2,500 for a 4-star single family project to $20,000 for a 10 or more unit 5-star project.  (2009 Grant Application period closed Sept. 18)</a:t>
            </a:r>
          </a:p>
          <a:p>
            <a:pPr lvl="1">
              <a:lnSpc>
                <a:spcPct val="80000"/>
              </a:lnSpc>
            </a:pPr>
            <a:r>
              <a:rPr lang="en-US" altLang="en-US" sz="2400"/>
              <a:t>Special “Green Track” through the permitting process with a team trained in LEED and Built Green standards plus 3 -15 “free” project staff hours based on Built Green status</a:t>
            </a:r>
          </a:p>
        </p:txBody>
      </p:sp>
    </p:spTree>
    <p:extLst>
      <p:ext uri="{BB962C8B-B14F-4D97-AF65-F5344CB8AC3E}">
        <p14:creationId xmlns:p14="http://schemas.microsoft.com/office/powerpoint/2010/main" val="9785568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a:t>Local Green Incentives</a:t>
            </a:r>
          </a:p>
        </p:txBody>
      </p:sp>
      <p:sp>
        <p:nvSpPr>
          <p:cNvPr id="46083" name="Rectangle 3"/>
          <p:cNvSpPr>
            <a:spLocks noGrp="1" noChangeArrowheads="1"/>
          </p:cNvSpPr>
          <p:nvPr>
            <p:ph type="body" idx="1"/>
          </p:nvPr>
        </p:nvSpPr>
        <p:spPr/>
        <p:txBody>
          <a:bodyPr/>
          <a:lstStyle/>
          <a:p>
            <a:pPr>
              <a:lnSpc>
                <a:spcPct val="80000"/>
              </a:lnSpc>
            </a:pPr>
            <a:r>
              <a:rPr lang="en-US" altLang="en-US" sz="2000"/>
              <a:t>Seattle</a:t>
            </a:r>
          </a:p>
          <a:p>
            <a:pPr lvl="1">
              <a:lnSpc>
                <a:spcPct val="80000"/>
              </a:lnSpc>
            </a:pPr>
            <a:r>
              <a:rPr lang="en-US" altLang="en-US" sz="1800"/>
              <a:t>Requires LEED Silver certification of all city-owned projects and renovations over 5,000 square feet.  </a:t>
            </a:r>
          </a:p>
          <a:p>
            <a:pPr lvl="1">
              <a:lnSpc>
                <a:spcPct val="80000"/>
              </a:lnSpc>
            </a:pPr>
            <a:r>
              <a:rPr lang="en-US" altLang="en-US" sz="1800"/>
              <a:t>Encourages private construction to incorporate LEED design standards into new and existing buildings by providing various economic incentives for energy and water conservation.  </a:t>
            </a:r>
          </a:p>
          <a:p>
            <a:pPr lvl="1">
              <a:lnSpc>
                <a:spcPct val="80000"/>
              </a:lnSpc>
            </a:pPr>
            <a:r>
              <a:rPr lang="en-US" altLang="en-US" sz="1800"/>
              <a:t>Gives a height or density bonus to commercial or residential projects that achieve at least LEED Silver certification and contribute to affordable housing.  </a:t>
            </a:r>
          </a:p>
          <a:p>
            <a:pPr lvl="1">
              <a:lnSpc>
                <a:spcPct val="80000"/>
              </a:lnSpc>
            </a:pPr>
            <a:r>
              <a:rPr lang="en-US" altLang="en-US" sz="1800"/>
              <a:t>Seattle City Light also offers grants totaling up to 60 percent of the cost of qualifying energy-economizing improvements such as lighting, HVAC, controls, transformers, insulation, window glazing, and process improvements.</a:t>
            </a:r>
          </a:p>
        </p:txBody>
      </p:sp>
    </p:spTree>
    <p:extLst>
      <p:ext uri="{BB962C8B-B14F-4D97-AF65-F5344CB8AC3E}">
        <p14:creationId xmlns:p14="http://schemas.microsoft.com/office/powerpoint/2010/main" val="24641071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a:t>Local Green Incentives</a:t>
            </a:r>
          </a:p>
        </p:txBody>
      </p:sp>
      <p:sp>
        <p:nvSpPr>
          <p:cNvPr id="44035" name="Rectangle 3"/>
          <p:cNvSpPr>
            <a:spLocks noGrp="1" noChangeArrowheads="1"/>
          </p:cNvSpPr>
          <p:nvPr>
            <p:ph type="body" idx="1"/>
          </p:nvPr>
        </p:nvSpPr>
        <p:spPr/>
        <p:txBody>
          <a:bodyPr/>
          <a:lstStyle/>
          <a:p>
            <a:pPr>
              <a:buFont typeface="Wingdings" panose="05000000000000000000" pitchFamily="2" charset="2"/>
              <a:buNone/>
            </a:pPr>
            <a:r>
              <a:rPr lang="en-US" altLang="en-US"/>
              <a:t>Seattle “Green Building Capital Initiative” </a:t>
            </a:r>
            <a:endParaRPr lang="en-US" altLang="en-US" sz="2800"/>
          </a:p>
          <a:p>
            <a:r>
              <a:rPr lang="en-US" altLang="en-US"/>
              <a:t>proposed for Commercial and Multi-Family (ordinance expected this fall)</a:t>
            </a:r>
          </a:p>
          <a:p>
            <a:r>
              <a:rPr lang="en-US" altLang="en-US" sz="2800"/>
              <a:t>Mandatory measurement and disclosure of Energy Star Portfolio Manager energy performance benchmarking data and ratings.</a:t>
            </a:r>
          </a:p>
          <a:p>
            <a:endParaRPr lang="en-US" altLang="en-US" sz="2800"/>
          </a:p>
          <a:p>
            <a:endParaRPr lang="en-US" altLang="en-US" sz="2800"/>
          </a:p>
          <a:p>
            <a:endParaRPr lang="en-US" altLang="en-US" sz="2800"/>
          </a:p>
        </p:txBody>
      </p:sp>
    </p:spTree>
    <p:extLst>
      <p:ext uri="{BB962C8B-B14F-4D97-AF65-F5344CB8AC3E}">
        <p14:creationId xmlns:p14="http://schemas.microsoft.com/office/powerpoint/2010/main" val="136487144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US" altLang="en-US"/>
              <a:t>Local Green Initiatives</a:t>
            </a:r>
          </a:p>
        </p:txBody>
      </p:sp>
      <p:sp>
        <p:nvSpPr>
          <p:cNvPr id="90115" name="Rectangle 3"/>
          <p:cNvSpPr>
            <a:spLocks noGrp="1" noChangeArrowheads="1"/>
          </p:cNvSpPr>
          <p:nvPr>
            <p:ph type="body" idx="1"/>
          </p:nvPr>
        </p:nvSpPr>
        <p:spPr/>
        <p:txBody>
          <a:bodyPr/>
          <a:lstStyle/>
          <a:p>
            <a:pPr>
              <a:lnSpc>
                <a:spcPct val="90000"/>
              </a:lnSpc>
            </a:pPr>
            <a:r>
              <a:rPr lang="en-US" altLang="en-US" sz="2800"/>
              <a:t>Seattle “Green Building Capital Initiative”</a:t>
            </a:r>
          </a:p>
          <a:p>
            <a:pPr lvl="1">
              <a:lnSpc>
                <a:spcPct val="90000"/>
              </a:lnSpc>
            </a:pPr>
            <a:r>
              <a:rPr lang="en-US" altLang="en-US" sz="2000"/>
              <a:t>Beginning in 2010 for commercial buildings larger than 50,000 square feet, multifamily buildings 20+ units. </a:t>
            </a:r>
          </a:p>
          <a:p>
            <a:pPr lvl="1">
              <a:lnSpc>
                <a:spcPct val="90000"/>
              </a:lnSpc>
            </a:pPr>
            <a:r>
              <a:rPr lang="en-US" altLang="en-US" sz="2000"/>
              <a:t>Beginning in 2011 for commercial buildings larger than 25,000 square feet, multifamily buildings between 10-19 units. </a:t>
            </a:r>
          </a:p>
          <a:p>
            <a:pPr lvl="1">
              <a:lnSpc>
                <a:spcPct val="90000"/>
              </a:lnSpc>
            </a:pPr>
            <a:r>
              <a:rPr lang="en-US" altLang="en-US" sz="2000"/>
              <a:t>Beginning in 2012 for commercial buildings larger than 10,000 square feet, multifamily buildings between 5-9 units. </a:t>
            </a:r>
          </a:p>
          <a:p>
            <a:pPr lvl="1">
              <a:lnSpc>
                <a:spcPct val="90000"/>
              </a:lnSpc>
            </a:pPr>
            <a:r>
              <a:rPr lang="en-US" altLang="en-US" sz="2000"/>
              <a:t>Reported through EPA secure server with automatic downloads to the City</a:t>
            </a:r>
          </a:p>
        </p:txBody>
      </p:sp>
    </p:spTree>
    <p:extLst>
      <p:ext uri="{BB962C8B-B14F-4D97-AF65-F5344CB8AC3E}">
        <p14:creationId xmlns:p14="http://schemas.microsoft.com/office/powerpoint/2010/main" val="7312373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US" altLang="en-US"/>
              <a:t>Green Building Issues - Leasing</a:t>
            </a:r>
          </a:p>
        </p:txBody>
      </p:sp>
      <p:sp>
        <p:nvSpPr>
          <p:cNvPr id="100355" name="Rectangle 3"/>
          <p:cNvSpPr>
            <a:spLocks noGrp="1" noChangeArrowheads="1"/>
          </p:cNvSpPr>
          <p:nvPr>
            <p:ph type="body" idx="1"/>
          </p:nvPr>
        </p:nvSpPr>
        <p:spPr/>
        <p:txBody>
          <a:bodyPr/>
          <a:lstStyle/>
          <a:p>
            <a:r>
              <a:rPr lang="en-US" altLang="en-US"/>
              <a:t>Landlords and Tenants may have competing economic interests in “Green Building”</a:t>
            </a:r>
          </a:p>
          <a:p>
            <a:pPr lvl="1"/>
            <a:r>
              <a:rPr lang="en-US" altLang="en-US"/>
              <a:t>Landlords want to recover higher costs of Green Building</a:t>
            </a:r>
          </a:p>
          <a:p>
            <a:pPr lvl="1"/>
            <a:r>
              <a:rPr lang="en-US" altLang="en-US"/>
              <a:t>Tenants want to benefit from lower operating costs</a:t>
            </a:r>
          </a:p>
          <a:p>
            <a:endParaRPr lang="en-US" altLang="en-US"/>
          </a:p>
        </p:txBody>
      </p:sp>
    </p:spTree>
    <p:extLst>
      <p:ext uri="{BB962C8B-B14F-4D97-AF65-F5344CB8AC3E}">
        <p14:creationId xmlns:p14="http://schemas.microsoft.com/office/powerpoint/2010/main" val="8115004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altLang="en-US"/>
              <a:t>Green Building Issues - Leasing</a:t>
            </a:r>
          </a:p>
        </p:txBody>
      </p:sp>
      <p:sp>
        <p:nvSpPr>
          <p:cNvPr id="101379" name="Rectangle 3"/>
          <p:cNvSpPr>
            <a:spLocks noGrp="1" noChangeArrowheads="1"/>
          </p:cNvSpPr>
          <p:nvPr>
            <p:ph type="body" idx="1"/>
          </p:nvPr>
        </p:nvSpPr>
        <p:spPr/>
        <p:txBody>
          <a:bodyPr/>
          <a:lstStyle/>
          <a:p>
            <a:r>
              <a:rPr lang="en-US" altLang="en-US"/>
              <a:t>Key is to align respective control with responsibility and costs with benefits</a:t>
            </a:r>
          </a:p>
          <a:p>
            <a:pPr lvl="1"/>
            <a:r>
              <a:rPr lang="en-US" altLang="en-US"/>
              <a:t>E.g. – Landlord responsible for maintaining “green” performance of Shell and Core; Tenant responsible for “green” performance of TIs and equipment</a:t>
            </a:r>
          </a:p>
        </p:txBody>
      </p:sp>
    </p:spTree>
    <p:extLst>
      <p:ext uri="{BB962C8B-B14F-4D97-AF65-F5344CB8AC3E}">
        <p14:creationId xmlns:p14="http://schemas.microsoft.com/office/powerpoint/2010/main" val="27632681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US" altLang="en-US"/>
              <a:t>Green Building Issues - Leasing</a:t>
            </a:r>
          </a:p>
        </p:txBody>
      </p:sp>
      <p:sp>
        <p:nvSpPr>
          <p:cNvPr id="102403" name="Rectangle 3"/>
          <p:cNvSpPr>
            <a:spLocks noGrp="1" noChangeArrowheads="1"/>
          </p:cNvSpPr>
          <p:nvPr>
            <p:ph type="body" idx="1"/>
          </p:nvPr>
        </p:nvSpPr>
        <p:spPr/>
        <p:txBody>
          <a:bodyPr/>
          <a:lstStyle/>
          <a:p>
            <a:r>
              <a:rPr lang="en-US" altLang="en-US"/>
              <a:t>Both Landlord and Tenant should covenant not to act in manner that jeaopardizes “green” certifications or grants or financing</a:t>
            </a:r>
          </a:p>
        </p:txBody>
      </p:sp>
    </p:spTree>
    <p:extLst>
      <p:ext uri="{BB962C8B-B14F-4D97-AF65-F5344CB8AC3E}">
        <p14:creationId xmlns:p14="http://schemas.microsoft.com/office/powerpoint/2010/main" val="9397314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US" altLang="en-US"/>
              <a:t>Green Building Issues - Leasing</a:t>
            </a:r>
          </a:p>
        </p:txBody>
      </p:sp>
      <p:sp>
        <p:nvSpPr>
          <p:cNvPr id="103427" name="Rectangle 3"/>
          <p:cNvSpPr>
            <a:spLocks noGrp="1" noChangeArrowheads="1"/>
          </p:cNvSpPr>
          <p:nvPr>
            <p:ph type="body" idx="1"/>
          </p:nvPr>
        </p:nvSpPr>
        <p:spPr/>
        <p:txBody>
          <a:bodyPr/>
          <a:lstStyle/>
          <a:p>
            <a:r>
              <a:rPr lang="en-US" altLang="en-US"/>
              <a:t>Best to establish expectations and responsibilities in Letter of Intent – including applicable “Green” certification standard</a:t>
            </a:r>
          </a:p>
          <a:p>
            <a:r>
              <a:rPr lang="en-US" altLang="en-US"/>
              <a:t>Lease forms should complement to applicable standard</a:t>
            </a:r>
          </a:p>
          <a:p>
            <a:endParaRPr lang="en-US" altLang="en-US"/>
          </a:p>
        </p:txBody>
      </p:sp>
    </p:spTree>
    <p:extLst>
      <p:ext uri="{BB962C8B-B14F-4D97-AF65-F5344CB8AC3E}">
        <p14:creationId xmlns:p14="http://schemas.microsoft.com/office/powerpoint/2010/main" val="36265906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US" altLang="en-US"/>
              <a:t>Green Building Issues - Leasing</a:t>
            </a:r>
          </a:p>
        </p:txBody>
      </p:sp>
      <p:sp>
        <p:nvSpPr>
          <p:cNvPr id="104451" name="Rectangle 3"/>
          <p:cNvSpPr>
            <a:spLocks noGrp="1" noChangeArrowheads="1"/>
          </p:cNvSpPr>
          <p:nvPr>
            <p:ph type="body" idx="1"/>
          </p:nvPr>
        </p:nvSpPr>
        <p:spPr/>
        <p:txBody>
          <a:bodyPr/>
          <a:lstStyle/>
          <a:p>
            <a:r>
              <a:rPr lang="en-US" altLang="en-US"/>
              <a:t>Wide range of documentation</a:t>
            </a:r>
          </a:p>
          <a:p>
            <a:pPr lvl="1"/>
            <a:r>
              <a:rPr lang="en-US" altLang="en-US"/>
              <a:t>Simple “intend to comply with LEED” paragraph</a:t>
            </a:r>
          </a:p>
          <a:p>
            <a:pPr lvl="1"/>
            <a:r>
              <a:rPr lang="en-US" altLang="en-US"/>
              <a:t>“Green Addendum”</a:t>
            </a:r>
          </a:p>
          <a:p>
            <a:pPr lvl="1"/>
            <a:r>
              <a:rPr lang="en-US" altLang="en-US"/>
              <a:t>Model Green Leases – e.g. BOMA</a:t>
            </a:r>
          </a:p>
          <a:p>
            <a:pPr lvl="1"/>
            <a:r>
              <a:rPr lang="en-US" altLang="en-US"/>
              <a:t>“Green” Work Letter </a:t>
            </a:r>
          </a:p>
        </p:txBody>
      </p:sp>
    </p:spTree>
    <p:extLst>
      <p:ext uri="{BB962C8B-B14F-4D97-AF65-F5344CB8AC3E}">
        <p14:creationId xmlns:p14="http://schemas.microsoft.com/office/powerpoint/2010/main" val="14838593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US" altLang="en-US" sz="3400"/>
              <a:t>Green Issues – Design/Construction</a:t>
            </a:r>
          </a:p>
        </p:txBody>
      </p:sp>
      <p:sp>
        <p:nvSpPr>
          <p:cNvPr id="93187" name="Rectangle 3"/>
          <p:cNvSpPr>
            <a:spLocks noGrp="1" noChangeArrowheads="1"/>
          </p:cNvSpPr>
          <p:nvPr>
            <p:ph type="body" idx="1"/>
          </p:nvPr>
        </p:nvSpPr>
        <p:spPr/>
        <p:txBody>
          <a:bodyPr/>
          <a:lstStyle/>
          <a:p>
            <a:r>
              <a:rPr lang="en-US" altLang="en-US"/>
              <a:t>Identifying client goals</a:t>
            </a:r>
          </a:p>
          <a:p>
            <a:r>
              <a:rPr lang="en-US" altLang="en-US"/>
              <a:t>Contracting to achieve those goals</a:t>
            </a:r>
          </a:p>
          <a:p>
            <a:r>
              <a:rPr lang="en-US" altLang="en-US"/>
              <a:t>Liability when goals are not met</a:t>
            </a:r>
          </a:p>
          <a:p>
            <a:r>
              <a:rPr lang="en-US" altLang="en-US"/>
              <a:t>Insuring against failure</a:t>
            </a:r>
          </a:p>
          <a:p>
            <a:r>
              <a:rPr lang="en-US" altLang="en-US"/>
              <a:t>Commissioning/ongoing maintenance and operations</a:t>
            </a:r>
          </a:p>
        </p:txBody>
      </p:sp>
    </p:spTree>
    <p:extLst>
      <p:ext uri="{BB962C8B-B14F-4D97-AF65-F5344CB8AC3E}">
        <p14:creationId xmlns:p14="http://schemas.microsoft.com/office/powerpoint/2010/main" val="82199753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US" altLang="en-US" sz="3400"/>
              <a:t>Green Issues – Design/Construction – Identifying Client Goals</a:t>
            </a:r>
          </a:p>
        </p:txBody>
      </p:sp>
      <p:sp>
        <p:nvSpPr>
          <p:cNvPr id="63491" name="Rectangle 3"/>
          <p:cNvSpPr>
            <a:spLocks noGrp="1" noChangeArrowheads="1"/>
          </p:cNvSpPr>
          <p:nvPr>
            <p:ph type="body" idx="1"/>
          </p:nvPr>
        </p:nvSpPr>
        <p:spPr/>
        <p:txBody>
          <a:bodyPr/>
          <a:lstStyle/>
          <a:p>
            <a:pPr marL="660400" indent="-660400">
              <a:lnSpc>
                <a:spcPct val="80000"/>
              </a:lnSpc>
            </a:pPr>
            <a:r>
              <a:rPr lang="en-US" altLang="en-US" sz="2000" b="1"/>
              <a:t>What is the desired result?  </a:t>
            </a:r>
          </a:p>
          <a:p>
            <a:pPr marL="1035050" lvl="1" indent="-577850">
              <a:lnSpc>
                <a:spcPct val="80000"/>
              </a:lnSpc>
            </a:pPr>
            <a:r>
              <a:rPr lang="en-US" altLang="en-US" sz="1800"/>
              <a:t>LEED certification?</a:t>
            </a:r>
          </a:p>
          <a:p>
            <a:pPr marL="1409700" lvl="2" indent="-495300">
              <a:lnSpc>
                <a:spcPct val="80000"/>
              </a:lnSpc>
            </a:pPr>
            <a:r>
              <a:rPr lang="en-US" altLang="en-US" sz="1600"/>
              <a:t>Where are the credits to be gained?</a:t>
            </a:r>
          </a:p>
          <a:p>
            <a:pPr marL="1409700" lvl="2" indent="-495300">
              <a:lnSpc>
                <a:spcPct val="80000"/>
              </a:lnSpc>
            </a:pPr>
            <a:r>
              <a:rPr lang="en-US" altLang="en-US" sz="1600"/>
              <a:t>What limitations exist?  Existing land-use codes, CC&amp;Rs may limit design choices</a:t>
            </a:r>
          </a:p>
          <a:p>
            <a:pPr marL="1035050" lvl="1" indent="-577850">
              <a:lnSpc>
                <a:spcPct val="80000"/>
              </a:lnSpc>
            </a:pPr>
            <a:r>
              <a:rPr lang="en-US" altLang="en-US" sz="1800"/>
              <a:t>Tax credit?</a:t>
            </a:r>
          </a:p>
          <a:p>
            <a:pPr marL="1409700" lvl="2" indent="-495300">
              <a:lnSpc>
                <a:spcPct val="80000"/>
              </a:lnSpc>
            </a:pPr>
            <a:r>
              <a:rPr lang="en-US" altLang="en-US" sz="1600"/>
              <a:t>Timing:  If the tax credit requires placing the building in service by a certain date, how will that date be met?</a:t>
            </a:r>
          </a:p>
          <a:p>
            <a:pPr marL="1035050" lvl="1" indent="-577850">
              <a:lnSpc>
                <a:spcPct val="80000"/>
              </a:lnSpc>
            </a:pPr>
            <a:r>
              <a:rPr lang="en-US" altLang="en-US" sz="1800"/>
              <a:t>Moral/ethical values of sustainability?  How to define them?</a:t>
            </a:r>
          </a:p>
          <a:p>
            <a:pPr marL="1035050" lvl="1" indent="-577850">
              <a:lnSpc>
                <a:spcPct val="80000"/>
              </a:lnSpc>
            </a:pPr>
            <a:r>
              <a:rPr lang="en-US" altLang="en-US" sz="1800"/>
              <a:t>Cost</a:t>
            </a:r>
          </a:p>
          <a:p>
            <a:pPr marL="1409700" lvl="2" indent="-495300">
              <a:lnSpc>
                <a:spcPct val="80000"/>
              </a:lnSpc>
            </a:pPr>
            <a:r>
              <a:rPr lang="en-US" altLang="en-US" sz="1600"/>
              <a:t>Any project involves tradeoffs – no client will want a “green result” if its cost cannot be justified</a:t>
            </a:r>
          </a:p>
        </p:txBody>
      </p:sp>
    </p:spTree>
    <p:extLst>
      <p:ext uri="{BB962C8B-B14F-4D97-AF65-F5344CB8AC3E}">
        <p14:creationId xmlns:p14="http://schemas.microsoft.com/office/powerpoint/2010/main" val="19502063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r>
              <a:rPr lang="en-US" altLang="en-US" sz="3400"/>
              <a:t>Green Issues – Design/Construction – Contracting Models</a:t>
            </a:r>
          </a:p>
        </p:txBody>
      </p:sp>
      <p:sp>
        <p:nvSpPr>
          <p:cNvPr id="92163" name="Rectangle 3"/>
          <p:cNvSpPr>
            <a:spLocks noGrp="1" noChangeArrowheads="1"/>
          </p:cNvSpPr>
          <p:nvPr>
            <p:ph type="body" idx="1"/>
          </p:nvPr>
        </p:nvSpPr>
        <p:spPr/>
        <p:txBody>
          <a:bodyPr/>
          <a:lstStyle/>
          <a:p>
            <a:pPr>
              <a:lnSpc>
                <a:spcPct val="90000"/>
              </a:lnSpc>
            </a:pPr>
            <a:r>
              <a:rPr lang="en-US" altLang="en-US" sz="2800"/>
              <a:t>Traditional model</a:t>
            </a:r>
          </a:p>
          <a:p>
            <a:pPr lvl="1">
              <a:lnSpc>
                <a:spcPct val="90000"/>
              </a:lnSpc>
            </a:pPr>
            <a:r>
              <a:rPr lang="en-US" altLang="en-US" sz="2400"/>
              <a:t>Owner contracts for design, then contracts separately with contractor for construction</a:t>
            </a:r>
          </a:p>
          <a:p>
            <a:pPr>
              <a:lnSpc>
                <a:spcPct val="90000"/>
              </a:lnSpc>
            </a:pPr>
            <a:r>
              <a:rPr lang="en-US" altLang="en-US" sz="2800"/>
              <a:t>Design/Build</a:t>
            </a:r>
          </a:p>
          <a:p>
            <a:pPr lvl="1">
              <a:lnSpc>
                <a:spcPct val="90000"/>
              </a:lnSpc>
            </a:pPr>
            <a:r>
              <a:rPr lang="en-US" altLang="en-US" sz="2400"/>
              <a:t>Owner contracts with one entity to provide design and construction</a:t>
            </a:r>
          </a:p>
          <a:p>
            <a:pPr>
              <a:lnSpc>
                <a:spcPct val="90000"/>
              </a:lnSpc>
            </a:pPr>
            <a:r>
              <a:rPr lang="en-US" altLang="en-US" sz="2800"/>
              <a:t>Integrated Delivery</a:t>
            </a:r>
          </a:p>
          <a:p>
            <a:pPr lvl="1">
              <a:lnSpc>
                <a:spcPct val="90000"/>
              </a:lnSpc>
            </a:pPr>
            <a:r>
              <a:rPr lang="en-US" altLang="en-US" sz="2400"/>
              <a:t>Similar to design/build</a:t>
            </a:r>
          </a:p>
        </p:txBody>
      </p:sp>
    </p:spTree>
    <p:extLst>
      <p:ext uri="{BB962C8B-B14F-4D97-AF65-F5344CB8AC3E}">
        <p14:creationId xmlns:p14="http://schemas.microsoft.com/office/powerpoint/2010/main" val="10895465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altLang="en-US" sz="3400"/>
              <a:t>Green Issues – Design/Construction – Design Contract Issues</a:t>
            </a:r>
          </a:p>
        </p:txBody>
      </p:sp>
      <p:sp>
        <p:nvSpPr>
          <p:cNvPr id="94211" name="Rectangle 3"/>
          <p:cNvSpPr>
            <a:spLocks noGrp="1" noChangeArrowheads="1"/>
          </p:cNvSpPr>
          <p:nvPr>
            <p:ph type="body" idx="1"/>
          </p:nvPr>
        </p:nvSpPr>
        <p:spPr/>
        <p:txBody>
          <a:bodyPr/>
          <a:lstStyle/>
          <a:p>
            <a:pPr>
              <a:lnSpc>
                <a:spcPct val="80000"/>
              </a:lnSpc>
              <a:buFont typeface="Wingdings" panose="05000000000000000000" pitchFamily="2" charset="2"/>
              <a:buNone/>
            </a:pPr>
            <a:r>
              <a:rPr lang="en-US" altLang="en-US" sz="2000" b="1"/>
              <a:t>Traditional Model:  Owner contracts with architect</a:t>
            </a:r>
          </a:p>
          <a:p>
            <a:pPr>
              <a:lnSpc>
                <a:spcPct val="80000"/>
              </a:lnSpc>
            </a:pPr>
            <a:r>
              <a:rPr lang="en-US" altLang="en-US" sz="2000"/>
              <a:t>Need to be sure design contract embodies and does not hinder client goals</a:t>
            </a:r>
          </a:p>
          <a:p>
            <a:pPr>
              <a:lnSpc>
                <a:spcPct val="80000"/>
              </a:lnSpc>
            </a:pPr>
            <a:r>
              <a:rPr lang="en-US" altLang="en-US" sz="2000"/>
              <a:t>Cost:  May need more extensive design development  phase to more clearly define goals, costs, tradeoffs</a:t>
            </a:r>
          </a:p>
          <a:p>
            <a:pPr>
              <a:lnSpc>
                <a:spcPct val="80000"/>
              </a:lnSpc>
            </a:pPr>
            <a:r>
              <a:rPr lang="en-US" altLang="en-US" sz="2000"/>
              <a:t>Architectual standard of care</a:t>
            </a:r>
          </a:p>
          <a:p>
            <a:pPr lvl="1">
              <a:lnSpc>
                <a:spcPct val="80000"/>
              </a:lnSpc>
            </a:pPr>
            <a:r>
              <a:rPr lang="en-US" altLang="en-US" sz="1800"/>
              <a:t>Typical contracts do not place burden on architect to achieve green results in a vacuum – need specific undertaking regarding design, timing to meet client goals</a:t>
            </a:r>
          </a:p>
          <a:p>
            <a:pPr lvl="1">
              <a:lnSpc>
                <a:spcPct val="80000"/>
              </a:lnSpc>
            </a:pPr>
            <a:r>
              <a:rPr lang="en-US" altLang="en-US" sz="1800"/>
              <a:t>AIA commits an architect only to “consider” green issues and discuss them with owner, unless the architect agrees to assume a greater role</a:t>
            </a:r>
          </a:p>
        </p:txBody>
      </p:sp>
    </p:spTree>
    <p:extLst>
      <p:ext uri="{BB962C8B-B14F-4D97-AF65-F5344CB8AC3E}">
        <p14:creationId xmlns:p14="http://schemas.microsoft.com/office/powerpoint/2010/main" val="30590947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altLang="en-US" sz="3400"/>
              <a:t>Green Issues – Design/Construction – Design Contract Issues</a:t>
            </a:r>
          </a:p>
        </p:txBody>
      </p:sp>
      <p:sp>
        <p:nvSpPr>
          <p:cNvPr id="95235" name="Rectangle 3"/>
          <p:cNvSpPr>
            <a:spLocks noGrp="1" noChangeArrowheads="1"/>
          </p:cNvSpPr>
          <p:nvPr>
            <p:ph type="body" idx="1"/>
          </p:nvPr>
        </p:nvSpPr>
        <p:spPr/>
        <p:txBody>
          <a:bodyPr/>
          <a:lstStyle/>
          <a:p>
            <a:r>
              <a:rPr lang="en-US" altLang="en-US" sz="2800"/>
              <a:t>Insurance</a:t>
            </a:r>
          </a:p>
          <a:p>
            <a:pPr lvl="1"/>
            <a:r>
              <a:rPr lang="en-US" altLang="en-US" sz="2400"/>
              <a:t>Typical insurance does not cover contractual undertakings (e.g. breach of warranty, breach of contract)</a:t>
            </a:r>
          </a:p>
          <a:p>
            <a:pPr lvl="1"/>
            <a:r>
              <a:rPr lang="en-US" altLang="en-US" sz="2400"/>
              <a:t>Need to define architect’s standard of care such that failure to design green result results in breach</a:t>
            </a:r>
          </a:p>
          <a:p>
            <a:pPr lvl="1"/>
            <a:r>
              <a:rPr lang="en-US" altLang="en-US" sz="2400"/>
              <a:t>Green-specific insurance products are limited to non-existent</a:t>
            </a:r>
          </a:p>
        </p:txBody>
      </p:sp>
    </p:spTree>
    <p:extLst>
      <p:ext uri="{BB962C8B-B14F-4D97-AF65-F5344CB8AC3E}">
        <p14:creationId xmlns:p14="http://schemas.microsoft.com/office/powerpoint/2010/main" val="124851914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altLang="en-US" sz="3400"/>
              <a:t>Green Issues – Design/Construction – Design Contract Issues</a:t>
            </a:r>
          </a:p>
        </p:txBody>
      </p:sp>
      <p:sp>
        <p:nvSpPr>
          <p:cNvPr id="96259" name="Rectangle 3"/>
          <p:cNvSpPr>
            <a:spLocks noGrp="1" noChangeArrowheads="1"/>
          </p:cNvSpPr>
          <p:nvPr>
            <p:ph type="body" idx="1"/>
          </p:nvPr>
        </p:nvSpPr>
        <p:spPr/>
        <p:txBody>
          <a:bodyPr/>
          <a:lstStyle/>
          <a:p>
            <a:pPr>
              <a:lnSpc>
                <a:spcPct val="90000"/>
              </a:lnSpc>
            </a:pPr>
            <a:r>
              <a:rPr lang="en-US" altLang="en-US" b="1"/>
              <a:t>Typical contract clauses may limit owner’s rights in the event of failure</a:t>
            </a:r>
          </a:p>
          <a:p>
            <a:pPr lvl="1">
              <a:lnSpc>
                <a:spcPct val="90000"/>
              </a:lnSpc>
            </a:pPr>
            <a:r>
              <a:rPr lang="en-US" altLang="en-US"/>
              <a:t>AIA documents contain mutual waiver of claims for consequential damages</a:t>
            </a:r>
          </a:p>
          <a:p>
            <a:pPr lvl="2">
              <a:lnSpc>
                <a:spcPct val="90000"/>
              </a:lnSpc>
            </a:pPr>
            <a:r>
              <a:rPr lang="en-US" altLang="en-US"/>
              <a:t>Is the loss of a tax credit due to defective design “consequential damages”?</a:t>
            </a:r>
          </a:p>
          <a:p>
            <a:pPr lvl="2">
              <a:lnSpc>
                <a:spcPct val="90000"/>
              </a:lnSpc>
            </a:pPr>
            <a:r>
              <a:rPr lang="en-US" altLang="en-US"/>
              <a:t>Lost anticipated increase in rents?</a:t>
            </a:r>
          </a:p>
          <a:p>
            <a:pPr lvl="2">
              <a:lnSpc>
                <a:spcPct val="90000"/>
              </a:lnSpc>
            </a:pPr>
            <a:r>
              <a:rPr lang="en-US" altLang="en-US"/>
              <a:t>Lost financing?</a:t>
            </a:r>
          </a:p>
        </p:txBody>
      </p:sp>
    </p:spTree>
    <p:extLst>
      <p:ext uri="{BB962C8B-B14F-4D97-AF65-F5344CB8AC3E}">
        <p14:creationId xmlns:p14="http://schemas.microsoft.com/office/powerpoint/2010/main" val="160808364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altLang="en-US" sz="3400"/>
              <a:t>Green Issues – Design/Construction – Design Contract Issues</a:t>
            </a:r>
          </a:p>
        </p:txBody>
      </p:sp>
      <p:sp>
        <p:nvSpPr>
          <p:cNvPr id="64515" name="Rectangle 3"/>
          <p:cNvSpPr>
            <a:spLocks noGrp="1" noChangeArrowheads="1"/>
          </p:cNvSpPr>
          <p:nvPr>
            <p:ph type="body" idx="1"/>
          </p:nvPr>
        </p:nvSpPr>
        <p:spPr/>
        <p:txBody>
          <a:bodyPr/>
          <a:lstStyle/>
          <a:p>
            <a:pPr marL="609600" indent="-609600"/>
            <a:r>
              <a:rPr lang="en-US" altLang="en-US" b="1"/>
              <a:t>Who is responsible for administering the LEED process?  AIA Form B214</a:t>
            </a:r>
          </a:p>
          <a:p>
            <a:pPr marL="990600" lvl="1" indent="-533400"/>
            <a:r>
              <a:rPr lang="en-US" altLang="en-US"/>
              <a:t>Architect undertakes specific duties</a:t>
            </a:r>
          </a:p>
          <a:p>
            <a:pPr marL="990600" lvl="1" indent="-533400"/>
            <a:r>
              <a:rPr lang="en-US" altLang="en-US"/>
              <a:t>May not be adequate, depending on client goals</a:t>
            </a:r>
          </a:p>
        </p:txBody>
      </p:sp>
    </p:spTree>
    <p:extLst>
      <p:ext uri="{BB962C8B-B14F-4D97-AF65-F5344CB8AC3E}">
        <p14:creationId xmlns:p14="http://schemas.microsoft.com/office/powerpoint/2010/main" val="73061630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US" altLang="en-US" sz="3400"/>
              <a:t>Green Issues – Design/Construction – Construction Contract Issues</a:t>
            </a:r>
          </a:p>
        </p:txBody>
      </p:sp>
      <p:sp>
        <p:nvSpPr>
          <p:cNvPr id="91139" name="Rectangle 3"/>
          <p:cNvSpPr>
            <a:spLocks noGrp="1" noChangeArrowheads="1"/>
          </p:cNvSpPr>
          <p:nvPr>
            <p:ph type="body" idx="1"/>
          </p:nvPr>
        </p:nvSpPr>
        <p:spPr/>
        <p:txBody>
          <a:bodyPr/>
          <a:lstStyle/>
          <a:p>
            <a:pPr>
              <a:lnSpc>
                <a:spcPct val="90000"/>
              </a:lnSpc>
            </a:pPr>
            <a:r>
              <a:rPr lang="en-US" altLang="en-US" sz="2400" b="1"/>
              <a:t>Identify client goals – to what extent does achieving them depend upon the contractor?</a:t>
            </a:r>
          </a:p>
          <a:p>
            <a:pPr lvl="1">
              <a:lnSpc>
                <a:spcPct val="90000"/>
              </a:lnSpc>
            </a:pPr>
            <a:r>
              <a:rPr lang="en-US" altLang="en-US" sz="2000"/>
              <a:t>Achieving the design</a:t>
            </a:r>
          </a:p>
          <a:p>
            <a:pPr lvl="1">
              <a:lnSpc>
                <a:spcPct val="90000"/>
              </a:lnSpc>
            </a:pPr>
            <a:r>
              <a:rPr lang="en-US" altLang="en-US" sz="2000"/>
              <a:t>Timing:  Qualifying for a tax credit may require placing the building in service by a date certain; who assumes the liability for late completion?</a:t>
            </a:r>
          </a:p>
          <a:p>
            <a:pPr lvl="1">
              <a:lnSpc>
                <a:spcPct val="90000"/>
              </a:lnSpc>
            </a:pPr>
            <a:r>
              <a:rPr lang="en-US" altLang="en-US" sz="2000"/>
              <a:t>Construction process:  Some LEED credits apply to the construction process, like recyling of building materials, generally control of the environmental impacts of the construction process</a:t>
            </a:r>
          </a:p>
        </p:txBody>
      </p:sp>
    </p:spTree>
    <p:extLst>
      <p:ext uri="{BB962C8B-B14F-4D97-AF65-F5344CB8AC3E}">
        <p14:creationId xmlns:p14="http://schemas.microsoft.com/office/powerpoint/2010/main" val="229927481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US" altLang="en-US" sz="3400"/>
              <a:t>Green Issues – Design/Construction – Construction Contract Issues</a:t>
            </a:r>
          </a:p>
        </p:txBody>
      </p:sp>
      <p:sp>
        <p:nvSpPr>
          <p:cNvPr id="67587" name="Rectangle 3"/>
          <p:cNvSpPr>
            <a:spLocks noGrp="1" noChangeArrowheads="1"/>
          </p:cNvSpPr>
          <p:nvPr>
            <p:ph type="body" idx="1"/>
          </p:nvPr>
        </p:nvSpPr>
        <p:spPr/>
        <p:txBody>
          <a:bodyPr/>
          <a:lstStyle/>
          <a:p>
            <a:pPr marL="609600" indent="-609600"/>
            <a:r>
              <a:rPr lang="en-US" altLang="en-US" sz="2800" b="1"/>
              <a:t>Achieving the result:  Does the contractor clearly undertake work that is necessary to achieve the result?</a:t>
            </a:r>
          </a:p>
          <a:p>
            <a:pPr marL="990600" lvl="1" indent="-533400"/>
            <a:r>
              <a:rPr lang="en-US" altLang="en-US" sz="2400"/>
              <a:t>Timing</a:t>
            </a:r>
          </a:p>
          <a:p>
            <a:pPr marL="990600" lvl="1" indent="-533400"/>
            <a:r>
              <a:rPr lang="en-US" altLang="en-US" sz="2400"/>
              <a:t>Construction process</a:t>
            </a:r>
          </a:p>
          <a:p>
            <a:pPr marL="990600" lvl="1" indent="-533400"/>
            <a:r>
              <a:rPr lang="en-US" altLang="en-US" sz="2400"/>
              <a:t>Substitutions</a:t>
            </a:r>
          </a:p>
          <a:p>
            <a:pPr marL="990600" lvl="1" indent="-533400"/>
            <a:r>
              <a:rPr lang="en-US" altLang="en-US" sz="2400"/>
              <a:t>Commissioning</a:t>
            </a:r>
          </a:p>
        </p:txBody>
      </p:sp>
    </p:spTree>
    <p:extLst>
      <p:ext uri="{BB962C8B-B14F-4D97-AF65-F5344CB8AC3E}">
        <p14:creationId xmlns:p14="http://schemas.microsoft.com/office/powerpoint/2010/main" val="331384724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altLang="en-US" sz="3400"/>
              <a:t>Green Issues – Design/Construction – Construction Contract Issues</a:t>
            </a:r>
          </a:p>
        </p:txBody>
      </p:sp>
      <p:sp>
        <p:nvSpPr>
          <p:cNvPr id="97283" name="Rectangle 3"/>
          <p:cNvSpPr>
            <a:spLocks noGrp="1" noChangeArrowheads="1"/>
          </p:cNvSpPr>
          <p:nvPr>
            <p:ph type="body" idx="1"/>
          </p:nvPr>
        </p:nvSpPr>
        <p:spPr/>
        <p:txBody>
          <a:bodyPr/>
          <a:lstStyle/>
          <a:p>
            <a:pPr>
              <a:lnSpc>
                <a:spcPct val="80000"/>
              </a:lnSpc>
            </a:pPr>
            <a:r>
              <a:rPr lang="en-US" altLang="en-US" sz="2800"/>
              <a:t>How does the contract allocate the risk of failure?</a:t>
            </a:r>
          </a:p>
          <a:p>
            <a:pPr lvl="1">
              <a:lnSpc>
                <a:spcPct val="80000"/>
              </a:lnSpc>
            </a:pPr>
            <a:r>
              <a:rPr lang="en-US" altLang="en-US" sz="2400"/>
              <a:t>Consider warranties</a:t>
            </a:r>
          </a:p>
          <a:p>
            <a:pPr lvl="1">
              <a:lnSpc>
                <a:spcPct val="80000"/>
              </a:lnSpc>
            </a:pPr>
            <a:r>
              <a:rPr lang="en-US" altLang="en-US" sz="2400"/>
              <a:t>Consider liquidated damages/performance bonuses</a:t>
            </a:r>
          </a:p>
          <a:p>
            <a:pPr lvl="2">
              <a:lnSpc>
                <a:spcPct val="80000"/>
              </a:lnSpc>
            </a:pPr>
            <a:r>
              <a:rPr lang="en-US" altLang="en-US" sz="2000"/>
              <a:t>If green goal depends on completion by a certain date, the contract should say so and include damages/incentives</a:t>
            </a:r>
          </a:p>
          <a:p>
            <a:pPr lvl="1">
              <a:lnSpc>
                <a:spcPct val="80000"/>
              </a:lnSpc>
            </a:pPr>
            <a:r>
              <a:rPr lang="en-US" altLang="en-US" sz="2400"/>
              <a:t>Do other contract clauses potentially impair or change the allocation of risk?</a:t>
            </a:r>
          </a:p>
          <a:p>
            <a:pPr lvl="2">
              <a:lnSpc>
                <a:spcPct val="80000"/>
              </a:lnSpc>
            </a:pPr>
            <a:r>
              <a:rPr lang="en-US" altLang="en-US" sz="2000"/>
              <a:t>Consequential damages limitation</a:t>
            </a:r>
          </a:p>
        </p:txBody>
      </p:sp>
    </p:spTree>
    <p:extLst>
      <p:ext uri="{BB962C8B-B14F-4D97-AF65-F5344CB8AC3E}">
        <p14:creationId xmlns:p14="http://schemas.microsoft.com/office/powerpoint/2010/main" val="41272913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US" altLang="en-US" sz="3400"/>
              <a:t>Green Issues – Design/Construction – Lessons from the Trenches</a:t>
            </a:r>
          </a:p>
        </p:txBody>
      </p:sp>
      <p:sp>
        <p:nvSpPr>
          <p:cNvPr id="68611" name="Rectangle 3"/>
          <p:cNvSpPr>
            <a:spLocks noGrp="1" noChangeArrowheads="1"/>
          </p:cNvSpPr>
          <p:nvPr>
            <p:ph type="body" idx="1"/>
          </p:nvPr>
        </p:nvSpPr>
        <p:spPr/>
        <p:txBody>
          <a:bodyPr/>
          <a:lstStyle/>
          <a:p>
            <a:pPr>
              <a:lnSpc>
                <a:spcPct val="80000"/>
              </a:lnSpc>
              <a:buFont typeface="Wingdings" panose="05000000000000000000" pitchFamily="2" charset="2"/>
              <a:buNone/>
            </a:pPr>
            <a:r>
              <a:rPr lang="en-US" altLang="en-US" sz="2000" b="1"/>
              <a:t>Shaw Development v. Southern Builders</a:t>
            </a:r>
          </a:p>
          <a:p>
            <a:pPr>
              <a:lnSpc>
                <a:spcPct val="80000"/>
              </a:lnSpc>
            </a:pPr>
            <a:r>
              <a:rPr lang="en-US" altLang="en-US" sz="2000"/>
              <a:t>$7.5 million, 23-unit condo project in Maryland completed in 2006</a:t>
            </a:r>
          </a:p>
          <a:p>
            <a:pPr>
              <a:lnSpc>
                <a:spcPct val="80000"/>
              </a:lnSpc>
            </a:pPr>
            <a:r>
              <a:rPr lang="en-US" altLang="en-US" sz="2000"/>
              <a:t>Desired LEED Silver rating</a:t>
            </a:r>
          </a:p>
          <a:p>
            <a:pPr>
              <a:lnSpc>
                <a:spcPct val="80000"/>
              </a:lnSpc>
            </a:pPr>
            <a:r>
              <a:rPr lang="en-US" altLang="en-US" sz="2000"/>
              <a:t>Contractor brought suit for balance owed</a:t>
            </a:r>
          </a:p>
          <a:p>
            <a:pPr>
              <a:lnSpc>
                <a:spcPct val="80000"/>
              </a:lnSpc>
            </a:pPr>
            <a:r>
              <a:rPr lang="en-US" altLang="en-US" sz="2000"/>
              <a:t>Owner counterclaimed for damages of $635,000 in part relating to lost tax credits when contractor failed to complete in time to recover them</a:t>
            </a:r>
          </a:p>
          <a:p>
            <a:pPr>
              <a:lnSpc>
                <a:spcPct val="80000"/>
              </a:lnSpc>
            </a:pPr>
            <a:r>
              <a:rPr lang="en-US" altLang="en-US" sz="2000"/>
              <a:t>Settled for undetermined sum</a:t>
            </a:r>
          </a:p>
          <a:p>
            <a:pPr>
              <a:lnSpc>
                <a:spcPct val="80000"/>
              </a:lnSpc>
            </a:pPr>
            <a:r>
              <a:rPr lang="en-US" altLang="en-US" sz="2000"/>
              <a:t>Specification included LEED requirements, but contract documents were not clear as to undertaking of the contractor</a:t>
            </a:r>
          </a:p>
          <a:p>
            <a:pPr>
              <a:lnSpc>
                <a:spcPct val="80000"/>
              </a:lnSpc>
            </a:pPr>
            <a:r>
              <a:rPr lang="en-US" altLang="en-US" sz="2000"/>
              <a:t>Counterclaim alleged breach of contract and negligence</a:t>
            </a:r>
          </a:p>
        </p:txBody>
      </p:sp>
    </p:spTree>
    <p:extLst>
      <p:ext uri="{BB962C8B-B14F-4D97-AF65-F5344CB8AC3E}">
        <p14:creationId xmlns:p14="http://schemas.microsoft.com/office/powerpoint/2010/main" val="319843301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US" altLang="en-US"/>
              <a:t>Conclusions	</a:t>
            </a:r>
          </a:p>
        </p:txBody>
      </p:sp>
      <p:sp>
        <p:nvSpPr>
          <p:cNvPr id="71683" name="Rectangle 3"/>
          <p:cNvSpPr>
            <a:spLocks noGrp="1" noChangeArrowheads="1"/>
          </p:cNvSpPr>
          <p:nvPr>
            <p:ph type="body" idx="1"/>
          </p:nvPr>
        </p:nvSpPr>
        <p:spPr/>
        <p:txBody>
          <a:bodyPr/>
          <a:lstStyle/>
          <a:p>
            <a:pPr>
              <a:lnSpc>
                <a:spcPct val="80000"/>
              </a:lnSpc>
            </a:pPr>
            <a:r>
              <a:rPr lang="en-US" altLang="en-US" sz="2400"/>
              <a:t>Green Building Certifications present a moving target</a:t>
            </a:r>
          </a:p>
          <a:p>
            <a:pPr>
              <a:lnSpc>
                <a:spcPct val="80000"/>
              </a:lnSpc>
            </a:pPr>
            <a:r>
              <a:rPr lang="en-US" altLang="en-US" sz="2400"/>
              <a:t>Critical to work with clients early and continuously to determine goals and objectives</a:t>
            </a:r>
          </a:p>
          <a:p>
            <a:pPr>
              <a:lnSpc>
                <a:spcPct val="80000"/>
              </a:lnSpc>
            </a:pPr>
            <a:r>
              <a:rPr lang="en-US" altLang="en-US" sz="2400"/>
              <a:t>Focus on objective performance measures and clear allocation of risks and responsibilities</a:t>
            </a:r>
          </a:p>
          <a:p>
            <a:pPr>
              <a:lnSpc>
                <a:spcPct val="80000"/>
              </a:lnSpc>
            </a:pPr>
            <a:r>
              <a:rPr lang="en-US" altLang="en-US" sz="2400"/>
              <a:t>Green building issues are presented in nearly every phase of development – look for opportunities to improve old practices and “boiler plate”</a:t>
            </a:r>
          </a:p>
          <a:p>
            <a:pPr>
              <a:lnSpc>
                <a:spcPct val="80000"/>
              </a:lnSpc>
            </a:pPr>
            <a:r>
              <a:rPr lang="en-US" altLang="en-US" sz="2400"/>
              <a:t>Don’t get bogged down, but don’t be afraid to innovate</a:t>
            </a:r>
          </a:p>
        </p:txBody>
      </p:sp>
    </p:spTree>
    <p:extLst>
      <p:ext uri="{BB962C8B-B14F-4D97-AF65-F5344CB8AC3E}">
        <p14:creationId xmlns:p14="http://schemas.microsoft.com/office/powerpoint/2010/main" val="303601657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11</TotalTime>
  <Words>3801</Words>
  <Application>Microsoft Office PowerPoint</Application>
  <PresentationFormat>Widescreen</PresentationFormat>
  <Paragraphs>424</Paragraphs>
  <Slides>77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77</vt:i4>
      </vt:variant>
    </vt:vector>
  </HeadingPairs>
  <TitlesOfParts>
    <vt:vector size="82" baseType="lpstr">
      <vt:lpstr>Arial</vt:lpstr>
      <vt:lpstr>Century Gothic</vt:lpstr>
      <vt:lpstr>Wingdings</vt:lpstr>
      <vt:lpstr>Wingdings 3</vt:lpstr>
      <vt:lpstr>Wisp</vt:lpstr>
      <vt:lpstr>PowerPoint Presentation</vt:lpstr>
      <vt:lpstr>GREEN BUILDING</vt:lpstr>
      <vt:lpstr>Agenda</vt:lpstr>
      <vt:lpstr>What is a “Green Building”</vt:lpstr>
      <vt:lpstr>What is a “Green Building”?</vt:lpstr>
      <vt:lpstr>What is a “Green Building”</vt:lpstr>
      <vt:lpstr>What is a “Green Building”?</vt:lpstr>
      <vt:lpstr>Why go “Green”?</vt:lpstr>
      <vt:lpstr>Why Go “Green”?</vt:lpstr>
      <vt:lpstr>Is “Green” real or just a marketing fad?</vt:lpstr>
      <vt:lpstr>Green – Real or Just Marketing </vt:lpstr>
      <vt:lpstr>Green – Real or Just Marketing</vt:lpstr>
      <vt:lpstr>“Defining Success Together”</vt:lpstr>
      <vt:lpstr>“Defining Success Together”</vt:lpstr>
      <vt:lpstr>Overview of Green Building</vt:lpstr>
      <vt:lpstr>Green Building Standards</vt:lpstr>
      <vt:lpstr>LEED Basics – Why LEED?</vt:lpstr>
      <vt:lpstr>LEED Basics – Why LEED?</vt:lpstr>
      <vt:lpstr>LEED Basics – Rating Systems</vt:lpstr>
      <vt:lpstr>LEED Basics – Pilot Rating Systems</vt:lpstr>
      <vt:lpstr>LEED Basics – Pilot Rating Systems</vt:lpstr>
      <vt:lpstr>LEED Basics</vt:lpstr>
      <vt:lpstr>LEED Basics – Rating System Example (LEED 2009-NC)</vt:lpstr>
      <vt:lpstr>LEED Basics – Category Examples</vt:lpstr>
      <vt:lpstr>LEED Basics – Category Examples</vt:lpstr>
      <vt:lpstr>LEED Basics – Category Examples</vt:lpstr>
      <vt:lpstr>LEED Basics – Category Examples</vt:lpstr>
      <vt:lpstr>LEED Basics – Category Examples</vt:lpstr>
      <vt:lpstr>LEED Basics – Certification</vt:lpstr>
      <vt:lpstr>LEED Basics – Certification</vt:lpstr>
      <vt:lpstr>LEED Basics</vt:lpstr>
      <vt:lpstr>LEED Basics</vt:lpstr>
      <vt:lpstr>LEED Basics</vt:lpstr>
      <vt:lpstr>BREEAM Introduction</vt:lpstr>
      <vt:lpstr>PowerPoint Presentation</vt:lpstr>
      <vt:lpstr>PowerPoint Presentation</vt:lpstr>
      <vt:lpstr>PowerPoint Presentation</vt:lpstr>
      <vt:lpstr>GREEN GLOBES</vt:lpstr>
      <vt:lpstr>Green Globes</vt:lpstr>
      <vt:lpstr>Green Globes</vt:lpstr>
      <vt:lpstr>Green Globes</vt:lpstr>
      <vt:lpstr>Green Globes</vt:lpstr>
      <vt:lpstr>Energy Star</vt:lpstr>
      <vt:lpstr>Energy Star -- Residential</vt:lpstr>
      <vt:lpstr>Energy Star - Commercial</vt:lpstr>
      <vt:lpstr>Government Requirements/Incentives</vt:lpstr>
      <vt:lpstr>Governmental Green Requirements and Incentives </vt:lpstr>
      <vt:lpstr>Federal Green Incentives</vt:lpstr>
      <vt:lpstr>Federal Green Incentives</vt:lpstr>
      <vt:lpstr>Federal Green Incentives</vt:lpstr>
      <vt:lpstr>Federal Green Incentives</vt:lpstr>
      <vt:lpstr>Federal Green Incentives</vt:lpstr>
      <vt:lpstr>Washington State Green Incentives</vt:lpstr>
      <vt:lpstr>Washington State Green Incentives</vt:lpstr>
      <vt:lpstr>Local Green Incentives</vt:lpstr>
      <vt:lpstr>Local Green Incentives</vt:lpstr>
      <vt:lpstr>Local Green Initiatives</vt:lpstr>
      <vt:lpstr>Local Green Incentives</vt:lpstr>
      <vt:lpstr>Local Green Incentives</vt:lpstr>
      <vt:lpstr>Local Green Initiatives</vt:lpstr>
      <vt:lpstr>Green Building Issues - Leasing</vt:lpstr>
      <vt:lpstr>Green Building Issues - Leasing</vt:lpstr>
      <vt:lpstr>Green Building Issues - Leasing</vt:lpstr>
      <vt:lpstr>Green Building Issues - Leasing</vt:lpstr>
      <vt:lpstr>Green Building Issues - Leasing</vt:lpstr>
      <vt:lpstr>Green Issues – Design/Construction</vt:lpstr>
      <vt:lpstr>Green Issues – Design/Construction – Identifying Client Goals</vt:lpstr>
      <vt:lpstr>Green Issues – Design/Construction – Contracting Models</vt:lpstr>
      <vt:lpstr>Green Issues – Design/Construction – Design Contract Issues</vt:lpstr>
      <vt:lpstr>Green Issues – Design/Construction – Design Contract Issues</vt:lpstr>
      <vt:lpstr>Green Issues – Design/Construction – Design Contract Issues</vt:lpstr>
      <vt:lpstr>Green Issues – Design/Construction – Design Contract Issues</vt:lpstr>
      <vt:lpstr>Green Issues – Design/Construction – Construction Contract Issues</vt:lpstr>
      <vt:lpstr>Green Issues – Design/Construction – Construction Contract Issues</vt:lpstr>
      <vt:lpstr>Green Issues – Design/Construction – Construction Contract Issues</vt:lpstr>
      <vt:lpstr>Green Issues – Design/Construction – Lessons from the Trenches</vt:lpstr>
      <vt:lpstr>Conclusions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Linda Rudd</dc:creator>
  <cp:lastModifiedBy>Linda Rudd</cp:lastModifiedBy>
  <cp:revision>1</cp:revision>
  <dcterms:created xsi:type="dcterms:W3CDTF">2015-11-30T10:36:43Z</dcterms:created>
  <dcterms:modified xsi:type="dcterms:W3CDTF">2015-11-30T10:48:16Z</dcterms:modified>
</cp:coreProperties>
</file>