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5" r:id="rId7"/>
    <p:sldId id="261" r:id="rId8"/>
    <p:sldId id="262" r:id="rId9"/>
    <p:sldId id="263" r:id="rId10"/>
    <p:sldId id="264"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53706-AFC1-41F4-8C9A-90AB2696FB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F174B2-F0AD-4C37-883D-5479790902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F94F67E-78A2-4751-A28D-7DD28BBF3CEB}"/>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5" name="Footer Placeholder 4">
            <a:extLst>
              <a:ext uri="{FF2B5EF4-FFF2-40B4-BE49-F238E27FC236}">
                <a16:creationId xmlns:a16="http://schemas.microsoft.com/office/drawing/2014/main" id="{EC0D1CA6-2410-4082-B5B7-5332D2B3B8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4D0B47-17D7-4B55-AD47-83AE1BED4358}"/>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3298474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2E636-55BB-40C0-8CD6-886F78461E1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7ED951-D845-401F-A65C-B0B719D299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0C4C87-11BE-4405-91F9-0354051832BD}"/>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5" name="Footer Placeholder 4">
            <a:extLst>
              <a:ext uri="{FF2B5EF4-FFF2-40B4-BE49-F238E27FC236}">
                <a16:creationId xmlns:a16="http://schemas.microsoft.com/office/drawing/2014/main" id="{6F96981C-DC0D-4727-836C-5277B198B9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983829-38F7-4E1F-96BE-C2A05AACF258}"/>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1940282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5967E-9C3B-40A0-908D-25AAA5AD13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2E2F76E-3D61-4EA2-94EE-97E6DC780A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4327F3B-67A2-4D72-82E2-B045C2B752E6}"/>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5" name="Footer Placeholder 4">
            <a:extLst>
              <a:ext uri="{FF2B5EF4-FFF2-40B4-BE49-F238E27FC236}">
                <a16:creationId xmlns:a16="http://schemas.microsoft.com/office/drawing/2014/main" id="{39384570-0A76-40B9-AE90-0A59906DDC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0838D1-CB4C-421F-AA31-DCAA6A08FE5C}"/>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445489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30EB7-7C21-478B-9B40-5C4F34B480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384DC3-4084-417A-BA48-8978EBAC8C9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38F02F2-0E7E-42A2-921B-DBB7411C55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5A7C63-35FB-4AE4-B665-0158A2C83839}"/>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6" name="Footer Placeholder 5">
            <a:extLst>
              <a:ext uri="{FF2B5EF4-FFF2-40B4-BE49-F238E27FC236}">
                <a16:creationId xmlns:a16="http://schemas.microsoft.com/office/drawing/2014/main" id="{9A259616-9736-4777-9E69-1A5FEB8E53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6CE232-0C15-4334-BA7D-6CD758576C61}"/>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3658571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50B60-7FB3-4989-9C46-6AD3B6E6F53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04C25DC-D23F-4824-8B47-E35C686AFD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46976E3-FFE9-4365-9BC6-26C0B0A0076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4F33E09-3EB5-4B45-8749-A1A964C425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A6E6EF-6C6C-4B9B-85FB-609B3FE245D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428DA5B-C1A1-4AB8-AAB2-AC4FEC6C3487}"/>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8" name="Footer Placeholder 7">
            <a:extLst>
              <a:ext uri="{FF2B5EF4-FFF2-40B4-BE49-F238E27FC236}">
                <a16:creationId xmlns:a16="http://schemas.microsoft.com/office/drawing/2014/main" id="{2CE28EB8-2543-4CC0-86D4-CC215ABAFF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EF08F2A-7913-4CFE-A205-B8899CDA547A}"/>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2360271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3CD35-95B6-4DBC-928B-DF74523FDB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E58A8BF-0AF1-4ADA-B64C-C5816C5F82F9}"/>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4" name="Footer Placeholder 3">
            <a:extLst>
              <a:ext uri="{FF2B5EF4-FFF2-40B4-BE49-F238E27FC236}">
                <a16:creationId xmlns:a16="http://schemas.microsoft.com/office/drawing/2014/main" id="{5E728C24-CB6E-40BC-921A-2DD9F589B1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E41D825-CFD5-446A-81DF-566BF105CA68}"/>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2732655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4AE1C0-7307-4909-8082-A2FCA978209D}"/>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3" name="Footer Placeholder 2">
            <a:extLst>
              <a:ext uri="{FF2B5EF4-FFF2-40B4-BE49-F238E27FC236}">
                <a16:creationId xmlns:a16="http://schemas.microsoft.com/office/drawing/2014/main" id="{88E52BBE-34AB-45F5-84EA-B7AF3D74883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4C7C6DC-8440-4D1B-B0F0-E06D7C6A1245}"/>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306819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24E9B-662F-46CD-AA6A-F85CF0181F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906E966-4AD4-43D9-948A-125BE31373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842F4E6-9D0C-4871-96E6-7659E72B31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6FB2EB8-3355-4490-9911-537B2F0F41F9}"/>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6" name="Footer Placeholder 5">
            <a:extLst>
              <a:ext uri="{FF2B5EF4-FFF2-40B4-BE49-F238E27FC236}">
                <a16:creationId xmlns:a16="http://schemas.microsoft.com/office/drawing/2014/main" id="{B38D5D9A-35A5-4E64-B4BA-F0D4000342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50E04-0F9F-4D4A-8C11-122B2D008DD7}"/>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878811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35BF7-CF48-4A7D-BDF8-4F40260B33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79E57A1-3C3C-4162-9513-0047745416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91DBBAF-6072-4B56-BA63-9A8E90C943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586549D-4815-4E68-8867-385E4CFDA485}"/>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6" name="Footer Placeholder 5">
            <a:extLst>
              <a:ext uri="{FF2B5EF4-FFF2-40B4-BE49-F238E27FC236}">
                <a16:creationId xmlns:a16="http://schemas.microsoft.com/office/drawing/2014/main" id="{F801CBF1-072D-47E2-B17B-97DF1C54E3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E1515C-DD9E-496A-ABD6-0EA56EC7859C}"/>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2001650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96A25-2941-48C9-A142-A678AB77C8A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CC99E7B-BB2F-42A4-B343-48C3317F954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F030B3-B37F-493F-999B-4993E66784B5}"/>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5" name="Footer Placeholder 4">
            <a:extLst>
              <a:ext uri="{FF2B5EF4-FFF2-40B4-BE49-F238E27FC236}">
                <a16:creationId xmlns:a16="http://schemas.microsoft.com/office/drawing/2014/main" id="{2349131C-45C0-408F-82EF-3FACCC8056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B6BBD6-53A3-4283-9862-5293DCD005CD}"/>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3673095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F8346D-BD8D-4BC3-940F-8541021FD1C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86A431E-B3AC-4863-9972-9E237CD6821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0971D9-934F-4510-91AD-120ED2AE9AE5}"/>
              </a:ext>
            </a:extLst>
          </p:cNvPr>
          <p:cNvSpPr>
            <a:spLocks noGrp="1"/>
          </p:cNvSpPr>
          <p:nvPr>
            <p:ph type="dt" sz="half" idx="10"/>
          </p:nvPr>
        </p:nvSpPr>
        <p:spPr/>
        <p:txBody>
          <a:bodyPr/>
          <a:lstStyle/>
          <a:p>
            <a:fld id="{40651357-9681-418F-87D3-C03F401EFB24}" type="datetimeFigureOut">
              <a:rPr lang="en-US" smtClean="0"/>
              <a:t>11/23/2022</a:t>
            </a:fld>
            <a:endParaRPr lang="en-US"/>
          </a:p>
        </p:txBody>
      </p:sp>
      <p:sp>
        <p:nvSpPr>
          <p:cNvPr id="5" name="Footer Placeholder 4">
            <a:extLst>
              <a:ext uri="{FF2B5EF4-FFF2-40B4-BE49-F238E27FC236}">
                <a16:creationId xmlns:a16="http://schemas.microsoft.com/office/drawing/2014/main" id="{5A8BEBDF-67CE-4BE0-B686-9550C549A7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EC5B24-D7C7-4F53-A08E-A4E2CF86006B}"/>
              </a:ext>
            </a:extLst>
          </p:cNvPr>
          <p:cNvSpPr>
            <a:spLocks noGrp="1"/>
          </p:cNvSpPr>
          <p:nvPr>
            <p:ph type="sldNum" sz="quarter" idx="12"/>
          </p:nvPr>
        </p:nvSpPr>
        <p:spPr/>
        <p:txBody>
          <a:bodyPr/>
          <a:lstStyle/>
          <a:p>
            <a:fld id="{D6A78FFB-13E4-4067-83F5-CDF6C2BDB503}" type="slidenum">
              <a:rPr lang="en-US" smtClean="0"/>
              <a:t>‹#›</a:t>
            </a:fld>
            <a:endParaRPr lang="en-US"/>
          </a:p>
        </p:txBody>
      </p:sp>
    </p:spTree>
    <p:extLst>
      <p:ext uri="{BB962C8B-B14F-4D97-AF65-F5344CB8AC3E}">
        <p14:creationId xmlns:p14="http://schemas.microsoft.com/office/powerpoint/2010/main" val="1851537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B88D6B-1FB3-4D59-B2E5-727611C45D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E4D5FB5-CB40-4934-9EF2-7BF28B4F61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381603-B75F-4522-BCA4-501A27E5C1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651357-9681-418F-87D3-C03F401EFB24}" type="datetimeFigureOut">
              <a:rPr lang="en-US" smtClean="0"/>
              <a:t>11/23/2022</a:t>
            </a:fld>
            <a:endParaRPr lang="en-US"/>
          </a:p>
        </p:txBody>
      </p:sp>
      <p:sp>
        <p:nvSpPr>
          <p:cNvPr id="5" name="Footer Placeholder 4">
            <a:extLst>
              <a:ext uri="{FF2B5EF4-FFF2-40B4-BE49-F238E27FC236}">
                <a16:creationId xmlns:a16="http://schemas.microsoft.com/office/drawing/2014/main" id="{EDADAF57-D158-4685-8377-B24A004C14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80B4835-B43B-4B68-92FA-3EB498BF4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A78FFB-13E4-4067-83F5-CDF6C2BDB503}" type="slidenum">
              <a:rPr lang="en-US" smtClean="0"/>
              <a:t>‹#›</a:t>
            </a:fld>
            <a:endParaRPr lang="en-US"/>
          </a:p>
        </p:txBody>
      </p:sp>
    </p:spTree>
    <p:extLst>
      <p:ext uri="{BB962C8B-B14F-4D97-AF65-F5344CB8AC3E}">
        <p14:creationId xmlns:p14="http://schemas.microsoft.com/office/powerpoint/2010/main" val="19584245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6A4EC-49B6-4D77-BA02-0479B43BC933}"/>
              </a:ext>
            </a:extLst>
          </p:cNvPr>
          <p:cNvSpPr>
            <a:spLocks noGrp="1"/>
          </p:cNvSpPr>
          <p:nvPr>
            <p:ph type="ctrTitle"/>
          </p:nvPr>
        </p:nvSpPr>
        <p:spPr>
          <a:solidFill>
            <a:schemeClr val="accent4">
              <a:lumMod val="20000"/>
              <a:lumOff val="80000"/>
            </a:schemeClr>
          </a:solidFill>
          <a:ln>
            <a:solidFill>
              <a:schemeClr val="accent6">
                <a:lumMod val="50000"/>
              </a:schemeClr>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r>
              <a:rPr lang="en-US" b="1" dirty="0">
                <a:ln w="22225">
                  <a:solidFill>
                    <a:schemeClr val="accent2"/>
                  </a:solidFill>
                  <a:prstDash val="solid"/>
                </a:ln>
                <a:solidFill>
                  <a:schemeClr val="accent2">
                    <a:lumMod val="40000"/>
                    <a:lumOff val="60000"/>
                  </a:schemeClr>
                </a:solidFill>
              </a:rPr>
              <a:t>Evaluation of Business Environment </a:t>
            </a:r>
            <a:br>
              <a:rPr lang="en-US" b="1" dirty="0">
                <a:ln w="22225">
                  <a:solidFill>
                    <a:schemeClr val="accent2"/>
                  </a:solidFill>
                  <a:prstDash val="solid"/>
                </a:ln>
                <a:solidFill>
                  <a:schemeClr val="accent2">
                    <a:lumMod val="40000"/>
                    <a:lumOff val="60000"/>
                  </a:schemeClr>
                </a:solidFill>
              </a:rPr>
            </a:br>
            <a:endParaRPr lang="en-US" b="1" dirty="0">
              <a:ln w="22225">
                <a:solidFill>
                  <a:schemeClr val="accent2"/>
                </a:solidFill>
                <a:prstDash val="solid"/>
              </a:ln>
              <a:solidFill>
                <a:schemeClr val="accent2">
                  <a:lumMod val="40000"/>
                  <a:lumOff val="60000"/>
                </a:schemeClr>
              </a:solidFill>
            </a:endParaRPr>
          </a:p>
        </p:txBody>
      </p:sp>
      <p:sp>
        <p:nvSpPr>
          <p:cNvPr id="3" name="Subtitle 2">
            <a:extLst>
              <a:ext uri="{FF2B5EF4-FFF2-40B4-BE49-F238E27FC236}">
                <a16:creationId xmlns:a16="http://schemas.microsoft.com/office/drawing/2014/main" id="{57A793A0-1D9D-41C6-976A-7B1C505031D0}"/>
              </a:ext>
            </a:extLst>
          </p:cNvPr>
          <p:cNvSpPr>
            <a:spLocks noGrp="1"/>
          </p:cNvSpPr>
          <p:nvPr>
            <p:ph type="subTitle" idx="1"/>
          </p:nvPr>
        </p:nvSpPr>
        <p:spPr>
          <a:xfrm>
            <a:off x="1524000" y="3602037"/>
            <a:ext cx="9144000" cy="3143319"/>
          </a:xfrm>
        </p:spPr>
        <p:txBody>
          <a:bodyPr>
            <a:normAutofit fontScale="92500" lnSpcReduction="10000"/>
          </a:bodyPr>
          <a:lstStyle/>
          <a:p>
            <a:r>
              <a:rPr lang="en-US" sz="4100" dirty="0"/>
              <a:t>Module: Global Business </a:t>
            </a:r>
            <a:r>
              <a:rPr lang="en-US" sz="4100" dirty="0" err="1"/>
              <a:t>Environement</a:t>
            </a:r>
            <a:endParaRPr lang="en-US" sz="4100" dirty="0"/>
          </a:p>
          <a:p>
            <a:r>
              <a:rPr lang="en-US" sz="4100" dirty="0"/>
              <a:t>Code: LCBB4005</a:t>
            </a:r>
          </a:p>
          <a:p>
            <a:r>
              <a:rPr lang="en-US" sz="4100" dirty="0"/>
              <a:t>Lecturer: Dr </a:t>
            </a:r>
            <a:r>
              <a:rPr lang="en-US" sz="4100" dirty="0" err="1"/>
              <a:t>Rexon</a:t>
            </a:r>
            <a:r>
              <a:rPr lang="en-US" sz="4100" dirty="0"/>
              <a:t> </a:t>
            </a:r>
            <a:r>
              <a:rPr lang="en-US" sz="4100" dirty="0" err="1"/>
              <a:t>Nting</a:t>
            </a:r>
            <a:endParaRPr lang="en-US" sz="4100" dirty="0"/>
          </a:p>
          <a:p>
            <a:r>
              <a:rPr lang="en-US" sz="4100" dirty="0" err="1"/>
              <a:t>Nume</a:t>
            </a:r>
            <a:r>
              <a:rPr lang="en-US" sz="4100" dirty="0"/>
              <a:t>: Denisa Roxana Stoica</a:t>
            </a:r>
          </a:p>
          <a:p>
            <a:r>
              <a:rPr lang="en-US" sz="4100" dirty="0"/>
              <a:t>Student ID:2211503</a:t>
            </a:r>
          </a:p>
          <a:p>
            <a:endParaRPr lang="en-US" dirty="0"/>
          </a:p>
          <a:p>
            <a:endParaRPr lang="en-US" dirty="0"/>
          </a:p>
        </p:txBody>
      </p:sp>
    </p:spTree>
    <p:extLst>
      <p:ext uri="{BB962C8B-B14F-4D97-AF65-F5344CB8AC3E}">
        <p14:creationId xmlns:p14="http://schemas.microsoft.com/office/powerpoint/2010/main" val="30982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0DD18-7D7E-4DB5-A153-1354F5638503}"/>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Opportunities for Unilever in India </a:t>
            </a:r>
            <a:br>
              <a:rPr lang="en-US" dirty="0"/>
            </a:br>
            <a:endParaRPr lang="en-US" dirty="0"/>
          </a:p>
        </p:txBody>
      </p:sp>
      <p:sp>
        <p:nvSpPr>
          <p:cNvPr id="3" name="Content Placeholder 2">
            <a:extLst>
              <a:ext uri="{FF2B5EF4-FFF2-40B4-BE49-F238E27FC236}">
                <a16:creationId xmlns:a16="http://schemas.microsoft.com/office/drawing/2014/main" id="{7ACC14DC-75A5-4E72-A802-4C2AC0AB30F6}"/>
              </a:ext>
            </a:extLst>
          </p:cNvPr>
          <p:cNvSpPr>
            <a:spLocks noGrp="1"/>
          </p:cNvSpPr>
          <p:nvPr>
            <p:ph idx="1"/>
          </p:nvPr>
        </p:nvSpPr>
        <p:spPr>
          <a:xfrm>
            <a:off x="838200" y="2223191"/>
            <a:ext cx="3813313" cy="4351338"/>
          </a:xfrm>
        </p:spPr>
        <p:txBody>
          <a:bodyPr>
            <a:normAutofit fontScale="92500"/>
          </a:bodyPr>
          <a:lstStyle/>
          <a:p>
            <a:pPr algn="just"/>
            <a:r>
              <a:rPr lang="en-GB" dirty="0"/>
              <a:t>As raw material costs fall and stabilise, and demand continues to rise, the top consumer goods businesses estimate their profitability to improve for the remainder of the fiscal year, with profits returning to pre-</a:t>
            </a:r>
            <a:r>
              <a:rPr lang="en-GB" dirty="0" err="1"/>
              <a:t>Covid</a:t>
            </a:r>
            <a:r>
              <a:rPr lang="en-GB" dirty="0"/>
              <a:t> levels(</a:t>
            </a:r>
            <a:r>
              <a:rPr lang="en-GB" dirty="0" err="1"/>
              <a:t>Sonawane</a:t>
            </a:r>
            <a:r>
              <a:rPr lang="en-GB" dirty="0"/>
              <a:t>, 2021).</a:t>
            </a:r>
            <a:endParaRPr lang="en-US" dirty="0"/>
          </a:p>
          <a:p>
            <a:pPr algn="just"/>
            <a:endParaRPr lang="en-US" dirty="0"/>
          </a:p>
        </p:txBody>
      </p:sp>
      <p:sp>
        <p:nvSpPr>
          <p:cNvPr id="4" name="AutoShape 8" descr="Consumer Spending: Where do people spend money on? Spending Habits [India]  - GETMONEYRICH">
            <a:extLst>
              <a:ext uri="{FF2B5EF4-FFF2-40B4-BE49-F238E27FC236}">
                <a16:creationId xmlns:a16="http://schemas.microsoft.com/office/drawing/2014/main" id="{73D3080D-3B96-4274-9E97-7D858D5DAF73}"/>
              </a:ext>
            </a:extLst>
          </p:cNvPr>
          <p:cNvSpPr>
            <a:spLocks noChangeAspect="1" noChangeArrowheads="1"/>
          </p:cNvSpPr>
          <p:nvPr/>
        </p:nvSpPr>
        <p:spPr bwMode="auto">
          <a:xfrm>
            <a:off x="5943600" y="3276600"/>
            <a:ext cx="3359426" cy="33594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5E964410-87EE-4578-B784-28F9354445B3}"/>
              </a:ext>
            </a:extLst>
          </p:cNvPr>
          <p:cNvPicPr>
            <a:picLocks noChangeAspect="1"/>
          </p:cNvPicPr>
          <p:nvPr/>
        </p:nvPicPr>
        <p:blipFill>
          <a:blip r:embed="rId2"/>
          <a:stretch>
            <a:fillRect/>
          </a:stretch>
        </p:blipFill>
        <p:spPr>
          <a:xfrm>
            <a:off x="4770782" y="2223191"/>
            <a:ext cx="6856457" cy="4067743"/>
          </a:xfrm>
          <a:prstGeom prst="rect">
            <a:avLst/>
          </a:prstGeom>
        </p:spPr>
      </p:pic>
    </p:spTree>
    <p:extLst>
      <p:ext uri="{BB962C8B-B14F-4D97-AF65-F5344CB8AC3E}">
        <p14:creationId xmlns:p14="http://schemas.microsoft.com/office/powerpoint/2010/main" val="4133467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E0813-7CA4-4160-8C42-77A157472597}"/>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Opportunities for Unilever in India</a:t>
            </a:r>
            <a:endParaRPr lang="en-US" dirty="0"/>
          </a:p>
        </p:txBody>
      </p:sp>
      <p:sp>
        <p:nvSpPr>
          <p:cNvPr id="3" name="Content Placeholder 2">
            <a:extLst>
              <a:ext uri="{FF2B5EF4-FFF2-40B4-BE49-F238E27FC236}">
                <a16:creationId xmlns:a16="http://schemas.microsoft.com/office/drawing/2014/main" id="{5213D245-7AA7-43AA-BB5E-50AFB20517AA}"/>
              </a:ext>
            </a:extLst>
          </p:cNvPr>
          <p:cNvSpPr>
            <a:spLocks noGrp="1"/>
          </p:cNvSpPr>
          <p:nvPr>
            <p:ph idx="1"/>
          </p:nvPr>
        </p:nvSpPr>
        <p:spPr>
          <a:xfrm>
            <a:off x="533400" y="3008269"/>
            <a:ext cx="4184374" cy="1421158"/>
          </a:xfrm>
        </p:spPr>
        <p:txBody>
          <a:bodyPr/>
          <a:lstStyle/>
          <a:p>
            <a:r>
              <a:rPr lang="en-GB" dirty="0"/>
              <a:t>Expansion of the consumer market</a:t>
            </a:r>
          </a:p>
          <a:p>
            <a:r>
              <a:rPr lang="en-GB" dirty="0"/>
              <a:t>Customers centric </a:t>
            </a:r>
            <a:endParaRPr lang="en-US" dirty="0"/>
          </a:p>
        </p:txBody>
      </p:sp>
      <p:pic>
        <p:nvPicPr>
          <p:cNvPr id="2050" name="Picture 2" descr="How India will consume in 2030: 10 mega trends | World Economic Forum">
            <a:extLst>
              <a:ext uri="{FF2B5EF4-FFF2-40B4-BE49-F238E27FC236}">
                <a16:creationId xmlns:a16="http://schemas.microsoft.com/office/drawing/2014/main" id="{AD24B720-E494-4AD3-9445-AC262E45EC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0312" y="2106703"/>
            <a:ext cx="3978574" cy="34395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to Create a Customer Centric Strategy For Your Business">
            <a:extLst>
              <a:ext uri="{FF2B5EF4-FFF2-40B4-BE49-F238E27FC236}">
                <a16:creationId xmlns:a16="http://schemas.microsoft.com/office/drawing/2014/main" id="{8F4AE4C3-861C-4DC9-AF8D-07DA60028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1258" y="2106703"/>
            <a:ext cx="3686289" cy="3224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766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B150D-9C1B-47EE-9BAF-F2D785FDA2AF}"/>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Opportunities for Unilever in India</a:t>
            </a:r>
            <a:endParaRPr lang="en-US" dirty="0"/>
          </a:p>
        </p:txBody>
      </p:sp>
      <p:sp>
        <p:nvSpPr>
          <p:cNvPr id="3" name="Content Placeholder 2">
            <a:extLst>
              <a:ext uri="{FF2B5EF4-FFF2-40B4-BE49-F238E27FC236}">
                <a16:creationId xmlns:a16="http://schemas.microsoft.com/office/drawing/2014/main" id="{8C57EA6E-0D69-4C26-BC2A-BC68C9AD1657}"/>
              </a:ext>
            </a:extLst>
          </p:cNvPr>
          <p:cNvSpPr>
            <a:spLocks noGrp="1"/>
          </p:cNvSpPr>
          <p:nvPr>
            <p:ph idx="1"/>
          </p:nvPr>
        </p:nvSpPr>
        <p:spPr>
          <a:xfrm>
            <a:off x="838200" y="1825625"/>
            <a:ext cx="3601278" cy="4351338"/>
          </a:xfrm>
        </p:spPr>
        <p:txBody>
          <a:bodyPr>
            <a:normAutofit/>
          </a:bodyPr>
          <a:lstStyle/>
          <a:p>
            <a:pPr algn="just"/>
            <a:r>
              <a:rPr lang="en-GB" dirty="0"/>
              <a:t>In a politically stable, economically prosperous, and inflation-controlled economy, people are able to spend more of their hard-earned money on goods and services and adapt to new ways of living(Mitra, 2021).</a:t>
            </a:r>
            <a:endParaRPr lang="en-US" dirty="0"/>
          </a:p>
          <a:p>
            <a:pPr algn="just"/>
            <a:endParaRPr lang="en-US" dirty="0"/>
          </a:p>
        </p:txBody>
      </p:sp>
      <p:pic>
        <p:nvPicPr>
          <p:cNvPr id="3074" name="Picture 2" descr="India braces for last year of political stability – Breakingviews">
            <a:extLst>
              <a:ext uri="{FF2B5EF4-FFF2-40B4-BE49-F238E27FC236}">
                <a16:creationId xmlns:a16="http://schemas.microsoft.com/office/drawing/2014/main" id="{EAA223BE-19BC-405A-B622-3EF6056B01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1868" y="1935646"/>
            <a:ext cx="5876925"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013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78FFB-80C7-451F-8323-B53707265467}"/>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Opportunities for Unilever in India</a:t>
            </a:r>
            <a:endParaRPr lang="en-US" dirty="0"/>
          </a:p>
        </p:txBody>
      </p:sp>
      <p:sp>
        <p:nvSpPr>
          <p:cNvPr id="3" name="Content Placeholder 2">
            <a:extLst>
              <a:ext uri="{FF2B5EF4-FFF2-40B4-BE49-F238E27FC236}">
                <a16:creationId xmlns:a16="http://schemas.microsoft.com/office/drawing/2014/main" id="{BCAA3FE7-BB28-4083-B133-9D3B92BFF57F}"/>
              </a:ext>
            </a:extLst>
          </p:cNvPr>
          <p:cNvSpPr>
            <a:spLocks noGrp="1"/>
          </p:cNvSpPr>
          <p:nvPr>
            <p:ph idx="1"/>
          </p:nvPr>
        </p:nvSpPr>
        <p:spPr>
          <a:xfrm>
            <a:off x="838200" y="1835327"/>
            <a:ext cx="4144617" cy="4351338"/>
          </a:xfrm>
        </p:spPr>
        <p:txBody>
          <a:bodyPr>
            <a:normAutofit lnSpcReduction="10000"/>
          </a:bodyPr>
          <a:lstStyle/>
          <a:p>
            <a:pPr algn="just"/>
            <a:r>
              <a:rPr lang="en-GB" dirty="0"/>
              <a:t>Products based on the principles of Ayurveda: </a:t>
            </a:r>
          </a:p>
          <a:p>
            <a:pPr marL="0" indent="0" algn="just">
              <a:buNone/>
            </a:pPr>
            <a:endParaRPr lang="en-GB" dirty="0"/>
          </a:p>
          <a:p>
            <a:pPr marL="0" indent="0" algn="just">
              <a:buNone/>
            </a:pPr>
            <a:r>
              <a:rPr lang="en-GB" dirty="0"/>
              <a:t>Demand and lifestyle shifts grow as people's discretionary income improves as a consequence of political stability, higher levels of education, and controlled inflation(Williams, 2017).</a:t>
            </a:r>
            <a:endParaRPr lang="en-US" dirty="0"/>
          </a:p>
          <a:p>
            <a:pPr marL="0" indent="0" algn="just">
              <a:buNone/>
            </a:pPr>
            <a:endParaRPr lang="en-US" dirty="0"/>
          </a:p>
        </p:txBody>
      </p:sp>
      <p:pic>
        <p:nvPicPr>
          <p:cNvPr id="4098" name="Picture 2" descr="India Ayurvedic Products Market: Industry Trends, Share, Size, Growth,  Opportunity and Forecast 2022-2027">
            <a:extLst>
              <a:ext uri="{FF2B5EF4-FFF2-40B4-BE49-F238E27FC236}">
                <a16:creationId xmlns:a16="http://schemas.microsoft.com/office/drawing/2014/main" id="{EB90085F-07D8-46A9-8576-F7082A0D94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8765" y="1958147"/>
            <a:ext cx="5592418" cy="4361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953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78FFB-80C7-451F-8323-B53707265467}"/>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Opportunities for Unilever in India</a:t>
            </a:r>
            <a:endParaRPr lang="en-US" dirty="0"/>
          </a:p>
        </p:txBody>
      </p:sp>
      <p:sp>
        <p:nvSpPr>
          <p:cNvPr id="3" name="Content Placeholder 2">
            <a:extLst>
              <a:ext uri="{FF2B5EF4-FFF2-40B4-BE49-F238E27FC236}">
                <a16:creationId xmlns:a16="http://schemas.microsoft.com/office/drawing/2014/main" id="{BCAA3FE7-BB28-4083-B133-9D3B92BFF57F}"/>
              </a:ext>
            </a:extLst>
          </p:cNvPr>
          <p:cNvSpPr>
            <a:spLocks noGrp="1"/>
          </p:cNvSpPr>
          <p:nvPr>
            <p:ph idx="1"/>
          </p:nvPr>
        </p:nvSpPr>
        <p:spPr>
          <a:xfrm>
            <a:off x="573157" y="2683466"/>
            <a:ext cx="4144617" cy="4351338"/>
          </a:xfrm>
        </p:spPr>
        <p:txBody>
          <a:bodyPr>
            <a:normAutofit/>
          </a:bodyPr>
          <a:lstStyle/>
          <a:p>
            <a:r>
              <a:rPr lang="en-GB" dirty="0"/>
              <a:t>Mergers and acquisitions</a:t>
            </a:r>
          </a:p>
        </p:txBody>
      </p:sp>
      <p:pic>
        <p:nvPicPr>
          <p:cNvPr id="9218" name="Picture 2" descr="GSK giving a boost to HUL in an all-equity merger!">
            <a:extLst>
              <a:ext uri="{FF2B5EF4-FFF2-40B4-BE49-F238E27FC236}">
                <a16:creationId xmlns:a16="http://schemas.microsoft.com/office/drawing/2014/main" id="{0A71714F-C196-498B-A023-5F65823C34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7774" y="3049597"/>
            <a:ext cx="7340195" cy="3307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069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92B24-CAD2-40D4-97B8-8718526BFFFE}"/>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Challenges for Unilever in India </a:t>
            </a:r>
            <a:br>
              <a:rPr lang="en-US" dirty="0"/>
            </a:br>
            <a:endParaRPr lang="en-US" dirty="0"/>
          </a:p>
        </p:txBody>
      </p:sp>
      <p:sp>
        <p:nvSpPr>
          <p:cNvPr id="3" name="Content Placeholder 2">
            <a:extLst>
              <a:ext uri="{FF2B5EF4-FFF2-40B4-BE49-F238E27FC236}">
                <a16:creationId xmlns:a16="http://schemas.microsoft.com/office/drawing/2014/main" id="{E1836A5A-55A2-4E54-8A0C-365122741C3A}"/>
              </a:ext>
            </a:extLst>
          </p:cNvPr>
          <p:cNvSpPr>
            <a:spLocks noGrp="1"/>
          </p:cNvSpPr>
          <p:nvPr>
            <p:ph idx="1"/>
          </p:nvPr>
        </p:nvSpPr>
        <p:spPr>
          <a:xfrm>
            <a:off x="641901" y="2752001"/>
            <a:ext cx="3853070" cy="4351338"/>
          </a:xfrm>
        </p:spPr>
        <p:txBody>
          <a:bodyPr/>
          <a:lstStyle/>
          <a:p>
            <a:pPr algn="just"/>
            <a:r>
              <a:rPr lang="en-GB" dirty="0"/>
              <a:t>Competition in the market</a:t>
            </a:r>
          </a:p>
          <a:p>
            <a:pPr algn="just"/>
            <a:r>
              <a:rPr lang="en-GB" dirty="0"/>
              <a:t>Cost of raw materials: </a:t>
            </a:r>
          </a:p>
          <a:p>
            <a:pPr algn="just"/>
            <a:r>
              <a:rPr lang="en-GB" dirty="0"/>
              <a:t>Customer Influence  </a:t>
            </a:r>
          </a:p>
          <a:p>
            <a:pPr algn="just"/>
            <a:r>
              <a:rPr lang="en-GB" dirty="0"/>
              <a:t>The standards and regulations established by the government(Ramachandran, 2017) </a:t>
            </a:r>
            <a:endParaRPr lang="en-US" dirty="0"/>
          </a:p>
        </p:txBody>
      </p:sp>
      <p:pic>
        <p:nvPicPr>
          <p:cNvPr id="5122" name="Picture 2" descr="Unilever's Bargain Offer: Should You Hold On Or Tender Your Shares? -  Forbes India">
            <a:extLst>
              <a:ext uri="{FF2B5EF4-FFF2-40B4-BE49-F238E27FC236}">
                <a16:creationId xmlns:a16="http://schemas.microsoft.com/office/drawing/2014/main" id="{567C2922-A331-4A77-A241-D540D3AB11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4971" y="2752001"/>
            <a:ext cx="2857500" cy="356235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95% of Indian Customers Say Trust has Become More Important in Their  Relationships with Brands - Salesforce Blog">
            <a:extLst>
              <a:ext uri="{FF2B5EF4-FFF2-40B4-BE49-F238E27FC236}">
                <a16:creationId xmlns:a16="http://schemas.microsoft.com/office/drawing/2014/main" id="{58CF14A3-3EC4-42BE-A39D-A696FCA7A2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4726" y="2752001"/>
            <a:ext cx="4357089" cy="2897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257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E03ED-C270-4DB0-91BD-E0CF482FB682}"/>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Remedy for the challenges </a:t>
            </a:r>
            <a:br>
              <a:rPr lang="en-US" dirty="0"/>
            </a:br>
            <a:endParaRPr lang="en-US" dirty="0"/>
          </a:p>
        </p:txBody>
      </p:sp>
      <p:sp>
        <p:nvSpPr>
          <p:cNvPr id="3" name="Content Placeholder 2">
            <a:extLst>
              <a:ext uri="{FF2B5EF4-FFF2-40B4-BE49-F238E27FC236}">
                <a16:creationId xmlns:a16="http://schemas.microsoft.com/office/drawing/2014/main" id="{AB35C5A4-5660-4B8B-AA44-F03373729C43}"/>
              </a:ext>
            </a:extLst>
          </p:cNvPr>
          <p:cNvSpPr>
            <a:spLocks noGrp="1"/>
          </p:cNvSpPr>
          <p:nvPr>
            <p:ph idx="1"/>
          </p:nvPr>
        </p:nvSpPr>
        <p:spPr>
          <a:xfrm>
            <a:off x="838200" y="1825625"/>
            <a:ext cx="3614530" cy="4351338"/>
          </a:xfrm>
        </p:spPr>
        <p:txBody>
          <a:bodyPr/>
          <a:lstStyle/>
          <a:p>
            <a:pPr algn="just"/>
            <a:r>
              <a:rPr lang="en-GB" dirty="0"/>
              <a:t>To be more effective and efficient</a:t>
            </a:r>
          </a:p>
          <a:p>
            <a:pPr algn="just"/>
            <a:endParaRPr lang="en-GB" dirty="0"/>
          </a:p>
          <a:p>
            <a:pPr algn="just"/>
            <a:r>
              <a:rPr lang="en-GB" dirty="0"/>
              <a:t>Alternative sources of raw material (Cheap and qualified) </a:t>
            </a:r>
            <a:endParaRPr lang="en-US" dirty="0"/>
          </a:p>
        </p:txBody>
      </p:sp>
      <p:pic>
        <p:nvPicPr>
          <p:cNvPr id="6146" name="Picture 2" descr="How we're driving growth through our five strategic choices | Unilever">
            <a:extLst>
              <a:ext uri="{FF2B5EF4-FFF2-40B4-BE49-F238E27FC236}">
                <a16:creationId xmlns:a16="http://schemas.microsoft.com/office/drawing/2014/main" id="{95C2F7C2-051D-40A8-B108-0EA1DFED23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9834" y="1825625"/>
            <a:ext cx="5418404" cy="2844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680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8A35D-882F-4829-93A5-A5F10FA35E69}"/>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Remedy for the challenges</a:t>
            </a:r>
            <a:endParaRPr lang="en-US" dirty="0"/>
          </a:p>
        </p:txBody>
      </p:sp>
      <p:sp>
        <p:nvSpPr>
          <p:cNvPr id="3" name="Content Placeholder 2">
            <a:extLst>
              <a:ext uri="{FF2B5EF4-FFF2-40B4-BE49-F238E27FC236}">
                <a16:creationId xmlns:a16="http://schemas.microsoft.com/office/drawing/2014/main" id="{896661FD-F106-4305-92D2-AC697F0985CA}"/>
              </a:ext>
            </a:extLst>
          </p:cNvPr>
          <p:cNvSpPr>
            <a:spLocks noGrp="1"/>
          </p:cNvSpPr>
          <p:nvPr>
            <p:ph idx="1"/>
          </p:nvPr>
        </p:nvSpPr>
        <p:spPr>
          <a:xfrm>
            <a:off x="838200" y="2958445"/>
            <a:ext cx="3535017" cy="4351338"/>
          </a:xfrm>
        </p:spPr>
        <p:txBody>
          <a:bodyPr/>
          <a:lstStyle/>
          <a:p>
            <a:r>
              <a:rPr lang="en-GB" dirty="0"/>
              <a:t>Focusing on the digital platforms</a:t>
            </a:r>
          </a:p>
          <a:p>
            <a:endParaRPr lang="en-GB" dirty="0"/>
          </a:p>
        </p:txBody>
      </p:sp>
      <p:pic>
        <p:nvPicPr>
          <p:cNvPr id="7170" name="Picture 2" descr="Serving India, today and tomorrow | Unilever">
            <a:extLst>
              <a:ext uri="{FF2B5EF4-FFF2-40B4-BE49-F238E27FC236}">
                <a16:creationId xmlns:a16="http://schemas.microsoft.com/office/drawing/2014/main" id="{F084660A-7496-4CF4-B66E-E2F3DBCFA0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6260" y="1944894"/>
            <a:ext cx="6821452" cy="3581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842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50FBF-9C0A-4B36-883E-F59398B59C15}"/>
              </a:ext>
            </a:extLst>
          </p:cNvPr>
          <p:cNvSpPr>
            <a:spLocks noGrp="1"/>
          </p:cNvSpPr>
          <p:nvPr>
            <p:ph type="title"/>
          </p:nvPr>
        </p:nvSpPr>
        <p:spPr>
          <a:solidFill>
            <a:schemeClr val="accent2">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ctr"/>
            <a:r>
              <a:rPr lang="en-GB" b="1" dirty="0"/>
              <a:t>Remedy for the challenges</a:t>
            </a:r>
            <a:endParaRPr lang="en-US" dirty="0"/>
          </a:p>
        </p:txBody>
      </p:sp>
      <p:sp>
        <p:nvSpPr>
          <p:cNvPr id="3" name="Content Placeholder 2">
            <a:extLst>
              <a:ext uri="{FF2B5EF4-FFF2-40B4-BE49-F238E27FC236}">
                <a16:creationId xmlns:a16="http://schemas.microsoft.com/office/drawing/2014/main" id="{EDE43CD6-31A9-4623-AB01-57884D71A4D4}"/>
              </a:ext>
            </a:extLst>
          </p:cNvPr>
          <p:cNvSpPr>
            <a:spLocks noGrp="1"/>
          </p:cNvSpPr>
          <p:nvPr>
            <p:ph idx="1"/>
          </p:nvPr>
        </p:nvSpPr>
        <p:spPr>
          <a:xfrm>
            <a:off x="745435" y="2779781"/>
            <a:ext cx="3402496" cy="4351338"/>
          </a:xfrm>
        </p:spPr>
        <p:txBody>
          <a:bodyPr/>
          <a:lstStyle/>
          <a:p>
            <a:r>
              <a:rPr lang="en-GB" dirty="0"/>
              <a:t>Customer behaviour analysis </a:t>
            </a:r>
            <a:endParaRPr lang="en-US" dirty="0"/>
          </a:p>
          <a:p>
            <a:endParaRPr lang="en-US" dirty="0"/>
          </a:p>
        </p:txBody>
      </p:sp>
      <p:pic>
        <p:nvPicPr>
          <p:cNvPr id="8194" name="Picture 2" descr="The New Indian Consumer">
            <a:extLst>
              <a:ext uri="{FF2B5EF4-FFF2-40B4-BE49-F238E27FC236}">
                <a16:creationId xmlns:a16="http://schemas.microsoft.com/office/drawing/2014/main" id="{FD3F38A8-67DE-41B5-9AA0-CFADA850A0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4762" y="2210080"/>
            <a:ext cx="6178618" cy="3580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721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2923-5C36-468B-AD84-698BB2BD6389}"/>
              </a:ext>
            </a:extLst>
          </p:cNvPr>
          <p:cNvSpPr>
            <a:spLocks noGrp="1"/>
          </p:cNvSpPr>
          <p:nvPr>
            <p:ph type="title"/>
          </p:nvPr>
        </p:nvSpPr>
        <p:spPr>
          <a:solidFill>
            <a:schemeClr val="accent2">
              <a:lumMod val="20000"/>
              <a:lumOff val="80000"/>
            </a:schemeClr>
          </a:solidFill>
        </p:spPr>
        <p:txBody>
          <a:bodyPr/>
          <a:lstStyle/>
          <a:p>
            <a:pPr algn="ctr"/>
            <a:r>
              <a:rPr lang="en-US" b="1" dirty="0">
                <a:ln w="22225">
                  <a:solidFill>
                    <a:schemeClr val="accent2"/>
                  </a:solidFill>
                  <a:prstDash val="solid"/>
                </a:ln>
                <a:solidFill>
                  <a:schemeClr val="accent2">
                    <a:lumMod val="40000"/>
                    <a:lumOff val="60000"/>
                  </a:schemeClr>
                </a:solidFill>
              </a:rPr>
              <a:t>Conclusion </a:t>
            </a:r>
          </a:p>
        </p:txBody>
      </p:sp>
      <p:sp>
        <p:nvSpPr>
          <p:cNvPr id="3" name="Content Placeholder 2">
            <a:extLst>
              <a:ext uri="{FF2B5EF4-FFF2-40B4-BE49-F238E27FC236}">
                <a16:creationId xmlns:a16="http://schemas.microsoft.com/office/drawing/2014/main" id="{56B2D0C5-AD23-4A9D-9C80-F286155A3150}"/>
              </a:ext>
            </a:extLst>
          </p:cNvPr>
          <p:cNvSpPr>
            <a:spLocks noGrp="1"/>
          </p:cNvSpPr>
          <p:nvPr>
            <p:ph idx="1"/>
          </p:nvPr>
        </p:nvSpPr>
        <p:spPr/>
        <p:txBody>
          <a:bodyPr/>
          <a:lstStyle/>
          <a:p>
            <a:pPr algn="just"/>
            <a:r>
              <a:rPr lang="en-GB" dirty="0"/>
              <a:t>Unilever should consider the opportunity issues in India regarding the challenges and remedies of that challenges and should take further steps to be globally competitive.  </a:t>
            </a:r>
            <a:endParaRPr lang="en-US" dirty="0"/>
          </a:p>
          <a:p>
            <a:pPr algn="just"/>
            <a:endParaRPr lang="en-US" dirty="0"/>
          </a:p>
        </p:txBody>
      </p:sp>
    </p:spTree>
    <p:extLst>
      <p:ext uri="{BB962C8B-B14F-4D97-AF65-F5344CB8AC3E}">
        <p14:creationId xmlns:p14="http://schemas.microsoft.com/office/powerpoint/2010/main" val="1420858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B3F26-0E4C-4191-B988-00C8E717D77B}"/>
              </a:ext>
            </a:extLst>
          </p:cNvPr>
          <p:cNvSpPr>
            <a:spLocks noGrp="1"/>
          </p:cNvSpPr>
          <p:nvPr>
            <p:ph type="title"/>
          </p:nvPr>
        </p:nvSpPr>
        <p:spPr>
          <a:solidFill>
            <a:schemeClr val="accent2">
              <a:lumMod val="20000"/>
              <a:lumOff val="80000"/>
            </a:schemeClr>
          </a:solidFill>
        </p:spPr>
        <p:txBody>
          <a:bodyPr/>
          <a:lstStyle/>
          <a:p>
            <a:pPr algn="ctr"/>
            <a:r>
              <a:rPr lang="en-US" b="1">
                <a:ln w="22225">
                  <a:solidFill>
                    <a:schemeClr val="accent2"/>
                  </a:solidFill>
                  <a:prstDash val="solid"/>
                </a:ln>
                <a:solidFill>
                  <a:schemeClr val="accent2">
                    <a:lumMod val="40000"/>
                    <a:lumOff val="60000"/>
                  </a:schemeClr>
                </a:solidFill>
              </a:rPr>
              <a:t>References </a:t>
            </a:r>
            <a:endParaRPr lang="en-US" b="1" dirty="0">
              <a:ln w="22225">
                <a:solidFill>
                  <a:schemeClr val="accent2"/>
                </a:solidFill>
                <a:prstDash val="solid"/>
              </a:ln>
              <a:solidFill>
                <a:schemeClr val="accent2">
                  <a:lumMod val="40000"/>
                  <a:lumOff val="60000"/>
                </a:schemeClr>
              </a:solidFill>
            </a:endParaRPr>
          </a:p>
        </p:txBody>
      </p:sp>
      <p:sp>
        <p:nvSpPr>
          <p:cNvPr id="3" name="Content Placeholder 2">
            <a:extLst>
              <a:ext uri="{FF2B5EF4-FFF2-40B4-BE49-F238E27FC236}">
                <a16:creationId xmlns:a16="http://schemas.microsoft.com/office/drawing/2014/main" id="{FE2320E6-63F8-42B8-8C04-FEC2CCBBE917}"/>
              </a:ext>
            </a:extLst>
          </p:cNvPr>
          <p:cNvSpPr>
            <a:spLocks noGrp="1"/>
          </p:cNvSpPr>
          <p:nvPr>
            <p:ph idx="1"/>
          </p:nvPr>
        </p:nvSpPr>
        <p:spPr/>
        <p:txBody>
          <a:bodyPr>
            <a:normAutofit fontScale="70000" lnSpcReduction="20000"/>
          </a:bodyPr>
          <a:lstStyle/>
          <a:p>
            <a:r>
              <a:rPr lang="en-GB" dirty="0"/>
              <a:t>Escamilla, R., </a:t>
            </a:r>
            <a:r>
              <a:rPr lang="en-GB" dirty="0" err="1"/>
              <a:t>Fransoo</a:t>
            </a:r>
            <a:r>
              <a:rPr lang="en-GB" dirty="0"/>
              <a:t>, J.C. and Tang, C.S., 2021. Improving agility, adaptability, alignment, accessibility, and affordability in </a:t>
            </a:r>
            <a:r>
              <a:rPr lang="en-GB" dirty="0" err="1"/>
              <a:t>nanostore</a:t>
            </a:r>
            <a:r>
              <a:rPr lang="en-GB" dirty="0"/>
              <a:t> supply chains. </a:t>
            </a:r>
            <a:r>
              <a:rPr lang="en-US" i="1" dirty="0"/>
              <a:t>Production and Operations Management</a:t>
            </a:r>
            <a:r>
              <a:rPr lang="en-US" dirty="0"/>
              <a:t>, </a:t>
            </a:r>
            <a:r>
              <a:rPr lang="en-US" i="1" dirty="0"/>
              <a:t>30</a:t>
            </a:r>
            <a:r>
              <a:rPr lang="en-US" dirty="0"/>
              <a:t>(3), pp.676-688.</a:t>
            </a:r>
          </a:p>
          <a:p>
            <a:r>
              <a:rPr lang="en-GB" dirty="0"/>
              <a:t>Kulkarni, L. and Ghosh, A., 2021. Gender disparity in the digitalization of financial services: challenges and promises for women's financial inclusion in India. </a:t>
            </a:r>
            <a:r>
              <a:rPr lang="en-US" i="1" dirty="0"/>
              <a:t>Gender, Technology and Development</a:t>
            </a:r>
            <a:r>
              <a:rPr lang="en-US" dirty="0"/>
              <a:t>, </a:t>
            </a:r>
            <a:r>
              <a:rPr lang="en-US" i="1" dirty="0"/>
              <a:t>25</a:t>
            </a:r>
            <a:r>
              <a:rPr lang="en-US" dirty="0"/>
              <a:t>(2), pp.233-250.</a:t>
            </a:r>
          </a:p>
          <a:p>
            <a:r>
              <a:rPr lang="en-GB" dirty="0" err="1"/>
              <a:t>Sonawane</a:t>
            </a:r>
            <a:r>
              <a:rPr lang="en-GB" dirty="0"/>
              <a:t>, P.A., 2021. Exploring New </a:t>
            </a:r>
            <a:r>
              <a:rPr lang="en-GB" dirty="0" err="1"/>
              <a:t>Posibilities</a:t>
            </a:r>
            <a:r>
              <a:rPr lang="en-GB" dirty="0"/>
              <a:t> of Market Expansion in Rural India. </a:t>
            </a:r>
            <a:r>
              <a:rPr lang="en-US" i="1" dirty="0"/>
              <a:t>Turkish Online Journal of Qualitative Inquiry</a:t>
            </a:r>
            <a:r>
              <a:rPr lang="en-US" dirty="0"/>
              <a:t>, </a:t>
            </a:r>
            <a:r>
              <a:rPr lang="en-US" i="1" dirty="0"/>
              <a:t>12</a:t>
            </a:r>
            <a:r>
              <a:rPr lang="en-US" dirty="0"/>
              <a:t>(8), pp.6114-6124.</a:t>
            </a:r>
          </a:p>
          <a:p>
            <a:r>
              <a:rPr lang="en-GB" dirty="0"/>
              <a:t>Mitra, S.K., 2021. </a:t>
            </a:r>
            <a:r>
              <a:rPr lang="en-US" i="1" dirty="0"/>
              <a:t>Power, protest and participation: Local elites and the politics of development in India</a:t>
            </a:r>
            <a:r>
              <a:rPr lang="en-US" dirty="0"/>
              <a:t>. Routledge.</a:t>
            </a:r>
          </a:p>
          <a:p>
            <a:r>
              <a:rPr lang="en-GB" dirty="0"/>
              <a:t>Jaiswal, Y.S. and Williams, L.L., 2017. A glimpse of Ayurveda–The forgotten history and principles of Indian traditional medicine. </a:t>
            </a:r>
            <a:r>
              <a:rPr lang="en-US" i="1" dirty="0"/>
              <a:t>Journal of traditional and complementary medicine</a:t>
            </a:r>
            <a:r>
              <a:rPr lang="en-US" dirty="0"/>
              <a:t>, </a:t>
            </a:r>
            <a:r>
              <a:rPr lang="en-US" i="1" dirty="0"/>
              <a:t>7</a:t>
            </a:r>
            <a:r>
              <a:rPr lang="en-US" dirty="0"/>
              <a:t>(1), pp.50-53.</a:t>
            </a:r>
          </a:p>
          <a:p>
            <a:r>
              <a:rPr lang="en-GB" dirty="0"/>
              <a:t>Pant, A. and Ramachandran, J., 2017. Navigating identity duality in multinational subsidiaries: A paradox lens on identity claims at Hindustan Unilever 1959–2015. </a:t>
            </a:r>
            <a:r>
              <a:rPr lang="en-US" i="1" dirty="0"/>
              <a:t>Journal of International Business Studies</a:t>
            </a:r>
            <a:r>
              <a:rPr lang="en-US" dirty="0"/>
              <a:t>, </a:t>
            </a:r>
            <a:r>
              <a:rPr lang="en-US" i="1" dirty="0"/>
              <a:t>48</a:t>
            </a:r>
            <a:r>
              <a:rPr lang="en-US" dirty="0"/>
              <a:t>(6), pp.664-692.</a:t>
            </a:r>
          </a:p>
          <a:p>
            <a:endParaRPr lang="en-US" dirty="0"/>
          </a:p>
        </p:txBody>
      </p:sp>
    </p:spTree>
    <p:extLst>
      <p:ext uri="{BB962C8B-B14F-4D97-AF65-F5344CB8AC3E}">
        <p14:creationId xmlns:p14="http://schemas.microsoft.com/office/powerpoint/2010/main" val="37383362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308</Words>
  <Application>Microsoft Office PowerPoint</Application>
  <PresentationFormat>Widescreen</PresentationFormat>
  <Paragraphs>41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Evaluation of Business Environment  </vt:lpstr>
      <vt:lpstr>Opportunities for Unilever in India  </vt:lpstr>
      <vt:lpstr>Opportunities for Unilever in India</vt:lpstr>
      <vt:lpstr>Opportunities for Unilever in India</vt:lpstr>
      <vt:lpstr>Opportunities for Unilever in India</vt:lpstr>
      <vt:lpstr>Opportunities for Unilever in India</vt:lpstr>
      <vt:lpstr>Challenges for Unilever in India  </vt:lpstr>
      <vt:lpstr>Remedy for the challenges  </vt:lpstr>
      <vt:lpstr>Remedy for the challenges</vt:lpstr>
      <vt:lpstr>Remedy for the challenges</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Business Environment  </dc:title>
  <dc:creator>Denisa Stoica</dc:creator>
  <cp:lastModifiedBy>Denisa Stoica</cp:lastModifiedBy>
  <cp:revision>2</cp:revision>
  <dcterms:created xsi:type="dcterms:W3CDTF">2022-11-17T10:18:08Z</dcterms:created>
  <dcterms:modified xsi:type="dcterms:W3CDTF">2022-11-23T11:35:27Z</dcterms:modified>
</cp:coreProperties>
</file>