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3" r:id="rId6"/>
    <p:sldId id="264" r:id="rId7"/>
    <p:sldId id="265" r:id="rId8"/>
    <p:sldId id="257" r:id="rId9"/>
    <p:sldId id="258" r:id="rId10"/>
    <p:sldId id="259" r:id="rId11"/>
    <p:sldId id="260" r:id="rId12"/>
    <p:sldId id="261"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49" autoAdjust="0"/>
    <p:restoredTop sz="94660"/>
  </p:normalViewPr>
  <p:slideViewPr>
    <p:cSldViewPr snapToGrid="0">
      <p:cViewPr>
        <p:scale>
          <a:sx n="66" d="100"/>
          <a:sy n="66" d="100"/>
        </p:scale>
        <p:origin x="97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E333F-DC65-DEBF-B7A9-B4C1035F370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32D25CB-5D7C-8432-A3D1-DD4CB1BB87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5CCBD76-2D0E-B73D-E183-8BADAC27E544}"/>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5" name="Footer Placeholder 4">
            <a:extLst>
              <a:ext uri="{FF2B5EF4-FFF2-40B4-BE49-F238E27FC236}">
                <a16:creationId xmlns:a16="http://schemas.microsoft.com/office/drawing/2014/main" id="{C48B615B-B2C6-447B-A8FA-FFC169779C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516FB-E950-0515-5CA6-CD4665022017}"/>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3368457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9EFC-CC20-F1B9-CCD2-3C7AC8A3DE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E9A5DF3-CFDA-0616-D295-2A003EA995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CEDEB8-D308-85D9-EB4E-E9DEBC28F100}"/>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5" name="Footer Placeholder 4">
            <a:extLst>
              <a:ext uri="{FF2B5EF4-FFF2-40B4-BE49-F238E27FC236}">
                <a16:creationId xmlns:a16="http://schemas.microsoft.com/office/drawing/2014/main" id="{E1F833FB-A248-2DFD-8120-8FAD6B3DB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57D12-057B-EC8B-B007-2D2681C3BDED}"/>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3150061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2BF64-49E3-26B4-8CF5-558AC272A8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C7AFD85-A714-614E-A583-72A72DFB99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688EFC-3739-0F63-2B1E-FE80EA57383E}"/>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5" name="Footer Placeholder 4">
            <a:extLst>
              <a:ext uri="{FF2B5EF4-FFF2-40B4-BE49-F238E27FC236}">
                <a16:creationId xmlns:a16="http://schemas.microsoft.com/office/drawing/2014/main" id="{377C3504-1E47-4E2B-5003-48F5660AD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F21E6-C81E-17A4-B0DE-79600C23958F}"/>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218822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CE24F-1364-BBD7-4231-6016FE9089A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6E97DD-BFAA-F2B3-5031-79CE3AE2B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830922F-E7B7-3EF3-5513-3897D5A6E6B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8E3E1BD-754B-6983-69BE-F8A7A3B3E4BD}"/>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6" name="Footer Placeholder 5">
            <a:extLst>
              <a:ext uri="{FF2B5EF4-FFF2-40B4-BE49-F238E27FC236}">
                <a16:creationId xmlns:a16="http://schemas.microsoft.com/office/drawing/2014/main" id="{F16A3886-4E86-85AB-E096-03D32BC55B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AB12C6-4F4B-B3C9-1E48-8CC7E0583339}"/>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3292514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4B8B-1A3D-1F6B-A5A0-CB2D40819BC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99B967E-29FB-9D96-1668-95A8AE53A0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960F89-3953-B8E6-B3B2-4B44D0C95D4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725F4D-23ED-475B-F2B4-2179952EF6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269398A-1F46-FE19-3400-58A175ACFF1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16D64C9-86FA-4627-E5A5-C11803FA1B76}"/>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8" name="Footer Placeholder 7">
            <a:extLst>
              <a:ext uri="{FF2B5EF4-FFF2-40B4-BE49-F238E27FC236}">
                <a16:creationId xmlns:a16="http://schemas.microsoft.com/office/drawing/2014/main" id="{57EB7E6F-9BE3-E27E-D0E9-6720BA9569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45D53F-45CE-F4BC-2DFF-57874BAED0A2}"/>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1161310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21992-0E75-020C-2C66-10839453126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F4DD3D0-6BC0-3C33-6DB4-B2770CC895CB}"/>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4" name="Footer Placeholder 3">
            <a:extLst>
              <a:ext uri="{FF2B5EF4-FFF2-40B4-BE49-F238E27FC236}">
                <a16:creationId xmlns:a16="http://schemas.microsoft.com/office/drawing/2014/main" id="{AEF40710-5085-CB5A-A357-7137A8E0C6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4A59A3-8BAB-81AC-967F-F66C303C8938}"/>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3104367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FB222F-B9DE-0DFB-9B3E-B12AED5CFCDD}"/>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3" name="Footer Placeholder 2">
            <a:extLst>
              <a:ext uri="{FF2B5EF4-FFF2-40B4-BE49-F238E27FC236}">
                <a16:creationId xmlns:a16="http://schemas.microsoft.com/office/drawing/2014/main" id="{892097E8-C97F-1C16-6E20-35DDD7656C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9C667F-9C2B-00E6-17DD-B9595F254B1F}"/>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80514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DB0CB-5617-8D98-B24E-16008D869C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8AB4FBD-83DD-8359-1274-4A723ABB8B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B87BFD1-0EF4-4496-35CF-BDDB0E8673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53A82D-DE47-9672-BAFD-4196725399AF}"/>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6" name="Footer Placeholder 5">
            <a:extLst>
              <a:ext uri="{FF2B5EF4-FFF2-40B4-BE49-F238E27FC236}">
                <a16:creationId xmlns:a16="http://schemas.microsoft.com/office/drawing/2014/main" id="{2A8ADB8C-4147-938C-42C4-A8BF19FE88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F813D6-7212-2CF1-BBBA-E25F28C0D3BB}"/>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2794151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668E8-C00E-4D1D-5784-1294831AC0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561DF38-13EB-16B8-A867-2708F81823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086509-90ED-0DD3-3472-2706443088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324B75-E854-EF60-EF80-51D1701E5884}"/>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6" name="Footer Placeholder 5">
            <a:extLst>
              <a:ext uri="{FF2B5EF4-FFF2-40B4-BE49-F238E27FC236}">
                <a16:creationId xmlns:a16="http://schemas.microsoft.com/office/drawing/2014/main" id="{D75EE9A8-F08C-9977-87D0-93BA8A2D69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78ACB9-3550-FA1B-C436-1A40E8E1D956}"/>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3160970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BDB20-400B-EBA1-835B-48E30C62385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BE66CC9-C30F-9ED8-C0DA-5419499A929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6DB416-3F9A-CD45-8989-1C3AD4C2838A}"/>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5" name="Footer Placeholder 4">
            <a:extLst>
              <a:ext uri="{FF2B5EF4-FFF2-40B4-BE49-F238E27FC236}">
                <a16:creationId xmlns:a16="http://schemas.microsoft.com/office/drawing/2014/main" id="{2F197A08-42CB-728E-D921-15E19BB8A2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B9CADF-4CF8-CB46-450C-A2EEC962CE4B}"/>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3148513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0803E4-8810-FA96-0E2F-50EE88520A6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BC05CA7-ECD2-81B2-102E-FAD807440B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C636896-2CFE-C551-7863-CB78A83F778F}"/>
              </a:ext>
            </a:extLst>
          </p:cNvPr>
          <p:cNvSpPr>
            <a:spLocks noGrp="1"/>
          </p:cNvSpPr>
          <p:nvPr>
            <p:ph type="dt" sz="half" idx="10"/>
          </p:nvPr>
        </p:nvSpPr>
        <p:spPr/>
        <p:txBody>
          <a:bodyPr/>
          <a:lstStyle/>
          <a:p>
            <a:fld id="{28EB14FC-3A67-4145-8E5B-1EDE6D33924A}" type="datetimeFigureOut">
              <a:rPr lang="en-GB" smtClean="0"/>
              <a:t>16/03/2026</a:t>
            </a:fld>
            <a:endParaRPr lang="en-GB"/>
          </a:p>
        </p:txBody>
      </p:sp>
      <p:sp>
        <p:nvSpPr>
          <p:cNvPr id="5" name="Footer Placeholder 4">
            <a:extLst>
              <a:ext uri="{FF2B5EF4-FFF2-40B4-BE49-F238E27FC236}">
                <a16:creationId xmlns:a16="http://schemas.microsoft.com/office/drawing/2014/main" id="{E36283DD-74C4-FDE4-74C1-AFE699A00A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287FD-82AD-4896-2EEC-ACE73ACC60BF}"/>
              </a:ext>
            </a:extLst>
          </p:cNvPr>
          <p:cNvSpPr>
            <a:spLocks noGrp="1"/>
          </p:cNvSpPr>
          <p:nvPr>
            <p:ph type="sldNum" sz="quarter" idx="12"/>
          </p:nvPr>
        </p:nvSpPr>
        <p:spPr/>
        <p:txBody>
          <a:bodyPr/>
          <a:lstStyle/>
          <a:p>
            <a:fld id="{4F9B1ED9-E85C-4CD5-A3EC-A5E4EDE40E1D}" type="slidenum">
              <a:rPr lang="en-GB" smtClean="0"/>
              <a:t>‹#›</a:t>
            </a:fld>
            <a:endParaRPr lang="en-GB"/>
          </a:p>
        </p:txBody>
      </p:sp>
    </p:spTree>
    <p:extLst>
      <p:ext uri="{BB962C8B-B14F-4D97-AF65-F5344CB8AC3E}">
        <p14:creationId xmlns:p14="http://schemas.microsoft.com/office/powerpoint/2010/main" val="2056712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CF7443-4E8C-AA86-C5CB-D0743F1ED1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4170857-4038-FCB9-773C-347CED8555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0DA905-4498-755D-D713-A0F4B94173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EB14FC-3A67-4145-8E5B-1EDE6D33924A}" type="datetimeFigureOut">
              <a:rPr lang="en-GB" smtClean="0"/>
              <a:t>16/03/2026</a:t>
            </a:fld>
            <a:endParaRPr lang="en-GB"/>
          </a:p>
        </p:txBody>
      </p:sp>
      <p:sp>
        <p:nvSpPr>
          <p:cNvPr id="5" name="Footer Placeholder 4">
            <a:extLst>
              <a:ext uri="{FF2B5EF4-FFF2-40B4-BE49-F238E27FC236}">
                <a16:creationId xmlns:a16="http://schemas.microsoft.com/office/drawing/2014/main" id="{DC5E1BD0-D864-90D3-398C-FA30CA127B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5316A6-FE42-1A1D-C2D3-42BF0D2D33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9B1ED9-E85C-4CD5-A3EC-A5E4EDE40E1D}" type="slidenum">
              <a:rPr lang="en-GB" smtClean="0"/>
              <a:t>‹#›</a:t>
            </a:fld>
            <a:endParaRPr lang="en-GB"/>
          </a:p>
        </p:txBody>
      </p:sp>
    </p:spTree>
    <p:extLst>
      <p:ext uri="{BB962C8B-B14F-4D97-AF65-F5344CB8AC3E}">
        <p14:creationId xmlns:p14="http://schemas.microsoft.com/office/powerpoint/2010/main" val="3006555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063E-EFD8-2D08-668B-8FF843C1E880}"/>
              </a:ext>
            </a:extLst>
          </p:cNvPr>
          <p:cNvSpPr>
            <a:spLocks noGrp="1"/>
          </p:cNvSpPr>
          <p:nvPr>
            <p:ph type="ctrTitle"/>
          </p:nvPr>
        </p:nvSpPr>
        <p:spPr>
          <a:xfrm>
            <a:off x="3200399" y="980314"/>
            <a:ext cx="8926945" cy="3109686"/>
          </a:xfrm>
        </p:spPr>
        <p:txBody>
          <a:bodyPr>
            <a:normAutofit fontScale="90000"/>
          </a:bodyPr>
          <a:lstStyle/>
          <a:p>
            <a:br>
              <a:rPr lang="en-GB" sz="4400" b="1" dirty="0"/>
            </a:br>
            <a:br>
              <a:rPr lang="en-GB" sz="4400" b="1" dirty="0"/>
            </a:br>
            <a:br>
              <a:rPr lang="en-GB" sz="4400" b="1" dirty="0"/>
            </a:br>
            <a:br>
              <a:rPr lang="en-GB" sz="4400" b="1" dirty="0"/>
            </a:br>
            <a:br>
              <a:rPr lang="en-GB" sz="4400" b="1" dirty="0"/>
            </a:br>
            <a:br>
              <a:rPr lang="en-GB" sz="4400" b="1" dirty="0"/>
            </a:br>
            <a:br>
              <a:rPr lang="en-GB" sz="4400" b="1" dirty="0"/>
            </a:br>
            <a:r>
              <a:rPr lang="en-GB" sz="4000" b="1" dirty="0">
                <a:latin typeface="Arial" panose="020B0604020202020204" pitchFamily="34" charset="0"/>
                <a:cs typeface="Arial" panose="020B0604020202020204" pitchFamily="34" charset="0"/>
              </a:rPr>
              <a:t>Digital Skills and Research Methods</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LCHS4007</a:t>
            </a:r>
            <a:br>
              <a:rPr lang="en-GB" sz="40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Program: Certificate of Higher in Health and Social Care</a:t>
            </a:r>
            <a:br>
              <a:rPr lang="en-GB" sz="31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Group 7 Presentation</a:t>
            </a:r>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Lecturer Name: Rajeev Nath </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endParaRPr lang="en-GB" sz="27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0738AD9-7848-C14B-29BB-469808E701AC}"/>
              </a:ext>
            </a:extLst>
          </p:cNvPr>
          <p:cNvSpPr>
            <a:spLocks noGrp="1"/>
          </p:cNvSpPr>
          <p:nvPr>
            <p:ph type="subTitle" idx="1"/>
          </p:nvPr>
        </p:nvSpPr>
        <p:spPr>
          <a:xfrm>
            <a:off x="1120014" y="3710157"/>
            <a:ext cx="9144000" cy="2509284"/>
          </a:xfrm>
        </p:spPr>
        <p:txBody>
          <a:bodyPr/>
          <a:lstStyle/>
          <a:p>
            <a:pPr algn="l"/>
            <a:r>
              <a:rPr lang="en-GB" b="1" dirty="0">
                <a:latin typeface="Arial" panose="020B0604020202020204" pitchFamily="34" charset="0"/>
                <a:cs typeface="Arial" panose="020B0604020202020204" pitchFamily="34" charset="0"/>
              </a:rPr>
              <a:t>Student Name:                                                  Student Number:</a:t>
            </a:r>
          </a:p>
          <a:p>
            <a:pPr algn="l"/>
            <a:r>
              <a:rPr lang="en-GB" dirty="0">
                <a:latin typeface="Arial" panose="020B0604020202020204" pitchFamily="34" charset="0"/>
                <a:cs typeface="Arial" panose="020B0604020202020204" pitchFamily="34" charset="0"/>
              </a:rPr>
              <a:t>Wilfreda Oira                                                        2527917</a:t>
            </a:r>
          </a:p>
          <a:p>
            <a:pPr algn="l"/>
            <a:r>
              <a:rPr lang="en-GB" dirty="0" err="1">
                <a:latin typeface="Arial" panose="020B0604020202020204" pitchFamily="34" charset="0"/>
                <a:cs typeface="Arial" panose="020B0604020202020204" pitchFamily="34" charset="0"/>
              </a:rPr>
              <a:t>Jennybeth</a:t>
            </a:r>
            <a:r>
              <a:rPr lang="en-GB" dirty="0">
                <a:latin typeface="Arial" panose="020B0604020202020204" pitchFamily="34" charset="0"/>
                <a:cs typeface="Arial" panose="020B0604020202020204" pitchFamily="34" charset="0"/>
              </a:rPr>
              <a:t> Ochoco                                               2522999</a:t>
            </a:r>
          </a:p>
          <a:p>
            <a:pPr algn="l"/>
            <a:r>
              <a:rPr lang="en-GB" dirty="0">
                <a:latin typeface="Arial" panose="020B0604020202020204" pitchFamily="34" charset="0"/>
                <a:cs typeface="Arial" panose="020B0604020202020204" pitchFamily="34" charset="0"/>
              </a:rPr>
              <a:t>Rehema Mbabazi                                                 2525368</a:t>
            </a:r>
          </a:p>
          <a:p>
            <a:pPr algn="l"/>
            <a:r>
              <a:rPr lang="en-GB" dirty="0" err="1">
                <a:latin typeface="Arial" panose="020B0604020202020204" pitchFamily="34" charset="0"/>
                <a:cs typeface="Arial" panose="020B0604020202020204" pitchFamily="34" charset="0"/>
              </a:rPr>
              <a:t>Aneeda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Shunah</a:t>
            </a:r>
            <a:r>
              <a:rPr lang="en-GB" dirty="0">
                <a:latin typeface="Arial" panose="020B0604020202020204" pitchFamily="34" charset="0"/>
                <a:cs typeface="Arial" panose="020B0604020202020204" pitchFamily="34" charset="0"/>
              </a:rPr>
              <a:t> Burris                                         2019322</a:t>
            </a:r>
          </a:p>
        </p:txBody>
      </p:sp>
      <p:pic>
        <p:nvPicPr>
          <p:cNvPr id="5" name="Picture 4" descr="A logo of a university&#10;&#10;AI-generated content may be incorrect.">
            <a:extLst>
              <a:ext uri="{FF2B5EF4-FFF2-40B4-BE49-F238E27FC236}">
                <a16:creationId xmlns:a16="http://schemas.microsoft.com/office/drawing/2014/main" id="{18AB2604-5809-ADDE-41E7-E01653DBBB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976"/>
            <a:ext cx="3455469" cy="1727735"/>
          </a:xfrm>
          <a:prstGeom prst="rect">
            <a:avLst/>
          </a:prstGeom>
        </p:spPr>
      </p:pic>
    </p:spTree>
    <p:extLst>
      <p:ext uri="{BB962C8B-B14F-4D97-AF65-F5344CB8AC3E}">
        <p14:creationId xmlns:p14="http://schemas.microsoft.com/office/powerpoint/2010/main" val="4017744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0E804-40BF-9A57-9A15-C49D61F54243}"/>
              </a:ext>
            </a:extLst>
          </p:cNvPr>
          <p:cNvSpPr>
            <a:spLocks noGrp="1"/>
          </p:cNvSpPr>
          <p:nvPr>
            <p:ph type="title"/>
          </p:nvPr>
        </p:nvSpPr>
        <p:spPr>
          <a:xfrm>
            <a:off x="3956785" y="220747"/>
            <a:ext cx="3464293" cy="741779"/>
          </a:xfrm>
        </p:spPr>
        <p:txBody>
          <a:bodyPr>
            <a:normAutofit/>
          </a:bodyPr>
          <a:lstStyle/>
          <a:p>
            <a:pPr algn="ctr"/>
            <a:r>
              <a:rPr lang="en-GB" sz="3600" b="1" dirty="0">
                <a:latin typeface="Arial" panose="020B0604020202020204" pitchFamily="34" charset="0"/>
                <a:cs typeface="Arial" panose="020B0604020202020204" pitchFamily="34" charset="0"/>
              </a:rPr>
              <a:t>Objective:</a:t>
            </a:r>
          </a:p>
        </p:txBody>
      </p:sp>
      <p:sp>
        <p:nvSpPr>
          <p:cNvPr id="3" name="Content Placeholder 2">
            <a:extLst>
              <a:ext uri="{FF2B5EF4-FFF2-40B4-BE49-F238E27FC236}">
                <a16:creationId xmlns:a16="http://schemas.microsoft.com/office/drawing/2014/main" id="{46036A95-D38F-94E6-B799-2764F4A95C98}"/>
              </a:ext>
            </a:extLst>
          </p:cNvPr>
          <p:cNvSpPr>
            <a:spLocks noGrp="1"/>
          </p:cNvSpPr>
          <p:nvPr>
            <p:ph idx="1"/>
          </p:nvPr>
        </p:nvSpPr>
        <p:spPr>
          <a:xfrm>
            <a:off x="838200" y="1078030"/>
            <a:ext cx="10515600" cy="5116460"/>
          </a:xfrm>
        </p:spPr>
        <p:txBody>
          <a:bodyPr>
            <a:normAutofit/>
          </a:bodyPr>
          <a:lstStyle/>
          <a:p>
            <a:pPr marL="0" indent="0">
              <a:buNone/>
            </a:pPr>
            <a:r>
              <a:rPr lang="en-GB" sz="2000" b="1" dirty="0">
                <a:latin typeface="Arial" panose="020B0604020202020204" pitchFamily="34" charset="0"/>
                <a:cs typeface="Arial" panose="020B0604020202020204" pitchFamily="34" charset="0"/>
              </a:rPr>
              <a:t>Group Member 1. Microsoft 365 productivity application</a:t>
            </a:r>
          </a:p>
          <a:p>
            <a:pPr marL="0" indent="0">
              <a:buNone/>
            </a:pPr>
            <a:r>
              <a:rPr lang="en-GB" sz="2000" dirty="0">
                <a:latin typeface="Arial" panose="020B0604020202020204" pitchFamily="34" charset="0"/>
                <a:cs typeface="Arial" panose="020B0604020202020204" pitchFamily="34" charset="0"/>
              </a:rPr>
              <a:t>1.Describe how staff currently complete the task and how the chosen app improves it.</a:t>
            </a:r>
          </a:p>
          <a:p>
            <a:pPr marL="0" indent="0">
              <a:buNone/>
            </a:pPr>
            <a:r>
              <a:rPr lang="en-GB" sz="2000" dirty="0">
                <a:latin typeface="Arial" panose="020B0604020202020204" pitchFamily="34" charset="0"/>
                <a:cs typeface="Arial" panose="020B0604020202020204" pitchFamily="34" charset="0"/>
              </a:rPr>
              <a:t>2. Discuss the benefits and limitations of your chosen app</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Group Member 2. Microsoft 365 communication or collaboration tool</a:t>
            </a:r>
          </a:p>
          <a:p>
            <a:pPr marL="0" indent="0">
              <a:buNone/>
            </a:pPr>
            <a:r>
              <a:rPr lang="en-GB" sz="2000" dirty="0">
                <a:latin typeface="Arial" panose="020B0604020202020204" pitchFamily="34" charset="0"/>
                <a:cs typeface="Arial" panose="020B0604020202020204" pitchFamily="34" charset="0"/>
              </a:rPr>
              <a:t>1. Explain how it helps staff communicate across different locations.</a:t>
            </a:r>
          </a:p>
          <a:p>
            <a:pPr marL="0" indent="0">
              <a:buNone/>
            </a:pPr>
            <a:r>
              <a:rPr lang="en-GB" sz="2000" dirty="0">
                <a:latin typeface="Arial" panose="020B0604020202020204" pitchFamily="34" charset="0"/>
                <a:cs typeface="Arial" panose="020B0604020202020204" pitchFamily="34" charset="0"/>
              </a:rPr>
              <a:t>2. Identify both the advantages and challenges of your chosen application.</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Groupe Member 3. Digital safety action plan for Greenfield.</a:t>
            </a:r>
          </a:p>
          <a:p>
            <a:pPr marL="0" indent="0">
              <a:buNone/>
            </a:pPr>
            <a:r>
              <a:rPr lang="en-GB" sz="2000" dirty="0">
                <a:latin typeface="Arial" panose="020B0604020202020204" pitchFamily="34" charset="0"/>
                <a:cs typeface="Arial" panose="020B0604020202020204" pitchFamily="34" charset="0"/>
              </a:rPr>
              <a:t>Design a digital safety plan that outlines practical steps the agency can take to improve data security and data protection. Your plan should include at least four key goals with clear, simple actions under each area: 1.Secure Access 2.Email Awareness 3.Data Management 4.Confidentiality and compliance.</a:t>
            </a:r>
          </a:p>
          <a:p>
            <a:pPr marL="0" indent="0">
              <a:buNone/>
            </a:pPr>
            <a:endParaRPr lang="en-GB" dirty="0"/>
          </a:p>
        </p:txBody>
      </p:sp>
    </p:spTree>
    <p:extLst>
      <p:ext uri="{BB962C8B-B14F-4D97-AF65-F5344CB8AC3E}">
        <p14:creationId xmlns:p14="http://schemas.microsoft.com/office/powerpoint/2010/main" val="1710981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0B2EC-D3C0-F5DF-9080-CA61C7C8554E}"/>
              </a:ext>
            </a:extLst>
          </p:cNvPr>
          <p:cNvSpPr>
            <a:spLocks noGrp="1"/>
          </p:cNvSpPr>
          <p:nvPr>
            <p:ph type="title"/>
          </p:nvPr>
        </p:nvSpPr>
        <p:spPr>
          <a:xfrm>
            <a:off x="838200" y="365126"/>
            <a:ext cx="10515600" cy="1059414"/>
          </a:xfrm>
        </p:spPr>
        <p:txBody>
          <a:bodyPr>
            <a:normAutofit/>
          </a:bodyPr>
          <a:lstStyle/>
          <a:p>
            <a:pPr algn="ctr"/>
            <a:r>
              <a:rPr lang="en-GB" sz="3000" b="1" dirty="0">
                <a:latin typeface="Arial" panose="020B0604020202020204" pitchFamily="34" charset="0"/>
                <a:cs typeface="Arial" panose="020B0604020202020204" pitchFamily="34" charset="0"/>
              </a:rPr>
              <a:t>Greenfield Home Care Agency </a:t>
            </a: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Group Member 1- Microsoft 365 Productivity Application</a:t>
            </a:r>
          </a:p>
        </p:txBody>
      </p:sp>
      <p:sp>
        <p:nvSpPr>
          <p:cNvPr id="3" name="Content Placeholder 2">
            <a:extLst>
              <a:ext uri="{FF2B5EF4-FFF2-40B4-BE49-F238E27FC236}">
                <a16:creationId xmlns:a16="http://schemas.microsoft.com/office/drawing/2014/main" id="{6C4E1683-5E7F-69A8-59E4-7F7278FDD942}"/>
              </a:ext>
            </a:extLst>
          </p:cNvPr>
          <p:cNvSpPr>
            <a:spLocks noGrp="1"/>
          </p:cNvSpPr>
          <p:nvPr>
            <p:ph idx="1"/>
          </p:nvPr>
        </p:nvSpPr>
        <p:spPr>
          <a:xfrm>
            <a:off x="838200" y="1604244"/>
            <a:ext cx="10515600" cy="4652177"/>
          </a:xfrm>
        </p:spPr>
        <p:txBody>
          <a:bodyPr>
            <a:normAutofit/>
          </a:bodyPr>
          <a:lstStyle/>
          <a:p>
            <a:pPr marL="0" indent="0">
              <a:buNone/>
            </a:pPr>
            <a:r>
              <a:rPr lang="en-GB" sz="2400" b="1" dirty="0">
                <a:latin typeface="Arial" panose="020B0604020202020204" pitchFamily="34" charset="0"/>
                <a:cs typeface="Arial" panose="020B0604020202020204" pitchFamily="34" charset="0"/>
              </a:rPr>
              <a:t>1.How staff currently complete the task and Microsoft excel improves?</a:t>
            </a:r>
          </a:p>
          <a:p>
            <a:r>
              <a:rPr lang="en-GB" sz="2000" dirty="0">
                <a:latin typeface="Arial" panose="020B0604020202020204" pitchFamily="34" charset="0"/>
                <a:cs typeface="Arial" panose="020B0604020202020204" pitchFamily="34" charset="0"/>
              </a:rPr>
              <a:t>Handwritten staff rotas</a:t>
            </a:r>
          </a:p>
          <a:p>
            <a:r>
              <a:rPr lang="en-GB" sz="2000" dirty="0">
                <a:latin typeface="Arial" panose="020B0604020202020204" pitchFamily="34" charset="0"/>
                <a:cs typeface="Arial" panose="020B0604020202020204" pitchFamily="34" charset="0"/>
              </a:rPr>
              <a:t>Filing cabinets for residents information</a:t>
            </a:r>
          </a:p>
          <a:p>
            <a:r>
              <a:rPr lang="en-GB" sz="2000" dirty="0">
                <a:latin typeface="Arial" panose="020B0604020202020204" pitchFamily="34" charset="0"/>
                <a:cs typeface="Arial" panose="020B0604020202020204" pitchFamily="34" charset="0"/>
              </a:rPr>
              <a:t>Paper records manual forms</a:t>
            </a:r>
          </a:p>
          <a:p>
            <a:r>
              <a:rPr lang="en-GB" sz="2000" dirty="0">
                <a:latin typeface="Arial" panose="020B0604020202020204" pitchFamily="34" charset="0"/>
                <a:cs typeface="Arial" panose="020B0604020202020204" pitchFamily="34" charset="0"/>
              </a:rPr>
              <a:t>Manual calculations of staff hours</a:t>
            </a:r>
          </a:p>
          <a:p>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Improve the process by digital spreadsheets for staff rotas</a:t>
            </a:r>
          </a:p>
          <a:p>
            <a:r>
              <a:rPr lang="en-GB" sz="2000" dirty="0">
                <a:latin typeface="Arial" panose="020B0604020202020204" pitchFamily="34" charset="0"/>
                <a:cs typeface="Arial" panose="020B0604020202020204" pitchFamily="34" charset="0"/>
              </a:rPr>
              <a:t>Automatic calculations using formulas</a:t>
            </a:r>
          </a:p>
          <a:p>
            <a:r>
              <a:rPr lang="en-GB" sz="2000" dirty="0">
                <a:latin typeface="Arial" panose="020B0604020202020204" pitchFamily="34" charset="0"/>
                <a:cs typeface="Arial" panose="020B0604020202020204" pitchFamily="34" charset="0"/>
              </a:rPr>
              <a:t>Faster updates and sharing information</a:t>
            </a:r>
          </a:p>
          <a:p>
            <a:r>
              <a:rPr lang="en-GB" sz="2000" dirty="0">
                <a:latin typeface="Arial" panose="020B0604020202020204" pitchFamily="34" charset="0"/>
                <a:cs typeface="Arial" panose="020B0604020202020204" pitchFamily="34" charset="0"/>
              </a:rPr>
              <a:t>Easy storage and organisation of data </a:t>
            </a:r>
          </a:p>
          <a:p>
            <a:pPr marL="0" indent="0" algn="r">
              <a:buNone/>
            </a:pPr>
            <a:r>
              <a:rPr lang="en-GB" sz="2000" dirty="0">
                <a:latin typeface="Arial" panose="020B0604020202020204" pitchFamily="34" charset="0"/>
                <a:cs typeface="Arial" panose="020B0604020202020204" pitchFamily="34" charset="0"/>
              </a:rPr>
              <a:t>(Laudon, Laudon 2022)</a:t>
            </a:r>
          </a:p>
        </p:txBody>
      </p:sp>
    </p:spTree>
    <p:extLst>
      <p:ext uri="{BB962C8B-B14F-4D97-AF65-F5344CB8AC3E}">
        <p14:creationId xmlns:p14="http://schemas.microsoft.com/office/powerpoint/2010/main" val="267605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9A11-57E5-2FD9-E8D1-1984E80C7501}"/>
              </a:ext>
            </a:extLst>
          </p:cNvPr>
          <p:cNvSpPr>
            <a:spLocks noGrp="1"/>
          </p:cNvSpPr>
          <p:nvPr>
            <p:ph type="title"/>
          </p:nvPr>
        </p:nvSpPr>
        <p:spPr>
          <a:xfrm>
            <a:off x="770823" y="18255"/>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Greenfield Care Home Agency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Group Member 1- Microsoft 365 Productivity</a:t>
            </a:r>
          </a:p>
        </p:txBody>
      </p:sp>
      <p:sp>
        <p:nvSpPr>
          <p:cNvPr id="3" name="Content Placeholder 2">
            <a:extLst>
              <a:ext uri="{FF2B5EF4-FFF2-40B4-BE49-F238E27FC236}">
                <a16:creationId xmlns:a16="http://schemas.microsoft.com/office/drawing/2014/main" id="{DE85A7B8-31F8-DC59-ED32-40DCEC0D0E03}"/>
              </a:ext>
            </a:extLst>
          </p:cNvPr>
          <p:cNvSpPr>
            <a:spLocks noGrp="1"/>
          </p:cNvSpPr>
          <p:nvPr>
            <p:ph idx="1"/>
          </p:nvPr>
        </p:nvSpPr>
        <p:spPr>
          <a:xfrm>
            <a:off x="770823" y="1343817"/>
            <a:ext cx="10515600" cy="5230237"/>
          </a:xfrm>
        </p:spPr>
        <p:txBody>
          <a:bodyPr>
            <a:normAutofit fontScale="92500" lnSpcReduction="20000"/>
          </a:bodyPr>
          <a:lstStyle/>
          <a:p>
            <a:pPr marL="0" indent="0">
              <a:buNone/>
            </a:pPr>
            <a:r>
              <a:rPr lang="en-GB" sz="2000" b="1" dirty="0">
                <a:latin typeface="Arial" panose="020B0604020202020204" pitchFamily="34" charset="0"/>
                <a:cs typeface="Arial" panose="020B0604020202020204" pitchFamily="34" charset="0"/>
              </a:rPr>
              <a:t>BENEFITS</a:t>
            </a:r>
          </a:p>
          <a:p>
            <a:r>
              <a:rPr lang="en-GB" sz="2000" dirty="0">
                <a:latin typeface="Arial" panose="020B0604020202020204" pitchFamily="34" charset="0"/>
                <a:cs typeface="Arial" panose="020B0604020202020204" pitchFamily="34" charset="0"/>
              </a:rPr>
              <a:t>Reduces calculations errors</a:t>
            </a:r>
          </a:p>
          <a:p>
            <a:r>
              <a:rPr lang="en-GB" sz="2000" dirty="0">
                <a:latin typeface="Arial" panose="020B0604020202020204" pitchFamily="34" charset="0"/>
                <a:cs typeface="Arial" panose="020B0604020202020204" pitchFamily="34" charset="0"/>
              </a:rPr>
              <a:t>Saves times for managers and staff</a:t>
            </a:r>
          </a:p>
          <a:p>
            <a:r>
              <a:rPr lang="en-GB" sz="2000" dirty="0">
                <a:latin typeface="Arial" panose="020B0604020202020204" pitchFamily="34" charset="0"/>
                <a:cs typeface="Arial" panose="020B0604020202020204" pitchFamily="34" charset="0"/>
              </a:rPr>
              <a:t>Improves organisation of records</a:t>
            </a:r>
          </a:p>
          <a:p>
            <a:r>
              <a:rPr lang="en-GB" sz="2000" dirty="0">
                <a:latin typeface="Arial" panose="020B0604020202020204" pitchFamily="34" charset="0"/>
                <a:cs typeface="Arial" panose="020B0604020202020204" pitchFamily="34" charset="0"/>
              </a:rPr>
              <a:t>Support better communication between staff</a:t>
            </a:r>
          </a:p>
          <a:p>
            <a:r>
              <a:rPr lang="en-GB" sz="2000" dirty="0">
                <a:latin typeface="Arial" panose="020B0604020202020204" pitchFamily="34" charset="0"/>
                <a:cs typeface="Arial" panose="020B0604020202020204" pitchFamily="34" charset="0"/>
              </a:rPr>
              <a:t>Easy to update and share</a:t>
            </a:r>
          </a:p>
          <a:p>
            <a:endParaRPr lang="en-GB" sz="2000"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LIMITATIONS</a:t>
            </a:r>
          </a:p>
          <a:p>
            <a:r>
              <a:rPr lang="en-GB" sz="2000" dirty="0">
                <a:latin typeface="Arial" panose="020B0604020202020204" pitchFamily="34" charset="0"/>
                <a:cs typeface="Arial" panose="020B0604020202020204" pitchFamily="34" charset="0"/>
              </a:rPr>
              <a:t>Human errors</a:t>
            </a:r>
          </a:p>
          <a:p>
            <a:r>
              <a:rPr lang="en-GB" sz="2000" dirty="0">
                <a:latin typeface="Arial" panose="020B0604020202020204" pitchFamily="34" charset="0"/>
                <a:cs typeface="Arial" panose="020B0604020202020204" pitchFamily="34" charset="0"/>
              </a:rPr>
              <a:t>Data security</a:t>
            </a:r>
          </a:p>
          <a:p>
            <a:r>
              <a:rPr lang="en-GB" sz="2000" dirty="0">
                <a:latin typeface="Arial" panose="020B0604020202020204" pitchFamily="34" charset="0"/>
                <a:cs typeface="Arial" panose="020B0604020202020204" pitchFamily="34" charset="0"/>
              </a:rPr>
              <a:t>Training requirements</a:t>
            </a:r>
          </a:p>
          <a:p>
            <a:r>
              <a:rPr lang="en-GB" sz="2000" dirty="0">
                <a:latin typeface="Arial" panose="020B0604020202020204" pitchFamily="34" charset="0"/>
                <a:cs typeface="Arial" panose="020B0604020202020204" pitchFamily="34" charset="0"/>
              </a:rPr>
              <a:t>Limited collaboration</a:t>
            </a:r>
          </a:p>
          <a:p>
            <a:r>
              <a:rPr lang="en-GB" sz="2000" dirty="0">
                <a:latin typeface="Arial" panose="020B0604020202020204" pitchFamily="34" charset="0"/>
                <a:cs typeface="Arial" panose="020B0604020202020204" pitchFamily="34" charset="0"/>
              </a:rPr>
              <a:t>Not design for healthcare systems</a:t>
            </a:r>
          </a:p>
          <a:p>
            <a:endParaRPr lang="en-GB" sz="2000" dirty="0">
              <a:latin typeface="Arial" panose="020B0604020202020204" pitchFamily="34" charset="0"/>
              <a:cs typeface="Arial" panose="020B0604020202020204" pitchFamily="34" charset="0"/>
            </a:endParaRPr>
          </a:p>
          <a:p>
            <a:pPr marL="0" indent="0" algn="r">
              <a:buNone/>
            </a:pPr>
            <a:r>
              <a:rPr lang="en-GB" sz="2600" dirty="0">
                <a:latin typeface="Arial" panose="020B0604020202020204" pitchFamily="34" charset="0"/>
                <a:cs typeface="Arial" panose="020B0604020202020204" pitchFamily="34" charset="0"/>
              </a:rPr>
              <a:t>(NHS digital 2022)</a:t>
            </a:r>
          </a:p>
          <a:p>
            <a:endParaRPr lang="en-GB" sz="2600" dirty="0">
              <a:latin typeface="Arial" panose="020B0604020202020204" pitchFamily="34" charset="0"/>
              <a:cs typeface="Arial" panose="020B0604020202020204" pitchFamily="34" charset="0"/>
            </a:endParaRPr>
          </a:p>
          <a:p>
            <a:pPr marL="0" indent="0">
              <a:buNone/>
            </a:pPr>
            <a:endParaRPr lang="en-GB" sz="26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77704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2B75-56B7-7B4C-E995-FBF3F19782F7}"/>
              </a:ext>
            </a:extLst>
          </p:cNvPr>
          <p:cNvSpPr>
            <a:spLocks noGrp="1"/>
          </p:cNvSpPr>
          <p:nvPr>
            <p:ph type="ctrTitle"/>
          </p:nvPr>
        </p:nvSpPr>
        <p:spPr>
          <a:xfrm>
            <a:off x="1376219" y="236464"/>
            <a:ext cx="9144000" cy="1655763"/>
          </a:xfrm>
        </p:spPr>
        <p:txBody>
          <a:bodyPr>
            <a:normAutofit/>
          </a:bodyPr>
          <a:lstStyle/>
          <a:p>
            <a:r>
              <a:rPr lang="en-GB" sz="3600" b="1" dirty="0">
                <a:latin typeface="Arial" panose="020B0604020202020204" pitchFamily="34" charset="0"/>
                <a:cs typeface="Arial" panose="020B0604020202020204" pitchFamily="34" charset="0"/>
              </a:rPr>
              <a:t>Greenfield Care Home Agency</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Group 3 Digital Safety Action Plan</a:t>
            </a:r>
          </a:p>
        </p:txBody>
      </p:sp>
      <p:sp>
        <p:nvSpPr>
          <p:cNvPr id="3" name="Subtitle 2">
            <a:extLst>
              <a:ext uri="{FF2B5EF4-FFF2-40B4-BE49-F238E27FC236}">
                <a16:creationId xmlns:a16="http://schemas.microsoft.com/office/drawing/2014/main" id="{DC913B1A-BE0B-3969-F90C-2185EF3C8CAE}"/>
              </a:ext>
            </a:extLst>
          </p:cNvPr>
          <p:cNvSpPr>
            <a:spLocks noGrp="1"/>
          </p:cNvSpPr>
          <p:nvPr>
            <p:ph type="subTitle" idx="1"/>
          </p:nvPr>
        </p:nvSpPr>
        <p:spPr>
          <a:xfrm>
            <a:off x="1376219" y="1966117"/>
            <a:ext cx="9144000" cy="4721009"/>
          </a:xfrm>
        </p:spPr>
        <p:txBody>
          <a:bodyPr>
            <a:normAutofit/>
          </a:bodyPr>
          <a:lstStyle/>
          <a:p>
            <a:pPr algn="l"/>
            <a:r>
              <a:rPr lang="en-GB" sz="3200" b="1" dirty="0">
                <a:latin typeface="Arial" panose="020B0604020202020204" pitchFamily="34" charset="0"/>
                <a:cs typeface="Arial" panose="020B0604020202020204" pitchFamily="34" charset="0"/>
              </a:rPr>
              <a:t>1. Secure Access</a:t>
            </a:r>
          </a:p>
          <a:p>
            <a:pPr algn="l"/>
            <a:r>
              <a:rPr lang="en-GB" sz="2800" b="1" dirty="0">
                <a:latin typeface="Arial" panose="020B0604020202020204" pitchFamily="34" charset="0"/>
                <a:cs typeface="Arial" panose="020B0604020202020204" pitchFamily="34" charset="0"/>
              </a:rPr>
              <a:t>Objective:</a:t>
            </a:r>
          </a:p>
          <a:p>
            <a:pPr algn="l"/>
            <a:r>
              <a:rPr lang="en-GB" sz="2800" dirty="0">
                <a:latin typeface="Arial" panose="020B0604020202020204" pitchFamily="34" charset="0"/>
                <a:cs typeface="Arial" panose="020B0604020202020204" pitchFamily="34" charset="0"/>
              </a:rPr>
              <a:t> - </a:t>
            </a:r>
            <a:r>
              <a:rPr lang="en-GB" dirty="0">
                <a:latin typeface="Arial" panose="020B0604020202020204" pitchFamily="34" charset="0"/>
                <a:cs typeface="Arial" panose="020B0604020202020204" pitchFamily="34" charset="0"/>
              </a:rPr>
              <a:t>Ensure only authorised users can access agency systems.</a:t>
            </a:r>
          </a:p>
          <a:p>
            <a:pPr algn="l"/>
            <a:endParaRPr lang="en-GB" b="1"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Actions:</a:t>
            </a:r>
          </a:p>
          <a:p>
            <a:pPr marL="457200" indent="-457200" algn="l">
              <a:buFont typeface="Arial" panose="020B0604020202020204" pitchFamily="34" charset="0"/>
              <a:buChar char="•"/>
            </a:pP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Implement multi-factor authentication(MFA) for all staff.</a:t>
            </a:r>
          </a:p>
          <a:p>
            <a:pPr marL="457200" indent="-457200" algn="l">
              <a:buFont typeface="Arial" panose="020B0604020202020204" pitchFamily="34" charset="0"/>
              <a:buChar char="•"/>
            </a:pPr>
            <a:r>
              <a:rPr lang="en-GB" dirty="0">
                <a:latin typeface="Arial" panose="020B0604020202020204" pitchFamily="34" charset="0"/>
                <a:cs typeface="Arial" panose="020B0604020202020204" pitchFamily="34" charset="0"/>
              </a:rPr>
              <a:t>Enforce strong password policies </a:t>
            </a:r>
          </a:p>
          <a:p>
            <a:pPr marL="457200" indent="-457200" algn="l">
              <a:buFont typeface="Arial" panose="020B0604020202020204" pitchFamily="34" charset="0"/>
              <a:buChar char="•"/>
            </a:pPr>
            <a:r>
              <a:rPr lang="en-GB" dirty="0">
                <a:latin typeface="Arial" panose="020B0604020202020204" pitchFamily="34" charset="0"/>
                <a:cs typeface="Arial" panose="020B0604020202020204" pitchFamily="34" charset="0"/>
              </a:rPr>
              <a:t>Provide role-based access so employees only access necessary data .</a:t>
            </a:r>
          </a:p>
          <a:p>
            <a:pPr algn="r"/>
            <a:r>
              <a:rPr lang="en-GB" dirty="0"/>
              <a:t>(ICO 2023)</a:t>
            </a:r>
          </a:p>
          <a:p>
            <a:pPr marL="457200" indent="-457200" algn="l">
              <a:buFont typeface="Arial" panose="020B0604020202020204" pitchFamily="34" charset="0"/>
              <a:buChar char="•"/>
            </a:pPr>
            <a:endParaRPr lang="en-GB" b="1" dirty="0"/>
          </a:p>
          <a:p>
            <a:endParaRPr lang="en-GB" dirty="0"/>
          </a:p>
        </p:txBody>
      </p:sp>
    </p:spTree>
    <p:extLst>
      <p:ext uri="{BB962C8B-B14F-4D97-AF65-F5344CB8AC3E}">
        <p14:creationId xmlns:p14="http://schemas.microsoft.com/office/powerpoint/2010/main" val="366772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276F5-8E11-C8D2-8D7B-F8AA3B761FCC}"/>
              </a:ext>
            </a:extLst>
          </p:cNvPr>
          <p:cNvSpPr>
            <a:spLocks noGrp="1"/>
          </p:cNvSpPr>
          <p:nvPr>
            <p:ph type="title"/>
          </p:nvPr>
        </p:nvSpPr>
        <p:spPr>
          <a:xfrm>
            <a:off x="2186709" y="254289"/>
            <a:ext cx="7206673" cy="1571336"/>
          </a:xfrm>
        </p:spPr>
        <p:txBody>
          <a:bodyPr>
            <a:normAutofit fontScale="90000"/>
          </a:bodyPr>
          <a:lstStyle/>
          <a:p>
            <a:pPr algn="ctr"/>
            <a:r>
              <a:rPr lang="en-GB" sz="4000" b="1" dirty="0">
                <a:latin typeface="Arial" panose="020B0604020202020204" pitchFamily="34" charset="0"/>
                <a:cs typeface="Arial" panose="020B0604020202020204" pitchFamily="34" charset="0"/>
              </a:rPr>
              <a:t>Digital Safety Action Plan</a:t>
            </a:r>
            <a:br>
              <a:rPr lang="en-GB" sz="4000" b="1"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Group 3 Digital Safety Action Plan</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031FB1-98B5-9E35-A8E8-E4009B9F9E56}"/>
              </a:ext>
            </a:extLst>
          </p:cNvPr>
          <p:cNvSpPr>
            <a:spLocks noGrp="1"/>
          </p:cNvSpPr>
          <p:nvPr>
            <p:ph idx="1"/>
          </p:nvPr>
        </p:nvSpPr>
        <p:spPr/>
        <p:txBody>
          <a:bodyPr/>
          <a:lstStyle/>
          <a:p>
            <a:pPr marL="0" indent="0">
              <a:buNone/>
            </a:pPr>
            <a:r>
              <a:rPr lang="en-GB" b="1" dirty="0"/>
              <a:t>2</a:t>
            </a:r>
            <a:r>
              <a:rPr lang="en-GB" b="1" dirty="0">
                <a:latin typeface="Arial" panose="020B0604020202020204" pitchFamily="34" charset="0"/>
                <a:cs typeface="Arial" panose="020B0604020202020204" pitchFamily="34" charset="0"/>
              </a:rPr>
              <a:t>. Email Awareness</a:t>
            </a:r>
          </a:p>
          <a:p>
            <a:pPr marL="0" indent="0">
              <a:buNone/>
            </a:pPr>
            <a:r>
              <a:rPr lang="en-GB" b="1" dirty="0">
                <a:latin typeface="Arial" panose="020B0604020202020204" pitchFamily="34" charset="0"/>
                <a:cs typeface="Arial" panose="020B0604020202020204" pitchFamily="34" charset="0"/>
              </a:rPr>
              <a:t>Objective:</a:t>
            </a:r>
          </a:p>
          <a:p>
            <a:pPr>
              <a:buFontTx/>
              <a:buChar char="-"/>
            </a:pPr>
            <a:r>
              <a:rPr lang="en-GB" sz="2400" dirty="0">
                <a:latin typeface="Arial" panose="020B0604020202020204" pitchFamily="34" charset="0"/>
                <a:cs typeface="Arial" panose="020B0604020202020204" pitchFamily="34" charset="0"/>
              </a:rPr>
              <a:t>Reduce risk of email based cyber threats.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Actions:</a:t>
            </a:r>
          </a:p>
          <a:p>
            <a:r>
              <a:rPr lang="en-GB" sz="2400" dirty="0">
                <a:latin typeface="Arial" panose="020B0604020202020204" pitchFamily="34" charset="0"/>
                <a:cs typeface="Arial" panose="020B0604020202020204" pitchFamily="34" charset="0"/>
              </a:rPr>
              <a:t>Deliver regular cybersecurity awareness training</a:t>
            </a:r>
          </a:p>
          <a:p>
            <a:r>
              <a:rPr lang="en-GB" sz="2400" dirty="0">
                <a:latin typeface="Arial" panose="020B0604020202020204" pitchFamily="34" charset="0"/>
                <a:cs typeface="Arial" panose="020B0604020202020204" pitchFamily="34" charset="0"/>
              </a:rPr>
              <a:t> Teach staff how to identify emails and suspicious links.</a:t>
            </a:r>
          </a:p>
          <a:p>
            <a:r>
              <a:rPr lang="en-GB" sz="2400" dirty="0">
                <a:latin typeface="Arial" panose="020B0604020202020204" pitchFamily="34" charset="0"/>
                <a:cs typeface="Arial" panose="020B0604020202020204" pitchFamily="34" charset="0"/>
              </a:rPr>
              <a:t>Use email filtering and spam detention systems.</a:t>
            </a:r>
          </a:p>
          <a:p>
            <a:pPr marL="0" indent="0" algn="r">
              <a:buNone/>
            </a:pPr>
            <a:r>
              <a:rPr lang="en-GB" sz="2400" dirty="0">
                <a:latin typeface="Arial" panose="020B0604020202020204" pitchFamily="34" charset="0"/>
                <a:cs typeface="Arial" panose="020B0604020202020204" pitchFamily="34" charset="0"/>
              </a:rPr>
              <a:t>(NIST 2020)</a:t>
            </a:r>
          </a:p>
          <a:p>
            <a:endParaRPr lang="en-GB" sz="2400" dirty="0"/>
          </a:p>
          <a:p>
            <a:endParaRPr lang="en-GB" b="1" dirty="0"/>
          </a:p>
        </p:txBody>
      </p:sp>
    </p:spTree>
    <p:extLst>
      <p:ext uri="{BB962C8B-B14F-4D97-AF65-F5344CB8AC3E}">
        <p14:creationId xmlns:p14="http://schemas.microsoft.com/office/powerpoint/2010/main" val="807918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95173-0D5E-E4DF-7EB3-9E60E7435291}"/>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Digital Safety Action Plan</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Group 3 Digital Safety Action Plan</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2309BC-5510-1F23-8E22-EAB1C950E270}"/>
              </a:ext>
            </a:extLst>
          </p:cNvPr>
          <p:cNvSpPr>
            <a:spLocks noGrp="1"/>
          </p:cNvSpPr>
          <p:nvPr>
            <p:ph idx="1"/>
          </p:nvPr>
        </p:nvSpPr>
        <p:spPr>
          <a:xfrm>
            <a:off x="838200" y="1825625"/>
            <a:ext cx="10515600" cy="4843030"/>
          </a:xfrm>
        </p:spPr>
        <p:txBody>
          <a:bodyPr/>
          <a:lstStyle/>
          <a:p>
            <a:pPr marL="0" indent="0">
              <a:buNone/>
            </a:pPr>
            <a:r>
              <a:rPr lang="en-GB" b="1" dirty="0">
                <a:latin typeface="Arial" panose="020B0604020202020204" pitchFamily="34" charset="0"/>
                <a:cs typeface="Arial" panose="020B0604020202020204" pitchFamily="34" charset="0"/>
              </a:rPr>
              <a:t>3. Data Management</a:t>
            </a:r>
          </a:p>
          <a:p>
            <a:pPr marL="0" indent="0">
              <a:buNone/>
            </a:pPr>
            <a:r>
              <a:rPr lang="en-GB" sz="2000" b="1" dirty="0">
                <a:latin typeface="Arial" panose="020B0604020202020204" pitchFamily="34" charset="0"/>
                <a:cs typeface="Arial" panose="020B0604020202020204" pitchFamily="34" charset="0"/>
              </a:rPr>
              <a:t>Objective:</a:t>
            </a:r>
          </a:p>
          <a:p>
            <a:pPr>
              <a:buFontTx/>
              <a:buChar char="-"/>
            </a:pPr>
            <a:r>
              <a:rPr lang="en-GB" sz="2400" dirty="0">
                <a:latin typeface="Arial" panose="020B0604020202020204" pitchFamily="34" charset="0"/>
                <a:cs typeface="Arial" panose="020B0604020202020204" pitchFamily="34" charset="0"/>
              </a:rPr>
              <a:t>Protect sensitive data throughout its lifestyle.</a:t>
            </a:r>
          </a:p>
          <a:p>
            <a:pPr>
              <a:buFontTx/>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Actions:</a:t>
            </a:r>
          </a:p>
          <a:p>
            <a:r>
              <a:rPr lang="en-GB" sz="2400" dirty="0">
                <a:latin typeface="Arial" panose="020B0604020202020204" pitchFamily="34" charset="0"/>
                <a:cs typeface="Arial" panose="020B0604020202020204" pitchFamily="34" charset="0"/>
              </a:rPr>
              <a:t>Encrypt sensitive files and stored data</a:t>
            </a:r>
          </a:p>
          <a:p>
            <a:r>
              <a:rPr lang="en-GB" sz="2400" dirty="0">
                <a:latin typeface="Arial" panose="020B0604020202020204" pitchFamily="34" charset="0"/>
                <a:cs typeface="Arial" panose="020B0604020202020204" pitchFamily="34" charset="0"/>
              </a:rPr>
              <a:t>Regularly back up critical data security</a:t>
            </a:r>
          </a:p>
          <a:p>
            <a:r>
              <a:rPr lang="en-GB" sz="2400" dirty="0">
                <a:latin typeface="Arial" panose="020B0604020202020204" pitchFamily="34" charset="0"/>
                <a:cs typeface="Arial" panose="020B0604020202020204" pitchFamily="34" charset="0"/>
              </a:rPr>
              <a:t>Classify data based on sensitivity.</a:t>
            </a:r>
          </a:p>
          <a:p>
            <a:r>
              <a:rPr lang="en-GB" sz="2400" dirty="0">
                <a:latin typeface="Arial" panose="020B0604020202020204" pitchFamily="34" charset="0"/>
                <a:cs typeface="Arial" panose="020B0604020202020204" pitchFamily="34" charset="0"/>
              </a:rPr>
              <a:t>Delete or archive outdated data according to policies.</a:t>
            </a:r>
          </a:p>
          <a:p>
            <a:pPr marL="0" indent="0" algn="r">
              <a:buNone/>
            </a:pPr>
            <a:r>
              <a:rPr lang="en-GB" sz="2400" dirty="0">
                <a:latin typeface="Arial" panose="020B0604020202020204" pitchFamily="34" charset="0"/>
                <a:cs typeface="Arial" panose="020B0604020202020204" pitchFamily="34" charset="0"/>
              </a:rPr>
              <a:t>(ISO 2022)</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3601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97115-5B7E-7E32-D59E-29DD5A3C4518}"/>
              </a:ext>
            </a:extLst>
          </p:cNvPr>
          <p:cNvSpPr>
            <a:spLocks noGrp="1"/>
          </p:cNvSpPr>
          <p:nvPr>
            <p:ph type="ctrTitle"/>
          </p:nvPr>
        </p:nvSpPr>
        <p:spPr>
          <a:xfrm>
            <a:off x="1450109" y="281710"/>
            <a:ext cx="9144000" cy="1205201"/>
          </a:xfrm>
        </p:spPr>
        <p:txBody>
          <a:bodyPr>
            <a:normAutofit/>
          </a:bodyPr>
          <a:lstStyle/>
          <a:p>
            <a:r>
              <a:rPr lang="en-GB" sz="3600" b="1" dirty="0">
                <a:latin typeface="Arial" panose="020B0604020202020204" pitchFamily="34" charset="0"/>
                <a:cs typeface="Arial" panose="020B0604020202020204" pitchFamily="34" charset="0"/>
              </a:rPr>
              <a:t>Digital Safety Action Plan</a:t>
            </a:r>
            <a:br>
              <a:rPr lang="en-GB" sz="3600" b="1"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Group 3 Digital Safety Action Plan</a:t>
            </a:r>
            <a:endParaRPr lang="en-GB" sz="3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7770827-3EDF-E882-2D63-A337D59773BF}"/>
              </a:ext>
            </a:extLst>
          </p:cNvPr>
          <p:cNvSpPr>
            <a:spLocks noGrp="1"/>
          </p:cNvSpPr>
          <p:nvPr>
            <p:ph type="subTitle" idx="1"/>
          </p:nvPr>
        </p:nvSpPr>
        <p:spPr>
          <a:xfrm>
            <a:off x="110836" y="1773237"/>
            <a:ext cx="10686473" cy="4599853"/>
          </a:xfrm>
        </p:spPr>
        <p:txBody>
          <a:bodyPr/>
          <a:lstStyle/>
          <a:p>
            <a:pPr algn="l"/>
            <a:r>
              <a:rPr lang="en-GB" b="1" dirty="0">
                <a:latin typeface="Arial" panose="020B0604020202020204" pitchFamily="34" charset="0"/>
                <a:cs typeface="Arial" panose="020B0604020202020204" pitchFamily="34" charset="0"/>
              </a:rPr>
              <a:t>4. Confidentiality and Compliance </a:t>
            </a:r>
          </a:p>
          <a:p>
            <a:pPr algn="l"/>
            <a:r>
              <a:rPr lang="en-GB" b="1" dirty="0">
                <a:latin typeface="Arial" panose="020B0604020202020204" pitchFamily="34" charset="0"/>
                <a:cs typeface="Arial" panose="020B0604020202020204" pitchFamily="34" charset="0"/>
              </a:rPr>
              <a:t>Objective: </a:t>
            </a:r>
          </a:p>
          <a:p>
            <a:pPr marL="342900" indent="-342900" algn="l">
              <a:buFontTx/>
              <a:buChar char="-"/>
            </a:pPr>
            <a:r>
              <a:rPr lang="en-GB" dirty="0">
                <a:latin typeface="Arial" panose="020B0604020202020204" pitchFamily="34" charset="0"/>
                <a:cs typeface="Arial" panose="020B0604020202020204" pitchFamily="34" charset="0"/>
              </a:rPr>
              <a:t>Ensure the agency follows legal and ethical data protection standards.</a:t>
            </a:r>
          </a:p>
          <a:p>
            <a:pPr marL="342900" indent="-342900" algn="l">
              <a:buFontTx/>
              <a:buChar char="-"/>
            </a:pPr>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Actions: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Train staff on confidentiality responsibilities.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Follow data protection regulation and internal security policies.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Conduct regular data protection audits.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Ensure third-party partners comply with security standards.</a:t>
            </a:r>
          </a:p>
          <a:p>
            <a:pPr algn="r"/>
            <a:r>
              <a:rPr lang="en-GB" dirty="0">
                <a:latin typeface="Arial" panose="020B0604020202020204" pitchFamily="34" charset="0"/>
                <a:cs typeface="Arial" panose="020B0604020202020204" pitchFamily="34" charset="0"/>
              </a:rPr>
              <a:t>(Nation Cyber Security Centre 2023)</a:t>
            </a:r>
          </a:p>
          <a:p>
            <a:pPr algn="l"/>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910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65B10-63B1-191B-5AE3-C95578B6C669}"/>
              </a:ext>
            </a:extLst>
          </p:cNvPr>
          <p:cNvSpPr>
            <a:spLocks noGrp="1"/>
          </p:cNvSpPr>
          <p:nvPr>
            <p:ph idx="1"/>
          </p:nvPr>
        </p:nvSpPr>
        <p:spPr>
          <a:xfrm>
            <a:off x="662709" y="381058"/>
            <a:ext cx="10515600" cy="4351338"/>
          </a:xfrm>
        </p:spPr>
        <p:txBody>
          <a:bodyPr/>
          <a:lstStyle/>
          <a:p>
            <a:pPr marL="0" indent="0" algn="ctr">
              <a:buNone/>
            </a:pPr>
            <a:endParaRPr lang="en-GB" sz="3600" b="1" dirty="0"/>
          </a:p>
          <a:p>
            <a:pPr marL="0" indent="0" algn="ctr">
              <a:buNone/>
            </a:pPr>
            <a:r>
              <a:rPr lang="en-GB" sz="3600" b="1" dirty="0"/>
              <a:t>Conclusion</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Overall, I conclude that there four area’s work together to ensure that information and systems remain secure, employees stay vigilant against threats, sensitive data is handled responsibly, and organizations meet legal and policy requirements. </a:t>
            </a:r>
          </a:p>
          <a:p>
            <a:pPr marL="0" indent="0" algn="ctr">
              <a:buNone/>
            </a:pP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86323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60C06-29B8-0695-4AF0-A4DAF643179C}"/>
              </a:ext>
            </a:extLst>
          </p:cNvPr>
          <p:cNvSpPr>
            <a:spLocks noGrp="1"/>
          </p:cNvSpPr>
          <p:nvPr>
            <p:ph type="title"/>
          </p:nvPr>
        </p:nvSpPr>
        <p:spPr>
          <a:xfrm>
            <a:off x="487218" y="526473"/>
            <a:ext cx="10515600" cy="4978399"/>
          </a:xfrm>
        </p:spPr>
        <p:txBody>
          <a:bodyPr>
            <a:normAutofit/>
          </a:bodyPr>
          <a:lstStyle/>
          <a:p>
            <a:r>
              <a:rPr lang="en-GB" dirty="0"/>
              <a:t>REFERENCES</a:t>
            </a:r>
            <a:br>
              <a:rPr lang="en-GB" dirty="0"/>
            </a:br>
            <a:br>
              <a:rPr lang="en-GB" dirty="0"/>
            </a:br>
            <a:r>
              <a:rPr lang="en-GB" sz="2700" dirty="0">
                <a:latin typeface="Arial" panose="020B0604020202020204" pitchFamily="34" charset="0"/>
                <a:cs typeface="Arial" panose="020B0604020202020204" pitchFamily="34" charset="0"/>
              </a:rPr>
              <a:t>ICO (2023) </a:t>
            </a:r>
            <a:r>
              <a:rPr lang="en-GB" sz="2700" i="1" dirty="0"/>
              <a:t>Guide to Data Protection Information Commissions Office.</a:t>
            </a:r>
            <a:br>
              <a:rPr lang="en-GB" sz="2700" i="1" dirty="0"/>
            </a:br>
            <a:br>
              <a:rPr lang="en-GB" sz="2700" i="1" dirty="0"/>
            </a:br>
            <a:r>
              <a:rPr lang="en-GB" sz="2700" dirty="0">
                <a:latin typeface="Arial" panose="020B0604020202020204" pitchFamily="34" charset="0"/>
                <a:cs typeface="Arial" panose="020B0604020202020204" pitchFamily="34" charset="0"/>
              </a:rPr>
              <a:t>NIST (2020</a:t>
            </a:r>
            <a:r>
              <a:rPr lang="en-GB" sz="2400" i="1" dirty="0">
                <a:latin typeface="Arial" panose="020B0604020202020204" pitchFamily="34" charset="0"/>
                <a:cs typeface="Arial" panose="020B0604020202020204" pitchFamily="34" charset="0"/>
              </a:rPr>
              <a:t>) Cybersecurity Framework. National Institute of Standards and Technology.</a:t>
            </a:r>
            <a:br>
              <a:rPr lang="en-GB" sz="2400" i="1" dirty="0">
                <a:latin typeface="Arial" panose="020B0604020202020204" pitchFamily="34" charset="0"/>
                <a:cs typeface="Arial" panose="020B0604020202020204" pitchFamily="34" charset="0"/>
              </a:rPr>
            </a:br>
            <a:br>
              <a:rPr lang="en-GB" sz="2400" i="1"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ISO (2022) ISO/IEC 27001 </a:t>
            </a:r>
            <a:r>
              <a:rPr lang="en-GB" sz="2400" i="1" dirty="0">
                <a:latin typeface="Arial" panose="020B0604020202020204" pitchFamily="34" charset="0"/>
                <a:cs typeface="Arial" panose="020B0604020202020204" pitchFamily="34" charset="0"/>
              </a:rPr>
              <a:t>Information Security Management.</a:t>
            </a:r>
            <a:br>
              <a:rPr lang="en-GB" sz="2400" i="1" dirty="0">
                <a:latin typeface="Arial" panose="020B0604020202020204" pitchFamily="34" charset="0"/>
                <a:cs typeface="Arial" panose="020B0604020202020204" pitchFamily="34" charset="0"/>
              </a:rPr>
            </a:br>
            <a:br>
              <a:rPr lang="en-GB" sz="2400" i="1"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Nation Cyber Security Centre (2023) </a:t>
            </a:r>
            <a:r>
              <a:rPr lang="en-GB" sz="2400" i="1" dirty="0">
                <a:latin typeface="Arial" panose="020B0604020202020204" pitchFamily="34" charset="0"/>
                <a:cs typeface="Arial" panose="020B0604020202020204" pitchFamily="34" charset="0"/>
              </a:rPr>
              <a:t>Cyber Security Guidance. NCSC, UK.</a:t>
            </a:r>
            <a:br>
              <a:rPr lang="en-GB" sz="2400" i="1" dirty="0">
                <a:latin typeface="Arial" panose="020B0604020202020204" pitchFamily="34" charset="0"/>
                <a:cs typeface="Arial" panose="020B0604020202020204" pitchFamily="34" charset="0"/>
              </a:rPr>
            </a:br>
            <a:br>
              <a:rPr lang="en-GB" sz="2400" i="1" dirty="0"/>
            </a:br>
            <a:endParaRPr lang="en-GB" sz="2400" i="1" dirty="0"/>
          </a:p>
        </p:txBody>
      </p:sp>
    </p:spTree>
    <p:extLst>
      <p:ext uri="{BB962C8B-B14F-4D97-AF65-F5344CB8AC3E}">
        <p14:creationId xmlns:p14="http://schemas.microsoft.com/office/powerpoint/2010/main" val="29669771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f5c9bb2-abcb-45ef-a70c-8db46bf9963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3E21010F4412842A7801E7AF9F0F67E" ma:contentTypeVersion="5" ma:contentTypeDescription="Create a new document." ma:contentTypeScope="" ma:versionID="876ba9950a8177b2efdb0991d6af51d1">
  <xsd:schema xmlns:xsd="http://www.w3.org/2001/XMLSchema" xmlns:xs="http://www.w3.org/2001/XMLSchema" xmlns:p="http://schemas.microsoft.com/office/2006/metadata/properties" xmlns:ns3="6f5c9bb2-abcb-45ef-a70c-8db46bf99631" targetNamespace="http://schemas.microsoft.com/office/2006/metadata/properties" ma:root="true" ma:fieldsID="0787e5e6edbf2c59e673f374ac51b8cf" ns3:_="">
    <xsd:import namespace="6f5c9bb2-abcb-45ef-a70c-8db46bf996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f5c9bb2-abcb-45ef-a70c-8db46bf996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E763C5-20D9-4F78-8EBE-309BEDC0DDE6}">
  <ds:schemaRefs>
    <ds:schemaRef ds:uri="http://schemas.microsoft.com/office/2006/metadata/properties"/>
    <ds:schemaRef ds:uri="http://schemas.microsoft.com/office/2006/documentManagement/types"/>
    <ds:schemaRef ds:uri="http://purl.org/dc/elements/1.1/"/>
    <ds:schemaRef ds:uri="http://www.w3.org/XML/1998/namespace"/>
    <ds:schemaRef ds:uri="http://purl.org/dc/dcmitype/"/>
    <ds:schemaRef ds:uri="http://schemas.openxmlformats.org/package/2006/metadata/core-properties"/>
    <ds:schemaRef ds:uri="http://schemas.microsoft.com/office/infopath/2007/PartnerControls"/>
    <ds:schemaRef ds:uri="6f5c9bb2-abcb-45ef-a70c-8db46bf99631"/>
    <ds:schemaRef ds:uri="http://purl.org/dc/terms/"/>
  </ds:schemaRefs>
</ds:datastoreItem>
</file>

<file path=customXml/itemProps2.xml><?xml version="1.0" encoding="utf-8"?>
<ds:datastoreItem xmlns:ds="http://schemas.openxmlformats.org/officeDocument/2006/customXml" ds:itemID="{6B9DC65B-5F55-4B18-B453-0BE719FF1A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f5c9bb2-abcb-45ef-a70c-8db46bf996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9590860-13E9-40E8-BFCB-B2787C65E5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349</TotalTime>
  <Words>669</Words>
  <Application>Microsoft Office PowerPoint</Application>
  <PresentationFormat>Widescreen</PresentationFormat>
  <Paragraphs>93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       Digital Skills and Research Methods LCHS4007 Program: Certificate of Higher in Health and Social Care Group 7 Presentation  Lecturer Name: Rajeev Nath   </vt:lpstr>
      <vt:lpstr>Objective:</vt:lpstr>
      <vt:lpstr>Greenfield Home Care Agency  Group Member 1- Microsoft 365 Productivity Application</vt:lpstr>
      <vt:lpstr>Greenfield Care Home Agency  Group Member 1- Microsoft 365 Productivity</vt:lpstr>
      <vt:lpstr>Greenfield Care Home Agency Group 3 Digital Safety Action Plan</vt:lpstr>
      <vt:lpstr>Digital Safety Action Plan Group 3 Digital Safety Action Plan</vt:lpstr>
      <vt:lpstr>      Digital Safety Action Plan     Group 3 Digital Safety Action Plan</vt:lpstr>
      <vt:lpstr>Digital Safety Action Plan Group 3 Digital Safety Action Plan</vt:lpstr>
      <vt:lpstr>PowerPoint Presentation</vt:lpstr>
      <vt:lpstr>REFERENCES  ICO (2023) Guide to Data Protection Information Commissions Office.  NIST (2020) Cybersecurity Framework. National Institute of Standards and Technology.  ISO (2022) ISO/IEC 27001 Information Security Management.  Nation Cyber Security Centre (2023) Cyber Security Guidance. NCSC, 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Wilfreda Lucin Oira (2527917)</dc:creator>
  <cp:lastModifiedBy>Wilfreda Lucin Oira (2527917)</cp:lastModifiedBy>
  <cp:revision>2</cp:revision>
  <dcterms:created xsi:type="dcterms:W3CDTF">2026-03-02T15:30:25Z</dcterms:created>
  <dcterms:modified xsi:type="dcterms:W3CDTF">2026-03-16T15:07:11Z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0x01010023E21010F4412842A7801E7AF9F0F67E</vt:lpwstr>
  </property>
</Properties>
</file>