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63" r:id="rId7"/>
    <p:sldId id="258" r:id="rId8"/>
    <p:sldId id="259" r:id="rId9"/>
    <p:sldId id="260" r:id="rId10"/>
    <p:sldId id="261" r:id="rId11"/>
    <p:sldId id="262" r:id="rId12"/>
    <p:sldId id="265" r:id="rId13"/>
    <p:sldId id="264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967" autoAdjust="0"/>
  </p:normalViewPr>
  <p:slideViewPr>
    <p:cSldViewPr snapToGrid="0" snapToObjects="1">
      <p:cViewPr varScale="1">
        <p:scale>
          <a:sx n="70" d="100"/>
          <a:sy n="70" d="100"/>
        </p:scale>
        <p:origin x="26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ona Lea Veitch (2441498)" userId="9f5ed58f-622d-4fe9-8a23-2e24df4e6242" providerId="ADAL" clId="{16397C9A-5CA1-4BA5-9C34-69D3731D668D}"/>
    <pc:docChg chg="custSel modSld">
      <pc:chgData name="Shona Lea Veitch (2441498)" userId="9f5ed58f-622d-4fe9-8a23-2e24df4e6242" providerId="ADAL" clId="{16397C9A-5CA1-4BA5-9C34-69D3731D668D}" dt="2026-03-20T08:12:55.961" v="0" actId="27636"/>
      <pc:docMkLst>
        <pc:docMk/>
      </pc:docMkLst>
      <pc:sldChg chg="modSp mod">
        <pc:chgData name="Shona Lea Veitch (2441498)" userId="9f5ed58f-622d-4fe9-8a23-2e24df4e6242" providerId="ADAL" clId="{16397C9A-5CA1-4BA5-9C34-69D3731D668D}" dt="2026-03-20T08:12:55.961" v="0" actId="27636"/>
        <pc:sldMkLst>
          <pc:docMk/>
          <pc:sldMk cId="0" sldId="257"/>
        </pc:sldMkLst>
        <pc:spChg chg="mod">
          <ac:chgData name="Shona Lea Veitch (2441498)" userId="9f5ed58f-622d-4fe9-8a23-2e24df4e6242" providerId="ADAL" clId="{16397C9A-5CA1-4BA5-9C34-69D3731D668D}" dt="2026-03-20T08:12:55.961" v="0" actId="27636"/>
          <ac:spMkLst>
            <pc:docMk/>
            <pc:sldMk cId="0" sldId="257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56413">
            <a:off x="1688691" y="773573"/>
            <a:ext cx="7772400" cy="1470025"/>
          </a:xfrm>
        </p:spPr>
        <p:txBody>
          <a:bodyPr/>
          <a:lstStyle/>
          <a:p>
            <a:r>
              <a:rPr dirty="0"/>
              <a:t>Vibe and Venue Events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68013" y="1676400"/>
            <a:ext cx="6400800" cy="1752600"/>
          </a:xfrm>
        </p:spPr>
        <p:txBody>
          <a:bodyPr>
            <a:normAutofit fontScale="55000" lnSpcReduction="20000"/>
          </a:bodyPr>
          <a:lstStyle/>
          <a:p>
            <a:endParaRPr dirty="0"/>
          </a:p>
          <a:p>
            <a:endParaRPr dirty="0"/>
          </a:p>
          <a:p>
            <a:r>
              <a:rPr dirty="0"/>
              <a:t>Program of Study:</a:t>
            </a:r>
            <a:r>
              <a:rPr lang="en-GB" dirty="0"/>
              <a:t> UWTSD</a:t>
            </a:r>
            <a:endParaRPr dirty="0"/>
          </a:p>
          <a:p>
            <a:r>
              <a:rPr dirty="0"/>
              <a:t>Module Name &amp; Code: </a:t>
            </a:r>
            <a:r>
              <a:rPr lang="en-GB" dirty="0"/>
              <a:t>LCLM4006</a:t>
            </a:r>
            <a:endParaRPr dirty="0"/>
          </a:p>
          <a:p>
            <a:r>
              <a:rPr dirty="0"/>
              <a:t>Assignment Title: Business Start-Up Presentation</a:t>
            </a:r>
          </a:p>
          <a:p>
            <a:r>
              <a:rPr dirty="0"/>
              <a:t>Lecturer:</a:t>
            </a:r>
            <a:r>
              <a:rPr lang="en-GB" dirty="0"/>
              <a:t> Ejike </a:t>
            </a:r>
            <a:r>
              <a:rPr lang="en-GB" dirty="0" err="1"/>
              <a:t>Udeogu</a:t>
            </a:r>
            <a:endParaRPr dirty="0"/>
          </a:p>
        </p:txBody>
      </p:sp>
      <p:pic>
        <p:nvPicPr>
          <p:cNvPr id="4" name="Picture 3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2880"/>
            <a:ext cx="4572000" cy="914400"/>
          </a:xfrm>
          <a:prstGeom prst="rect">
            <a:avLst/>
          </a:prstGeom>
        </p:spPr>
      </p:pic>
      <p:pic>
        <p:nvPicPr>
          <p:cNvPr id="5" name="Picture 4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5943600"/>
            <a:ext cx="2743200" cy="548640"/>
          </a:xfrm>
          <a:prstGeom prst="rect">
            <a:avLst/>
          </a:prstGeom>
        </p:spPr>
      </p:pic>
      <p:pic>
        <p:nvPicPr>
          <p:cNvPr id="6" name="Picture 5" descr="balloon_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9486" y="483326"/>
            <a:ext cx="1219200" cy="914400"/>
          </a:xfrm>
          <a:prstGeom prst="rect">
            <a:avLst/>
          </a:prstGeom>
        </p:spPr>
      </p:pic>
      <p:pic>
        <p:nvPicPr>
          <p:cNvPr id="7" name="Picture 6" descr="bouncy_castle_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288374">
            <a:off x="8762727" y="3041216"/>
            <a:ext cx="12192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Business Overview – Vibe and Venue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200" dirty="0"/>
              <a:t>Vibe and Venue Events is a Birmingham-based start-up offering complete event solutions for parties, celebrations, and family occasions. The business provides:</a:t>
            </a:r>
          </a:p>
          <a:p>
            <a:r>
              <a:rPr sz="1200" dirty="0"/>
              <a:t>- Balloon décor and themed displays</a:t>
            </a:r>
          </a:p>
          <a:p>
            <a:r>
              <a:rPr sz="1200" dirty="0"/>
              <a:t>- Full room dressing and event styling</a:t>
            </a:r>
          </a:p>
          <a:p>
            <a:r>
              <a:rPr sz="1200" dirty="0"/>
              <a:t>- Catering packages</a:t>
            </a:r>
          </a:p>
          <a:p>
            <a:r>
              <a:rPr sz="1200" dirty="0"/>
              <a:t>- Bouncy castle hire</a:t>
            </a:r>
          </a:p>
          <a:p>
            <a:endParaRPr sz="1200" dirty="0"/>
          </a:p>
          <a:p>
            <a:r>
              <a:rPr sz="1200" dirty="0"/>
              <a:t>Unique Selling Points</a:t>
            </a:r>
          </a:p>
          <a:p>
            <a:r>
              <a:rPr sz="1200" dirty="0"/>
              <a:t>- One provider for multiple services, reducing stress for customers</a:t>
            </a:r>
          </a:p>
          <a:p>
            <a:r>
              <a:rPr sz="1200" dirty="0"/>
              <a:t>- Visually appealing, </a:t>
            </a:r>
            <a:r>
              <a:rPr sz="1200" dirty="0" err="1"/>
              <a:t>Instagrammable</a:t>
            </a:r>
            <a:r>
              <a:rPr sz="1200" dirty="0"/>
              <a:t> décor</a:t>
            </a:r>
          </a:p>
          <a:p>
            <a:r>
              <a:rPr sz="1200" dirty="0"/>
              <a:t>- Flexible packages for different budgets and event types</a:t>
            </a:r>
          </a:p>
          <a:p>
            <a:r>
              <a:rPr sz="1200" dirty="0"/>
              <a:t>- Strong focus on family-friendly, </a:t>
            </a:r>
            <a:r>
              <a:rPr sz="1200" dirty="0" err="1"/>
              <a:t>colourful</a:t>
            </a:r>
            <a:r>
              <a:rPr sz="1200" dirty="0"/>
              <a:t> branding</a:t>
            </a:r>
          </a:p>
          <a:p>
            <a:endParaRPr sz="1200" dirty="0"/>
          </a:p>
          <a:p>
            <a:r>
              <a:rPr sz="1200" dirty="0"/>
              <a:t>Legal Format &amp; Management Structure</a:t>
            </a:r>
          </a:p>
          <a:p>
            <a:r>
              <a:rPr sz="1200" dirty="0"/>
              <a:t>- Legal Format: Sole Trader</a:t>
            </a:r>
          </a:p>
          <a:p>
            <a:r>
              <a:rPr sz="1200" dirty="0"/>
              <a:t>- Management:</a:t>
            </a:r>
          </a:p>
          <a:p>
            <a:r>
              <a:rPr sz="1200" dirty="0"/>
              <a:t>  - Owner-led operations</a:t>
            </a:r>
          </a:p>
          <a:p>
            <a:r>
              <a:rPr sz="1200" dirty="0"/>
              <a:t>  - Temporary event staff</a:t>
            </a:r>
          </a:p>
          <a:p>
            <a:r>
              <a:rPr sz="1200" dirty="0"/>
              <a:t>  - External accountant and insurance advisor</a:t>
            </a:r>
          </a:p>
        </p:txBody>
      </p:sp>
      <p:pic>
        <p:nvPicPr>
          <p:cNvPr id="4" name="Picture 3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5943600"/>
            <a:ext cx="2743200" cy="548640"/>
          </a:xfrm>
          <a:prstGeom prst="rect">
            <a:avLst/>
          </a:prstGeom>
        </p:spPr>
      </p:pic>
      <p:pic>
        <p:nvPicPr>
          <p:cNvPr id="5" name="Picture 4" descr="balloon_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0412" y="846138"/>
            <a:ext cx="1219200" cy="914400"/>
          </a:xfrm>
          <a:prstGeom prst="rect">
            <a:avLst/>
          </a:prstGeom>
        </p:spPr>
      </p:pic>
      <p:pic>
        <p:nvPicPr>
          <p:cNvPr id="6" name="Picture 5" descr="bouncy_castle_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12425" y="2834640"/>
            <a:ext cx="12192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4572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PESTEL Analysis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457200" y="1371600"/>
          <a:ext cx="8229600" cy="2491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1500">
                <a:tc>
                  <a:txBody>
                    <a:bodyPr/>
                    <a:lstStyle/>
                    <a:p>
                      <a:r>
                        <a:t>PESTEL 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Key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Young population, social media influence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High demand for stylish events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Inflation, resilient sector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Stable demand despite rising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dirty="0"/>
                        <a:t>Political/Legal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Regulations, insurance, start-up loans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Compliance and funding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PESTEL Factor: Social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</a:defRPr>
            </a:pPr>
            <a:r>
              <a:t>• Young population (median age 33.7)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High demand for children’s parties &amp; milestone events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Social media drives demand for stylish, themed décor</a:t>
            </a:r>
          </a:p>
        </p:txBody>
      </p:sp>
      <p:pic>
        <p:nvPicPr>
          <p:cNvPr id="4" name="Picture 3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5943600"/>
            <a:ext cx="2743200" cy="548640"/>
          </a:xfrm>
          <a:prstGeom prst="rect">
            <a:avLst/>
          </a:prstGeom>
        </p:spPr>
      </p:pic>
      <p:pic>
        <p:nvPicPr>
          <p:cNvPr id="5" name="Picture 4" descr="balloon_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629" y="1143000"/>
            <a:ext cx="1219200" cy="914400"/>
          </a:xfrm>
          <a:prstGeom prst="rect">
            <a:avLst/>
          </a:prstGeom>
        </p:spPr>
      </p:pic>
      <p:pic>
        <p:nvPicPr>
          <p:cNvPr id="6" name="Picture 5" descr="bouncy_castle_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6029" y="3161211"/>
            <a:ext cx="12192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PESTEL Factor: Economic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</a:defRPr>
            </a:pPr>
            <a:r>
              <a:t>• Inflation increases costs (food, décor, fuel)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Events sector remains resilient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Birmingham’s 1.18M population supports steady demand</a:t>
            </a:r>
          </a:p>
        </p:txBody>
      </p:sp>
      <p:pic>
        <p:nvPicPr>
          <p:cNvPr id="4" name="Picture 3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5943600"/>
            <a:ext cx="2743200" cy="548640"/>
          </a:xfrm>
          <a:prstGeom prst="rect">
            <a:avLst/>
          </a:prstGeom>
        </p:spPr>
      </p:pic>
      <p:pic>
        <p:nvPicPr>
          <p:cNvPr id="5" name="Picture 4" descr="balloon_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914400"/>
            <a:ext cx="1219200" cy="914400"/>
          </a:xfrm>
          <a:prstGeom prst="rect">
            <a:avLst/>
          </a:prstGeom>
        </p:spPr>
      </p:pic>
      <p:pic>
        <p:nvPicPr>
          <p:cNvPr id="6" name="Picture 5" descr="bouncy_castle_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6257" y="2616926"/>
            <a:ext cx="12192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5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PESTEL Factor: Political / Legal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</a:defRPr>
            </a:pPr>
            <a:r>
              <a:t>• Compliance with hygiene &amp; safety regulations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PIPA inflatable safety standards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Public liability &amp; equipment insurance required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Start-Up Loans support from UK Government</a:t>
            </a:r>
          </a:p>
        </p:txBody>
      </p:sp>
      <p:pic>
        <p:nvPicPr>
          <p:cNvPr id="4" name="Picture 3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5943600"/>
            <a:ext cx="2743200" cy="548640"/>
          </a:xfrm>
          <a:prstGeom prst="rect">
            <a:avLst/>
          </a:prstGeom>
        </p:spPr>
      </p:pic>
      <p:pic>
        <p:nvPicPr>
          <p:cNvPr id="5" name="Picture 4" descr="balloon_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3114" y="1143000"/>
            <a:ext cx="1219200" cy="914400"/>
          </a:xfrm>
          <a:prstGeom prst="rect">
            <a:avLst/>
          </a:prstGeom>
        </p:spPr>
      </p:pic>
      <p:pic>
        <p:nvPicPr>
          <p:cNvPr id="6" name="Picture 5" descr="bouncy_castle_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2314" y="3204754"/>
            <a:ext cx="12192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Marketing Strategy 1: 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</a:defRPr>
            </a:pPr>
            <a:r>
              <a:t>• Platforms: Instagram, TikTok, Facebook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Showcase décor, before/after videos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Local targeting for Birmingham families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Encourage customer reviews &amp; shares</a:t>
            </a:r>
          </a:p>
        </p:txBody>
      </p:sp>
      <p:pic>
        <p:nvPicPr>
          <p:cNvPr id="4" name="Picture 3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5943600"/>
            <a:ext cx="2743200" cy="548640"/>
          </a:xfrm>
          <a:prstGeom prst="rect">
            <a:avLst/>
          </a:prstGeom>
        </p:spPr>
      </p:pic>
      <p:pic>
        <p:nvPicPr>
          <p:cNvPr id="5" name="Picture 4" descr="balloon_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5143" y="2080419"/>
            <a:ext cx="1219200" cy="914400"/>
          </a:xfrm>
          <a:prstGeom prst="rect">
            <a:avLst/>
          </a:prstGeom>
        </p:spPr>
      </p:pic>
      <p:pic>
        <p:nvPicPr>
          <p:cNvPr id="6" name="Picture 5" descr="bouncy_castle_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9680" y="3863181"/>
            <a:ext cx="12192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Marketing Strategy 2: Website &amp; Booking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</a:defRPr>
            </a:pPr>
            <a:r>
              <a:t>• Features: packages, enquiry form, gallery, testimonials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Professional first impression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t>• Easy comparison &amp; faster conversions</a:t>
            </a:r>
          </a:p>
        </p:txBody>
      </p:sp>
      <p:pic>
        <p:nvPicPr>
          <p:cNvPr id="4" name="Picture 3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5943600"/>
            <a:ext cx="2743200" cy="548640"/>
          </a:xfrm>
          <a:prstGeom prst="rect">
            <a:avLst/>
          </a:prstGeom>
        </p:spPr>
      </p:pic>
      <p:pic>
        <p:nvPicPr>
          <p:cNvPr id="5" name="Picture 4" descr="balloon_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3486" y="1926771"/>
            <a:ext cx="1219200" cy="914400"/>
          </a:xfrm>
          <a:prstGeom prst="rect">
            <a:avLst/>
          </a:prstGeom>
        </p:spPr>
      </p:pic>
      <p:pic>
        <p:nvPicPr>
          <p:cNvPr id="6" name="Picture 5" descr="bouncy_castle_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9680" y="4271555"/>
            <a:ext cx="12192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Needed: £8,000 – £10,000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246914" cy="287382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dirty="0"/>
          </a:p>
          <a:p>
            <a:endParaRPr dirty="0"/>
          </a:p>
          <a:p>
            <a:r>
              <a:rPr dirty="0"/>
              <a:t>Purpose of Funding</a:t>
            </a:r>
          </a:p>
          <a:p>
            <a:r>
              <a:rPr dirty="0"/>
              <a:t>To secure essential equipment, build a strong digital presence, ensure legal compliance, and support early marketing.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EDE705-5706-CD98-CD82-E122B258E0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153" y="1834244"/>
            <a:ext cx="5246914" cy="402227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rPr lang="en-GB" dirty="0"/>
              <a:t>Thank you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</a:defRPr>
            </a:pPr>
            <a:r>
              <a:rPr dirty="0"/>
              <a:t>Vibe and Venue Events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dirty="0"/>
              <a:t>Making celebrations simple, stylish, and stress-free.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dirty="0"/>
              <a:t>Thank you for listening.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dirty="0"/>
              <a:t>Questions welcome.</a:t>
            </a:r>
          </a:p>
        </p:txBody>
      </p:sp>
      <p:pic>
        <p:nvPicPr>
          <p:cNvPr id="4" name="Picture 3" descr="vibe_and_venue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" y="5943600"/>
            <a:ext cx="2743200" cy="548640"/>
          </a:xfrm>
          <a:prstGeom prst="rect">
            <a:avLst/>
          </a:prstGeom>
        </p:spPr>
      </p:pic>
      <p:pic>
        <p:nvPicPr>
          <p:cNvPr id="5" name="Picture 4" descr="balloon_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0" y="457200"/>
            <a:ext cx="1219200" cy="914400"/>
          </a:xfrm>
          <a:prstGeom prst="rect">
            <a:avLst/>
          </a:prstGeom>
        </p:spPr>
      </p:pic>
      <p:pic>
        <p:nvPicPr>
          <p:cNvPr id="6" name="Picture 5" descr="bouncy_castle_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0" y="1463040"/>
            <a:ext cx="1219200" cy="914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E15A4F4A693941A5E304EB8544B16E" ma:contentTypeVersion="5" ma:contentTypeDescription="Create a new document." ma:contentTypeScope="" ma:versionID="3f5e205b9ab6080789c772adcd2dfa26">
  <xsd:schema xmlns:xsd="http://www.w3.org/2001/XMLSchema" xmlns:xs="http://www.w3.org/2001/XMLSchema" xmlns:p="http://schemas.microsoft.com/office/2006/metadata/properties" xmlns:ns3="314786ed-9e66-4238-a236-f01e2cc4b564" targetNamespace="http://schemas.microsoft.com/office/2006/metadata/properties" ma:root="true" ma:fieldsID="1566b6191ca02e940d61b111f5b0320d" ns3:_="">
    <xsd:import namespace="314786ed-9e66-4238-a236-f01e2cc4b56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4786ed-9e66-4238-a236-f01e2cc4b56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4786ed-9e66-4238-a236-f01e2cc4b564" xsi:nil="true"/>
  </documentManagement>
</p:properties>
</file>

<file path=customXml/itemProps1.xml><?xml version="1.0" encoding="utf-8"?>
<ds:datastoreItem xmlns:ds="http://schemas.openxmlformats.org/officeDocument/2006/customXml" ds:itemID="{F0D0FC82-0F5F-42AC-BA5A-433073C0E4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D259093-9A01-4BED-A841-BE82578569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9AE3A07-2821-4EF0-B122-244A80F10C65}">
  <ds:schemaRefs>
    <ds:schemaRef ds:uri="314786ed-9e66-4238-a236-f01e2cc4b564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392</Words>
  <Application>Microsoft Office PowerPoint</Application>
  <PresentationFormat>Custom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Vibe and Venue Events</vt:lpstr>
      <vt:lpstr>Business Overview – Vibe and Venue Events</vt:lpstr>
      <vt:lpstr>PowerPoint Presentation</vt:lpstr>
      <vt:lpstr>PESTEL Factor: Social</vt:lpstr>
      <vt:lpstr>PESTEL Factor: Economic</vt:lpstr>
      <vt:lpstr>PESTEL Factor: Political / Legal</vt:lpstr>
      <vt:lpstr>Marketing Strategy 1: Social Media</vt:lpstr>
      <vt:lpstr>Marketing Strategy 2: Website &amp; Booking</vt:lpstr>
      <vt:lpstr>Funding Needed: £8,000 – £10,000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Shona Lea Veitch (2441498)</cp:lastModifiedBy>
  <cp:revision>5</cp:revision>
  <dcterms:created xsi:type="dcterms:W3CDTF">2013-01-27T09:14:16Z</dcterms:created>
  <dcterms:modified xsi:type="dcterms:W3CDTF">2026-03-20T08:13:04Z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0x010100B2E15A4F4A693941A5E304EB8544B16E</vt:lpwstr>
  </property>
</Properties>
</file>