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077" r:id="rId1"/>
  </p:sldMasterIdLst>
  <p:notesMasterIdLst>
    <p:notesMasterId r:id="rId3"/>
  </p:notesMasterIdLst>
  <p:sldIdLst>
    <p:sldId id="271" r:id="rId2"/>
  </p:sldIdLst>
  <p:sldSz cx="19392900" cy="118983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2546" autoAdjust="0"/>
  </p:normalViewPr>
  <p:slideViewPr>
    <p:cSldViewPr snapToGrid="0">
      <p:cViewPr varScale="1">
        <p:scale>
          <a:sx n="64" d="100"/>
          <a:sy n="64" d="100"/>
        </p:scale>
        <p:origin x="912" y="96"/>
      </p:cViewPr>
      <p:guideLst/>
    </p:cSldViewPr>
  </p:slideViewPr>
  <p:notesTextViewPr>
    <p:cViewPr>
      <p:scale>
        <a:sx n="1" d="1"/>
        <a:sy n="1" d="1"/>
      </p:scale>
      <p:origin x="0" y="0"/>
    </p:cViewPr>
  </p:notesTextViewPr>
  <p:notesViewPr>
    <p:cSldViewPr snapToGrid="0">
      <p:cViewPr varScale="1">
        <p:scale>
          <a:sx n="71" d="100"/>
          <a:sy n="71" d="100"/>
        </p:scale>
        <p:origin x="2076" y="72"/>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G:\Work\2026\March\Miriam%20Nadova%20ID%202529365%20(%20LCLM4002%20Digital%20Skills\Book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Sales_A</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Sheet1!$B$2:$B$11</c:f>
              <c:numCache>
                <c:formatCode>General</c:formatCode>
                <c:ptCount val="10"/>
                <c:pt idx="0">
                  <c:v>500</c:v>
                </c:pt>
                <c:pt idx="1">
                  <c:v>520</c:v>
                </c:pt>
                <c:pt idx="2">
                  <c:v>550</c:v>
                </c:pt>
                <c:pt idx="3">
                  <c:v>580</c:v>
                </c:pt>
                <c:pt idx="4">
                  <c:v>600</c:v>
                </c:pt>
                <c:pt idx="5">
                  <c:v>620</c:v>
                </c:pt>
                <c:pt idx="6">
                  <c:v>650</c:v>
                </c:pt>
                <c:pt idx="7">
                  <c:v>670</c:v>
                </c:pt>
                <c:pt idx="8">
                  <c:v>700</c:v>
                </c:pt>
                <c:pt idx="9">
                  <c:v>720</c:v>
                </c:pt>
              </c:numCache>
            </c:numRef>
          </c:val>
          <c:extLst>
            <c:ext xmlns:c16="http://schemas.microsoft.com/office/drawing/2014/chart" uri="{C3380CC4-5D6E-409C-BE32-E72D297353CC}">
              <c16:uniqueId val="{00000000-4101-4353-8D33-1660226D7D1B}"/>
            </c:ext>
          </c:extLst>
        </c:ser>
        <c:ser>
          <c:idx val="1"/>
          <c:order val="1"/>
          <c:tx>
            <c:strRef>
              <c:f>Sheet1!$C$1</c:f>
              <c:strCache>
                <c:ptCount val="1"/>
                <c:pt idx="0">
                  <c:v>Sales_B</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Sheet1!$C$2:$C$11</c:f>
              <c:numCache>
                <c:formatCode>General</c:formatCode>
                <c:ptCount val="10"/>
                <c:pt idx="0">
                  <c:v>600</c:v>
                </c:pt>
                <c:pt idx="1">
                  <c:v>580</c:v>
                </c:pt>
                <c:pt idx="2">
                  <c:v>610</c:v>
                </c:pt>
                <c:pt idx="3">
                  <c:v>630</c:v>
                </c:pt>
                <c:pt idx="4">
                  <c:v>650</c:v>
                </c:pt>
                <c:pt idx="5">
                  <c:v>670</c:v>
                </c:pt>
                <c:pt idx="6">
                  <c:v>700</c:v>
                </c:pt>
                <c:pt idx="7">
                  <c:v>720</c:v>
                </c:pt>
                <c:pt idx="8">
                  <c:v>750</c:v>
                </c:pt>
                <c:pt idx="9">
                  <c:v>770</c:v>
                </c:pt>
              </c:numCache>
            </c:numRef>
          </c:val>
          <c:extLst>
            <c:ext xmlns:c16="http://schemas.microsoft.com/office/drawing/2014/chart" uri="{C3380CC4-5D6E-409C-BE32-E72D297353CC}">
              <c16:uniqueId val="{00000001-4101-4353-8D33-1660226D7D1B}"/>
            </c:ext>
          </c:extLst>
        </c:ser>
        <c:ser>
          <c:idx val="2"/>
          <c:order val="2"/>
          <c:tx>
            <c:strRef>
              <c:f>Sheet1!$D$1</c:f>
              <c:strCache>
                <c:ptCount val="1"/>
                <c:pt idx="0">
                  <c:v>Expenses_A</c:v>
                </c:pt>
              </c:strCache>
            </c:strRef>
          </c:tx>
          <c:spPr>
            <a:solidFill>
              <a:schemeClr val="accent3"/>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Sheet1!$D$2:$D$11</c:f>
              <c:numCache>
                <c:formatCode>General</c:formatCode>
                <c:ptCount val="10"/>
                <c:pt idx="0">
                  <c:v>300</c:v>
                </c:pt>
                <c:pt idx="1">
                  <c:v>310</c:v>
                </c:pt>
                <c:pt idx="2">
                  <c:v>320</c:v>
                </c:pt>
                <c:pt idx="3">
                  <c:v>330</c:v>
                </c:pt>
                <c:pt idx="4">
                  <c:v>340</c:v>
                </c:pt>
                <c:pt idx="5">
                  <c:v>350</c:v>
                </c:pt>
                <c:pt idx="6">
                  <c:v>360</c:v>
                </c:pt>
                <c:pt idx="7">
                  <c:v>370</c:v>
                </c:pt>
                <c:pt idx="8">
                  <c:v>380</c:v>
                </c:pt>
                <c:pt idx="9">
                  <c:v>390</c:v>
                </c:pt>
              </c:numCache>
            </c:numRef>
          </c:val>
          <c:extLst>
            <c:ext xmlns:c16="http://schemas.microsoft.com/office/drawing/2014/chart" uri="{C3380CC4-5D6E-409C-BE32-E72D297353CC}">
              <c16:uniqueId val="{00000002-4101-4353-8D33-1660226D7D1B}"/>
            </c:ext>
          </c:extLst>
        </c:ser>
        <c:ser>
          <c:idx val="3"/>
          <c:order val="3"/>
          <c:tx>
            <c:strRef>
              <c:f>Sheet1!$E$1</c:f>
              <c:strCache>
                <c:ptCount val="1"/>
                <c:pt idx="0">
                  <c:v>Expenses_B</c:v>
                </c:pt>
              </c:strCache>
            </c:strRef>
          </c:tx>
          <c:spPr>
            <a:solidFill>
              <a:schemeClr val="accent4"/>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Sheet1!$E$2:$E$11</c:f>
              <c:numCache>
                <c:formatCode>General</c:formatCode>
                <c:ptCount val="10"/>
                <c:pt idx="0">
                  <c:v>350</c:v>
                </c:pt>
                <c:pt idx="1">
                  <c:v>340</c:v>
                </c:pt>
                <c:pt idx="2">
                  <c:v>360</c:v>
                </c:pt>
                <c:pt idx="3">
                  <c:v>370</c:v>
                </c:pt>
                <c:pt idx="4">
                  <c:v>380</c:v>
                </c:pt>
                <c:pt idx="5">
                  <c:v>390</c:v>
                </c:pt>
                <c:pt idx="6">
                  <c:v>400</c:v>
                </c:pt>
                <c:pt idx="7">
                  <c:v>410</c:v>
                </c:pt>
                <c:pt idx="8">
                  <c:v>420</c:v>
                </c:pt>
                <c:pt idx="9">
                  <c:v>430</c:v>
                </c:pt>
              </c:numCache>
            </c:numRef>
          </c:val>
          <c:extLst>
            <c:ext xmlns:c16="http://schemas.microsoft.com/office/drawing/2014/chart" uri="{C3380CC4-5D6E-409C-BE32-E72D297353CC}">
              <c16:uniqueId val="{00000003-4101-4353-8D33-1660226D7D1B}"/>
            </c:ext>
          </c:extLst>
        </c:ser>
        <c:ser>
          <c:idx val="4"/>
          <c:order val="4"/>
          <c:tx>
            <c:strRef>
              <c:f>Sheet1!$F$1</c:f>
              <c:strCache>
                <c:ptCount val="1"/>
                <c:pt idx="0">
                  <c:v>Profit_A</c:v>
                </c:pt>
              </c:strCache>
            </c:strRef>
          </c:tx>
          <c:spPr>
            <a:solidFill>
              <a:schemeClr val="accent5"/>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Sheet1!$F$2:$F$11</c:f>
              <c:numCache>
                <c:formatCode>General</c:formatCode>
                <c:ptCount val="10"/>
                <c:pt idx="0">
                  <c:v>200</c:v>
                </c:pt>
                <c:pt idx="1">
                  <c:v>210</c:v>
                </c:pt>
                <c:pt idx="2">
                  <c:v>230</c:v>
                </c:pt>
                <c:pt idx="3">
                  <c:v>250</c:v>
                </c:pt>
                <c:pt idx="4">
                  <c:v>260</c:v>
                </c:pt>
                <c:pt idx="5">
                  <c:v>270</c:v>
                </c:pt>
                <c:pt idx="6">
                  <c:v>290</c:v>
                </c:pt>
                <c:pt idx="7">
                  <c:v>300</c:v>
                </c:pt>
                <c:pt idx="8">
                  <c:v>320</c:v>
                </c:pt>
                <c:pt idx="9">
                  <c:v>330</c:v>
                </c:pt>
              </c:numCache>
            </c:numRef>
          </c:val>
          <c:extLst>
            <c:ext xmlns:c16="http://schemas.microsoft.com/office/drawing/2014/chart" uri="{C3380CC4-5D6E-409C-BE32-E72D297353CC}">
              <c16:uniqueId val="{00000004-4101-4353-8D33-1660226D7D1B}"/>
            </c:ext>
          </c:extLst>
        </c:ser>
        <c:ser>
          <c:idx val="5"/>
          <c:order val="5"/>
          <c:tx>
            <c:strRef>
              <c:f>Sheet1!$G$1</c:f>
              <c:strCache>
                <c:ptCount val="1"/>
                <c:pt idx="0">
                  <c:v>Profit_B</c:v>
                </c:pt>
              </c:strCache>
            </c:strRef>
          </c:tx>
          <c:spPr>
            <a:solidFill>
              <a:schemeClr val="accent6"/>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ysClr val="windowText" lastClr="000000"/>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Sheet1!$A$2:$A$11</c:f>
              <c:strCache>
                <c:ptCount val="10"/>
                <c:pt idx="0">
                  <c:v>January</c:v>
                </c:pt>
                <c:pt idx="1">
                  <c:v>February</c:v>
                </c:pt>
                <c:pt idx="2">
                  <c:v>March</c:v>
                </c:pt>
                <c:pt idx="3">
                  <c:v>April</c:v>
                </c:pt>
                <c:pt idx="4">
                  <c:v>May</c:v>
                </c:pt>
                <c:pt idx="5">
                  <c:v>June</c:v>
                </c:pt>
                <c:pt idx="6">
                  <c:v>July</c:v>
                </c:pt>
                <c:pt idx="7">
                  <c:v>August</c:v>
                </c:pt>
                <c:pt idx="8">
                  <c:v>September</c:v>
                </c:pt>
                <c:pt idx="9">
                  <c:v>October</c:v>
                </c:pt>
              </c:strCache>
            </c:strRef>
          </c:cat>
          <c:val>
            <c:numRef>
              <c:f>Sheet1!$G$2:$G$11</c:f>
              <c:numCache>
                <c:formatCode>General</c:formatCode>
                <c:ptCount val="10"/>
                <c:pt idx="0">
                  <c:v>250</c:v>
                </c:pt>
                <c:pt idx="1">
                  <c:v>240</c:v>
                </c:pt>
                <c:pt idx="2">
                  <c:v>250</c:v>
                </c:pt>
                <c:pt idx="3">
                  <c:v>260</c:v>
                </c:pt>
                <c:pt idx="4">
                  <c:v>270</c:v>
                </c:pt>
                <c:pt idx="5">
                  <c:v>280</c:v>
                </c:pt>
                <c:pt idx="6">
                  <c:v>300</c:v>
                </c:pt>
                <c:pt idx="7">
                  <c:v>310</c:v>
                </c:pt>
                <c:pt idx="8">
                  <c:v>330</c:v>
                </c:pt>
                <c:pt idx="9">
                  <c:v>340</c:v>
                </c:pt>
              </c:numCache>
            </c:numRef>
          </c:val>
          <c:extLst>
            <c:ext xmlns:c16="http://schemas.microsoft.com/office/drawing/2014/chart" uri="{C3380CC4-5D6E-409C-BE32-E72D297353CC}">
              <c16:uniqueId val="{00000005-4101-4353-8D33-1660226D7D1B}"/>
            </c:ext>
          </c:extLst>
        </c:ser>
        <c:dLbls>
          <c:dLblPos val="outEnd"/>
          <c:showLegendKey val="0"/>
          <c:showVal val="1"/>
          <c:showCatName val="0"/>
          <c:showSerName val="0"/>
          <c:showPercent val="0"/>
          <c:showBubbleSize val="0"/>
        </c:dLbls>
        <c:gapWidth val="444"/>
        <c:overlap val="-90"/>
        <c:axId val="512886016"/>
        <c:axId val="512873536"/>
      </c:barChart>
      <c:catAx>
        <c:axId val="51288601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ysClr val="windowText" lastClr="000000"/>
                </a:solidFill>
                <a:latin typeface="+mn-lt"/>
                <a:ea typeface="+mn-ea"/>
                <a:cs typeface="+mn-cs"/>
              </a:defRPr>
            </a:pPr>
            <a:endParaRPr lang="en-US"/>
          </a:p>
        </c:txPr>
        <c:crossAx val="512873536"/>
        <c:crosses val="autoZero"/>
        <c:auto val="1"/>
        <c:lblAlgn val="ctr"/>
        <c:lblOffset val="100"/>
        <c:noMultiLvlLbl val="0"/>
      </c:catAx>
      <c:valAx>
        <c:axId val="512873536"/>
        <c:scaling>
          <c:orientation val="minMax"/>
        </c:scaling>
        <c:delete val="1"/>
        <c:axPos val="l"/>
        <c:numFmt formatCode="General" sourceLinked="1"/>
        <c:majorTickMark val="none"/>
        <c:minorTickMark val="none"/>
        <c:tickLblPos val="nextTo"/>
        <c:crossAx val="51288601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solidFill>
            <a:sysClr val="windowText" lastClr="000000"/>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CFDDF-444B-43A5-B98A-BA91E37C9013}" type="datetimeFigureOut">
              <a:rPr lang="en-GB" smtClean="0"/>
              <a:t>30/03/2026</a:t>
            </a:fld>
            <a:endParaRPr lang="en-GB"/>
          </a:p>
        </p:txBody>
      </p:sp>
      <p:sp>
        <p:nvSpPr>
          <p:cNvPr id="4" name="Slide Image Placeholder 3"/>
          <p:cNvSpPr>
            <a:spLocks noGrp="1" noRot="1" noChangeAspect="1"/>
          </p:cNvSpPr>
          <p:nvPr>
            <p:ph type="sldImg" idx="2"/>
          </p:nvPr>
        </p:nvSpPr>
        <p:spPr>
          <a:xfrm>
            <a:off x="914400" y="1143000"/>
            <a:ext cx="50292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301284-9629-44E2-90F2-F5951BEDFA0C}" type="slidenum">
              <a:rPr lang="en-GB" smtClean="0"/>
              <a:t>‹#›</a:t>
            </a:fld>
            <a:endParaRPr lang="en-GB"/>
          </a:p>
        </p:txBody>
      </p:sp>
    </p:spTree>
    <p:extLst>
      <p:ext uri="{BB962C8B-B14F-4D97-AF65-F5344CB8AC3E}">
        <p14:creationId xmlns:p14="http://schemas.microsoft.com/office/powerpoint/2010/main" val="4208003139"/>
      </p:ext>
    </p:extLst>
  </p:cSld>
  <p:clrMap bg1="lt1" tx1="dk1" bg2="lt2" tx2="dk2" accent1="accent1" accent2="accent2" accent3="accent3" accent4="accent4" accent5="accent5" accent6="accent6" hlink="hlink" folHlink="folHlink"/>
  <p:notesStyle>
    <a:lvl1pPr marL="0" algn="l" defTabSz="1432865" rtl="0" eaLnBrk="1" latinLnBrk="0" hangingPunct="1">
      <a:defRPr sz="1880" kern="1200">
        <a:solidFill>
          <a:schemeClr val="tx1"/>
        </a:solidFill>
        <a:latin typeface="+mn-lt"/>
        <a:ea typeface="+mn-ea"/>
        <a:cs typeface="+mn-cs"/>
      </a:defRPr>
    </a:lvl1pPr>
    <a:lvl2pPr marL="716432" algn="l" defTabSz="1432865" rtl="0" eaLnBrk="1" latinLnBrk="0" hangingPunct="1">
      <a:defRPr sz="1880" kern="1200">
        <a:solidFill>
          <a:schemeClr val="tx1"/>
        </a:solidFill>
        <a:latin typeface="+mn-lt"/>
        <a:ea typeface="+mn-ea"/>
        <a:cs typeface="+mn-cs"/>
      </a:defRPr>
    </a:lvl2pPr>
    <a:lvl3pPr marL="1432865" algn="l" defTabSz="1432865" rtl="0" eaLnBrk="1" latinLnBrk="0" hangingPunct="1">
      <a:defRPr sz="1880" kern="1200">
        <a:solidFill>
          <a:schemeClr val="tx1"/>
        </a:solidFill>
        <a:latin typeface="+mn-lt"/>
        <a:ea typeface="+mn-ea"/>
        <a:cs typeface="+mn-cs"/>
      </a:defRPr>
    </a:lvl3pPr>
    <a:lvl4pPr marL="2149297" algn="l" defTabSz="1432865" rtl="0" eaLnBrk="1" latinLnBrk="0" hangingPunct="1">
      <a:defRPr sz="1880" kern="1200">
        <a:solidFill>
          <a:schemeClr val="tx1"/>
        </a:solidFill>
        <a:latin typeface="+mn-lt"/>
        <a:ea typeface="+mn-ea"/>
        <a:cs typeface="+mn-cs"/>
      </a:defRPr>
    </a:lvl4pPr>
    <a:lvl5pPr marL="2865730" algn="l" defTabSz="1432865" rtl="0" eaLnBrk="1" latinLnBrk="0" hangingPunct="1">
      <a:defRPr sz="1880" kern="1200">
        <a:solidFill>
          <a:schemeClr val="tx1"/>
        </a:solidFill>
        <a:latin typeface="+mn-lt"/>
        <a:ea typeface="+mn-ea"/>
        <a:cs typeface="+mn-cs"/>
      </a:defRPr>
    </a:lvl5pPr>
    <a:lvl6pPr marL="3582162" algn="l" defTabSz="1432865" rtl="0" eaLnBrk="1" latinLnBrk="0" hangingPunct="1">
      <a:defRPr sz="1880" kern="1200">
        <a:solidFill>
          <a:schemeClr val="tx1"/>
        </a:solidFill>
        <a:latin typeface="+mn-lt"/>
        <a:ea typeface="+mn-ea"/>
        <a:cs typeface="+mn-cs"/>
      </a:defRPr>
    </a:lvl6pPr>
    <a:lvl7pPr marL="4298594" algn="l" defTabSz="1432865" rtl="0" eaLnBrk="1" latinLnBrk="0" hangingPunct="1">
      <a:defRPr sz="1880" kern="1200">
        <a:solidFill>
          <a:schemeClr val="tx1"/>
        </a:solidFill>
        <a:latin typeface="+mn-lt"/>
        <a:ea typeface="+mn-ea"/>
        <a:cs typeface="+mn-cs"/>
      </a:defRPr>
    </a:lvl7pPr>
    <a:lvl8pPr marL="5015027" algn="l" defTabSz="1432865" rtl="0" eaLnBrk="1" latinLnBrk="0" hangingPunct="1">
      <a:defRPr sz="1880" kern="1200">
        <a:solidFill>
          <a:schemeClr val="tx1"/>
        </a:solidFill>
        <a:latin typeface="+mn-lt"/>
        <a:ea typeface="+mn-ea"/>
        <a:cs typeface="+mn-cs"/>
      </a:defRPr>
    </a:lvl8pPr>
    <a:lvl9pPr marL="5731459" algn="l" defTabSz="1432865" rtl="0" eaLnBrk="1" latinLnBrk="0" hangingPunct="1">
      <a:defRPr sz="188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24113" y="1947248"/>
            <a:ext cx="14544675" cy="4142376"/>
          </a:xfrm>
        </p:spPr>
        <p:txBody>
          <a:bodyPr anchor="b"/>
          <a:lstStyle>
            <a:lvl1pPr algn="ctr">
              <a:defRPr sz="9544"/>
            </a:lvl1pPr>
          </a:lstStyle>
          <a:p>
            <a:r>
              <a:rPr lang="en-US"/>
              <a:t>Click to edit Master title style</a:t>
            </a:r>
            <a:endParaRPr lang="en-US" dirty="0"/>
          </a:p>
        </p:txBody>
      </p:sp>
      <p:sp>
        <p:nvSpPr>
          <p:cNvPr id="3" name="Subtitle 2"/>
          <p:cNvSpPr>
            <a:spLocks noGrp="1"/>
          </p:cNvSpPr>
          <p:nvPr>
            <p:ph type="subTitle" idx="1"/>
          </p:nvPr>
        </p:nvSpPr>
        <p:spPr>
          <a:xfrm>
            <a:off x="2424113" y="6249369"/>
            <a:ext cx="14544675" cy="2872671"/>
          </a:xfrm>
        </p:spPr>
        <p:txBody>
          <a:bodyPr/>
          <a:lstStyle>
            <a:lvl1pPr marL="0" indent="0" algn="ctr">
              <a:buNone/>
              <a:defRPr sz="3817"/>
            </a:lvl1pPr>
            <a:lvl2pPr marL="727222" indent="0" algn="ctr">
              <a:buNone/>
              <a:defRPr sz="3181"/>
            </a:lvl2pPr>
            <a:lvl3pPr marL="1454445" indent="0" algn="ctr">
              <a:buNone/>
              <a:defRPr sz="2863"/>
            </a:lvl3pPr>
            <a:lvl4pPr marL="2181667" indent="0" algn="ctr">
              <a:buNone/>
              <a:defRPr sz="2545"/>
            </a:lvl4pPr>
            <a:lvl5pPr marL="2908889" indent="0" algn="ctr">
              <a:buNone/>
              <a:defRPr sz="2545"/>
            </a:lvl5pPr>
            <a:lvl6pPr marL="3636112" indent="0" algn="ctr">
              <a:buNone/>
              <a:defRPr sz="2545"/>
            </a:lvl6pPr>
            <a:lvl7pPr marL="4363334" indent="0" algn="ctr">
              <a:buNone/>
              <a:defRPr sz="2545"/>
            </a:lvl7pPr>
            <a:lvl8pPr marL="5090556" indent="0" algn="ctr">
              <a:buNone/>
              <a:defRPr sz="2545"/>
            </a:lvl8pPr>
            <a:lvl9pPr marL="5817779" indent="0" algn="ctr">
              <a:buNone/>
              <a:defRPr sz="254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F8FD2F-CC9B-40C0-B4B9-3FAB80A4DA7C}"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4208865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F8FD2F-CC9B-40C0-B4B9-3FAB80A4DA7C}"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15531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23162" y="2966317"/>
            <a:ext cx="16726376" cy="4949367"/>
          </a:xfrm>
        </p:spPr>
        <p:txBody>
          <a:bodyPr anchor="b"/>
          <a:lstStyle>
            <a:lvl1pPr>
              <a:defRPr sz="9544"/>
            </a:lvl1pPr>
          </a:lstStyle>
          <a:p>
            <a:r>
              <a:rPr lang="en-US"/>
              <a:t>Click to edit Master title style</a:t>
            </a:r>
            <a:endParaRPr lang="en-US" dirty="0"/>
          </a:p>
        </p:txBody>
      </p:sp>
      <p:sp>
        <p:nvSpPr>
          <p:cNvPr id="3" name="Text Placeholder 2"/>
          <p:cNvSpPr>
            <a:spLocks noGrp="1"/>
          </p:cNvSpPr>
          <p:nvPr>
            <p:ph type="body" idx="1"/>
          </p:nvPr>
        </p:nvSpPr>
        <p:spPr>
          <a:xfrm>
            <a:off x="1323162" y="7962507"/>
            <a:ext cx="16726376" cy="2602755"/>
          </a:xfrm>
        </p:spPr>
        <p:txBody>
          <a:bodyPr/>
          <a:lstStyle>
            <a:lvl1pPr marL="0" indent="0">
              <a:buNone/>
              <a:defRPr sz="3817">
                <a:solidFill>
                  <a:schemeClr val="tx1">
                    <a:tint val="75000"/>
                  </a:schemeClr>
                </a:solidFill>
              </a:defRPr>
            </a:lvl1pPr>
            <a:lvl2pPr marL="727222" indent="0">
              <a:buNone/>
              <a:defRPr sz="3181">
                <a:solidFill>
                  <a:schemeClr val="tx1">
                    <a:tint val="75000"/>
                  </a:schemeClr>
                </a:solidFill>
              </a:defRPr>
            </a:lvl2pPr>
            <a:lvl3pPr marL="1454445" indent="0">
              <a:buNone/>
              <a:defRPr sz="2863">
                <a:solidFill>
                  <a:schemeClr val="tx1">
                    <a:tint val="75000"/>
                  </a:schemeClr>
                </a:solidFill>
              </a:defRPr>
            </a:lvl3pPr>
            <a:lvl4pPr marL="2181667" indent="0">
              <a:buNone/>
              <a:defRPr sz="2545">
                <a:solidFill>
                  <a:schemeClr val="tx1">
                    <a:tint val="75000"/>
                  </a:schemeClr>
                </a:solidFill>
              </a:defRPr>
            </a:lvl4pPr>
            <a:lvl5pPr marL="2908889" indent="0">
              <a:buNone/>
              <a:defRPr sz="2545">
                <a:solidFill>
                  <a:schemeClr val="tx1">
                    <a:tint val="75000"/>
                  </a:schemeClr>
                </a:solidFill>
              </a:defRPr>
            </a:lvl5pPr>
            <a:lvl6pPr marL="3636112" indent="0">
              <a:buNone/>
              <a:defRPr sz="2545">
                <a:solidFill>
                  <a:schemeClr val="tx1">
                    <a:tint val="75000"/>
                  </a:schemeClr>
                </a:solidFill>
              </a:defRPr>
            </a:lvl6pPr>
            <a:lvl7pPr marL="4363334" indent="0">
              <a:buNone/>
              <a:defRPr sz="2545">
                <a:solidFill>
                  <a:schemeClr val="tx1">
                    <a:tint val="75000"/>
                  </a:schemeClr>
                </a:solidFill>
              </a:defRPr>
            </a:lvl7pPr>
            <a:lvl8pPr marL="5090556" indent="0">
              <a:buNone/>
              <a:defRPr sz="2545">
                <a:solidFill>
                  <a:schemeClr val="tx1">
                    <a:tint val="75000"/>
                  </a:schemeClr>
                </a:solidFill>
              </a:defRPr>
            </a:lvl8pPr>
            <a:lvl9pPr marL="5817779" indent="0">
              <a:buNone/>
              <a:defRPr sz="254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F8FD2F-CC9B-40C0-B4B9-3FAB80A4DA7C}"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40726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33262" y="3167375"/>
            <a:ext cx="8241983" cy="7549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817655" y="3167375"/>
            <a:ext cx="8241983" cy="7549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F8FD2F-CC9B-40C0-B4B9-3FAB80A4DA7C}"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522812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35788" y="633476"/>
            <a:ext cx="16726376" cy="229979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35789" y="2916740"/>
            <a:ext cx="8204105" cy="1429449"/>
          </a:xfrm>
        </p:spPr>
        <p:txBody>
          <a:bodyPr anchor="b"/>
          <a:lstStyle>
            <a:lvl1pPr marL="0" indent="0">
              <a:buNone/>
              <a:defRPr sz="3817" b="1"/>
            </a:lvl1pPr>
            <a:lvl2pPr marL="727222" indent="0">
              <a:buNone/>
              <a:defRPr sz="3181" b="1"/>
            </a:lvl2pPr>
            <a:lvl3pPr marL="1454445" indent="0">
              <a:buNone/>
              <a:defRPr sz="2863" b="1"/>
            </a:lvl3pPr>
            <a:lvl4pPr marL="2181667" indent="0">
              <a:buNone/>
              <a:defRPr sz="2545" b="1"/>
            </a:lvl4pPr>
            <a:lvl5pPr marL="2908889" indent="0">
              <a:buNone/>
              <a:defRPr sz="2545" b="1"/>
            </a:lvl5pPr>
            <a:lvl6pPr marL="3636112" indent="0">
              <a:buNone/>
              <a:defRPr sz="2545" b="1"/>
            </a:lvl6pPr>
            <a:lvl7pPr marL="4363334" indent="0">
              <a:buNone/>
              <a:defRPr sz="2545" b="1"/>
            </a:lvl7pPr>
            <a:lvl8pPr marL="5090556" indent="0">
              <a:buNone/>
              <a:defRPr sz="2545" b="1"/>
            </a:lvl8pPr>
            <a:lvl9pPr marL="5817779" indent="0">
              <a:buNone/>
              <a:defRPr sz="2545" b="1"/>
            </a:lvl9pPr>
          </a:lstStyle>
          <a:p>
            <a:pPr lvl="0"/>
            <a:r>
              <a:rPr lang="en-US"/>
              <a:t>Click to edit Master text styles</a:t>
            </a:r>
          </a:p>
        </p:txBody>
      </p:sp>
      <p:sp>
        <p:nvSpPr>
          <p:cNvPr id="4" name="Content Placeholder 3"/>
          <p:cNvSpPr>
            <a:spLocks noGrp="1"/>
          </p:cNvSpPr>
          <p:nvPr>
            <p:ph sz="half" idx="2"/>
          </p:nvPr>
        </p:nvSpPr>
        <p:spPr>
          <a:xfrm>
            <a:off x="1335789" y="4346189"/>
            <a:ext cx="8204105" cy="63925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817656" y="2916740"/>
            <a:ext cx="8244508" cy="1429449"/>
          </a:xfrm>
        </p:spPr>
        <p:txBody>
          <a:bodyPr anchor="b"/>
          <a:lstStyle>
            <a:lvl1pPr marL="0" indent="0">
              <a:buNone/>
              <a:defRPr sz="3817" b="1"/>
            </a:lvl1pPr>
            <a:lvl2pPr marL="727222" indent="0">
              <a:buNone/>
              <a:defRPr sz="3181" b="1"/>
            </a:lvl2pPr>
            <a:lvl3pPr marL="1454445" indent="0">
              <a:buNone/>
              <a:defRPr sz="2863" b="1"/>
            </a:lvl3pPr>
            <a:lvl4pPr marL="2181667" indent="0">
              <a:buNone/>
              <a:defRPr sz="2545" b="1"/>
            </a:lvl4pPr>
            <a:lvl5pPr marL="2908889" indent="0">
              <a:buNone/>
              <a:defRPr sz="2545" b="1"/>
            </a:lvl5pPr>
            <a:lvl6pPr marL="3636112" indent="0">
              <a:buNone/>
              <a:defRPr sz="2545" b="1"/>
            </a:lvl6pPr>
            <a:lvl7pPr marL="4363334" indent="0">
              <a:buNone/>
              <a:defRPr sz="2545" b="1"/>
            </a:lvl7pPr>
            <a:lvl8pPr marL="5090556" indent="0">
              <a:buNone/>
              <a:defRPr sz="2545" b="1"/>
            </a:lvl8pPr>
            <a:lvl9pPr marL="5817779" indent="0">
              <a:buNone/>
              <a:defRPr sz="2545" b="1"/>
            </a:lvl9pPr>
          </a:lstStyle>
          <a:p>
            <a:pPr lvl="0"/>
            <a:r>
              <a:rPr lang="en-US"/>
              <a:t>Click to edit Master text styles</a:t>
            </a:r>
          </a:p>
        </p:txBody>
      </p:sp>
      <p:sp>
        <p:nvSpPr>
          <p:cNvPr id="6" name="Content Placeholder 5"/>
          <p:cNvSpPr>
            <a:spLocks noGrp="1"/>
          </p:cNvSpPr>
          <p:nvPr>
            <p:ph sz="quarter" idx="4"/>
          </p:nvPr>
        </p:nvSpPr>
        <p:spPr>
          <a:xfrm>
            <a:off x="9817656" y="4346189"/>
            <a:ext cx="8244508" cy="63925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F8FD2F-CC9B-40C0-B4B9-3FAB80A4DA7C}" type="datetimeFigureOut">
              <a:rPr lang="en-GB" smtClean="0"/>
              <a:t>30/03/2026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230794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F8FD2F-CC9B-40C0-B4B9-3FAB80A4DA7C}" type="datetimeFigureOut">
              <a:rPr lang="en-GB" smtClean="0"/>
              <a:t>30/03/2026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85253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F8FD2F-CC9B-40C0-B4B9-3FAB80A4DA7C}" type="datetimeFigureOut">
              <a:rPr lang="en-GB" smtClean="0"/>
              <a:t>30/03/2026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37285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5789" y="793221"/>
            <a:ext cx="6254714" cy="2776273"/>
          </a:xfrm>
        </p:spPr>
        <p:txBody>
          <a:bodyPr anchor="b"/>
          <a:lstStyle>
            <a:lvl1pPr>
              <a:defRPr sz="5090"/>
            </a:lvl1pPr>
          </a:lstStyle>
          <a:p>
            <a:r>
              <a:rPr lang="en-US"/>
              <a:t>Click to edit Master title style</a:t>
            </a:r>
            <a:endParaRPr lang="en-US" dirty="0"/>
          </a:p>
        </p:txBody>
      </p:sp>
      <p:sp>
        <p:nvSpPr>
          <p:cNvPr id="3" name="Content Placeholder 2"/>
          <p:cNvSpPr>
            <a:spLocks noGrp="1"/>
          </p:cNvSpPr>
          <p:nvPr>
            <p:ph idx="1"/>
          </p:nvPr>
        </p:nvSpPr>
        <p:spPr>
          <a:xfrm>
            <a:off x="8244508" y="1713138"/>
            <a:ext cx="9817656" cy="8455514"/>
          </a:xfrm>
        </p:spPr>
        <p:txBody>
          <a:bodyPr/>
          <a:lstStyle>
            <a:lvl1pPr>
              <a:defRPr sz="5090"/>
            </a:lvl1pPr>
            <a:lvl2pPr>
              <a:defRPr sz="4454"/>
            </a:lvl2pPr>
            <a:lvl3pPr>
              <a:defRPr sz="3817"/>
            </a:lvl3pPr>
            <a:lvl4pPr>
              <a:defRPr sz="3181"/>
            </a:lvl4pPr>
            <a:lvl5pPr>
              <a:defRPr sz="3181"/>
            </a:lvl5pPr>
            <a:lvl6pPr>
              <a:defRPr sz="3181"/>
            </a:lvl6pPr>
            <a:lvl7pPr>
              <a:defRPr sz="3181"/>
            </a:lvl7pPr>
            <a:lvl8pPr>
              <a:defRPr sz="3181"/>
            </a:lvl8pPr>
            <a:lvl9pPr>
              <a:defRPr sz="318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35789" y="3569494"/>
            <a:ext cx="6254714" cy="6612929"/>
          </a:xfrm>
        </p:spPr>
        <p:txBody>
          <a:bodyPr/>
          <a:lstStyle>
            <a:lvl1pPr marL="0" indent="0">
              <a:buNone/>
              <a:defRPr sz="2545"/>
            </a:lvl1pPr>
            <a:lvl2pPr marL="727222" indent="0">
              <a:buNone/>
              <a:defRPr sz="2227"/>
            </a:lvl2pPr>
            <a:lvl3pPr marL="1454445" indent="0">
              <a:buNone/>
              <a:defRPr sz="1909"/>
            </a:lvl3pPr>
            <a:lvl4pPr marL="2181667" indent="0">
              <a:buNone/>
              <a:defRPr sz="1591"/>
            </a:lvl4pPr>
            <a:lvl5pPr marL="2908889" indent="0">
              <a:buNone/>
              <a:defRPr sz="1591"/>
            </a:lvl5pPr>
            <a:lvl6pPr marL="3636112" indent="0">
              <a:buNone/>
              <a:defRPr sz="1591"/>
            </a:lvl6pPr>
            <a:lvl7pPr marL="4363334" indent="0">
              <a:buNone/>
              <a:defRPr sz="1591"/>
            </a:lvl7pPr>
            <a:lvl8pPr marL="5090556" indent="0">
              <a:buNone/>
              <a:defRPr sz="1591"/>
            </a:lvl8pPr>
            <a:lvl9pPr marL="5817779" indent="0">
              <a:buNone/>
              <a:defRPr sz="1591"/>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18779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5789" y="793221"/>
            <a:ext cx="6254714" cy="2776273"/>
          </a:xfrm>
        </p:spPr>
        <p:txBody>
          <a:bodyPr anchor="b"/>
          <a:lstStyle>
            <a:lvl1pPr>
              <a:defRPr sz="5090"/>
            </a:lvl1pPr>
          </a:lstStyle>
          <a:p>
            <a:r>
              <a:rPr lang="en-US"/>
              <a:t>Click to edit Master title style</a:t>
            </a:r>
            <a:endParaRPr lang="en-US" dirty="0"/>
          </a:p>
        </p:txBody>
      </p:sp>
      <p:sp>
        <p:nvSpPr>
          <p:cNvPr id="3" name="Picture Placeholder 2"/>
          <p:cNvSpPr>
            <a:spLocks noGrp="1" noChangeAspect="1"/>
          </p:cNvSpPr>
          <p:nvPr>
            <p:ph type="pic" idx="1"/>
          </p:nvPr>
        </p:nvSpPr>
        <p:spPr>
          <a:xfrm>
            <a:off x="8244508" y="1713138"/>
            <a:ext cx="9817656" cy="8455514"/>
          </a:xfrm>
        </p:spPr>
        <p:txBody>
          <a:bodyPr anchor="t"/>
          <a:lstStyle>
            <a:lvl1pPr marL="0" indent="0">
              <a:buNone/>
              <a:defRPr sz="5090"/>
            </a:lvl1pPr>
            <a:lvl2pPr marL="727222" indent="0">
              <a:buNone/>
              <a:defRPr sz="4454"/>
            </a:lvl2pPr>
            <a:lvl3pPr marL="1454445" indent="0">
              <a:buNone/>
              <a:defRPr sz="3817"/>
            </a:lvl3pPr>
            <a:lvl4pPr marL="2181667" indent="0">
              <a:buNone/>
              <a:defRPr sz="3181"/>
            </a:lvl4pPr>
            <a:lvl5pPr marL="2908889" indent="0">
              <a:buNone/>
              <a:defRPr sz="3181"/>
            </a:lvl5pPr>
            <a:lvl6pPr marL="3636112" indent="0">
              <a:buNone/>
              <a:defRPr sz="3181"/>
            </a:lvl6pPr>
            <a:lvl7pPr marL="4363334" indent="0">
              <a:buNone/>
              <a:defRPr sz="3181"/>
            </a:lvl7pPr>
            <a:lvl8pPr marL="5090556" indent="0">
              <a:buNone/>
              <a:defRPr sz="3181"/>
            </a:lvl8pPr>
            <a:lvl9pPr marL="5817779" indent="0">
              <a:buNone/>
              <a:defRPr sz="3181"/>
            </a:lvl9pPr>
          </a:lstStyle>
          <a:p>
            <a:r>
              <a:rPr lang="en-US"/>
              <a:t>Click icon to add picture</a:t>
            </a:r>
            <a:endParaRPr lang="en-US" dirty="0"/>
          </a:p>
        </p:txBody>
      </p:sp>
      <p:sp>
        <p:nvSpPr>
          <p:cNvPr id="4" name="Text Placeholder 3"/>
          <p:cNvSpPr>
            <a:spLocks noGrp="1"/>
          </p:cNvSpPr>
          <p:nvPr>
            <p:ph type="body" sz="half" idx="2"/>
          </p:nvPr>
        </p:nvSpPr>
        <p:spPr>
          <a:xfrm>
            <a:off x="1335789" y="3569494"/>
            <a:ext cx="6254714" cy="6612929"/>
          </a:xfrm>
        </p:spPr>
        <p:txBody>
          <a:bodyPr/>
          <a:lstStyle>
            <a:lvl1pPr marL="0" indent="0">
              <a:buNone/>
              <a:defRPr sz="2545"/>
            </a:lvl1pPr>
            <a:lvl2pPr marL="727222" indent="0">
              <a:buNone/>
              <a:defRPr sz="2227"/>
            </a:lvl2pPr>
            <a:lvl3pPr marL="1454445" indent="0">
              <a:buNone/>
              <a:defRPr sz="1909"/>
            </a:lvl3pPr>
            <a:lvl4pPr marL="2181667" indent="0">
              <a:buNone/>
              <a:defRPr sz="1591"/>
            </a:lvl4pPr>
            <a:lvl5pPr marL="2908889" indent="0">
              <a:buNone/>
              <a:defRPr sz="1591"/>
            </a:lvl5pPr>
            <a:lvl6pPr marL="3636112" indent="0">
              <a:buNone/>
              <a:defRPr sz="1591"/>
            </a:lvl6pPr>
            <a:lvl7pPr marL="4363334" indent="0">
              <a:buNone/>
              <a:defRPr sz="1591"/>
            </a:lvl7pPr>
            <a:lvl8pPr marL="5090556" indent="0">
              <a:buNone/>
              <a:defRPr sz="1591"/>
            </a:lvl8pPr>
            <a:lvl9pPr marL="5817779" indent="0">
              <a:buNone/>
              <a:defRPr sz="1591"/>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740625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F8FD2F-CC9B-40C0-B4B9-3FAB80A4DA7C}"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76576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878044" y="633475"/>
            <a:ext cx="4181594" cy="1008327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33262" y="633475"/>
            <a:ext cx="12302371" cy="100832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F8FD2F-CC9B-40C0-B4B9-3FAB80A4DA7C}"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3858200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33262" y="633476"/>
            <a:ext cx="16726376" cy="229979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33262" y="3167375"/>
            <a:ext cx="16726376" cy="754937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33262" y="11027974"/>
            <a:ext cx="4363403" cy="633475"/>
          </a:xfrm>
          <a:prstGeom prst="rect">
            <a:avLst/>
          </a:prstGeom>
        </p:spPr>
        <p:txBody>
          <a:bodyPr vert="horz" lIns="91440" tIns="45720" rIns="91440" bIns="45720" rtlCol="0" anchor="ctr"/>
          <a:lstStyle>
            <a:lvl1pPr algn="l">
              <a:defRPr sz="1909">
                <a:solidFill>
                  <a:schemeClr val="tx1">
                    <a:tint val="75000"/>
                  </a:schemeClr>
                </a:solidFill>
              </a:defRPr>
            </a:lvl1pPr>
          </a:lstStyle>
          <a:p>
            <a:fld id="{CBF8FD2F-CC9B-40C0-B4B9-3FAB80A4DA7C}" type="datetimeFigureOut">
              <a:rPr lang="en-GB" smtClean="0"/>
              <a:t>30/03/2026</a:t>
            </a:fld>
            <a:endParaRPr lang="en-GB"/>
          </a:p>
        </p:txBody>
      </p:sp>
      <p:sp>
        <p:nvSpPr>
          <p:cNvPr id="5" name="Footer Placeholder 4"/>
          <p:cNvSpPr>
            <a:spLocks noGrp="1"/>
          </p:cNvSpPr>
          <p:nvPr>
            <p:ph type="ftr" sz="quarter" idx="3"/>
          </p:nvPr>
        </p:nvSpPr>
        <p:spPr>
          <a:xfrm>
            <a:off x="6423898" y="11027974"/>
            <a:ext cx="6545104" cy="633475"/>
          </a:xfrm>
          <a:prstGeom prst="rect">
            <a:avLst/>
          </a:prstGeom>
        </p:spPr>
        <p:txBody>
          <a:bodyPr vert="horz" lIns="91440" tIns="45720" rIns="91440" bIns="45720" rtlCol="0" anchor="ctr"/>
          <a:lstStyle>
            <a:lvl1pPr algn="ctr">
              <a:defRPr sz="190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3696235" y="11027974"/>
            <a:ext cx="4363403" cy="633475"/>
          </a:xfrm>
          <a:prstGeom prst="rect">
            <a:avLst/>
          </a:prstGeom>
        </p:spPr>
        <p:txBody>
          <a:bodyPr vert="horz" lIns="91440" tIns="45720" rIns="91440" bIns="45720" rtlCol="0" anchor="ctr"/>
          <a:lstStyle>
            <a:lvl1pPr algn="r">
              <a:defRPr sz="1909">
                <a:solidFill>
                  <a:schemeClr val="tx1">
                    <a:tint val="75000"/>
                  </a:schemeClr>
                </a:solidFill>
              </a:defRPr>
            </a:lvl1pPr>
          </a:lstStyle>
          <a:p>
            <a:fld id="{C1E08090-A7FB-41A6-B5C1-EBF2BCB1F782}" type="slidenum">
              <a:rPr lang="en-GB" smtClean="0"/>
              <a:t>‹#›</a:t>
            </a:fld>
            <a:endParaRPr lang="en-GB"/>
          </a:p>
        </p:txBody>
      </p:sp>
    </p:spTree>
    <p:extLst>
      <p:ext uri="{BB962C8B-B14F-4D97-AF65-F5344CB8AC3E}">
        <p14:creationId xmlns:p14="http://schemas.microsoft.com/office/powerpoint/2010/main" val="604625635"/>
      </p:ext>
    </p:extLst>
  </p:cSld>
  <p:clrMap bg1="lt1" tx1="dk1" bg2="lt2" tx2="dk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Lst>
  <p:txStyles>
    <p:titleStyle>
      <a:lvl1pPr algn="l" defTabSz="1454445" rtl="0" eaLnBrk="1" latinLnBrk="0" hangingPunct="1">
        <a:lnSpc>
          <a:spcPct val="90000"/>
        </a:lnSpc>
        <a:spcBef>
          <a:spcPct val="0"/>
        </a:spcBef>
        <a:buNone/>
        <a:defRPr sz="6999" kern="1200">
          <a:solidFill>
            <a:schemeClr val="tx1"/>
          </a:solidFill>
          <a:latin typeface="+mj-lt"/>
          <a:ea typeface="+mj-ea"/>
          <a:cs typeface="+mj-cs"/>
        </a:defRPr>
      </a:lvl1pPr>
    </p:titleStyle>
    <p:bodyStyle>
      <a:lvl1pPr marL="363611" indent="-363611" algn="l" defTabSz="1454445" rtl="0" eaLnBrk="1" latinLnBrk="0" hangingPunct="1">
        <a:lnSpc>
          <a:spcPct val="90000"/>
        </a:lnSpc>
        <a:spcBef>
          <a:spcPts val="1591"/>
        </a:spcBef>
        <a:buFont typeface="Arial" panose="020B0604020202020204" pitchFamily="34" charset="0"/>
        <a:buChar char="•"/>
        <a:defRPr sz="4454" kern="1200">
          <a:solidFill>
            <a:schemeClr val="tx1"/>
          </a:solidFill>
          <a:latin typeface="+mn-lt"/>
          <a:ea typeface="+mn-ea"/>
          <a:cs typeface="+mn-cs"/>
        </a:defRPr>
      </a:lvl1pPr>
      <a:lvl2pPr marL="1090833" indent="-363611" algn="l" defTabSz="1454445" rtl="0" eaLnBrk="1" latinLnBrk="0" hangingPunct="1">
        <a:lnSpc>
          <a:spcPct val="90000"/>
        </a:lnSpc>
        <a:spcBef>
          <a:spcPts val="795"/>
        </a:spcBef>
        <a:buFont typeface="Arial" panose="020B0604020202020204" pitchFamily="34" charset="0"/>
        <a:buChar char="•"/>
        <a:defRPr sz="3817" kern="1200">
          <a:solidFill>
            <a:schemeClr val="tx1"/>
          </a:solidFill>
          <a:latin typeface="+mn-lt"/>
          <a:ea typeface="+mn-ea"/>
          <a:cs typeface="+mn-cs"/>
        </a:defRPr>
      </a:lvl2pPr>
      <a:lvl3pPr marL="1818056" indent="-363611" algn="l" defTabSz="1454445" rtl="0" eaLnBrk="1" latinLnBrk="0" hangingPunct="1">
        <a:lnSpc>
          <a:spcPct val="90000"/>
        </a:lnSpc>
        <a:spcBef>
          <a:spcPts val="795"/>
        </a:spcBef>
        <a:buFont typeface="Arial" panose="020B0604020202020204" pitchFamily="34" charset="0"/>
        <a:buChar char="•"/>
        <a:defRPr sz="3181" kern="1200">
          <a:solidFill>
            <a:schemeClr val="tx1"/>
          </a:solidFill>
          <a:latin typeface="+mn-lt"/>
          <a:ea typeface="+mn-ea"/>
          <a:cs typeface="+mn-cs"/>
        </a:defRPr>
      </a:lvl3pPr>
      <a:lvl4pPr marL="2545278"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4pPr>
      <a:lvl5pPr marL="3272500"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5pPr>
      <a:lvl6pPr marL="3999723"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6pPr>
      <a:lvl7pPr marL="4726945"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7pPr>
      <a:lvl8pPr marL="5454167"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8pPr>
      <a:lvl9pPr marL="6181390" indent="-363611" algn="l" defTabSz="1454445" rtl="0" eaLnBrk="1" latinLnBrk="0" hangingPunct="1">
        <a:lnSpc>
          <a:spcPct val="90000"/>
        </a:lnSpc>
        <a:spcBef>
          <a:spcPts val="795"/>
        </a:spcBef>
        <a:buFont typeface="Arial" panose="020B0604020202020204" pitchFamily="34" charset="0"/>
        <a:buChar char="•"/>
        <a:defRPr sz="2863" kern="1200">
          <a:solidFill>
            <a:schemeClr val="tx1"/>
          </a:solidFill>
          <a:latin typeface="+mn-lt"/>
          <a:ea typeface="+mn-ea"/>
          <a:cs typeface="+mn-cs"/>
        </a:defRPr>
      </a:lvl9pPr>
    </p:bodyStyle>
    <p:otherStyle>
      <a:defPPr>
        <a:defRPr lang="en-US"/>
      </a:defPPr>
      <a:lvl1pPr marL="0" algn="l" defTabSz="1454445" rtl="0" eaLnBrk="1" latinLnBrk="0" hangingPunct="1">
        <a:defRPr sz="2863" kern="1200">
          <a:solidFill>
            <a:schemeClr val="tx1"/>
          </a:solidFill>
          <a:latin typeface="+mn-lt"/>
          <a:ea typeface="+mn-ea"/>
          <a:cs typeface="+mn-cs"/>
        </a:defRPr>
      </a:lvl1pPr>
      <a:lvl2pPr marL="727222" algn="l" defTabSz="1454445" rtl="0" eaLnBrk="1" latinLnBrk="0" hangingPunct="1">
        <a:defRPr sz="2863" kern="1200">
          <a:solidFill>
            <a:schemeClr val="tx1"/>
          </a:solidFill>
          <a:latin typeface="+mn-lt"/>
          <a:ea typeface="+mn-ea"/>
          <a:cs typeface="+mn-cs"/>
        </a:defRPr>
      </a:lvl2pPr>
      <a:lvl3pPr marL="1454445" algn="l" defTabSz="1454445" rtl="0" eaLnBrk="1" latinLnBrk="0" hangingPunct="1">
        <a:defRPr sz="2863" kern="1200">
          <a:solidFill>
            <a:schemeClr val="tx1"/>
          </a:solidFill>
          <a:latin typeface="+mn-lt"/>
          <a:ea typeface="+mn-ea"/>
          <a:cs typeface="+mn-cs"/>
        </a:defRPr>
      </a:lvl3pPr>
      <a:lvl4pPr marL="2181667" algn="l" defTabSz="1454445" rtl="0" eaLnBrk="1" latinLnBrk="0" hangingPunct="1">
        <a:defRPr sz="2863" kern="1200">
          <a:solidFill>
            <a:schemeClr val="tx1"/>
          </a:solidFill>
          <a:latin typeface="+mn-lt"/>
          <a:ea typeface="+mn-ea"/>
          <a:cs typeface="+mn-cs"/>
        </a:defRPr>
      </a:lvl4pPr>
      <a:lvl5pPr marL="2908889" algn="l" defTabSz="1454445" rtl="0" eaLnBrk="1" latinLnBrk="0" hangingPunct="1">
        <a:defRPr sz="2863" kern="1200">
          <a:solidFill>
            <a:schemeClr val="tx1"/>
          </a:solidFill>
          <a:latin typeface="+mn-lt"/>
          <a:ea typeface="+mn-ea"/>
          <a:cs typeface="+mn-cs"/>
        </a:defRPr>
      </a:lvl5pPr>
      <a:lvl6pPr marL="3636112" algn="l" defTabSz="1454445" rtl="0" eaLnBrk="1" latinLnBrk="0" hangingPunct="1">
        <a:defRPr sz="2863" kern="1200">
          <a:solidFill>
            <a:schemeClr val="tx1"/>
          </a:solidFill>
          <a:latin typeface="+mn-lt"/>
          <a:ea typeface="+mn-ea"/>
          <a:cs typeface="+mn-cs"/>
        </a:defRPr>
      </a:lvl6pPr>
      <a:lvl7pPr marL="4363334" algn="l" defTabSz="1454445" rtl="0" eaLnBrk="1" latinLnBrk="0" hangingPunct="1">
        <a:defRPr sz="2863" kern="1200">
          <a:solidFill>
            <a:schemeClr val="tx1"/>
          </a:solidFill>
          <a:latin typeface="+mn-lt"/>
          <a:ea typeface="+mn-ea"/>
          <a:cs typeface="+mn-cs"/>
        </a:defRPr>
      </a:lvl7pPr>
      <a:lvl8pPr marL="5090556" algn="l" defTabSz="1454445" rtl="0" eaLnBrk="1" latinLnBrk="0" hangingPunct="1">
        <a:defRPr sz="2863" kern="1200">
          <a:solidFill>
            <a:schemeClr val="tx1"/>
          </a:solidFill>
          <a:latin typeface="+mn-lt"/>
          <a:ea typeface="+mn-ea"/>
          <a:cs typeface="+mn-cs"/>
        </a:defRPr>
      </a:lvl8pPr>
      <a:lvl9pPr marL="5817779" algn="l" defTabSz="1454445" rtl="0" eaLnBrk="1" latinLnBrk="0" hangingPunct="1">
        <a:defRPr sz="28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chart" Target="../charts/char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99AE8A-9EB6-CDF6-AC64-691C6D2E614D}"/>
              </a:ext>
            </a:extLst>
          </p:cNvPr>
          <p:cNvSpPr txBox="1"/>
          <p:nvPr/>
        </p:nvSpPr>
        <p:spPr>
          <a:xfrm>
            <a:off x="6718041" y="0"/>
            <a:ext cx="6646311" cy="1815882"/>
          </a:xfrm>
          <a:prstGeom prst="rect">
            <a:avLst/>
          </a:prstGeom>
          <a:solidFill>
            <a:schemeClr val="accent2"/>
          </a:solidFill>
        </p:spPr>
        <p:txBody>
          <a:bodyPr wrap="square">
            <a:spAutoFit/>
          </a:bodyPr>
          <a:lstStyle/>
          <a:p>
            <a:pPr algn="ctr"/>
            <a:r>
              <a:rPr lang="en-GB" sz="2800" b="1" i="0" u="none" strike="noStrike" baseline="0" noProof="0" dirty="0">
                <a:solidFill>
                  <a:srgbClr val="000000"/>
                </a:solidFill>
                <a:latin typeface="Times New Roman" panose="02020603050405020304" pitchFamily="18" charset="0"/>
                <a:cs typeface="Times New Roman" panose="02020603050405020304" pitchFamily="18" charset="0"/>
              </a:rPr>
              <a:t>LCLM4002  </a:t>
            </a:r>
            <a:r>
              <a:rPr lang="en-GB" sz="2800" b="1" noProof="0" dirty="0">
                <a:latin typeface="Times New Roman" panose="02020603050405020304" pitchFamily="18" charset="0"/>
                <a:cs typeface="Times New Roman" panose="02020603050405020304" pitchFamily="18" charset="0"/>
              </a:rPr>
              <a:t>Digital Skills </a:t>
            </a:r>
          </a:p>
          <a:p>
            <a:pPr algn="ctr"/>
            <a:r>
              <a:rPr lang="en-GB" sz="2800" b="1" noProof="0" dirty="0">
                <a:latin typeface="Times New Roman" panose="02020603050405020304" pitchFamily="18" charset="0"/>
                <a:cs typeface="Times New Roman" panose="02020603050405020304" pitchFamily="18" charset="0"/>
              </a:rPr>
              <a:t>Task 2 – Information Poster 	</a:t>
            </a:r>
          </a:p>
          <a:p>
            <a:pPr algn="ctr"/>
            <a:r>
              <a:rPr lang="en-GB" sz="2800" b="1" noProof="0" dirty="0">
                <a:latin typeface="Times New Roman" panose="02020603050405020304" pitchFamily="18" charset="0"/>
                <a:cs typeface="Times New Roman" panose="02020603050405020304" pitchFamily="18" charset="0"/>
              </a:rPr>
              <a:t>How to Create a Chart in Excel?</a:t>
            </a:r>
            <a:r>
              <a:rPr lang="en-GB" sz="2800" b="1" i="0" u="none" strike="noStrike" baseline="0" noProof="0" dirty="0">
                <a:solidFill>
                  <a:srgbClr val="000000"/>
                </a:solidFill>
                <a:latin typeface="Times New Roman" panose="02020603050405020304" pitchFamily="18" charset="0"/>
                <a:cs typeface="Times New Roman" panose="02020603050405020304" pitchFamily="18" charset="0"/>
              </a:rPr>
              <a:t>	</a:t>
            </a:r>
          </a:p>
          <a:p>
            <a:pPr algn="ctr"/>
            <a:r>
              <a:rPr lang="en-GB" sz="2800" b="1" i="0" u="none" strike="noStrike" baseline="0" noProof="0" dirty="0">
                <a:solidFill>
                  <a:srgbClr val="000000"/>
                </a:solidFill>
                <a:latin typeface="Times New Roman" panose="02020603050405020304" pitchFamily="18" charset="0"/>
                <a:cs typeface="Times New Roman" panose="02020603050405020304" pitchFamily="18" charset="0"/>
              </a:rPr>
              <a:t>Name: </a:t>
            </a:r>
            <a:r>
              <a:rPr lang="en-GB" sz="2800" b="1" noProof="0" dirty="0">
                <a:latin typeface="Times New Roman" panose="02020603050405020304" pitchFamily="18" charset="0"/>
                <a:cs typeface="Times New Roman" panose="02020603050405020304" pitchFamily="18" charset="0"/>
              </a:rPr>
              <a:t>Miriam </a:t>
            </a:r>
            <a:r>
              <a:rPr lang="en-GB" sz="2800" b="1" noProof="0" dirty="0" err="1">
                <a:latin typeface="Times New Roman" panose="02020603050405020304" pitchFamily="18" charset="0"/>
                <a:cs typeface="Times New Roman" panose="02020603050405020304" pitchFamily="18" charset="0"/>
              </a:rPr>
              <a:t>Nadova</a:t>
            </a:r>
            <a:r>
              <a:rPr lang="en-GB" sz="2800" b="1" noProof="0" dirty="0">
                <a:latin typeface="Times New Roman" panose="02020603050405020304" pitchFamily="18" charset="0"/>
                <a:cs typeface="Times New Roman" panose="02020603050405020304" pitchFamily="18" charset="0"/>
              </a:rPr>
              <a:t> ID: 2529365</a:t>
            </a:r>
            <a:endParaRPr lang="en-GB" sz="2800" b="1" i="0" u="none" strike="noStrike" baseline="0" noProof="0" dirty="0">
              <a:solidFill>
                <a:srgbClr val="0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C6C4A1F-4B95-FF4C-515C-DAEED9750DDF}"/>
              </a:ext>
            </a:extLst>
          </p:cNvPr>
          <p:cNvSpPr txBox="1"/>
          <p:nvPr/>
        </p:nvSpPr>
        <p:spPr>
          <a:xfrm>
            <a:off x="1944" y="88999"/>
            <a:ext cx="6659737" cy="1887696"/>
          </a:xfrm>
          <a:prstGeom prst="rect">
            <a:avLst/>
          </a:prstGeom>
          <a:solidFill>
            <a:schemeClr val="accent4">
              <a:lumMod val="20000"/>
              <a:lumOff val="80000"/>
            </a:schemeClr>
          </a:solidFill>
        </p:spPr>
        <p:txBody>
          <a:bodyPr wrap="square">
            <a:spAutoFit/>
          </a:bodyPr>
          <a:lstStyle/>
          <a:p>
            <a:pPr algn="just">
              <a:spcAft>
                <a:spcPts val="800"/>
              </a:spcAft>
              <a:buNone/>
            </a:pPr>
            <a:r>
              <a:rPr lang="en-GB" sz="2000" b="1" noProof="0" dirty="0">
                <a:effectLst/>
                <a:latin typeface="Times New Roman" panose="02020603050405020304" pitchFamily="18" charset="0"/>
                <a:ea typeface="Aptos" panose="020B0004020202020204" pitchFamily="34" charset="0"/>
                <a:cs typeface="Times New Roman" panose="02020603050405020304" pitchFamily="18" charset="0"/>
              </a:rPr>
              <a:t>Introduction</a:t>
            </a:r>
            <a:endParaRPr lang="en-GB" sz="20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spcAft>
                <a:spcPts val="800"/>
              </a:spcAft>
              <a:buNone/>
            </a:pPr>
            <a:r>
              <a:rPr lang="en-GB" sz="1800" noProof="0" dirty="0">
                <a:effectLst/>
                <a:latin typeface="Times New Roman" panose="02020603050405020304" pitchFamily="18" charset="0"/>
                <a:ea typeface="Aptos" panose="020B0004020202020204" pitchFamily="34" charset="0"/>
                <a:cs typeface="Times New Roman" panose="02020603050405020304" pitchFamily="18" charset="0"/>
              </a:rPr>
              <a:t>Excel chart offers the visualisation of the data and can thus help in analysing trends, patterns, and comparisons. Charts make reports and presentations more effective as the raw data are converted into valuable information. Excel provides a number of types of charts, each of which is adapted to a particular data visualisation objective.</a:t>
            </a:r>
          </a:p>
        </p:txBody>
      </p:sp>
      <p:sp>
        <p:nvSpPr>
          <p:cNvPr id="6" name="TextBox 5">
            <a:extLst>
              <a:ext uri="{FF2B5EF4-FFF2-40B4-BE49-F238E27FC236}">
                <a16:creationId xmlns:a16="http://schemas.microsoft.com/office/drawing/2014/main" id="{145D08CC-5305-6629-C07D-7D57C420609C}"/>
              </a:ext>
            </a:extLst>
          </p:cNvPr>
          <p:cNvSpPr txBox="1"/>
          <p:nvPr/>
        </p:nvSpPr>
        <p:spPr>
          <a:xfrm>
            <a:off x="48408" y="2050728"/>
            <a:ext cx="6566807" cy="2062103"/>
          </a:xfrm>
          <a:prstGeom prst="rect">
            <a:avLst/>
          </a:prstGeom>
          <a:solidFill>
            <a:schemeClr val="accent2">
              <a:lumMod val="20000"/>
              <a:lumOff val="8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1: Prepare the Data</a:t>
            </a:r>
            <a:endParaRPr lang="en-GB" sz="2000" noProof="0" dirty="0">
              <a:latin typeface="Times New Roman" panose="02020603050405020304" pitchFamily="18" charset="0"/>
              <a:cs typeface="Times New Roman" panose="02020603050405020304" pitchFamily="18" charset="0"/>
            </a:endParaRPr>
          </a:p>
          <a:p>
            <a:pPr algn="just"/>
            <a:r>
              <a:rPr lang="en-GB" noProof="0" dirty="0">
                <a:latin typeface="Times New Roman" panose="02020603050405020304" pitchFamily="18" charset="0"/>
                <a:cs typeface="Times New Roman" panose="02020603050405020304" pitchFamily="18" charset="0"/>
              </a:rPr>
              <a:t>Make sure that there are clear headings in the dataset with columns and rows. The data must be complete, accurate, and presented in the form of a table (Microsoft, 2024). Uniform number formatting, e.g. numeric numbers lined up and textual labels where they are supposed to also enhance accuracy of the chart. Blank cells are to be dealt with or deleted to avoid mistakes in charting.</a:t>
            </a:r>
          </a:p>
        </p:txBody>
      </p:sp>
      <p:sp>
        <p:nvSpPr>
          <p:cNvPr id="7" name="TextBox 6">
            <a:extLst>
              <a:ext uri="{FF2B5EF4-FFF2-40B4-BE49-F238E27FC236}">
                <a16:creationId xmlns:a16="http://schemas.microsoft.com/office/drawing/2014/main" id="{7C949350-0FDC-48CA-0F3D-D78FEC7791D2}"/>
              </a:ext>
            </a:extLst>
          </p:cNvPr>
          <p:cNvSpPr txBox="1"/>
          <p:nvPr/>
        </p:nvSpPr>
        <p:spPr>
          <a:xfrm>
            <a:off x="-17093" y="5743176"/>
            <a:ext cx="6678774" cy="1508105"/>
          </a:xfrm>
          <a:prstGeom prst="rect">
            <a:avLst/>
          </a:prstGeom>
          <a:solidFill>
            <a:schemeClr val="accent6">
              <a:lumMod val="20000"/>
              <a:lumOff val="8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2: Select the Data</a:t>
            </a:r>
            <a:endParaRPr lang="en-GB" sz="2000" noProof="0" dirty="0">
              <a:latin typeface="Times New Roman" panose="02020603050405020304" pitchFamily="18" charset="0"/>
              <a:cs typeface="Times New Roman" panose="02020603050405020304" pitchFamily="18" charset="0"/>
            </a:endParaRPr>
          </a:p>
          <a:p>
            <a:pPr algn="just"/>
            <a:r>
              <a:rPr lang="en-GB" noProof="0" dirty="0">
                <a:latin typeface="Times New Roman" panose="02020603050405020304" pitchFamily="18" charset="0"/>
                <a:cs typeface="Times New Roman" panose="02020603050405020304" pitchFamily="18" charset="0"/>
              </a:rPr>
              <a:t>Identify the cells that should be visualised. Along with labels, add values so that the chart can show meaningful information (</a:t>
            </a:r>
            <a:r>
              <a:rPr lang="en-GB" noProof="0" dirty="0" err="1">
                <a:latin typeface="Times New Roman" panose="02020603050405020304" pitchFamily="18" charset="0"/>
                <a:cs typeface="Times New Roman" panose="02020603050405020304" pitchFamily="18" charset="0"/>
              </a:rPr>
              <a:t>Mustafy</a:t>
            </a:r>
            <a:r>
              <a:rPr lang="en-GB" noProof="0" dirty="0">
                <a:latin typeface="Times New Roman" panose="02020603050405020304" pitchFamily="18" charset="0"/>
                <a:cs typeface="Times New Roman" panose="02020603050405020304" pitchFamily="18" charset="0"/>
              </a:rPr>
              <a:t> and Tauhid, 2024). In case of non-contiguous data, select several ranges with the help of the CTRL key.</a:t>
            </a:r>
          </a:p>
        </p:txBody>
      </p:sp>
      <p:sp>
        <p:nvSpPr>
          <p:cNvPr id="8" name="TextBox 7">
            <a:extLst>
              <a:ext uri="{FF2B5EF4-FFF2-40B4-BE49-F238E27FC236}">
                <a16:creationId xmlns:a16="http://schemas.microsoft.com/office/drawing/2014/main" id="{FE384CC7-047A-1219-FAA3-9CA42E6C30FB}"/>
              </a:ext>
            </a:extLst>
          </p:cNvPr>
          <p:cNvSpPr txBox="1"/>
          <p:nvPr/>
        </p:nvSpPr>
        <p:spPr>
          <a:xfrm>
            <a:off x="20230" y="8793104"/>
            <a:ext cx="6566807" cy="3016210"/>
          </a:xfrm>
          <a:prstGeom prst="rect">
            <a:avLst/>
          </a:prstGeom>
          <a:solidFill>
            <a:schemeClr val="accent5">
              <a:lumMod val="20000"/>
              <a:lumOff val="8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3: Choose the Chart Type</a:t>
            </a:r>
            <a:endParaRPr lang="en-GB" sz="20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cs typeface="Times New Roman" panose="02020603050405020304" pitchFamily="18" charset="0"/>
              </a:rPr>
              <a:t>Go to the ribbon in the excel insert tab. Excel has a variety of charts such as:</a:t>
            </a:r>
          </a:p>
          <a:p>
            <a:pPr marL="285750" lvl="0" indent="-285750" algn="just">
              <a:buFont typeface="Arial" panose="020B0604020202020204" pitchFamily="34" charset="0"/>
              <a:buChar char="•"/>
            </a:pPr>
            <a:r>
              <a:rPr lang="en-GB" sz="1700" b="1" noProof="0" dirty="0">
                <a:latin typeface="Times New Roman" panose="02020603050405020304" pitchFamily="18" charset="0"/>
                <a:cs typeface="Times New Roman" panose="02020603050405020304" pitchFamily="18" charset="0"/>
              </a:rPr>
              <a:t>Column Chart: </a:t>
            </a:r>
            <a:r>
              <a:rPr lang="en-GB" sz="1700" noProof="0" dirty="0">
                <a:latin typeface="Times New Roman" panose="02020603050405020304" pitchFamily="18" charset="0"/>
                <a:cs typeface="Times New Roman" panose="02020603050405020304" pitchFamily="18" charset="0"/>
              </a:rPr>
              <a:t>Suited in comparing the values of a category. </a:t>
            </a:r>
          </a:p>
          <a:p>
            <a:pPr marL="285750" lvl="0" indent="-285750" algn="just">
              <a:buFont typeface="Arial" panose="020B0604020202020204" pitchFamily="34" charset="0"/>
              <a:buChar char="•"/>
            </a:pPr>
            <a:r>
              <a:rPr lang="en-GB" sz="1700" b="1" noProof="0" dirty="0">
                <a:latin typeface="Times New Roman" panose="02020603050405020304" pitchFamily="18" charset="0"/>
                <a:cs typeface="Times New Roman" panose="02020603050405020304" pitchFamily="18" charset="0"/>
              </a:rPr>
              <a:t>Line Chart: </a:t>
            </a:r>
            <a:r>
              <a:rPr lang="en-GB" sz="1700" noProof="0" dirty="0">
                <a:latin typeface="Times New Roman" panose="02020603050405020304" pitchFamily="18" charset="0"/>
                <a:cs typeface="Times New Roman" panose="02020603050405020304" pitchFamily="18" charset="0"/>
              </a:rPr>
              <a:t>This is used to display trends. </a:t>
            </a:r>
          </a:p>
          <a:p>
            <a:pPr marL="285750" lvl="0" indent="-285750" algn="just">
              <a:buFont typeface="Arial" panose="020B0604020202020204" pitchFamily="34" charset="0"/>
              <a:buChar char="•"/>
            </a:pPr>
            <a:r>
              <a:rPr lang="en-GB" sz="1700" b="1" noProof="0" dirty="0">
                <a:latin typeface="Times New Roman" panose="02020603050405020304" pitchFamily="18" charset="0"/>
                <a:cs typeface="Times New Roman" panose="02020603050405020304" pitchFamily="18" charset="0"/>
              </a:rPr>
              <a:t>Pie Chart: </a:t>
            </a:r>
            <a:r>
              <a:rPr lang="en-GB" sz="1700" noProof="0" dirty="0">
                <a:latin typeface="Times New Roman" panose="02020603050405020304" pitchFamily="18" charset="0"/>
                <a:cs typeface="Times New Roman" panose="02020603050405020304" pitchFamily="18" charset="0"/>
              </a:rPr>
              <a:t>It is a representation of the proportions of a whole (</a:t>
            </a:r>
            <a:r>
              <a:rPr lang="en-GB" sz="1700" noProof="0" dirty="0" err="1">
                <a:latin typeface="Times New Roman" panose="02020603050405020304" pitchFamily="18" charset="0"/>
                <a:cs typeface="Times New Roman" panose="02020603050405020304" pitchFamily="18" charset="0"/>
              </a:rPr>
              <a:t>Kronthaler</a:t>
            </a:r>
            <a:r>
              <a:rPr lang="en-GB" sz="1700" noProof="0" dirty="0">
                <a:latin typeface="Times New Roman" panose="02020603050405020304" pitchFamily="18" charset="0"/>
                <a:cs typeface="Times New Roman" panose="02020603050405020304" pitchFamily="18" charset="0"/>
              </a:rPr>
              <a:t>, 2022). </a:t>
            </a:r>
          </a:p>
          <a:p>
            <a:pPr marL="285750" lvl="0" indent="-285750" algn="just">
              <a:buFont typeface="Arial" panose="020B0604020202020204" pitchFamily="34" charset="0"/>
              <a:buChar char="•"/>
            </a:pPr>
            <a:r>
              <a:rPr lang="en-GB" sz="1700" b="1" noProof="0" dirty="0">
                <a:latin typeface="Times New Roman" panose="02020603050405020304" pitchFamily="18" charset="0"/>
                <a:cs typeface="Times New Roman" panose="02020603050405020304" pitchFamily="18" charset="0"/>
              </a:rPr>
              <a:t>Bar Chart: </a:t>
            </a:r>
            <a:r>
              <a:rPr lang="en-GB" sz="1700" noProof="0" dirty="0">
                <a:latin typeface="Times New Roman" panose="02020603050405020304" pitchFamily="18" charset="0"/>
                <a:cs typeface="Times New Roman" panose="02020603050405020304" pitchFamily="18" charset="0"/>
              </a:rPr>
              <a:t>It is applicable in horizontal comparisons. </a:t>
            </a:r>
          </a:p>
          <a:p>
            <a:pPr marL="285750" lvl="0" indent="-285750" algn="just">
              <a:buFont typeface="Arial" panose="020B0604020202020204" pitchFamily="34" charset="0"/>
              <a:buChar char="•"/>
            </a:pPr>
            <a:r>
              <a:rPr lang="en-GB" sz="1700" b="1" noProof="0" dirty="0">
                <a:latin typeface="Times New Roman" panose="02020603050405020304" pitchFamily="18" charset="0"/>
                <a:cs typeface="Times New Roman" panose="02020603050405020304" pitchFamily="18" charset="0"/>
              </a:rPr>
              <a:t>Area Chart: </a:t>
            </a:r>
            <a:r>
              <a:rPr lang="en-GB" sz="1700" noProof="0" dirty="0">
                <a:latin typeface="Times New Roman" panose="02020603050405020304" pitchFamily="18" charset="0"/>
                <a:cs typeface="Times New Roman" panose="02020603050405020304" pitchFamily="18" charset="0"/>
              </a:rPr>
              <a:t>Focuses on the size of change over the, period of time. </a:t>
            </a:r>
          </a:p>
          <a:p>
            <a:pPr algn="just"/>
            <a:r>
              <a:rPr lang="en-GB" sz="1700" noProof="0" dirty="0">
                <a:latin typeface="Times New Roman" panose="02020603050405020304" pitchFamily="18" charset="0"/>
                <a:cs typeface="Times New Roman" panose="02020603050405020304" pitchFamily="18" charset="0"/>
              </a:rPr>
              <a:t>The type of chart to be used is dependent on the data and the message to be communicated.</a:t>
            </a:r>
          </a:p>
        </p:txBody>
      </p:sp>
      <p:sp>
        <p:nvSpPr>
          <p:cNvPr id="9" name="TextBox 8">
            <a:extLst>
              <a:ext uri="{FF2B5EF4-FFF2-40B4-BE49-F238E27FC236}">
                <a16:creationId xmlns:a16="http://schemas.microsoft.com/office/drawing/2014/main" id="{7656FB94-2D58-568C-D1BD-605C75635BE1}"/>
              </a:ext>
            </a:extLst>
          </p:cNvPr>
          <p:cNvSpPr txBox="1"/>
          <p:nvPr/>
        </p:nvSpPr>
        <p:spPr>
          <a:xfrm>
            <a:off x="6661681" y="1921797"/>
            <a:ext cx="6702671" cy="1508105"/>
          </a:xfrm>
          <a:prstGeom prst="rect">
            <a:avLst/>
          </a:prstGeom>
          <a:solidFill>
            <a:schemeClr val="accent4">
              <a:lumMod val="60000"/>
              <a:lumOff val="4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4: Insert the Chart</a:t>
            </a:r>
            <a:endParaRPr lang="en-GB" sz="2000" noProof="0" dirty="0">
              <a:latin typeface="Times New Roman" panose="02020603050405020304" pitchFamily="18" charset="0"/>
              <a:cs typeface="Times New Roman" panose="02020603050405020304" pitchFamily="18" charset="0"/>
            </a:endParaRPr>
          </a:p>
          <a:p>
            <a:pPr algn="just"/>
            <a:r>
              <a:rPr lang="en-GB" noProof="0" dirty="0">
                <a:latin typeface="Times New Roman" panose="02020603050405020304" pitchFamily="18" charset="0"/>
                <a:cs typeface="Times New Roman" panose="02020603050405020304" pitchFamily="18" charset="0"/>
              </a:rPr>
              <a:t>After choosing the type of chart I want, I will then click the chart icon. Excel will automatically create a graph out of the chosen data (Das et al., 2022). The chart will be located on the same work sheet and it can be repositioned or resized once more to be in a clear place.</a:t>
            </a:r>
          </a:p>
        </p:txBody>
      </p:sp>
      <p:sp>
        <p:nvSpPr>
          <p:cNvPr id="10" name="TextBox 9">
            <a:extLst>
              <a:ext uri="{FF2B5EF4-FFF2-40B4-BE49-F238E27FC236}">
                <a16:creationId xmlns:a16="http://schemas.microsoft.com/office/drawing/2014/main" id="{C88971D0-BD7B-1F49-EBE2-D6793F46D42D}"/>
              </a:ext>
            </a:extLst>
          </p:cNvPr>
          <p:cNvSpPr txBox="1"/>
          <p:nvPr/>
        </p:nvSpPr>
        <p:spPr>
          <a:xfrm>
            <a:off x="6791759" y="5995367"/>
            <a:ext cx="6498874" cy="3170099"/>
          </a:xfrm>
          <a:prstGeom prst="rect">
            <a:avLst/>
          </a:prstGeom>
          <a:solidFill>
            <a:srgbClr val="92D050"/>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5: Customise the Chart</a:t>
            </a:r>
            <a:endParaRPr lang="en-GB" sz="2000" noProof="0" dirty="0">
              <a:latin typeface="Times New Roman" panose="02020603050405020304" pitchFamily="18" charset="0"/>
              <a:cs typeface="Times New Roman" panose="02020603050405020304" pitchFamily="18" charset="0"/>
            </a:endParaRPr>
          </a:p>
          <a:p>
            <a:pPr algn="just"/>
            <a:r>
              <a:rPr lang="en-GB" noProof="0" dirty="0">
                <a:latin typeface="Times New Roman" panose="02020603050405020304" pitchFamily="18" charset="0"/>
                <a:cs typeface="Times New Roman" panose="02020603050405020304" pitchFamily="18" charset="0"/>
              </a:rPr>
              <a:t>Increase the readability through alteration of chart features:</a:t>
            </a:r>
          </a:p>
          <a:p>
            <a:pPr marL="285750" lvl="0" indent="-285750" algn="just">
              <a:buFont typeface="Arial" panose="020B0604020202020204" pitchFamily="34" charset="0"/>
              <a:buChar char="•"/>
            </a:pPr>
            <a:r>
              <a:rPr lang="en-GB" b="1" noProof="0" dirty="0">
                <a:latin typeface="Times New Roman" panose="02020603050405020304" pitchFamily="18" charset="0"/>
                <a:cs typeface="Times New Roman" panose="02020603050405020304" pitchFamily="18" charset="0"/>
              </a:rPr>
              <a:t>Chart Title: </a:t>
            </a:r>
            <a:r>
              <a:rPr lang="en-GB" noProof="0" dirty="0">
                <a:latin typeface="Times New Roman" panose="02020603050405020304" pitchFamily="18" charset="0"/>
                <a:cs typeface="Times New Roman" panose="02020603050405020304" pitchFamily="18" charset="0"/>
              </a:rPr>
              <a:t>Add a title that will give an overview of what the chart is all about. </a:t>
            </a:r>
          </a:p>
          <a:p>
            <a:pPr marL="285750" lvl="0" indent="-285750" algn="just">
              <a:buFont typeface="Arial" panose="020B0604020202020204" pitchFamily="34" charset="0"/>
              <a:buChar char="•"/>
            </a:pPr>
            <a:r>
              <a:rPr lang="en-GB" b="1" noProof="0" dirty="0">
                <a:latin typeface="Times New Roman" panose="02020603050405020304" pitchFamily="18" charset="0"/>
                <a:cs typeface="Times New Roman" panose="02020603050405020304" pitchFamily="18" charset="0"/>
              </a:rPr>
              <a:t>Axis Title:</a:t>
            </a:r>
            <a:r>
              <a:rPr lang="en-GB" noProof="0" dirty="0">
                <a:latin typeface="Times New Roman" panose="02020603050405020304" pitchFamily="18" charset="0"/>
                <a:cs typeface="Times New Roman" panose="02020603050405020304" pitchFamily="18" charset="0"/>
              </a:rPr>
              <a:t> Label the X-axis and Y-axis for context. </a:t>
            </a:r>
          </a:p>
          <a:p>
            <a:pPr marL="285750" lvl="0" indent="-285750" algn="just">
              <a:buFont typeface="Arial" panose="020B0604020202020204" pitchFamily="34" charset="0"/>
              <a:buChar char="•"/>
            </a:pPr>
            <a:r>
              <a:rPr lang="en-GB" b="1" noProof="0" dirty="0">
                <a:latin typeface="Times New Roman" panose="02020603050405020304" pitchFamily="18" charset="0"/>
                <a:cs typeface="Times New Roman" panose="02020603050405020304" pitchFamily="18" charset="0"/>
              </a:rPr>
              <a:t>Legend: </a:t>
            </a:r>
            <a:r>
              <a:rPr lang="en-GB" noProof="0" dirty="0">
                <a:latin typeface="Times New Roman" panose="02020603050405020304" pitchFamily="18" charset="0"/>
                <a:cs typeface="Times New Roman" panose="02020603050405020304" pitchFamily="18" charset="0"/>
              </a:rPr>
              <a:t>Adjust the place or the design to be more understandable (Microsoft, 2024). </a:t>
            </a:r>
          </a:p>
          <a:p>
            <a:pPr marL="285750" lvl="0" indent="-285750" algn="just">
              <a:buFont typeface="Arial" panose="020B0604020202020204" pitchFamily="34" charset="0"/>
              <a:buChar char="•"/>
            </a:pPr>
            <a:r>
              <a:rPr lang="en-GB" b="1" noProof="0" dirty="0">
                <a:latin typeface="Times New Roman" panose="02020603050405020304" pitchFamily="18" charset="0"/>
                <a:cs typeface="Times New Roman" panose="02020603050405020304" pitchFamily="18" charset="0"/>
              </a:rPr>
              <a:t>Data Labels:</a:t>
            </a:r>
            <a:r>
              <a:rPr lang="en-GB" noProof="0" dirty="0">
                <a:latin typeface="Times New Roman" panose="02020603050405020304" pitchFamily="18" charset="0"/>
                <a:cs typeface="Times New Roman" panose="02020603050405020304" pitchFamily="18" charset="0"/>
              </a:rPr>
              <a:t> The values are presented on the chart in order to comprehend. </a:t>
            </a:r>
          </a:p>
          <a:p>
            <a:pPr marL="285750" lvl="0" indent="-285750" algn="just">
              <a:buFont typeface="Arial" panose="020B0604020202020204" pitchFamily="34" charset="0"/>
              <a:buChar char="•"/>
            </a:pPr>
            <a:r>
              <a:rPr lang="en-GB" b="1" noProof="0" dirty="0">
                <a:latin typeface="Times New Roman" panose="02020603050405020304" pitchFamily="18" charset="0"/>
                <a:cs typeface="Times New Roman" panose="02020603050405020304" pitchFamily="18" charset="0"/>
              </a:rPr>
              <a:t>Colours and Styles: </a:t>
            </a:r>
            <a:r>
              <a:rPr lang="en-GB" noProof="0" dirty="0">
                <a:latin typeface="Times New Roman" panose="02020603050405020304" pitchFamily="18" charset="0"/>
                <a:cs typeface="Times New Roman" panose="02020603050405020304" pitchFamily="18" charset="0"/>
              </a:rPr>
              <a:t>With the formatting properties, it is easy to make categories more prominent or make things look good.</a:t>
            </a:r>
          </a:p>
        </p:txBody>
      </p:sp>
      <p:sp>
        <p:nvSpPr>
          <p:cNvPr id="11" name="TextBox 10">
            <a:extLst>
              <a:ext uri="{FF2B5EF4-FFF2-40B4-BE49-F238E27FC236}">
                <a16:creationId xmlns:a16="http://schemas.microsoft.com/office/drawing/2014/main" id="{6D30C922-9249-36FE-9E78-ECB451A8C531}"/>
              </a:ext>
            </a:extLst>
          </p:cNvPr>
          <p:cNvSpPr txBox="1"/>
          <p:nvPr/>
        </p:nvSpPr>
        <p:spPr>
          <a:xfrm>
            <a:off x="13420713" y="61556"/>
            <a:ext cx="5970244" cy="1785104"/>
          </a:xfrm>
          <a:prstGeom prst="rect">
            <a:avLst/>
          </a:prstGeom>
          <a:solidFill>
            <a:schemeClr val="accent5">
              <a:lumMod val="60000"/>
              <a:lumOff val="4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Step 6: Review and Finalise</a:t>
            </a:r>
            <a:endParaRPr lang="en-GB" sz="2000" noProof="0" dirty="0">
              <a:latin typeface="Times New Roman" panose="02020603050405020304" pitchFamily="18" charset="0"/>
              <a:cs typeface="Times New Roman" panose="02020603050405020304" pitchFamily="18" charset="0"/>
            </a:endParaRPr>
          </a:p>
          <a:p>
            <a:pPr algn="just"/>
            <a:r>
              <a:rPr lang="en-GB" noProof="0" dirty="0">
                <a:latin typeface="Times New Roman" panose="02020603050405020304" pitchFamily="18" charset="0"/>
                <a:cs typeface="Times New Roman" panose="02020603050405020304" pitchFamily="18" charset="0"/>
              </a:rPr>
              <a:t>Cross check the chart to check the correct representation of data. Cheque labels, values and format. It is possible to relocate charts to another sheet in order to make presentations or copy them to the report and slides in order to document them professionally.</a:t>
            </a:r>
          </a:p>
        </p:txBody>
      </p:sp>
      <p:sp>
        <p:nvSpPr>
          <p:cNvPr id="13" name="TextBox 12">
            <a:extLst>
              <a:ext uri="{FF2B5EF4-FFF2-40B4-BE49-F238E27FC236}">
                <a16:creationId xmlns:a16="http://schemas.microsoft.com/office/drawing/2014/main" id="{9D8D51C3-B483-0F26-81BF-9C70D27CC865}"/>
              </a:ext>
            </a:extLst>
          </p:cNvPr>
          <p:cNvSpPr txBox="1"/>
          <p:nvPr/>
        </p:nvSpPr>
        <p:spPr>
          <a:xfrm>
            <a:off x="13506927" y="5995367"/>
            <a:ext cx="5742120" cy="1785104"/>
          </a:xfrm>
          <a:prstGeom prst="rect">
            <a:avLst/>
          </a:prstGeom>
          <a:solidFill>
            <a:schemeClr val="accent2">
              <a:lumMod val="40000"/>
              <a:lumOff val="60000"/>
            </a:schemeClr>
          </a:solidFill>
        </p:spPr>
        <p:txBody>
          <a:bodyPr wrap="square">
            <a:spAutoFit/>
          </a:bodyPr>
          <a:lstStyle/>
          <a:p>
            <a:pPr algn="just"/>
            <a:r>
              <a:rPr lang="en-GB" sz="2000" b="1" noProof="0" dirty="0">
                <a:latin typeface="Times New Roman" panose="02020603050405020304" pitchFamily="18" charset="0"/>
                <a:cs typeface="Times New Roman" panose="02020603050405020304" pitchFamily="18" charset="0"/>
              </a:rPr>
              <a:t>Conclusion </a:t>
            </a:r>
          </a:p>
          <a:p>
            <a:pPr algn="just"/>
            <a:r>
              <a:rPr lang="en-GB" noProof="0" dirty="0">
                <a:latin typeface="Times New Roman" panose="02020603050405020304" pitchFamily="18" charset="0"/>
                <a:cs typeface="Times New Roman" panose="02020603050405020304" pitchFamily="18" charset="0"/>
              </a:rPr>
              <a:t>Excel charts are useful tools of effective data communication. When properly prepared, selected and customised, insights become provided in a clear manner and, as a result, data analysis will be more available and appealing to the eye.</a:t>
            </a:r>
          </a:p>
        </p:txBody>
      </p:sp>
      <p:pic>
        <p:nvPicPr>
          <p:cNvPr id="15" name="Picture 14">
            <a:extLst>
              <a:ext uri="{FF2B5EF4-FFF2-40B4-BE49-F238E27FC236}">
                <a16:creationId xmlns:a16="http://schemas.microsoft.com/office/drawing/2014/main" id="{4104CC1C-6FD1-56C9-CEC4-78AD07D86215}"/>
              </a:ext>
            </a:extLst>
          </p:cNvPr>
          <p:cNvPicPr>
            <a:picLocks noChangeAspect="1"/>
          </p:cNvPicPr>
          <p:nvPr/>
        </p:nvPicPr>
        <p:blipFill>
          <a:blip r:embed="rId2"/>
          <a:stretch>
            <a:fillRect/>
          </a:stretch>
        </p:blipFill>
        <p:spPr>
          <a:xfrm>
            <a:off x="20230" y="4173951"/>
            <a:ext cx="6641451" cy="1508105"/>
          </a:xfrm>
          <a:prstGeom prst="rect">
            <a:avLst/>
          </a:prstGeom>
        </p:spPr>
      </p:pic>
      <p:pic>
        <p:nvPicPr>
          <p:cNvPr id="17" name="Picture 16">
            <a:extLst>
              <a:ext uri="{FF2B5EF4-FFF2-40B4-BE49-F238E27FC236}">
                <a16:creationId xmlns:a16="http://schemas.microsoft.com/office/drawing/2014/main" id="{D976BC33-476B-AABC-90E9-5E69A7169757}"/>
              </a:ext>
            </a:extLst>
          </p:cNvPr>
          <p:cNvPicPr>
            <a:picLocks noChangeAspect="1"/>
          </p:cNvPicPr>
          <p:nvPr/>
        </p:nvPicPr>
        <p:blipFill>
          <a:blip r:embed="rId3"/>
          <a:stretch>
            <a:fillRect/>
          </a:stretch>
        </p:blipFill>
        <p:spPr>
          <a:xfrm>
            <a:off x="20230" y="7312401"/>
            <a:ext cx="6641451" cy="1477328"/>
          </a:xfrm>
          <a:prstGeom prst="rect">
            <a:avLst/>
          </a:prstGeom>
        </p:spPr>
      </p:pic>
      <p:pic>
        <p:nvPicPr>
          <p:cNvPr id="21" name="Picture 20">
            <a:extLst>
              <a:ext uri="{FF2B5EF4-FFF2-40B4-BE49-F238E27FC236}">
                <a16:creationId xmlns:a16="http://schemas.microsoft.com/office/drawing/2014/main" id="{9D4D091A-9A03-81F5-1CD8-1660407AC40B}"/>
              </a:ext>
            </a:extLst>
          </p:cNvPr>
          <p:cNvPicPr>
            <a:picLocks noChangeAspect="1"/>
          </p:cNvPicPr>
          <p:nvPr/>
        </p:nvPicPr>
        <p:blipFill>
          <a:blip r:embed="rId4"/>
          <a:stretch>
            <a:fillRect/>
          </a:stretch>
        </p:blipFill>
        <p:spPr>
          <a:xfrm>
            <a:off x="6729612" y="3505041"/>
            <a:ext cx="6566807" cy="2444116"/>
          </a:xfrm>
          <a:prstGeom prst="rect">
            <a:avLst/>
          </a:prstGeom>
        </p:spPr>
      </p:pic>
      <p:pic>
        <p:nvPicPr>
          <p:cNvPr id="23" name="Picture 22">
            <a:extLst>
              <a:ext uri="{FF2B5EF4-FFF2-40B4-BE49-F238E27FC236}">
                <a16:creationId xmlns:a16="http://schemas.microsoft.com/office/drawing/2014/main" id="{28B69A5A-CB04-BF08-6B79-59BA250A686C}"/>
              </a:ext>
            </a:extLst>
          </p:cNvPr>
          <p:cNvPicPr>
            <a:picLocks noChangeAspect="1"/>
          </p:cNvPicPr>
          <p:nvPr/>
        </p:nvPicPr>
        <p:blipFill>
          <a:blip r:embed="rId5"/>
          <a:stretch>
            <a:fillRect/>
          </a:stretch>
        </p:blipFill>
        <p:spPr>
          <a:xfrm>
            <a:off x="6729612" y="9222952"/>
            <a:ext cx="6634740" cy="2586362"/>
          </a:xfrm>
          <a:prstGeom prst="rect">
            <a:avLst/>
          </a:prstGeom>
        </p:spPr>
      </p:pic>
      <p:graphicFrame>
        <p:nvGraphicFramePr>
          <p:cNvPr id="24" name="Chart 23">
            <a:extLst>
              <a:ext uri="{FF2B5EF4-FFF2-40B4-BE49-F238E27FC236}">
                <a16:creationId xmlns:a16="http://schemas.microsoft.com/office/drawing/2014/main" id="{822A3660-46F4-53B7-3337-2F8DD422CA6C}"/>
              </a:ext>
            </a:extLst>
          </p:cNvPr>
          <p:cNvGraphicFramePr>
            <a:graphicFrameLocks/>
          </p:cNvGraphicFramePr>
          <p:nvPr>
            <p:extLst>
              <p:ext uri="{D42A27DB-BD31-4B8C-83A1-F6EECF244321}">
                <p14:modId xmlns:p14="http://schemas.microsoft.com/office/powerpoint/2010/main" val="3954331824"/>
              </p:ext>
            </p:extLst>
          </p:nvPr>
        </p:nvGraphicFramePr>
        <p:xfrm>
          <a:off x="13562623" y="1983898"/>
          <a:ext cx="5686424" cy="3698158"/>
        </p:xfrm>
        <a:graphic>
          <a:graphicData uri="http://schemas.openxmlformats.org/drawingml/2006/chart">
            <c:chart xmlns:c="http://schemas.openxmlformats.org/drawingml/2006/chart" xmlns:r="http://schemas.openxmlformats.org/officeDocument/2006/relationships" r:id="rId6"/>
          </a:graphicData>
        </a:graphic>
      </p:graphicFrame>
      <p:sp>
        <p:nvSpPr>
          <p:cNvPr id="25" name="TextBox 24">
            <a:extLst>
              <a:ext uri="{FF2B5EF4-FFF2-40B4-BE49-F238E27FC236}">
                <a16:creationId xmlns:a16="http://schemas.microsoft.com/office/drawing/2014/main" id="{B303E0CE-0B0C-96D2-AF1D-0E01BE557BDB}"/>
              </a:ext>
            </a:extLst>
          </p:cNvPr>
          <p:cNvSpPr txBox="1"/>
          <p:nvPr/>
        </p:nvSpPr>
        <p:spPr>
          <a:xfrm>
            <a:off x="13494430" y="7931329"/>
            <a:ext cx="5686424" cy="3877985"/>
          </a:xfrm>
          <a:prstGeom prst="rect">
            <a:avLst/>
          </a:prstGeom>
          <a:solidFill>
            <a:srgbClr val="00B0F0"/>
          </a:solidFill>
        </p:spPr>
        <p:txBody>
          <a:bodyPr wrap="square">
            <a:spAutoFit/>
          </a:bodyPr>
          <a:lstStyle/>
          <a:p>
            <a:pPr algn="just"/>
            <a:r>
              <a:rPr lang="en-US" sz="2000" b="1" dirty="0">
                <a:latin typeface="Times New Roman" panose="02020603050405020304" pitchFamily="18" charset="0"/>
                <a:cs typeface="Times New Roman" panose="02020603050405020304" pitchFamily="18" charset="0"/>
              </a:rPr>
              <a:t>References</a:t>
            </a:r>
            <a:endParaRPr lang="en-US" sz="20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Das, B.K., Jha, D.N., Sahu, S.K., Yadav, A.K., Raman, R.K. and Kartikeyan, M. (2022). Introduction to Electronic Spreadsheet and Microsoft Excel. </a:t>
            </a:r>
            <a:r>
              <a:rPr lang="en-US" sz="1600" i="1" dirty="0">
                <a:latin typeface="Times New Roman" panose="02020603050405020304" pitchFamily="18" charset="0"/>
                <a:cs typeface="Times New Roman" panose="02020603050405020304" pitchFamily="18" charset="0"/>
              </a:rPr>
              <a:t>Concept Building in Fisheries Data Analysis</a:t>
            </a:r>
            <a:r>
              <a:rPr lang="en-US" sz="1600" dirty="0">
                <a:latin typeface="Times New Roman" panose="02020603050405020304" pitchFamily="18" charset="0"/>
                <a:cs typeface="Times New Roman" panose="02020603050405020304" pitchFamily="18" charset="0"/>
              </a:rPr>
              <a:t>, pp.195–208. </a:t>
            </a:r>
            <a:r>
              <a:rPr lang="en-US" sz="1600" dirty="0" err="1">
                <a:latin typeface="Times New Roman" panose="02020603050405020304" pitchFamily="18" charset="0"/>
                <a:cs typeface="Times New Roman" panose="02020603050405020304" pitchFamily="18" charset="0"/>
              </a:rPr>
              <a:t>doi:https</a:t>
            </a:r>
            <a:r>
              <a:rPr lang="en-US" sz="1600" dirty="0">
                <a:latin typeface="Times New Roman" panose="02020603050405020304" pitchFamily="18" charset="0"/>
                <a:cs typeface="Times New Roman" panose="02020603050405020304" pitchFamily="18" charset="0"/>
              </a:rPr>
              <a:t>://doi.org/10.1007/978-981-19-4411-6_11.</a:t>
            </a:r>
          </a:p>
          <a:p>
            <a:pPr algn="just"/>
            <a:r>
              <a:rPr lang="en-US" sz="1600" dirty="0" err="1">
                <a:latin typeface="Times New Roman" panose="02020603050405020304" pitchFamily="18" charset="0"/>
                <a:cs typeface="Times New Roman" panose="02020603050405020304" pitchFamily="18" charset="0"/>
              </a:rPr>
              <a:t>Kronthaler</a:t>
            </a:r>
            <a:r>
              <a:rPr lang="en-US" sz="1600" dirty="0">
                <a:latin typeface="Times New Roman" panose="02020603050405020304" pitchFamily="18" charset="0"/>
                <a:cs typeface="Times New Roman" panose="02020603050405020304" pitchFamily="18" charset="0"/>
              </a:rPr>
              <a:t>, F. (2022). </a:t>
            </a:r>
            <a:r>
              <a:rPr lang="en-US" sz="1600" i="1" dirty="0">
                <a:latin typeface="Times New Roman" panose="02020603050405020304" pitchFamily="18" charset="0"/>
                <a:cs typeface="Times New Roman" panose="02020603050405020304" pitchFamily="18" charset="0"/>
              </a:rPr>
              <a:t>Statistics Applied With Excel</a:t>
            </a:r>
            <a:r>
              <a:rPr lang="en-US" sz="1600" dirty="0">
                <a:latin typeface="Times New Roman" panose="02020603050405020304" pitchFamily="18" charset="0"/>
                <a:cs typeface="Times New Roman" panose="02020603050405020304" pitchFamily="18" charset="0"/>
              </a:rPr>
              <a:t>. Springer Nature.</a:t>
            </a:r>
          </a:p>
          <a:p>
            <a:pPr algn="just"/>
            <a:r>
              <a:rPr lang="en-US" sz="1600" dirty="0">
                <a:latin typeface="Times New Roman" panose="02020603050405020304" pitchFamily="18" charset="0"/>
                <a:cs typeface="Times New Roman" panose="02020603050405020304" pitchFamily="18" charset="0"/>
              </a:rPr>
              <a:t>Microsoft (2024). </a:t>
            </a:r>
            <a:r>
              <a:rPr lang="en-US" sz="1600" i="1" dirty="0">
                <a:latin typeface="Times New Roman" panose="02020603050405020304" pitchFamily="18" charset="0"/>
                <a:cs typeface="Times New Roman" panose="02020603050405020304" pitchFamily="18" charset="0"/>
              </a:rPr>
              <a:t>Create a chart from start to finish</a:t>
            </a:r>
            <a:r>
              <a:rPr lang="en-US" sz="1600" dirty="0">
                <a:latin typeface="Times New Roman" panose="02020603050405020304" pitchFamily="18" charset="0"/>
                <a:cs typeface="Times New Roman" panose="02020603050405020304" pitchFamily="18" charset="0"/>
              </a:rPr>
              <a:t>. [online] support.microsoft.com. Available at: https://support.microsoft.com/en-us/office/create-a-chart-from-start-to-finish-0baf399e-dd61-4e18-8a73-b3fd5d5680c2 [Accessed 30 Mar. 2026].</a:t>
            </a:r>
          </a:p>
          <a:p>
            <a:pPr algn="just"/>
            <a:r>
              <a:rPr lang="en-US" sz="1600" dirty="0" err="1">
                <a:latin typeface="Times New Roman" panose="02020603050405020304" pitchFamily="18" charset="0"/>
                <a:cs typeface="Times New Roman" panose="02020603050405020304" pitchFamily="18" charset="0"/>
              </a:rPr>
              <a:t>Mustafy</a:t>
            </a:r>
            <a:r>
              <a:rPr lang="en-US" sz="1600" dirty="0">
                <a:latin typeface="Times New Roman" panose="02020603050405020304" pitchFamily="18" charset="0"/>
                <a:cs typeface="Times New Roman" panose="02020603050405020304" pitchFamily="18" charset="0"/>
              </a:rPr>
              <a:t> and Tauhid, U. (2024). Excel. </a:t>
            </a:r>
            <a:r>
              <a:rPr lang="en-US" sz="1600" i="1" dirty="0">
                <a:latin typeface="Times New Roman" panose="02020603050405020304" pitchFamily="18" charset="0"/>
                <a:cs typeface="Times New Roman" panose="02020603050405020304" pitchFamily="18" charset="0"/>
              </a:rPr>
              <a:t>Statistics and Data Analysis for Engineers and Scientists</a:t>
            </a:r>
            <a:r>
              <a:rPr lang="en-US" sz="1600" dirty="0">
                <a:latin typeface="Times New Roman" panose="02020603050405020304" pitchFamily="18" charset="0"/>
                <a:cs typeface="Times New Roman" panose="02020603050405020304" pitchFamily="18" charset="0"/>
              </a:rPr>
              <a:t>, pp.81–134. </a:t>
            </a:r>
            <a:r>
              <a:rPr lang="en-US" sz="1600" dirty="0" err="1">
                <a:latin typeface="Times New Roman" panose="02020603050405020304" pitchFamily="18" charset="0"/>
                <a:cs typeface="Times New Roman" panose="02020603050405020304" pitchFamily="18" charset="0"/>
              </a:rPr>
              <a:t>doi:https</a:t>
            </a:r>
            <a:r>
              <a:rPr lang="en-US" sz="1600" dirty="0">
                <a:latin typeface="Times New Roman" panose="02020603050405020304" pitchFamily="18" charset="0"/>
                <a:cs typeface="Times New Roman" panose="02020603050405020304" pitchFamily="18" charset="0"/>
              </a:rPr>
              <a:t>://doi.org/10.1007/978-981-99-4661-7_3.</a:t>
            </a:r>
          </a:p>
        </p:txBody>
      </p:sp>
    </p:spTree>
    <p:extLst>
      <p:ext uri="{BB962C8B-B14F-4D97-AF65-F5344CB8AC3E}">
        <p14:creationId xmlns:p14="http://schemas.microsoft.com/office/powerpoint/2010/main" val="209929044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98">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78</TotalTime>
  <Words>758</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2013 - 2022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pc</cp:lastModifiedBy>
  <cp:revision>15</cp:revision>
  <dcterms:modified xsi:type="dcterms:W3CDTF">2026-03-30T04:30:04Z</dcterms:modified>
</cp:coreProperties>
</file>