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9"/>
  </p:notesMasterIdLst>
  <p:sldIdLst>
    <p:sldId id="326" r:id="rId2"/>
    <p:sldId id="312" r:id="rId3"/>
    <p:sldId id="277" r:id="rId4"/>
    <p:sldId id="298" r:id="rId5"/>
    <p:sldId id="313" r:id="rId6"/>
    <p:sldId id="318" r:id="rId7"/>
    <p:sldId id="319" r:id="rId8"/>
    <p:sldId id="320" r:id="rId9"/>
    <p:sldId id="305" r:id="rId10"/>
    <p:sldId id="307" r:id="rId11"/>
    <p:sldId id="321" r:id="rId12"/>
    <p:sldId id="308" r:id="rId13"/>
    <p:sldId id="304" r:id="rId14"/>
    <p:sldId id="327" r:id="rId15"/>
    <p:sldId id="260" r:id="rId16"/>
    <p:sldId id="328" r:id="rId17"/>
    <p:sldId id="329" r:id="rId18"/>
    <p:sldId id="263" r:id="rId19"/>
    <p:sldId id="330" r:id="rId20"/>
    <p:sldId id="265" r:id="rId21"/>
    <p:sldId id="266" r:id="rId22"/>
    <p:sldId id="257" r:id="rId23"/>
    <p:sldId id="259" r:id="rId24"/>
    <p:sldId id="317" r:id="rId25"/>
    <p:sldId id="314" r:id="rId26"/>
    <p:sldId id="315" r:id="rId27"/>
    <p:sldId id="323" r:id="rId28"/>
    <p:sldId id="324" r:id="rId29"/>
    <p:sldId id="325" r:id="rId30"/>
    <p:sldId id="261" r:id="rId31"/>
    <p:sldId id="264" r:id="rId32"/>
    <p:sldId id="322" r:id="rId33"/>
    <p:sldId id="310" r:id="rId34"/>
    <p:sldId id="300" r:id="rId35"/>
    <p:sldId id="296" r:id="rId36"/>
    <p:sldId id="268" r:id="rId37"/>
    <p:sldId id="262" r:id="rId3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764" autoAdjust="0"/>
    <p:restoredTop sz="94660"/>
  </p:normalViewPr>
  <p:slideViewPr>
    <p:cSldViewPr snapToGrid="0">
      <p:cViewPr varScale="1">
        <p:scale>
          <a:sx n="49" d="100"/>
          <a:sy n="49" d="100"/>
        </p:scale>
        <p:origin x="67" y="11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8D2C890-9739-4157-8F62-AE0B5BC1F2F2}" type="datetimeFigureOut">
              <a:rPr lang="en-IN" smtClean="0"/>
              <a:t>13-12-2023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A8E2CEF-92FC-4D70-85B8-67C03F779391}" type="slidenum">
              <a:rPr lang="en-IN" smtClean="0"/>
              <a:t>‹#›</a:t>
            </a:fld>
            <a:endParaRPr lang="en-IN"/>
          </a:p>
        </p:txBody>
      </p:sp>
    </p:spTree>
    <p:extLst>
      <p:ext uri="{BB962C8B-B14F-4D97-AF65-F5344CB8AC3E}">
        <p14:creationId xmlns:p14="http://schemas.microsoft.com/office/powerpoint/2010/main" val="27733732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The widespread occurrence of anorexia among </a:t>
            </a:r>
            <a:r>
              <a:rPr lang="en-US" dirty="0"/>
              <a:t>Adolescents</a:t>
            </a:r>
            <a:r>
              <a:rPr lang="en-US" sz="1200" b="0" i="0" u="none" strike="noStrike" kern="1200" dirty="0">
                <a:solidFill>
                  <a:schemeClr val="tx1"/>
                </a:solidFill>
                <a:latin typeface="+mn-lt"/>
                <a:ea typeface="+mn-ea"/>
                <a:cs typeface="+mn-cs"/>
              </a:rPr>
              <a:t> girls and its significant impact on families and communities highlights the need for comprehensive strategies to tackle this problem. An all-encompassing therapeutic strategy should include individual psychotherapy, pharmaceutical therapies, educational activities, public awareness campaigns, and community-based projects. The aim of these strategies is to foster a positive image of one's own physical appearance and deter the occurrence of eating disorders among </a:t>
            </a:r>
            <a:r>
              <a:rPr lang="en-US" dirty="0"/>
              <a:t>Adolescents girls</a:t>
            </a:r>
            <a:r>
              <a:rPr lang="en-US" sz="1200" b="0" i="0" u="none" strike="noStrike" kern="1200" dirty="0">
                <a:solidFill>
                  <a:schemeClr val="tx1"/>
                </a:solidFill>
                <a:latin typeface="+mn-lt"/>
                <a:ea typeface="+mn-ea"/>
                <a:cs typeface="+mn-cs"/>
              </a:rPr>
              <a:t>. Moreover, it is important to establish nurturing conditions within families and communities in order to promptly detect, manage, and maintain the recovery of teenage girls who are impacted.</a:t>
            </a:r>
            <a:endParaRPr lang="en-US" dirty="0"/>
          </a:p>
        </p:txBody>
      </p:sp>
      <p:sp>
        <p:nvSpPr>
          <p:cNvPr id="4" name="Slide Number Placeholder 3"/>
          <p:cNvSpPr>
            <a:spLocks noGrp="1"/>
          </p:cNvSpPr>
          <p:nvPr>
            <p:ph type="sldNum" sz="quarter" idx="10"/>
          </p:nvPr>
        </p:nvSpPr>
        <p:spPr/>
        <p:txBody>
          <a:bodyPr/>
          <a:lstStyle/>
          <a:p>
            <a:fld id="{77C85FD7-1DF5-4EE3-92AC-2EF70400F9E4}" type="slidenum">
              <a:rPr lang="en-US" smtClean="0"/>
              <a:pPr/>
              <a:t>14</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Based on the ideas of health promotion, the </a:t>
            </a:r>
            <a:r>
              <a:rPr lang="en-US" sz="1200" b="0" i="0" u="none" strike="noStrike" kern="1200" dirty="0" err="1">
                <a:solidFill>
                  <a:schemeClr val="tx1"/>
                </a:solidFill>
                <a:latin typeface="+mn-lt"/>
                <a:ea typeface="+mn-ea"/>
                <a:cs typeface="+mn-cs"/>
              </a:rPr>
              <a:t>Ewles</a:t>
            </a:r>
            <a:r>
              <a:rPr lang="en-US" sz="1200" b="0" i="0" u="none" strike="noStrike" kern="1200" dirty="0">
                <a:solidFill>
                  <a:schemeClr val="tx1"/>
                </a:solidFill>
                <a:latin typeface="+mn-lt"/>
                <a:ea typeface="+mn-ea"/>
                <a:cs typeface="+mn-cs"/>
              </a:rPr>
              <a:t> and </a:t>
            </a:r>
            <a:r>
              <a:rPr lang="en-US" sz="1200" b="0" i="0" u="none" strike="noStrike" kern="1200" dirty="0" err="1">
                <a:solidFill>
                  <a:schemeClr val="tx1"/>
                </a:solidFill>
                <a:latin typeface="+mn-lt"/>
                <a:ea typeface="+mn-ea"/>
                <a:cs typeface="+mn-cs"/>
              </a:rPr>
              <a:t>Simnett</a:t>
            </a:r>
            <a:r>
              <a:rPr lang="en-US" sz="1200" b="0" i="0" u="none" strike="noStrike" kern="1200" dirty="0">
                <a:solidFill>
                  <a:schemeClr val="tx1"/>
                </a:solidFill>
                <a:latin typeface="+mn-lt"/>
                <a:ea typeface="+mn-ea"/>
                <a:cs typeface="+mn-cs"/>
              </a:rPr>
              <a:t> model provides a strong foundation for managing the intricacies of anorexia nervosa. This paradigm, well known for its holistic method, emphasizes the treatment of the illness as well as the larger picture of health, which includes environmental, social, and psychological aspects. Selecting this model provides a methodical and comprehensive approach to address the various elements that the disorder presents.</a:t>
            </a:r>
            <a:endParaRPr lang="en-US" b="0" dirty="0"/>
          </a:p>
          <a:p>
            <a:br>
              <a:rPr lang="en-US" dirty="0"/>
            </a:br>
            <a:endParaRPr lang="en-US" dirty="0"/>
          </a:p>
        </p:txBody>
      </p:sp>
      <p:sp>
        <p:nvSpPr>
          <p:cNvPr id="4" name="Slide Number Placeholder 3"/>
          <p:cNvSpPr>
            <a:spLocks noGrp="1"/>
          </p:cNvSpPr>
          <p:nvPr>
            <p:ph type="sldNum" sz="quarter" idx="10"/>
          </p:nvPr>
        </p:nvSpPr>
        <p:spPr/>
        <p:txBody>
          <a:bodyPr/>
          <a:lstStyle/>
          <a:p>
            <a:fld id="{77C85FD7-1DF5-4EE3-92AC-2EF70400F9E4}" type="slidenum">
              <a:rPr lang="en-US" smtClean="0"/>
              <a:pPr/>
              <a:t>15</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An epidemiological analysis offers a quantitative basis for comprehending the prevalence and difficulties associated with anorexia in </a:t>
            </a:r>
            <a:r>
              <a:rPr lang="en-US" sz="1200" dirty="0"/>
              <a:t>adolescent girls</a:t>
            </a:r>
            <a:r>
              <a:rPr lang="en-US" sz="1200" b="0" i="0" u="none" strike="noStrike" kern="1200" dirty="0">
                <a:solidFill>
                  <a:schemeClr val="tx1"/>
                </a:solidFill>
                <a:latin typeface="+mn-lt"/>
                <a:ea typeface="+mn-ea"/>
                <a:cs typeface="+mn-cs"/>
              </a:rPr>
              <a:t> in the United Kingdom. Focus groups and surveys with </a:t>
            </a:r>
            <a:r>
              <a:rPr lang="en-US" sz="1200" dirty="0"/>
              <a:t>adolescent girls</a:t>
            </a:r>
            <a:r>
              <a:rPr lang="en-US" sz="1200" b="0" i="0" u="none" strike="noStrike" kern="1200" dirty="0">
                <a:solidFill>
                  <a:schemeClr val="tx1"/>
                </a:solidFill>
                <a:latin typeface="+mn-lt"/>
                <a:ea typeface="+mn-ea"/>
                <a:cs typeface="+mn-cs"/>
              </a:rPr>
              <a:t> provide qualitative insights into their particular needs and experiences. The literature review guarantees evidence-based interventions by taking into account anorexia prevalence, risk factors, and successful strategies.</a:t>
            </a:r>
            <a:endParaRPr lang="en-US" dirty="0"/>
          </a:p>
        </p:txBody>
      </p:sp>
      <p:sp>
        <p:nvSpPr>
          <p:cNvPr id="4" name="Slide Number Placeholder 3"/>
          <p:cNvSpPr>
            <a:spLocks noGrp="1"/>
          </p:cNvSpPr>
          <p:nvPr>
            <p:ph type="sldNum" sz="quarter" idx="10"/>
          </p:nvPr>
        </p:nvSpPr>
        <p:spPr/>
        <p:txBody>
          <a:bodyPr/>
          <a:lstStyle/>
          <a:p>
            <a:fld id="{77C85FD7-1DF5-4EE3-92AC-2EF70400F9E4}" type="slidenum">
              <a:rPr lang="en-US" smtClean="0"/>
              <a:pPr/>
              <a:t>16</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Developing SMART objectives guarantees a focused and efficient strategy, tackling the unique obstacles that </a:t>
            </a:r>
            <a:r>
              <a:rPr lang="en-US" sz="1200" dirty="0"/>
              <a:t>adolescent girls </a:t>
            </a:r>
            <a:r>
              <a:rPr lang="en-US" sz="1200" b="0" i="0" u="none" strike="noStrike" kern="1200" dirty="0">
                <a:solidFill>
                  <a:schemeClr val="tx1"/>
                </a:solidFill>
                <a:latin typeface="+mn-lt"/>
                <a:ea typeface="+mn-ea"/>
                <a:cs typeface="+mn-cs"/>
              </a:rPr>
              <a:t>in the UK encounter due to anorexia. Setting collaborative goals involves important stakeholders and promotes a comprehensive approach involving parents, educators, and healthcare providers. Setting prevention and support goals first highlights a comprehensive approach that aims to prevent </a:t>
            </a:r>
            <a:r>
              <a:rPr lang="en-US" sz="1200" dirty="0"/>
              <a:t>adolescent girls</a:t>
            </a:r>
            <a:r>
              <a:rPr lang="en-US" sz="1200" b="0" i="0" u="none" strike="noStrike" kern="1200" dirty="0">
                <a:solidFill>
                  <a:schemeClr val="tx1"/>
                </a:solidFill>
                <a:latin typeface="+mn-lt"/>
                <a:ea typeface="+mn-ea"/>
                <a:cs typeface="+mn-cs"/>
              </a:rPr>
              <a:t> anorexia while also offering strong support networks in line with the goals of holistic well-being.</a:t>
            </a:r>
            <a:endParaRPr lang="en-US" b="0" dirty="0"/>
          </a:p>
          <a:p>
            <a:br>
              <a:rPr lang="en-US" dirty="0"/>
            </a:br>
            <a:endParaRPr lang="en-US" dirty="0"/>
          </a:p>
        </p:txBody>
      </p:sp>
      <p:sp>
        <p:nvSpPr>
          <p:cNvPr id="4" name="Slide Number Placeholder 3"/>
          <p:cNvSpPr>
            <a:spLocks noGrp="1"/>
          </p:cNvSpPr>
          <p:nvPr>
            <p:ph type="sldNum" sz="quarter" idx="10"/>
          </p:nvPr>
        </p:nvSpPr>
        <p:spPr/>
        <p:txBody>
          <a:bodyPr/>
          <a:lstStyle/>
          <a:p>
            <a:fld id="{77C85FD7-1DF5-4EE3-92AC-2EF70400F9E4}" type="slidenum">
              <a:rPr lang="en-US" smtClean="0"/>
              <a:pPr/>
              <a:t>17</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Developing strategies with a youth focus takes into account the digital preferences of </a:t>
            </a:r>
            <a:r>
              <a:rPr lang="en-US" sz="1200" dirty="0"/>
              <a:t>adolescent girls</a:t>
            </a:r>
            <a:r>
              <a:rPr lang="en-US" sz="1200" b="0" i="0" u="none" strike="noStrike" kern="1200" dirty="0">
                <a:solidFill>
                  <a:schemeClr val="tx1"/>
                </a:solidFill>
                <a:latin typeface="+mn-lt"/>
                <a:ea typeface="+mn-ea"/>
                <a:cs typeface="+mn-cs"/>
              </a:rPr>
              <a:t> in the UK and makes good use of online resources. Cultural sensitivity guarantees that interventions are in line with the varied cultural backdrop of adolescence in the United Kingdom. In order to create customized educational programs that reach and support </a:t>
            </a:r>
            <a:r>
              <a:rPr lang="en-US" sz="1200" dirty="0"/>
              <a:t>adolescent girls</a:t>
            </a:r>
            <a:r>
              <a:rPr lang="en-US" sz="1200" b="0" i="0" u="none" strike="noStrike" kern="1200" dirty="0">
                <a:solidFill>
                  <a:schemeClr val="tx1"/>
                </a:solidFill>
                <a:latin typeface="+mn-lt"/>
                <a:ea typeface="+mn-ea"/>
                <a:cs typeface="+mn-cs"/>
              </a:rPr>
              <a:t> in comfortable and powerful settings, schools play a crucial role in collaboration.</a:t>
            </a:r>
            <a:endParaRPr lang="en-US" b="0" dirty="0"/>
          </a:p>
          <a:p>
            <a:br>
              <a:rPr lang="en-US" dirty="0"/>
            </a:br>
            <a:endParaRPr lang="en-US" dirty="0"/>
          </a:p>
        </p:txBody>
      </p:sp>
      <p:sp>
        <p:nvSpPr>
          <p:cNvPr id="4" name="Slide Number Placeholder 3"/>
          <p:cNvSpPr>
            <a:spLocks noGrp="1"/>
          </p:cNvSpPr>
          <p:nvPr>
            <p:ph type="sldNum" sz="quarter" idx="10"/>
          </p:nvPr>
        </p:nvSpPr>
        <p:spPr/>
        <p:txBody>
          <a:bodyPr/>
          <a:lstStyle/>
          <a:p>
            <a:fld id="{77C85FD7-1DF5-4EE3-92AC-2EF70400F9E4}" type="slidenum">
              <a:rPr lang="en-US" smtClean="0"/>
              <a:pPr/>
              <a:t>18</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Undertaking an evaluation of healthcare resources guarantees access to treatment facilities and specialists, which is essential for the provision of </a:t>
            </a:r>
            <a:r>
              <a:rPr lang="en-US" sz="1200" dirty="0"/>
              <a:t>adolescent girls</a:t>
            </a:r>
            <a:r>
              <a:rPr lang="en-US" sz="1200" b="0" i="0" u="none" strike="noStrike" kern="1200" dirty="0">
                <a:solidFill>
                  <a:schemeClr val="tx1"/>
                </a:solidFill>
                <a:latin typeface="+mn-lt"/>
                <a:ea typeface="+mn-ea"/>
                <a:cs typeface="+mn-cs"/>
              </a:rPr>
              <a:t> anorexia care in the UK. Financial planning is vital to creating a budget for extensive interventions, such as support and awareness campaigns. A collaborative approach is fostered by strategic alliances with youth organizations as well as mental health charities, which improve resource availability and community support.</a:t>
            </a:r>
            <a:endParaRPr lang="en-US" b="0" dirty="0"/>
          </a:p>
          <a:p>
            <a:br>
              <a:rPr lang="en-US" dirty="0"/>
            </a:br>
            <a:endParaRPr lang="en-US" dirty="0"/>
          </a:p>
        </p:txBody>
      </p:sp>
      <p:sp>
        <p:nvSpPr>
          <p:cNvPr id="4" name="Slide Number Placeholder 3"/>
          <p:cNvSpPr>
            <a:spLocks noGrp="1"/>
          </p:cNvSpPr>
          <p:nvPr>
            <p:ph type="sldNum" sz="quarter" idx="10"/>
          </p:nvPr>
        </p:nvSpPr>
        <p:spPr/>
        <p:txBody>
          <a:bodyPr/>
          <a:lstStyle/>
          <a:p>
            <a:fld id="{77C85FD7-1DF5-4EE3-92AC-2EF70400F9E4}" type="slidenum">
              <a:rPr lang="en-US" smtClean="0"/>
              <a:pPr/>
              <a:t>19</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Metrics with an emphasis on </a:t>
            </a:r>
            <a:r>
              <a:rPr lang="en-US" sz="1200" dirty="0"/>
              <a:t>adolescent girls</a:t>
            </a:r>
            <a:r>
              <a:rPr lang="en-US" sz="1200" b="0" i="0" u="none" strike="noStrike" kern="1200" dirty="0">
                <a:solidFill>
                  <a:schemeClr val="tx1"/>
                </a:solidFill>
                <a:latin typeface="+mn-lt"/>
                <a:ea typeface="+mn-ea"/>
                <a:cs typeface="+mn-cs"/>
              </a:rPr>
              <a:t> offer focused insights into modifications in awareness and </a:t>
            </a:r>
            <a:r>
              <a:rPr lang="en-US" sz="1200" b="0" i="0" u="none" strike="noStrike" kern="1200" dirty="0" err="1">
                <a:solidFill>
                  <a:schemeClr val="tx1"/>
                </a:solidFill>
                <a:latin typeface="+mn-lt"/>
                <a:ea typeface="+mn-ea"/>
                <a:cs typeface="+mn-cs"/>
              </a:rPr>
              <a:t>behaviour</a:t>
            </a:r>
            <a:r>
              <a:rPr lang="en-US" sz="1200" b="0" i="0" u="none" strike="noStrike" kern="1200" dirty="0">
                <a:solidFill>
                  <a:schemeClr val="tx1"/>
                </a:solidFill>
                <a:latin typeface="+mn-lt"/>
                <a:ea typeface="+mn-ea"/>
                <a:cs typeface="+mn-cs"/>
              </a:rPr>
              <a:t>. Real-time evaluation of digital campaign efficacy is ensured by the use of social media analytics. With a variety of detailed metrics, longitudinal studies provide a thorough understanding of long-term effects on </a:t>
            </a:r>
            <a:r>
              <a:rPr lang="en-US" sz="1200" dirty="0"/>
              <a:t>adolescent girls</a:t>
            </a:r>
            <a:r>
              <a:rPr lang="en-US" sz="1200" b="0" i="0" u="none" strike="noStrike" kern="1200" dirty="0">
                <a:solidFill>
                  <a:schemeClr val="tx1"/>
                </a:solidFill>
                <a:latin typeface="+mn-lt"/>
                <a:ea typeface="+mn-ea"/>
                <a:cs typeface="+mn-cs"/>
              </a:rPr>
              <a:t> wellbeing, bolstering the assessment approach.</a:t>
            </a:r>
            <a:endParaRPr lang="en-US" dirty="0"/>
          </a:p>
        </p:txBody>
      </p:sp>
      <p:sp>
        <p:nvSpPr>
          <p:cNvPr id="4" name="Slide Number Placeholder 3"/>
          <p:cNvSpPr>
            <a:spLocks noGrp="1"/>
          </p:cNvSpPr>
          <p:nvPr>
            <p:ph type="sldNum" sz="quarter" idx="10"/>
          </p:nvPr>
        </p:nvSpPr>
        <p:spPr/>
        <p:txBody>
          <a:bodyPr/>
          <a:lstStyle/>
          <a:p>
            <a:fld id="{77C85FD7-1DF5-4EE3-92AC-2EF70400F9E4}" type="slidenum">
              <a:rPr lang="en-US" smtClean="0"/>
              <a:pPr/>
              <a:t>20</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Effective anorexia intervention is highlighted in the action plan through role definition, program alignment with academic calendars, and the use of dynamic digital strategies. Ensuring an extensive and responsive method for UK </a:t>
            </a:r>
            <a:r>
              <a:rPr lang="en-US" sz="1200" dirty="0"/>
              <a:t>adolescent girls</a:t>
            </a:r>
            <a:r>
              <a:rPr lang="en-US" sz="1200" b="0" i="0" u="none" strike="noStrike" kern="1200" dirty="0">
                <a:solidFill>
                  <a:schemeClr val="tx1"/>
                </a:solidFill>
                <a:latin typeface="+mn-lt"/>
                <a:ea typeface="+mn-ea"/>
                <a:cs typeface="+mn-cs"/>
              </a:rPr>
              <a:t>, initiatives include impactful school seminars, real-time social networking monitoring, as well as adaptability based on evolving needs.</a:t>
            </a:r>
            <a:endParaRPr lang="en-US" b="0" dirty="0"/>
          </a:p>
          <a:p>
            <a:br>
              <a:rPr lang="en-US" dirty="0"/>
            </a:br>
            <a:endParaRPr lang="en-US" dirty="0"/>
          </a:p>
        </p:txBody>
      </p:sp>
      <p:sp>
        <p:nvSpPr>
          <p:cNvPr id="4" name="Slide Number Placeholder 3"/>
          <p:cNvSpPr>
            <a:spLocks noGrp="1"/>
          </p:cNvSpPr>
          <p:nvPr>
            <p:ph type="sldNum" sz="quarter" idx="10"/>
          </p:nvPr>
        </p:nvSpPr>
        <p:spPr/>
        <p:txBody>
          <a:bodyPr/>
          <a:lstStyle/>
          <a:p>
            <a:fld id="{77C85FD7-1DF5-4EE3-92AC-2EF70400F9E4}" type="slidenum">
              <a:rPr lang="en-US" smtClean="0"/>
              <a:pPr/>
              <a:t>21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D08422F9-B872-40EC-9F9A-2438D53CD64C}" type="datetimeFigureOut">
              <a:rPr lang="en-GB" smtClean="0"/>
              <a:t>13/12/2023</a:t>
            </a:fld>
            <a:endParaRPr lang="en-GB"/>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632BCD18-3FF7-4916-B08F-98EE318C7CD6}" type="slidenum">
              <a:rPr lang="en-GB" smtClean="0"/>
              <a:t>‹#›</a:t>
            </a:fld>
            <a:endParaRPr lang="en-GB"/>
          </a:p>
        </p:txBody>
      </p:sp>
    </p:spTree>
    <p:extLst>
      <p:ext uri="{BB962C8B-B14F-4D97-AF65-F5344CB8AC3E}">
        <p14:creationId xmlns:p14="http://schemas.microsoft.com/office/powerpoint/2010/main" val="16842867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08422F9-B872-40EC-9F9A-2438D53CD64C}" type="datetimeFigureOut">
              <a:rPr lang="en-GB" smtClean="0"/>
              <a:t>13/12/2023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558300" y="5956137"/>
            <a:ext cx="1052508" cy="365125"/>
          </a:xfrm>
        </p:spPr>
        <p:txBody>
          <a:bodyPr/>
          <a:lstStyle/>
          <a:p>
            <a:fld id="{632BCD18-3FF7-4916-B08F-98EE318C7CD6}" type="slidenum">
              <a:rPr lang="en-GB" smtClean="0"/>
              <a:t>‹#›</a:t>
            </a:fld>
            <a:endParaRPr lang="en-GB"/>
          </a:p>
        </p:txBody>
      </p:sp>
    </p:spTree>
    <p:extLst>
      <p:ext uri="{BB962C8B-B14F-4D97-AF65-F5344CB8AC3E}">
        <p14:creationId xmlns:p14="http://schemas.microsoft.com/office/powerpoint/2010/main" val="3838425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D08422F9-B872-40EC-9F9A-2438D53CD64C}" type="datetimeFigureOut">
              <a:rPr lang="en-GB" smtClean="0"/>
              <a:t>13/12/2023</a:t>
            </a:fld>
            <a:endParaRPr lang="en-GB"/>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632BCD18-3FF7-4916-B08F-98EE318C7CD6}" type="slidenum">
              <a:rPr lang="en-GB" smtClean="0"/>
              <a:t>‹#›</a:t>
            </a:fld>
            <a:endParaRPr lang="en-GB"/>
          </a:p>
        </p:txBody>
      </p:sp>
    </p:spTree>
    <p:extLst>
      <p:ext uri="{BB962C8B-B14F-4D97-AF65-F5344CB8AC3E}">
        <p14:creationId xmlns:p14="http://schemas.microsoft.com/office/powerpoint/2010/main" val="31977248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08422F9-B872-40EC-9F9A-2438D53CD64C}" type="datetimeFigureOut">
              <a:rPr lang="en-GB" smtClean="0"/>
              <a:t>13/12/2023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32BCD18-3FF7-4916-B08F-98EE318C7CD6}" type="slidenum">
              <a:rPr lang="en-GB" smtClean="0"/>
              <a:t>‹#›</a:t>
            </a:fld>
            <a:endParaRPr lang="en-GB"/>
          </a:p>
        </p:txBody>
      </p:sp>
    </p:spTree>
    <p:extLst>
      <p:ext uri="{BB962C8B-B14F-4D97-AF65-F5344CB8AC3E}">
        <p14:creationId xmlns:p14="http://schemas.microsoft.com/office/powerpoint/2010/main" val="16610095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08422F9-B872-40EC-9F9A-2438D53CD64C}" type="datetimeFigureOut">
              <a:rPr lang="en-GB" smtClean="0"/>
              <a:t>13/12/2023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32BCD18-3FF7-4916-B08F-98EE318C7CD6}" type="slidenum">
              <a:rPr lang="en-GB" smtClean="0"/>
              <a:t>‹#›</a:t>
            </a:fld>
            <a:endParaRPr lang="en-GB"/>
          </a:p>
        </p:txBody>
      </p:sp>
    </p:spTree>
    <p:extLst>
      <p:ext uri="{BB962C8B-B14F-4D97-AF65-F5344CB8AC3E}">
        <p14:creationId xmlns:p14="http://schemas.microsoft.com/office/powerpoint/2010/main" val="1402278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08422F9-B872-40EC-9F9A-2438D53CD64C}" type="datetimeFigureOut">
              <a:rPr lang="en-GB" smtClean="0"/>
              <a:t>13/12/2023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32BCD18-3FF7-4916-B08F-98EE318C7CD6}" type="slidenum">
              <a:rPr lang="en-GB" smtClean="0"/>
              <a:t>‹#›</a:t>
            </a:fld>
            <a:endParaRPr lang="en-GB"/>
          </a:p>
        </p:txBody>
      </p:sp>
    </p:spTree>
    <p:extLst>
      <p:ext uri="{BB962C8B-B14F-4D97-AF65-F5344CB8AC3E}">
        <p14:creationId xmlns:p14="http://schemas.microsoft.com/office/powerpoint/2010/main" val="36389896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08422F9-B872-40EC-9F9A-2438D53CD64C}" type="datetimeFigureOut">
              <a:rPr lang="en-GB" smtClean="0"/>
              <a:t>13/12/2023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32BCD18-3FF7-4916-B08F-98EE318C7CD6}" type="slidenum">
              <a:rPr lang="en-GB" smtClean="0"/>
              <a:t>‹#›</a:t>
            </a:fld>
            <a:endParaRPr lang="en-GB"/>
          </a:p>
        </p:txBody>
      </p:sp>
    </p:spTree>
    <p:extLst>
      <p:ext uri="{BB962C8B-B14F-4D97-AF65-F5344CB8AC3E}">
        <p14:creationId xmlns:p14="http://schemas.microsoft.com/office/powerpoint/2010/main" val="15907001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D08422F9-B872-40EC-9F9A-2438D53CD64C}" type="datetimeFigureOut">
              <a:rPr lang="en-GB" smtClean="0"/>
              <a:t>13/12/2023</a:t>
            </a:fld>
            <a:endParaRPr lang="en-GB"/>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632BCD18-3FF7-4916-B08F-98EE318C7CD6}" type="slidenum">
              <a:rPr lang="en-GB" smtClean="0"/>
              <a:t>‹#›</a:t>
            </a:fld>
            <a:endParaRPr lang="en-GB"/>
          </a:p>
        </p:txBody>
      </p:sp>
    </p:spTree>
    <p:extLst>
      <p:ext uri="{BB962C8B-B14F-4D97-AF65-F5344CB8AC3E}">
        <p14:creationId xmlns:p14="http://schemas.microsoft.com/office/powerpoint/2010/main" val="8644956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08422F9-B872-40EC-9F9A-2438D53CD64C}" type="datetimeFigureOut">
              <a:rPr lang="en-GB" smtClean="0"/>
              <a:t>13/12/2023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32BCD18-3FF7-4916-B08F-98EE318C7CD6}" type="slidenum">
              <a:rPr lang="en-GB" smtClean="0"/>
              <a:t>‹#›</a:t>
            </a:fld>
            <a:endParaRPr lang="en-GB"/>
          </a:p>
        </p:txBody>
      </p:sp>
    </p:spTree>
    <p:extLst>
      <p:ext uri="{BB962C8B-B14F-4D97-AF65-F5344CB8AC3E}">
        <p14:creationId xmlns:p14="http://schemas.microsoft.com/office/powerpoint/2010/main" val="32218850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08422F9-B872-40EC-9F9A-2438D53CD64C}" type="datetimeFigureOut">
              <a:rPr lang="en-GB" smtClean="0"/>
              <a:t>13/12/2023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32BCD18-3FF7-4916-B08F-98EE318C7CD6}" type="slidenum">
              <a:rPr lang="en-GB" smtClean="0"/>
              <a:t>‹#›</a:t>
            </a:fld>
            <a:endParaRPr lang="en-GB"/>
          </a:p>
        </p:txBody>
      </p:sp>
    </p:spTree>
    <p:extLst>
      <p:ext uri="{BB962C8B-B14F-4D97-AF65-F5344CB8AC3E}">
        <p14:creationId xmlns:p14="http://schemas.microsoft.com/office/powerpoint/2010/main" val="29948863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D08422F9-B872-40EC-9F9A-2438D53CD64C}" type="datetimeFigureOut">
              <a:rPr lang="en-GB" smtClean="0"/>
              <a:t>13/12/2023</a:t>
            </a:fld>
            <a:endParaRPr lang="en-GB"/>
          </a:p>
        </p:txBody>
      </p:sp>
      <p:sp>
        <p:nvSpPr>
          <p:cNvPr id="5" name="Footer Placeholder 4"/>
          <p:cNvSpPr>
            <a:spLocks noGrp="1"/>
          </p:cNvSpPr>
          <p:nvPr>
            <p:ph type="ftr" sz="quarter" idx="11"/>
          </p:nvPr>
        </p:nvSpPr>
        <p:spPr>
          <a:xfrm>
            <a:off x="774923" y="5951811"/>
            <a:ext cx="7896279" cy="365125"/>
          </a:xfrm>
        </p:spPr>
        <p:txBody>
          <a:bodyPr/>
          <a:lstStyle/>
          <a:p>
            <a:endParaRPr lang="en-GB"/>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632BCD18-3FF7-4916-B08F-98EE318C7CD6}" type="slidenum">
              <a:rPr lang="en-GB" smtClean="0"/>
              <a:t>‹#›</a:t>
            </a:fld>
            <a:endParaRPr lang="en-GB"/>
          </a:p>
        </p:txBody>
      </p:sp>
    </p:spTree>
    <p:extLst>
      <p:ext uri="{BB962C8B-B14F-4D97-AF65-F5344CB8AC3E}">
        <p14:creationId xmlns:p14="http://schemas.microsoft.com/office/powerpoint/2010/main" val="40997961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D08422F9-B872-40EC-9F9A-2438D53CD64C}" type="datetimeFigureOut">
              <a:rPr lang="en-GB" smtClean="0"/>
              <a:t>13/12/2023</a:t>
            </a:fld>
            <a:endParaRPr lang="en-GB"/>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GB"/>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632BCD18-3FF7-4916-B08F-98EE318C7CD6}" type="slidenum">
              <a:rPr lang="en-GB" smtClean="0"/>
              <a:t>‹#›</a:t>
            </a:fld>
            <a:endParaRPr lang="en-GB"/>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41677639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8" Type="http://schemas.openxmlformats.org/officeDocument/2006/relationships/hyperlink" Target="https://link.springer.com/article/10.1007/s10567-019-00287-z" TargetMode="External"/><Relationship Id="rId3" Type="http://schemas.openxmlformats.org/officeDocument/2006/relationships/hyperlink" Target="https://www.inderscienceonline.com/doi/abs/10.1504/IJSOI.2019.100630" TargetMode="External"/><Relationship Id="rId7" Type="http://schemas.openxmlformats.org/officeDocument/2006/relationships/hyperlink" Target="https://scholarworks.csun.edu/bitstream/handle/10211.3/223488/Prince-Lucille-thesis-2022.pdf?sequence=1" TargetMode="External"/><Relationship Id="rId2" Type="http://schemas.openxmlformats.org/officeDocument/2006/relationships/hyperlink" Target="https://onlinelibrary.wiley.com/doi/abs/10.1002/erv.2959" TargetMode="External"/><Relationship Id="rId1" Type="http://schemas.openxmlformats.org/officeDocument/2006/relationships/slideLayout" Target="../slideLayouts/slideLayout2.xml"/><Relationship Id="rId6" Type="http://schemas.openxmlformats.org/officeDocument/2006/relationships/hyperlink" Target="https://onlinelibrary.wiley.com/doi/abs/10.1002/wps.20938" TargetMode="External"/><Relationship Id="rId5" Type="http://schemas.openxmlformats.org/officeDocument/2006/relationships/hyperlink" Target="https://www.jmir.org/2020/6/e19284/" TargetMode="External"/><Relationship Id="rId4" Type="http://schemas.openxmlformats.org/officeDocument/2006/relationships/hyperlink" Target="https://onlinelibrary.wiley.com/doi/abs/10.1002/eat.23147" TargetMode="External"/><Relationship Id="rId9" Type="http://schemas.openxmlformats.org/officeDocument/2006/relationships/hyperlink" Target="https://arxiv.org/pdf/2107.00948" TargetMode="External"/></Relationships>
</file>

<file path=ppt/slides/_rels/slide37.xml.rels><?xml version="1.0" encoding="UTF-8" standalone="yes"?>
<Relationships xmlns="http://schemas.openxmlformats.org/package/2006/relationships"><Relationship Id="rId8" Type="http://schemas.openxmlformats.org/officeDocument/2006/relationships/hyperlink" Target="https://doi.org/10.1016/S2215-0366(16)00081-X" TargetMode="External"/><Relationship Id="rId3" Type="http://schemas.openxmlformats.org/officeDocument/2006/relationships/hyperlink" Target="https://www.ncbi.nlm.nih.gov/pmc/articles/PMC2928448/" TargetMode="External"/><Relationship Id="rId7" Type="http://schemas.openxmlformats.org/officeDocument/2006/relationships/hyperlink" Target="https://www.ncbi.nlm.nih.gov/pmc/articles/PMC5565731/" TargetMode="External"/><Relationship Id="rId12" Type="http://schemas.openxmlformats.org/officeDocument/2006/relationships/hyperlink" Target="https://psycnet.apa.org/doi/10.1037/0033-2909.133.4.557" TargetMode="External"/><Relationship Id="rId2" Type="http://schemas.openxmlformats.org/officeDocument/2006/relationships/hyperlink" Target="https://bmcpsychiatry.biomedcentral.com/articles/10.1186/1471-244X-13-207" TargetMode="External"/><Relationship Id="rId1" Type="http://schemas.openxmlformats.org/officeDocument/2006/relationships/slideLayout" Target="../slideLayouts/slideLayout7.xml"/><Relationship Id="rId6" Type="http://schemas.openxmlformats.org/officeDocument/2006/relationships/hyperlink" Target="https://www.nice.org.uk/guidance/ng69%20Accessed%20on%2003/12/23" TargetMode="External"/><Relationship Id="rId11" Type="http://schemas.openxmlformats.org/officeDocument/2006/relationships/hyperlink" Target="https://doi.org/10.1111/j.1475-682X.2009.00317.x" TargetMode="External"/><Relationship Id="rId5" Type="http://schemas.openxmlformats.org/officeDocument/2006/relationships/hyperlink" Target="https://www.england.nhs.uk/long-read/interoperability/" TargetMode="External"/><Relationship Id="rId10" Type="http://schemas.openxmlformats.org/officeDocument/2006/relationships/hyperlink" Target="https://doi.org/10.1016/j.brat.2011.11.003" TargetMode="External"/><Relationship Id="rId4" Type="http://schemas.openxmlformats.org/officeDocument/2006/relationships/hyperlink" Target="https://pubmed.ncbi.nlm.nih.gov/22519898/" TargetMode="External"/><Relationship Id="rId9" Type="http://schemas.openxmlformats.org/officeDocument/2006/relationships/hyperlink" Target="https://psycnet.apa.org/doi/10.1037/0278-6133.22.1.8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F51A9F-AE6A-DBA2-856B-0A949A28EE3C}"/>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Social media intervention for Anorexia nervosa among adolescent girls in the UK</a:t>
            </a:r>
            <a:endParaRPr lang="en-IN" dirty="0"/>
          </a:p>
        </p:txBody>
      </p:sp>
      <p:pic>
        <p:nvPicPr>
          <p:cNvPr id="1032" name="Picture 8">
            <a:extLst>
              <a:ext uri="{FF2B5EF4-FFF2-40B4-BE49-F238E27FC236}">
                <a16:creationId xmlns:a16="http://schemas.microsoft.com/office/drawing/2014/main" id="{3E354811-AAD8-AFBE-9D60-F566B99449A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169822"/>
            <a:ext cx="5829300" cy="388620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1034" name="Picture 10">
            <a:extLst>
              <a:ext uri="{FF2B5EF4-FFF2-40B4-BE49-F238E27FC236}">
                <a16:creationId xmlns:a16="http://schemas.microsoft.com/office/drawing/2014/main" id="{4825E394-0B8D-0579-2C36-0A83C848709D}"/>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5829300" y="2169822"/>
            <a:ext cx="5829301" cy="3782219"/>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448976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Social media intervention for Anorexia nervosa among adolescent girls in the UK</a:t>
            </a:r>
          </a:p>
        </p:txBody>
      </p:sp>
      <p:sp>
        <p:nvSpPr>
          <p:cNvPr id="3" name="Content Placeholder 2"/>
          <p:cNvSpPr>
            <a:spLocks noGrp="1"/>
          </p:cNvSpPr>
          <p:nvPr>
            <p:ph idx="1"/>
          </p:nvPr>
        </p:nvSpPr>
        <p:spPr>
          <a:xfrm>
            <a:off x="259882" y="2180496"/>
            <a:ext cx="11350925" cy="3678303"/>
          </a:xfrm>
        </p:spPr>
        <p:txBody>
          <a:bodyPr>
            <a:normAutofit/>
          </a:bodyPr>
          <a:lstStyle/>
          <a:p>
            <a:pPr marL="0" indent="0">
              <a:buNone/>
            </a:pPr>
            <a:r>
              <a:rPr lang="en-GB" sz="2000" b="1" dirty="0">
                <a:latin typeface="Arial" panose="020B0604020202020204" pitchFamily="34" charset="0"/>
                <a:cs typeface="Arial" panose="020B0604020202020204" pitchFamily="34" charset="0"/>
              </a:rPr>
              <a:t>Student name: 	 						Student ID:			Task:</a:t>
            </a:r>
          </a:p>
          <a:p>
            <a:pPr marL="0" indent="0">
              <a:buNone/>
            </a:pPr>
            <a:r>
              <a:rPr lang="en-GB" sz="2000" dirty="0" err="1">
                <a:latin typeface="Arial" panose="020B0604020202020204" pitchFamily="34" charset="0"/>
                <a:cs typeface="Arial" panose="020B0604020202020204" pitchFamily="34" charset="0"/>
              </a:rPr>
              <a:t>Gazalabanu</a:t>
            </a:r>
            <a:r>
              <a:rPr lang="en-GB" sz="2000" dirty="0">
                <a:latin typeface="Arial" panose="020B0604020202020204" pitchFamily="34" charset="0"/>
                <a:cs typeface="Arial" panose="020B0604020202020204" pitchFamily="34" charset="0"/>
              </a:rPr>
              <a:t> Malek							223 73 59			3 Slides of Introduction</a:t>
            </a:r>
            <a:endParaRPr lang="en-GB" sz="2000" b="1"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Maria Michael								191 38 94			Justification</a:t>
            </a:r>
          </a:p>
          <a:p>
            <a:pPr marL="0" indent="0">
              <a:buNone/>
            </a:pPr>
            <a:r>
              <a:rPr lang="en-GB" sz="2000" dirty="0" err="1">
                <a:latin typeface="Arial" panose="020B0604020202020204" pitchFamily="34" charset="0"/>
                <a:cs typeface="Arial" panose="020B0604020202020204" pitchFamily="34" charset="0"/>
              </a:rPr>
              <a:t>Sivaanilkumar</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Iella</a:t>
            </a:r>
            <a:r>
              <a:rPr lang="en-GB" sz="2000" dirty="0">
                <a:latin typeface="Arial" panose="020B0604020202020204" pitchFamily="34" charset="0"/>
                <a:cs typeface="Arial" panose="020B0604020202020204" pitchFamily="34" charset="0"/>
              </a:rPr>
              <a:t> 							224 16 58			Application</a:t>
            </a:r>
          </a:p>
          <a:p>
            <a:pPr marL="0" indent="0">
              <a:buNone/>
            </a:pPr>
            <a:r>
              <a:rPr lang="en-GB" sz="2000" dirty="0">
                <a:latin typeface="Arial" panose="020B0604020202020204" pitchFamily="34" charset="0"/>
                <a:cs typeface="Arial" panose="020B0604020202020204" pitchFamily="34" charset="0"/>
              </a:rPr>
              <a:t>Manjusha Mahendran Smitha </a:t>
            </a:r>
            <a:r>
              <a:rPr lang="en-GB" sz="2000" dirty="0" err="1">
                <a:latin typeface="Arial" panose="020B0604020202020204" pitchFamily="34" charset="0"/>
                <a:cs typeface="Arial" panose="020B0604020202020204" pitchFamily="34" charset="0"/>
              </a:rPr>
              <a:t>Manthattil</a:t>
            </a:r>
            <a:r>
              <a:rPr lang="en-GB" sz="2000" dirty="0">
                <a:latin typeface="Arial" panose="020B0604020202020204" pitchFamily="34" charset="0"/>
                <a:cs typeface="Arial" panose="020B0604020202020204" pitchFamily="34" charset="0"/>
              </a:rPr>
              <a:t>		224  32 57			Barriers</a:t>
            </a:r>
          </a:p>
          <a:p>
            <a:pPr marL="0" indent="0">
              <a:buNone/>
            </a:pPr>
            <a:r>
              <a:rPr lang="en-GB" sz="2000" dirty="0" err="1">
                <a:latin typeface="Arial" panose="020B0604020202020204" pitchFamily="34" charset="0"/>
                <a:cs typeface="Arial" panose="020B0604020202020204" pitchFamily="34" charset="0"/>
              </a:rPr>
              <a:t>Gazalabanu</a:t>
            </a:r>
            <a:r>
              <a:rPr lang="en-GB" sz="2000" dirty="0">
                <a:latin typeface="Arial" panose="020B0604020202020204" pitchFamily="34" charset="0"/>
                <a:cs typeface="Arial" panose="020B0604020202020204" pitchFamily="34" charset="0"/>
              </a:rPr>
              <a:t> Malek							223 73 59			Barriers</a:t>
            </a:r>
          </a:p>
          <a:p>
            <a:pPr marL="0" indent="0">
              <a:buNone/>
            </a:pPr>
            <a:r>
              <a:rPr lang="en-GB" sz="2000" dirty="0" err="1">
                <a:latin typeface="Arial" panose="020B0604020202020204" pitchFamily="34" charset="0"/>
                <a:cs typeface="Arial" panose="020B0604020202020204" pitchFamily="34" charset="0"/>
              </a:rPr>
              <a:t>Aiswariya</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Sasi</a:t>
            </a:r>
            <a:r>
              <a:rPr lang="en-GB" sz="2000" dirty="0">
                <a:latin typeface="Arial" panose="020B0604020202020204" pitchFamily="34" charset="0"/>
                <a:cs typeface="Arial" panose="020B0604020202020204" pitchFamily="34" charset="0"/>
              </a:rPr>
              <a:t>								224 66 73			Benefits, Conclusion </a:t>
            </a:r>
          </a:p>
        </p:txBody>
      </p:sp>
    </p:spTree>
    <p:extLst>
      <p:ext uri="{BB962C8B-B14F-4D97-AF65-F5344CB8AC3E}">
        <p14:creationId xmlns:p14="http://schemas.microsoft.com/office/powerpoint/2010/main" val="21746784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latin typeface="Arial" panose="020B0604020202020204" pitchFamily="34" charset="0"/>
                <a:cs typeface="Arial" panose="020B0604020202020204" pitchFamily="34" charset="0"/>
              </a:rPr>
              <a:t>Aim </a:t>
            </a:r>
          </a:p>
        </p:txBody>
      </p:sp>
      <p:sp>
        <p:nvSpPr>
          <p:cNvPr id="3" name="Content Placeholder 2"/>
          <p:cNvSpPr>
            <a:spLocks noGrp="1"/>
          </p:cNvSpPr>
          <p:nvPr>
            <p:ph idx="1"/>
          </p:nvPr>
        </p:nvSpPr>
        <p:spPr>
          <a:xfrm>
            <a:off x="249382" y="1948185"/>
            <a:ext cx="11942618" cy="4642396"/>
          </a:xfrm>
        </p:spPr>
        <p:txBody>
          <a:bodyPr>
            <a:normAutofit/>
          </a:bodyPr>
          <a:lstStyle/>
          <a:p>
            <a:pPr marL="0" indent="0">
              <a:lnSpc>
                <a:spcPct val="150000"/>
              </a:lnSpc>
              <a:buNone/>
            </a:pPr>
            <a:r>
              <a:rPr lang="en-US" sz="2800" b="0" i="0" dirty="0">
                <a:solidFill>
                  <a:schemeClr val="tx1"/>
                </a:solidFill>
                <a:effectLst/>
                <a:latin typeface="Arial" panose="020B0604020202020204" pitchFamily="34" charset="0"/>
                <a:cs typeface="Arial" panose="020B0604020202020204" pitchFamily="34" charset="0"/>
              </a:rPr>
              <a:t>Develop a user-friendly nutritional app that provides support and guidance to adolescent girls in the UK with anorexia nervosa, helping them build healthier eating habits and fostering a positive relationship with food through interactive and personalized digital interventions.</a:t>
            </a:r>
            <a:endParaRPr lang="en-GB" sz="28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040561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latin typeface="Arial" panose="020B0604020202020204" pitchFamily="34" charset="0"/>
                <a:cs typeface="Arial" panose="020B0604020202020204" pitchFamily="34" charset="0"/>
              </a:rPr>
              <a:t>Activity  </a:t>
            </a:r>
          </a:p>
        </p:txBody>
      </p:sp>
      <p:sp>
        <p:nvSpPr>
          <p:cNvPr id="3" name="Content Placeholder 2"/>
          <p:cNvSpPr>
            <a:spLocks noGrp="1"/>
          </p:cNvSpPr>
          <p:nvPr>
            <p:ph idx="1"/>
          </p:nvPr>
        </p:nvSpPr>
        <p:spPr>
          <a:xfrm>
            <a:off x="232757" y="2044931"/>
            <a:ext cx="6894184" cy="4813067"/>
          </a:xfrm>
        </p:spPr>
        <p:txBody>
          <a:bodyPr>
            <a:noAutofit/>
          </a:bodyPr>
          <a:lstStyle/>
          <a:p>
            <a:pPr>
              <a:lnSpc>
                <a:spcPct val="150000"/>
              </a:lnSpc>
            </a:pPr>
            <a:r>
              <a:rPr lang="en-US" sz="2400" b="1" i="0" dirty="0">
                <a:solidFill>
                  <a:schemeClr val="tx1"/>
                </a:solidFill>
                <a:effectLst/>
                <a:latin typeface="Arial" panose="020B0604020202020204" pitchFamily="34" charset="0"/>
                <a:cs typeface="Arial" panose="020B0604020202020204" pitchFamily="34" charset="0"/>
              </a:rPr>
              <a:t>Awareness Campaigns: </a:t>
            </a:r>
            <a:r>
              <a:rPr lang="en-US" sz="2400" i="0" dirty="0">
                <a:solidFill>
                  <a:schemeClr val="tx1"/>
                </a:solidFill>
                <a:effectLst/>
                <a:latin typeface="Arial" panose="020B0604020202020204" pitchFamily="34" charset="0"/>
                <a:cs typeface="Arial" panose="020B0604020202020204" pitchFamily="34" charset="0"/>
              </a:rPr>
              <a:t>Launch online campaigns on social media platforms to raise awareness about the app and its objectives (</a:t>
            </a:r>
            <a:r>
              <a:rPr lang="en-US" sz="2400" b="0" i="0" dirty="0" err="1">
                <a:solidFill>
                  <a:srgbClr val="222222"/>
                </a:solidFill>
                <a:effectLst/>
                <a:latin typeface="Arial" panose="020B0604020202020204" pitchFamily="34" charset="0"/>
              </a:rPr>
              <a:t>Mejova</a:t>
            </a:r>
            <a:r>
              <a:rPr lang="en-US" sz="2400" b="0" i="0" dirty="0">
                <a:solidFill>
                  <a:srgbClr val="222222"/>
                </a:solidFill>
                <a:effectLst/>
                <a:latin typeface="Arial" panose="020B0604020202020204" pitchFamily="34" charset="0"/>
              </a:rPr>
              <a:t>, and </a:t>
            </a:r>
            <a:r>
              <a:rPr lang="en-US" sz="2400" b="0" i="0" dirty="0" err="1">
                <a:solidFill>
                  <a:srgbClr val="222222"/>
                </a:solidFill>
                <a:effectLst/>
                <a:latin typeface="Arial" panose="020B0604020202020204" pitchFamily="34" charset="0"/>
              </a:rPr>
              <a:t>Lledó</a:t>
            </a:r>
            <a:r>
              <a:rPr lang="en-US" sz="2400" b="0" i="0" dirty="0">
                <a:solidFill>
                  <a:srgbClr val="222222"/>
                </a:solidFill>
                <a:effectLst/>
                <a:latin typeface="Arial" panose="020B0604020202020204" pitchFamily="34" charset="0"/>
              </a:rPr>
              <a:t>, 2020; Suarez-</a:t>
            </a:r>
            <a:r>
              <a:rPr lang="en-US" sz="2400" b="0" i="0" dirty="0" err="1">
                <a:solidFill>
                  <a:srgbClr val="222222"/>
                </a:solidFill>
                <a:effectLst/>
                <a:latin typeface="Arial" panose="020B0604020202020204" pitchFamily="34" charset="0"/>
              </a:rPr>
              <a:t>Lledo</a:t>
            </a:r>
            <a:r>
              <a:rPr lang="en-US" sz="2400" b="0" i="0" dirty="0">
                <a:solidFill>
                  <a:srgbClr val="222222"/>
                </a:solidFill>
                <a:effectLst/>
                <a:latin typeface="Arial" panose="020B0604020202020204" pitchFamily="34" charset="0"/>
              </a:rPr>
              <a:t>, and </a:t>
            </a:r>
            <a:r>
              <a:rPr lang="en-US" sz="2400" b="0" i="0" dirty="0" err="1">
                <a:solidFill>
                  <a:srgbClr val="222222"/>
                </a:solidFill>
                <a:effectLst/>
                <a:latin typeface="Arial" panose="020B0604020202020204" pitchFamily="34" charset="0"/>
              </a:rPr>
              <a:t>Mejova</a:t>
            </a:r>
            <a:r>
              <a:rPr lang="en-US" sz="2400" b="0" i="0" dirty="0">
                <a:solidFill>
                  <a:srgbClr val="222222"/>
                </a:solidFill>
                <a:effectLst/>
                <a:latin typeface="Arial" panose="020B0604020202020204" pitchFamily="34" charset="0"/>
              </a:rPr>
              <a:t>,  2022)</a:t>
            </a:r>
            <a:r>
              <a:rPr lang="en-US" sz="2400" i="0" dirty="0">
                <a:solidFill>
                  <a:schemeClr val="tx1"/>
                </a:solidFill>
                <a:effectLst/>
                <a:latin typeface="Arial" panose="020B0604020202020204" pitchFamily="34" charset="0"/>
                <a:cs typeface="Arial" panose="020B0604020202020204" pitchFamily="34" charset="0"/>
              </a:rPr>
              <a:t>.</a:t>
            </a:r>
          </a:p>
          <a:p>
            <a:pPr marL="0" indent="0">
              <a:lnSpc>
                <a:spcPct val="150000"/>
              </a:lnSpc>
              <a:buNone/>
            </a:pPr>
            <a:endParaRPr lang="en-US" sz="2400" i="0" dirty="0">
              <a:solidFill>
                <a:schemeClr val="tx1"/>
              </a:solidFill>
              <a:effectLst/>
              <a:latin typeface="Arial" panose="020B0604020202020204" pitchFamily="34" charset="0"/>
              <a:cs typeface="Arial" panose="020B0604020202020204" pitchFamily="34" charset="0"/>
            </a:endParaRPr>
          </a:p>
          <a:p>
            <a:pPr marL="0" indent="0">
              <a:lnSpc>
                <a:spcPct val="150000"/>
              </a:lnSpc>
              <a:buNone/>
            </a:pPr>
            <a:endParaRPr lang="en-GB" sz="2400" dirty="0">
              <a:solidFill>
                <a:schemeClr val="tx1"/>
              </a:solidFill>
              <a:latin typeface="Arial" panose="020B0604020202020204" pitchFamily="34" charset="0"/>
              <a:cs typeface="Arial" panose="020B0604020202020204" pitchFamily="34" charset="0"/>
            </a:endParaRPr>
          </a:p>
        </p:txBody>
      </p:sp>
      <p:pic>
        <p:nvPicPr>
          <p:cNvPr id="1026" name="Picture 2">
            <a:extLst>
              <a:ext uri="{FF2B5EF4-FFF2-40B4-BE49-F238E27FC236}">
                <a16:creationId xmlns:a16="http://schemas.microsoft.com/office/drawing/2014/main" id="{0690FD19-64F0-07C6-534B-6C7B242E8E05}"/>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602071" y="1918787"/>
            <a:ext cx="2626659" cy="2527070"/>
          </a:xfrm>
          <a:prstGeom prst="ellipse">
            <a:avLst/>
          </a:prstGeom>
          <a:ln>
            <a:noFill/>
          </a:ln>
          <a:effectLst>
            <a:outerShdw blurRad="225425" dist="50800" dir="5220000" algn="ctr">
              <a:srgbClr val="000000">
                <a:alpha val="33000"/>
              </a:srgbClr>
            </a:outerShdw>
            <a:softEdge rad="112500"/>
          </a:effectLst>
          <a:scene3d>
            <a:camera prst="perspectiveFront" fov="3300000">
              <a:rot lat="486000" lon="19530000" rev="174000"/>
            </a:camera>
            <a:lightRig rig="harsh" dir="t">
              <a:rot lat="0" lon="0" rev="3000000"/>
            </a:lightRig>
          </a:scene3d>
          <a:sp3d extrusionH="254000" contourW="19050">
            <a:bevelT w="82550" h="44450" prst="angle"/>
            <a:bevelB w="82550" h="44450" prst="angle"/>
            <a:contourClr>
              <a:srgbClr val="FFFFFF"/>
            </a:contourClr>
          </a:sp3d>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A14027C5-5CCF-6B20-58B9-F3757DA130A4}"/>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521099" y="4657653"/>
            <a:ext cx="2089709" cy="1837113"/>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32497557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C6FBB-3990-413B-1D83-9282DB84163E}"/>
              </a:ext>
            </a:extLst>
          </p:cNvPr>
          <p:cNvSpPr>
            <a:spLocks noGrp="1"/>
          </p:cNvSpPr>
          <p:nvPr>
            <p:ph type="title"/>
          </p:nvPr>
        </p:nvSpPr>
        <p:spPr/>
        <p:txBody>
          <a:bodyPr/>
          <a:lstStyle/>
          <a:p>
            <a:r>
              <a:rPr lang="en-IN" b="1" dirty="0"/>
              <a:t>Digital health technology intervention</a:t>
            </a:r>
          </a:p>
        </p:txBody>
      </p:sp>
      <p:sp>
        <p:nvSpPr>
          <p:cNvPr id="3" name="Content Placeholder 2">
            <a:extLst>
              <a:ext uri="{FF2B5EF4-FFF2-40B4-BE49-F238E27FC236}">
                <a16:creationId xmlns:a16="http://schemas.microsoft.com/office/drawing/2014/main" id="{F0A5A2A9-5096-E96E-49A9-11A259585E9B}"/>
              </a:ext>
            </a:extLst>
          </p:cNvPr>
          <p:cNvSpPr>
            <a:spLocks noGrp="1"/>
          </p:cNvSpPr>
          <p:nvPr>
            <p:ph idx="1"/>
          </p:nvPr>
        </p:nvSpPr>
        <p:spPr>
          <a:xfrm>
            <a:off x="0" y="1895302"/>
            <a:ext cx="12192000" cy="4962698"/>
          </a:xfrm>
        </p:spPr>
        <p:txBody>
          <a:bodyPr>
            <a:normAutofit fontScale="85000" lnSpcReduction="10000"/>
          </a:bodyPr>
          <a:lstStyle/>
          <a:p>
            <a:r>
              <a:rPr lang="en-IN" sz="2400" dirty="0">
                <a:highlight>
                  <a:srgbClr val="FFFF00"/>
                </a:highlight>
                <a:latin typeface="Arial" panose="020B0604020202020204" pitchFamily="34" charset="0"/>
                <a:cs typeface="Arial" panose="020B0604020202020204" pitchFamily="34" charset="0"/>
              </a:rPr>
              <a:t>‘</a:t>
            </a:r>
            <a:r>
              <a:rPr lang="en-IN" sz="2400" dirty="0" err="1">
                <a:highlight>
                  <a:srgbClr val="FFFF00"/>
                </a:highlight>
                <a:latin typeface="Arial" panose="020B0604020202020204" pitchFamily="34" charset="0"/>
                <a:cs typeface="Arial" panose="020B0604020202020204" pitchFamily="34" charset="0"/>
              </a:rPr>
              <a:t>nHealth</a:t>
            </a:r>
            <a:r>
              <a:rPr lang="en-IN" sz="2400" dirty="0">
                <a:latin typeface="Arial" panose="020B0604020202020204" pitchFamily="34" charset="0"/>
                <a:cs typeface="Arial" panose="020B0604020202020204" pitchFamily="34" charset="0"/>
              </a:rPr>
              <a:t>’ app is designed to provide information about nutrition, importance of balance diet and healthy eating habits.</a:t>
            </a:r>
          </a:p>
          <a:p>
            <a:r>
              <a:rPr lang="en-IN" sz="2400" dirty="0">
                <a:latin typeface="Arial" panose="020B0604020202020204" pitchFamily="34" charset="0"/>
                <a:cs typeface="Arial" panose="020B0604020202020204" pitchFamily="34" charset="0"/>
              </a:rPr>
              <a:t>This app easily available on play store as well as social media. In this including features such as…</a:t>
            </a:r>
          </a:p>
          <a:p>
            <a:r>
              <a:rPr lang="en-IN" sz="2400" dirty="0">
                <a:latin typeface="Arial" panose="020B0604020202020204" pitchFamily="34" charset="0"/>
                <a:cs typeface="Arial" panose="020B0604020202020204" pitchFamily="34" charset="0"/>
              </a:rPr>
              <a:t>Educational content</a:t>
            </a:r>
          </a:p>
          <a:p>
            <a:r>
              <a:rPr lang="en-IN" sz="2400" dirty="0">
                <a:latin typeface="Arial" panose="020B0604020202020204" pitchFamily="34" charset="0"/>
                <a:cs typeface="Arial" panose="020B0604020202020204" pitchFamily="34" charset="0"/>
              </a:rPr>
              <a:t>Meal planning and tracking</a:t>
            </a:r>
          </a:p>
          <a:p>
            <a:r>
              <a:rPr lang="en-IN" sz="2400" dirty="0">
                <a:latin typeface="Arial" panose="020B0604020202020204" pitchFamily="34" charset="0"/>
                <a:cs typeface="Arial" panose="020B0604020202020204" pitchFamily="34" charset="0"/>
              </a:rPr>
              <a:t>Nutrient analysis</a:t>
            </a:r>
          </a:p>
          <a:p>
            <a:r>
              <a:rPr lang="en-IN" sz="2400" dirty="0">
                <a:latin typeface="Arial" panose="020B0604020202020204" pitchFamily="34" charset="0"/>
                <a:cs typeface="Arial" panose="020B0604020202020204" pitchFamily="34" charset="0"/>
              </a:rPr>
              <a:t>Progress tracking</a:t>
            </a:r>
          </a:p>
          <a:p>
            <a:r>
              <a:rPr lang="en-IN" sz="2400" dirty="0">
                <a:latin typeface="Arial" panose="020B0604020202020204" pitchFamily="34" charset="0"/>
                <a:cs typeface="Arial" panose="020B0604020202020204" pitchFamily="34" charset="0"/>
              </a:rPr>
              <a:t>Reminders and notifications</a:t>
            </a:r>
          </a:p>
          <a:p>
            <a:r>
              <a:rPr lang="en-IN" sz="2400" dirty="0">
                <a:latin typeface="Arial" panose="020B0604020202020204" pitchFamily="34" charset="0"/>
                <a:cs typeface="Arial" panose="020B0604020202020204" pitchFamily="34" charset="0"/>
              </a:rPr>
              <a:t>Community support</a:t>
            </a:r>
          </a:p>
          <a:p>
            <a:r>
              <a:rPr lang="en-IN" sz="2400" dirty="0">
                <a:latin typeface="Arial" panose="020B0604020202020204" pitchFamily="34" charset="0"/>
                <a:cs typeface="Arial" panose="020B0604020202020204" pitchFamily="34" charset="0"/>
              </a:rPr>
              <a:t>Gamification</a:t>
            </a:r>
          </a:p>
          <a:p>
            <a:r>
              <a:rPr lang="en-IN" sz="2400" dirty="0">
                <a:latin typeface="Arial" panose="020B0604020202020204" pitchFamily="34" charset="0"/>
                <a:cs typeface="Arial" panose="020B0604020202020204" pitchFamily="34" charset="0"/>
              </a:rPr>
              <a:t>User privacy and security                                           </a:t>
            </a:r>
          </a:p>
          <a:p>
            <a:pPr marL="0" indent="0">
              <a:buNone/>
            </a:pPr>
            <a:r>
              <a:rPr lang="en-IN" sz="2400" dirty="0">
                <a:latin typeface="Arial" panose="020B0604020202020204" pitchFamily="34" charset="0"/>
                <a:cs typeface="Arial" panose="020B0604020202020204" pitchFamily="34" charset="0"/>
              </a:rPr>
              <a:t>                                                                                                                             (</a:t>
            </a:r>
            <a:r>
              <a:rPr lang="en-IN" sz="2400" b="0" i="0" dirty="0" err="1">
                <a:solidFill>
                  <a:srgbClr val="222222"/>
                </a:solidFill>
                <a:effectLst/>
                <a:latin typeface="Arial" panose="020B0604020202020204" pitchFamily="34" charset="0"/>
              </a:rPr>
              <a:t>Paramastri</a:t>
            </a:r>
            <a:r>
              <a:rPr lang="en-IN" sz="2400" dirty="0">
                <a:solidFill>
                  <a:srgbClr val="222222"/>
                </a:solidFill>
                <a:latin typeface="Arial" panose="020B0604020202020204" pitchFamily="34" charset="0"/>
              </a:rPr>
              <a:t> et al,2020)</a:t>
            </a:r>
            <a:endParaRPr lang="en-IN" sz="24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E87F2D10-F7F1-EA6D-2668-3EF6DDA540EB}"/>
              </a:ext>
            </a:extLst>
          </p:cNvPr>
          <p:cNvPicPr>
            <a:picLocks noChangeAspect="1"/>
          </p:cNvPicPr>
          <p:nvPr/>
        </p:nvPicPr>
        <p:blipFill>
          <a:blip r:embed="rId2"/>
          <a:stretch>
            <a:fillRect/>
          </a:stretch>
        </p:blipFill>
        <p:spPr>
          <a:xfrm>
            <a:off x="6524292" y="3355207"/>
            <a:ext cx="2497346" cy="2365618"/>
          </a:xfrm>
          <a:prstGeom prst="round2DiagRect">
            <a:avLst>
              <a:gd name="adj1" fmla="val 16667"/>
              <a:gd name="adj2" fmla="val 0"/>
            </a:avLst>
          </a:prstGeom>
          <a:ln w="88900" cap="sq">
            <a:noFill/>
            <a:miter lim="800000"/>
          </a:ln>
          <a:effectLst>
            <a:outerShdw blurRad="225425" dist="50800" dir="5220000" algn="ctr">
              <a:srgbClr val="000000">
                <a:alpha val="33000"/>
              </a:srgbClr>
            </a:outerShdw>
          </a:effectLst>
          <a:scene3d>
            <a:camera prst="perspectiveFront" fov="3300000">
              <a:rot lat="486000" lon="19530000" rev="174000"/>
            </a:camera>
            <a:lightRig rig="harsh" dir="t">
              <a:rot lat="0" lon="0" rev="3000000"/>
            </a:lightRig>
          </a:scene3d>
          <a:sp3d extrusionH="254000" contourW="19050">
            <a:bevelT w="82550" h="44450" prst="angle"/>
            <a:bevelB w="82550" h="44450" prst="angle"/>
            <a:contourClr>
              <a:srgbClr val="FFFFFF"/>
            </a:contourClr>
          </a:sp3d>
        </p:spPr>
      </p:pic>
    </p:spTree>
    <p:extLst>
      <p:ext uri="{BB962C8B-B14F-4D97-AF65-F5344CB8AC3E}">
        <p14:creationId xmlns:p14="http://schemas.microsoft.com/office/powerpoint/2010/main" val="18926629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81194" y="572960"/>
            <a:ext cx="10993549" cy="1002922"/>
          </a:xfrm>
        </p:spPr>
        <p:txBody>
          <a:bodyPr anchor="t">
            <a:normAutofit/>
          </a:bodyPr>
          <a:lstStyle/>
          <a:p>
            <a:pPr algn="ctr"/>
            <a:r>
              <a:rPr lang="en-GB" sz="2800" b="1" dirty="0">
                <a:latin typeface="Arial" panose="020B0604020202020204" pitchFamily="34" charset="0"/>
                <a:cs typeface="Arial" panose="020B0604020202020204" pitchFamily="34" charset="0"/>
              </a:rPr>
              <a:t>Social media intervention for Anorexia nervosa among adolescent girls in the UK</a:t>
            </a:r>
          </a:p>
        </p:txBody>
      </p:sp>
      <p:sp>
        <p:nvSpPr>
          <p:cNvPr id="3" name="Subtitle 2"/>
          <p:cNvSpPr>
            <a:spLocks noGrp="1"/>
          </p:cNvSpPr>
          <p:nvPr>
            <p:ph type="subTitle" idx="1"/>
          </p:nvPr>
        </p:nvSpPr>
        <p:spPr>
          <a:xfrm>
            <a:off x="581194" y="4438545"/>
            <a:ext cx="10993546" cy="1873355"/>
          </a:xfrm>
        </p:spPr>
        <p:txBody>
          <a:bodyPr>
            <a:normAutofit fontScale="85000" lnSpcReduction="20000"/>
          </a:bodyPr>
          <a:lstStyle/>
          <a:p>
            <a:r>
              <a:rPr lang="en-GB" b="1" dirty="0">
                <a:solidFill>
                  <a:schemeClr val="bg1"/>
                </a:solidFill>
                <a:latin typeface="Arial" panose="020B0604020202020204" pitchFamily="34" charset="0"/>
                <a:cs typeface="Arial" panose="020B0604020202020204" pitchFamily="34" charset="0"/>
              </a:rPr>
              <a:t>Student name: </a:t>
            </a:r>
            <a:r>
              <a:rPr lang="en-GB" dirty="0">
                <a:solidFill>
                  <a:schemeClr val="bg1"/>
                </a:solidFill>
                <a:latin typeface="Arial" panose="020B0604020202020204" pitchFamily="34" charset="0"/>
                <a:cs typeface="Arial" panose="020B0604020202020204" pitchFamily="34" charset="0"/>
              </a:rPr>
              <a:t> 		</a:t>
            </a:r>
            <a:r>
              <a:rPr lang="en-GB" dirty="0" err="1">
                <a:solidFill>
                  <a:schemeClr val="bg1"/>
                </a:solidFill>
                <a:latin typeface="Arial" panose="020B0604020202020204" pitchFamily="34" charset="0"/>
                <a:cs typeface="Arial" panose="020B0604020202020204" pitchFamily="34" charset="0"/>
              </a:rPr>
              <a:t>maria</a:t>
            </a:r>
            <a:r>
              <a:rPr lang="en-GB" dirty="0">
                <a:solidFill>
                  <a:schemeClr val="bg1"/>
                </a:solidFill>
                <a:latin typeface="Arial" panose="020B0604020202020204" pitchFamily="34" charset="0"/>
                <a:cs typeface="Arial" panose="020B0604020202020204" pitchFamily="34" charset="0"/>
              </a:rPr>
              <a:t> Michael</a:t>
            </a:r>
          </a:p>
          <a:p>
            <a:r>
              <a:rPr lang="en-GB" b="1" dirty="0">
                <a:solidFill>
                  <a:schemeClr val="bg1"/>
                </a:solidFill>
                <a:latin typeface="Arial" panose="020B0604020202020204" pitchFamily="34" charset="0"/>
                <a:cs typeface="Arial" panose="020B0604020202020204" pitchFamily="34" charset="0"/>
              </a:rPr>
              <a:t>Student ID:</a:t>
            </a:r>
            <a:r>
              <a:rPr lang="en-GB" dirty="0">
                <a:solidFill>
                  <a:schemeClr val="bg1"/>
                </a:solidFill>
                <a:latin typeface="Arial" panose="020B0604020202020204" pitchFamily="34" charset="0"/>
                <a:cs typeface="Arial" panose="020B0604020202020204" pitchFamily="34" charset="0"/>
              </a:rPr>
              <a:t> 			191 38 94</a:t>
            </a:r>
          </a:p>
          <a:p>
            <a:r>
              <a:rPr lang="en-GB" b="1" dirty="0">
                <a:solidFill>
                  <a:schemeClr val="bg1"/>
                </a:solidFill>
                <a:latin typeface="Arial" panose="020B0604020202020204" pitchFamily="34" charset="0"/>
                <a:cs typeface="Arial" panose="020B0604020202020204" pitchFamily="34" charset="0"/>
              </a:rPr>
              <a:t>MODULE CODE:</a:t>
            </a:r>
            <a:r>
              <a:rPr lang="en-GB" dirty="0">
                <a:solidFill>
                  <a:schemeClr val="bg1"/>
                </a:solidFill>
                <a:latin typeface="Arial" panose="020B0604020202020204" pitchFamily="34" charset="0"/>
                <a:cs typeface="Arial" panose="020B0604020202020204" pitchFamily="34" charset="0"/>
              </a:rPr>
              <a:t> 		LCHS7006</a:t>
            </a:r>
          </a:p>
          <a:p>
            <a:r>
              <a:rPr lang="en-GB" b="1" dirty="0">
                <a:solidFill>
                  <a:schemeClr val="bg1"/>
                </a:solidFill>
                <a:latin typeface="Arial" panose="020B0604020202020204" pitchFamily="34" charset="0"/>
                <a:cs typeface="Arial" panose="020B0604020202020204" pitchFamily="34" charset="0"/>
              </a:rPr>
              <a:t>Module title:			</a:t>
            </a:r>
            <a:r>
              <a:rPr lang="en-GB" dirty="0">
                <a:solidFill>
                  <a:schemeClr val="bg1"/>
                </a:solidFill>
                <a:latin typeface="Arial" panose="020B0604020202020204" pitchFamily="34" charset="0"/>
                <a:cs typeface="Arial" panose="020B0604020202020204" pitchFamily="34" charset="0"/>
              </a:rPr>
              <a:t>Population Health and Digital Health Promotion			</a:t>
            </a:r>
          </a:p>
          <a:p>
            <a:r>
              <a:rPr lang="en-GB" b="1" dirty="0">
                <a:solidFill>
                  <a:schemeClr val="bg1"/>
                </a:solidFill>
                <a:latin typeface="Arial" panose="020B0604020202020204" pitchFamily="34" charset="0"/>
                <a:cs typeface="Arial" panose="020B0604020202020204" pitchFamily="34" charset="0"/>
              </a:rPr>
              <a:t>Instructor:			</a:t>
            </a:r>
            <a:r>
              <a:rPr lang="en-GB" dirty="0">
                <a:solidFill>
                  <a:schemeClr val="bg1"/>
                </a:solidFill>
                <a:latin typeface="Arial" panose="020B0604020202020204" pitchFamily="34" charset="0"/>
                <a:cs typeface="Arial" panose="020B0604020202020204" pitchFamily="34" charset="0"/>
              </a:rPr>
              <a:t>Dr </a:t>
            </a:r>
            <a:r>
              <a:rPr lang="en-GB" dirty="0" err="1">
                <a:solidFill>
                  <a:schemeClr val="bg1"/>
                </a:solidFill>
                <a:latin typeface="Arial" panose="020B0604020202020204" pitchFamily="34" charset="0"/>
                <a:cs typeface="Arial" panose="020B0604020202020204" pitchFamily="34" charset="0"/>
              </a:rPr>
              <a:t>Diola</a:t>
            </a:r>
            <a:r>
              <a:rPr lang="en-GB" dirty="0">
                <a:solidFill>
                  <a:schemeClr val="bg1"/>
                </a:solidFill>
                <a:latin typeface="Arial" panose="020B0604020202020204" pitchFamily="34" charset="0"/>
                <a:cs typeface="Arial" panose="020B0604020202020204" pitchFamily="34" charset="0"/>
              </a:rPr>
              <a:t> </a:t>
            </a:r>
            <a:r>
              <a:rPr lang="en-GB" dirty="0" err="1">
                <a:solidFill>
                  <a:schemeClr val="bg1"/>
                </a:solidFill>
                <a:latin typeface="Arial" panose="020B0604020202020204" pitchFamily="34" charset="0"/>
                <a:cs typeface="Arial" panose="020B0604020202020204" pitchFamily="34" charset="0"/>
              </a:rPr>
              <a:t>Bijlhout</a:t>
            </a:r>
            <a:endParaRPr lang="en-GB" dirty="0">
              <a:solidFill>
                <a:schemeClr val="bg1"/>
              </a:solidFill>
              <a:latin typeface="Arial" panose="020B0604020202020204" pitchFamily="34" charset="0"/>
              <a:cs typeface="Arial" panose="020B0604020202020204" pitchFamily="34" charset="0"/>
            </a:endParaRPr>
          </a:p>
          <a:p>
            <a:r>
              <a:rPr lang="en-GB" b="1" dirty="0">
                <a:solidFill>
                  <a:schemeClr val="bg1"/>
                </a:solidFill>
                <a:latin typeface="Arial" panose="020B0604020202020204" pitchFamily="34" charset="0"/>
                <a:cs typeface="Arial" panose="020B0604020202020204" pitchFamily="34" charset="0"/>
              </a:rPr>
              <a:t>DATE: 				</a:t>
            </a:r>
            <a:r>
              <a:rPr lang="en-GB" dirty="0">
                <a:solidFill>
                  <a:schemeClr val="bg1"/>
                </a:solidFill>
                <a:latin typeface="Arial" panose="020B0604020202020204" pitchFamily="34" charset="0"/>
                <a:cs typeface="Arial" panose="020B0604020202020204" pitchFamily="34" charset="0"/>
              </a:rPr>
              <a:t>December 14, 2023 </a:t>
            </a:r>
          </a:p>
          <a:p>
            <a:endParaRPr lang="en-GB" dirty="0">
              <a:solidFill>
                <a:schemeClr val="bg1"/>
              </a:solidFill>
              <a:latin typeface="Arial" panose="020B0604020202020204" pitchFamily="34" charset="0"/>
              <a:cs typeface="Arial" panose="020B0604020202020204" pitchFamily="34" charset="0"/>
            </a:endParaRPr>
          </a:p>
        </p:txBody>
      </p:sp>
      <p:pic>
        <p:nvPicPr>
          <p:cNvPr id="4" name="Picture 3"/>
          <p:cNvPicPr>
            <a:picLocks noChangeAspect="1"/>
          </p:cNvPicPr>
          <p:nvPr/>
        </p:nvPicPr>
        <p:blipFill rotWithShape="1">
          <a:blip r:embed="rId2"/>
          <a:srcRect l="511" t="1289" r="2895" b="303"/>
          <a:stretch/>
        </p:blipFill>
        <p:spPr>
          <a:xfrm>
            <a:off x="-60385" y="1575882"/>
            <a:ext cx="12192000" cy="6982087"/>
          </a:xfrm>
          <a:prstGeom prst="rect">
            <a:avLst/>
          </a:prstGeom>
        </p:spPr>
      </p:pic>
    </p:spTree>
    <p:extLst>
      <p:ext uri="{BB962C8B-B14F-4D97-AF65-F5344CB8AC3E}">
        <p14:creationId xmlns:p14="http://schemas.microsoft.com/office/powerpoint/2010/main" val="24518406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7312876" y="3675755"/>
            <a:ext cx="4887404" cy="3147055"/>
          </a:xfrm>
          <a:prstGeom prst="rect">
            <a:avLst/>
          </a:prstGeom>
        </p:spPr>
      </p:pic>
      <p:sp>
        <p:nvSpPr>
          <p:cNvPr id="2" name="Title 1"/>
          <p:cNvSpPr>
            <a:spLocks noGrp="1"/>
          </p:cNvSpPr>
          <p:nvPr>
            <p:ph type="title"/>
          </p:nvPr>
        </p:nvSpPr>
        <p:spPr/>
        <p:txBody>
          <a:bodyPr>
            <a:normAutofit/>
          </a:bodyPr>
          <a:lstStyle/>
          <a:p>
            <a:r>
              <a:rPr lang="en-GB" sz="3600" b="1" dirty="0">
                <a:latin typeface="Arial" panose="020B0604020202020204" pitchFamily="34" charset="0"/>
                <a:cs typeface="Arial" panose="020B0604020202020204" pitchFamily="34" charset="0"/>
              </a:rPr>
              <a:t>Introduction	</a:t>
            </a:r>
          </a:p>
        </p:txBody>
      </p:sp>
      <p:sp>
        <p:nvSpPr>
          <p:cNvPr id="3" name="Content Placeholder 2"/>
          <p:cNvSpPr>
            <a:spLocks noGrp="1"/>
          </p:cNvSpPr>
          <p:nvPr>
            <p:ph idx="1"/>
          </p:nvPr>
        </p:nvSpPr>
        <p:spPr>
          <a:xfrm>
            <a:off x="479592" y="1948185"/>
            <a:ext cx="7428995" cy="4642396"/>
          </a:xfrm>
        </p:spPr>
        <p:txBody>
          <a:bodyPr>
            <a:normAutofit fontScale="77500" lnSpcReduction="20000"/>
          </a:bodyPr>
          <a:lstStyle/>
          <a:p>
            <a:pPr marL="0" indent="0">
              <a:lnSpc>
                <a:spcPct val="150000"/>
              </a:lnSpc>
              <a:buNone/>
            </a:pPr>
            <a:r>
              <a:rPr lang="en-GB" sz="2800" b="1" dirty="0">
                <a:solidFill>
                  <a:schemeClr val="tx1"/>
                </a:solidFill>
                <a:latin typeface="Arial" panose="020B0604020202020204" pitchFamily="34" charset="0"/>
                <a:cs typeface="Arial" panose="020B0604020202020204" pitchFamily="34" charset="0"/>
              </a:rPr>
              <a:t>What is anorexia nervosa?</a:t>
            </a:r>
          </a:p>
          <a:p>
            <a:pPr marL="0" indent="0">
              <a:lnSpc>
                <a:spcPct val="150000"/>
              </a:lnSpc>
              <a:buNone/>
            </a:pPr>
            <a:r>
              <a:rPr lang="en-GB" sz="2800" dirty="0">
                <a:solidFill>
                  <a:schemeClr val="tx1"/>
                </a:solidFill>
                <a:latin typeface="Arial" panose="020B0604020202020204" pitchFamily="34" charset="0"/>
                <a:cs typeface="Arial" panose="020B0604020202020204" pitchFamily="34" charset="0"/>
              </a:rPr>
              <a:t>A serious mental health condition and eating disorder in which people attempt to bring their weight to as low as possible (Roxby &amp; Rackham, 2022).</a:t>
            </a:r>
          </a:p>
          <a:p>
            <a:pPr>
              <a:lnSpc>
                <a:spcPct val="150000"/>
              </a:lnSpc>
            </a:pPr>
            <a:r>
              <a:rPr lang="en-GB" sz="2800" dirty="0">
                <a:solidFill>
                  <a:schemeClr val="tx1"/>
                </a:solidFill>
                <a:latin typeface="Arial" panose="020B0604020202020204" pitchFamily="34" charset="0"/>
                <a:cs typeface="Arial" panose="020B0604020202020204" pitchFamily="34" charset="0"/>
              </a:rPr>
              <a:t>Often done by extreme dieting, leading to illness </a:t>
            </a:r>
          </a:p>
          <a:p>
            <a:pPr>
              <a:lnSpc>
                <a:spcPct val="150000"/>
              </a:lnSpc>
            </a:pPr>
            <a:r>
              <a:rPr lang="en-GB" sz="2800" dirty="0">
                <a:solidFill>
                  <a:schemeClr val="tx1"/>
                </a:solidFill>
                <a:latin typeface="Arial" panose="020B0604020202020204" pitchFamily="34" charset="0"/>
                <a:cs typeface="Arial" panose="020B0604020202020204" pitchFamily="34" charset="0"/>
              </a:rPr>
              <a:t>Often indicates underlying psychological distress </a:t>
            </a:r>
            <a:r>
              <a:rPr lang="en-US" sz="2800" dirty="0">
                <a:solidFill>
                  <a:schemeClr val="tx1"/>
                </a:solidFill>
                <a:latin typeface="Arial" panose="020B0604020202020204" pitchFamily="34" charset="0"/>
                <a:cs typeface="Arial" panose="020B0604020202020204" pitchFamily="34" charset="0"/>
              </a:rPr>
              <a:t>(Trafford, et al., 2023).</a:t>
            </a:r>
            <a:endParaRPr lang="en-GB" sz="2800" dirty="0">
              <a:solidFill>
                <a:schemeClr val="tx1"/>
              </a:solidFill>
              <a:latin typeface="Arial" panose="020B0604020202020204" pitchFamily="34" charset="0"/>
              <a:cs typeface="Arial" panose="020B0604020202020204" pitchFamily="34" charset="0"/>
            </a:endParaRPr>
          </a:p>
          <a:p>
            <a:pPr>
              <a:lnSpc>
                <a:spcPct val="150000"/>
              </a:lnSpc>
            </a:pPr>
            <a:r>
              <a:rPr lang="en-GB" sz="2800" dirty="0">
                <a:solidFill>
                  <a:schemeClr val="tx1"/>
                </a:solidFill>
                <a:latin typeface="Arial" panose="020B0604020202020204" pitchFamily="34" charset="0"/>
                <a:cs typeface="Arial" panose="020B0604020202020204" pitchFamily="34" charset="0"/>
              </a:rPr>
              <a:t>Affected persons tend to believe they are overweight despite being underweight, in reality</a:t>
            </a:r>
          </a:p>
        </p:txBody>
      </p:sp>
    </p:spTree>
    <p:extLst>
      <p:ext uri="{BB962C8B-B14F-4D97-AF65-F5344CB8AC3E}">
        <p14:creationId xmlns:p14="http://schemas.microsoft.com/office/powerpoint/2010/main" val="5417208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latin typeface="Arial" panose="020B0604020202020204" pitchFamily="34" charset="0"/>
                <a:cs typeface="Arial" panose="020B0604020202020204" pitchFamily="34" charset="0"/>
              </a:rPr>
              <a:t>JUSTIFICATION- Why Anorexia?</a:t>
            </a:r>
          </a:p>
        </p:txBody>
      </p:sp>
      <p:sp>
        <p:nvSpPr>
          <p:cNvPr id="3" name="Content Placeholder 2"/>
          <p:cNvSpPr>
            <a:spLocks noGrp="1"/>
          </p:cNvSpPr>
          <p:nvPr>
            <p:ph idx="1"/>
          </p:nvPr>
        </p:nvSpPr>
        <p:spPr>
          <a:xfrm>
            <a:off x="464767" y="2087885"/>
            <a:ext cx="11262465" cy="4142843"/>
          </a:xfrm>
        </p:spPr>
        <p:txBody>
          <a:bodyPr>
            <a:noAutofit/>
          </a:bodyPr>
          <a:lstStyle/>
          <a:p>
            <a:pPr>
              <a:lnSpc>
                <a:spcPct val="150000"/>
              </a:lnSpc>
            </a:pPr>
            <a:r>
              <a:rPr lang="en-GB" sz="2400" dirty="0">
                <a:solidFill>
                  <a:schemeClr val="tx1"/>
                </a:solidFill>
                <a:latin typeface="Arial" panose="020B0604020202020204" pitchFamily="34" charset="0"/>
                <a:cs typeface="Arial" panose="020B0604020202020204" pitchFamily="34" charset="0"/>
              </a:rPr>
              <a:t>It is among the most severe mental health conditions facing children.</a:t>
            </a:r>
          </a:p>
          <a:p>
            <a:pPr>
              <a:lnSpc>
                <a:spcPct val="150000"/>
              </a:lnSpc>
            </a:pPr>
            <a:r>
              <a:rPr lang="en-GB" sz="2400" dirty="0">
                <a:solidFill>
                  <a:schemeClr val="tx1"/>
                </a:solidFill>
                <a:latin typeface="Arial" panose="020B0604020202020204" pitchFamily="34" charset="0"/>
                <a:cs typeface="Arial" panose="020B0604020202020204" pitchFamily="34" charset="0"/>
              </a:rPr>
              <a:t>If not treated in a timely manner, it can lead to high mortality and morbidity rates (</a:t>
            </a:r>
            <a:r>
              <a:rPr lang="en-GB" sz="2400" dirty="0" err="1">
                <a:solidFill>
                  <a:schemeClr val="tx1"/>
                </a:solidFill>
                <a:latin typeface="Arial" panose="020B0604020202020204" pitchFamily="34" charset="0"/>
                <a:cs typeface="Arial" panose="020B0604020202020204" pitchFamily="34" charset="0"/>
              </a:rPr>
              <a:t>Eisler</a:t>
            </a:r>
            <a:r>
              <a:rPr lang="en-GB" sz="2400" dirty="0">
                <a:solidFill>
                  <a:schemeClr val="tx1"/>
                </a:solidFill>
                <a:latin typeface="Arial" panose="020B0604020202020204" pitchFamily="34" charset="0"/>
                <a:cs typeface="Arial" panose="020B0604020202020204" pitchFamily="34" charset="0"/>
              </a:rPr>
              <a:t>, et al., 2022)</a:t>
            </a:r>
          </a:p>
          <a:p>
            <a:pPr>
              <a:lnSpc>
                <a:spcPct val="150000"/>
              </a:lnSpc>
            </a:pPr>
            <a:r>
              <a:rPr lang="en-GB" sz="2400" dirty="0">
                <a:solidFill>
                  <a:schemeClr val="tx1"/>
                </a:solidFill>
                <a:latin typeface="Arial" panose="020B0604020202020204" pitchFamily="34" charset="0"/>
                <a:cs typeface="Arial" panose="020B0604020202020204" pitchFamily="34" charset="0"/>
              </a:rPr>
              <a:t>The highest mortality rate of all psychiatric illnesses (Neale &amp; Hudson, 2020)</a:t>
            </a:r>
          </a:p>
        </p:txBody>
      </p:sp>
    </p:spTree>
    <p:extLst>
      <p:ext uri="{BB962C8B-B14F-4D97-AF65-F5344CB8AC3E}">
        <p14:creationId xmlns:p14="http://schemas.microsoft.com/office/powerpoint/2010/main" val="18732632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latin typeface="Arial" panose="020B0604020202020204" pitchFamily="34" charset="0"/>
                <a:cs typeface="Arial" panose="020B0604020202020204" pitchFamily="34" charset="0"/>
              </a:rPr>
              <a:t>JUSTIFICATION- Why girls?</a:t>
            </a:r>
          </a:p>
        </p:txBody>
      </p:sp>
      <p:sp>
        <p:nvSpPr>
          <p:cNvPr id="3" name="Content Placeholder 2"/>
          <p:cNvSpPr>
            <a:spLocks noGrp="1"/>
          </p:cNvSpPr>
          <p:nvPr>
            <p:ph idx="1"/>
          </p:nvPr>
        </p:nvSpPr>
        <p:spPr>
          <a:xfrm>
            <a:off x="348343" y="2312172"/>
            <a:ext cx="11262465" cy="4269783"/>
          </a:xfrm>
        </p:spPr>
        <p:txBody>
          <a:bodyPr>
            <a:noAutofit/>
          </a:bodyPr>
          <a:lstStyle/>
          <a:p>
            <a:pPr>
              <a:lnSpc>
                <a:spcPct val="150000"/>
              </a:lnSpc>
            </a:pPr>
            <a:r>
              <a:rPr lang="en-GB" sz="2400" dirty="0">
                <a:solidFill>
                  <a:schemeClr val="tx1"/>
                </a:solidFill>
                <a:latin typeface="Arial" panose="020B0604020202020204" pitchFamily="34" charset="0"/>
                <a:cs typeface="Arial" panose="020B0604020202020204" pitchFamily="34" charset="0"/>
              </a:rPr>
              <a:t>Men and women at any age can be anorexic, but it occurs most frequently mid-teen females </a:t>
            </a:r>
            <a:r>
              <a:rPr lang="en-US" sz="2400" dirty="0">
                <a:solidFill>
                  <a:schemeClr val="tx1"/>
                </a:solidFill>
                <a:latin typeface="Arial" panose="020B0604020202020204" pitchFamily="34" charset="0"/>
                <a:cs typeface="Arial" panose="020B0604020202020204" pitchFamily="34" charset="0"/>
              </a:rPr>
              <a:t>(NHS, 2021)</a:t>
            </a:r>
            <a:r>
              <a:rPr lang="en-GB" sz="2400" dirty="0">
                <a:solidFill>
                  <a:schemeClr val="tx1"/>
                </a:solidFill>
                <a:latin typeface="Arial" panose="020B0604020202020204" pitchFamily="34" charset="0"/>
                <a:cs typeface="Arial" panose="020B0604020202020204" pitchFamily="34" charset="0"/>
              </a:rPr>
              <a:t>.</a:t>
            </a:r>
          </a:p>
          <a:p>
            <a:pPr>
              <a:lnSpc>
                <a:spcPct val="150000"/>
              </a:lnSpc>
            </a:pPr>
            <a:r>
              <a:rPr lang="en-GB" sz="2400" dirty="0">
                <a:solidFill>
                  <a:schemeClr val="tx1"/>
                </a:solidFill>
                <a:latin typeface="Arial" panose="020B0604020202020204" pitchFamily="34" charset="0"/>
                <a:cs typeface="Arial" panose="020B0604020202020204" pitchFamily="34" charset="0"/>
              </a:rPr>
              <a:t>Annual diagnoses of anorexia for UK girls between the ages of 10 and 19 is more than 12 times that for males in the same age group- 37 per 100000, compared to 3 per 100000 (</a:t>
            </a:r>
            <a:r>
              <a:rPr lang="en-GB" sz="2400" dirty="0" err="1">
                <a:solidFill>
                  <a:schemeClr val="tx1"/>
                </a:solidFill>
                <a:latin typeface="Arial" panose="020B0604020202020204" pitchFamily="34" charset="0"/>
                <a:cs typeface="Arial" panose="020B0604020202020204" pitchFamily="34" charset="0"/>
              </a:rPr>
              <a:t>Petkova</a:t>
            </a:r>
            <a:r>
              <a:rPr lang="en-GB" sz="2400" dirty="0">
                <a:solidFill>
                  <a:schemeClr val="tx1"/>
                </a:solidFill>
                <a:latin typeface="Arial" panose="020B0604020202020204" pitchFamily="34" charset="0"/>
                <a:cs typeface="Arial" panose="020B0604020202020204" pitchFamily="34" charset="0"/>
              </a:rPr>
              <a:t>, et al., 2019).</a:t>
            </a:r>
          </a:p>
          <a:p>
            <a:pPr>
              <a:lnSpc>
                <a:spcPct val="150000"/>
              </a:lnSpc>
            </a:pPr>
            <a:r>
              <a:rPr lang="en-GB" sz="2400" dirty="0">
                <a:solidFill>
                  <a:schemeClr val="tx1"/>
                </a:solidFill>
                <a:latin typeface="Arial" panose="020B0604020202020204" pitchFamily="34" charset="0"/>
                <a:cs typeface="Arial" panose="020B0604020202020204" pitchFamily="34" charset="0"/>
              </a:rPr>
              <a:t>Since early 2020, the incidence of eating disorders has increased 42% above normal for females aged 13-16, and 32% for those aged 17-19 (</a:t>
            </a:r>
            <a:r>
              <a:rPr lang="en-GB" sz="2400" dirty="0" err="1">
                <a:solidFill>
                  <a:schemeClr val="tx1"/>
                </a:solidFill>
                <a:latin typeface="Arial" panose="020B0604020202020204" pitchFamily="34" charset="0"/>
                <a:cs typeface="Arial" panose="020B0604020202020204" pitchFamily="34" charset="0"/>
              </a:rPr>
              <a:t>Addelman</a:t>
            </a:r>
            <a:r>
              <a:rPr lang="en-GB" sz="2400" dirty="0">
                <a:solidFill>
                  <a:schemeClr val="tx1"/>
                </a:solidFill>
                <a:latin typeface="Arial" panose="020B0604020202020204" pitchFamily="34" charset="0"/>
                <a:cs typeface="Arial" panose="020B0604020202020204" pitchFamily="34" charset="0"/>
              </a:rPr>
              <a:t>, 2023).</a:t>
            </a:r>
          </a:p>
        </p:txBody>
      </p:sp>
    </p:spTree>
    <p:extLst>
      <p:ext uri="{BB962C8B-B14F-4D97-AF65-F5344CB8AC3E}">
        <p14:creationId xmlns:p14="http://schemas.microsoft.com/office/powerpoint/2010/main" val="40063044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latin typeface="Arial" panose="020B0604020202020204" pitchFamily="34" charset="0"/>
                <a:cs typeface="Arial" panose="020B0604020202020204" pitchFamily="34" charset="0"/>
              </a:rPr>
              <a:t>JUSTIFICATION- effects of anorexia</a:t>
            </a:r>
          </a:p>
        </p:txBody>
      </p:sp>
      <p:sp>
        <p:nvSpPr>
          <p:cNvPr id="3" name="Content Placeholder 2"/>
          <p:cNvSpPr>
            <a:spLocks noGrp="1"/>
          </p:cNvSpPr>
          <p:nvPr>
            <p:ph idx="1"/>
          </p:nvPr>
        </p:nvSpPr>
        <p:spPr>
          <a:xfrm>
            <a:off x="464767" y="2087885"/>
            <a:ext cx="11262465" cy="4142843"/>
          </a:xfrm>
        </p:spPr>
        <p:txBody>
          <a:bodyPr>
            <a:noAutofit/>
          </a:bodyPr>
          <a:lstStyle/>
          <a:p>
            <a:pPr>
              <a:lnSpc>
                <a:spcPct val="150000"/>
              </a:lnSpc>
            </a:pPr>
            <a:r>
              <a:rPr lang="en-GB" sz="2400" dirty="0">
                <a:solidFill>
                  <a:schemeClr val="tx1"/>
                </a:solidFill>
                <a:latin typeface="Arial" panose="020B0604020202020204" pitchFamily="34" charset="0"/>
                <a:cs typeface="Arial" panose="020B0604020202020204" pitchFamily="34" charset="0"/>
              </a:rPr>
              <a:t>Delays puberty and impairs growth</a:t>
            </a:r>
          </a:p>
          <a:p>
            <a:pPr>
              <a:lnSpc>
                <a:spcPct val="150000"/>
              </a:lnSpc>
            </a:pPr>
            <a:r>
              <a:rPr lang="en-GB" sz="2400" dirty="0">
                <a:solidFill>
                  <a:schemeClr val="tx1"/>
                </a:solidFill>
                <a:latin typeface="Arial" panose="020B0604020202020204" pitchFamily="34" charset="0"/>
                <a:cs typeface="Arial" panose="020B0604020202020204" pitchFamily="34" charset="0"/>
              </a:rPr>
              <a:t>Longer duration of illness (Neale et al, 2020) </a:t>
            </a:r>
          </a:p>
          <a:p>
            <a:pPr>
              <a:lnSpc>
                <a:spcPct val="150000"/>
              </a:lnSpc>
            </a:pPr>
            <a:r>
              <a:rPr lang="en-GB" sz="2400" dirty="0">
                <a:solidFill>
                  <a:schemeClr val="tx1"/>
                </a:solidFill>
                <a:latin typeface="Arial" panose="020B0604020202020204" pitchFamily="34" charset="0"/>
                <a:cs typeface="Arial" panose="020B0604020202020204" pitchFamily="34" charset="0"/>
              </a:rPr>
              <a:t>Women who were anorexic in the past are more likely to have fertility problems than the general population (</a:t>
            </a:r>
            <a:r>
              <a:rPr lang="en-GB" sz="2400" dirty="0" err="1">
                <a:solidFill>
                  <a:schemeClr val="tx1"/>
                </a:solidFill>
                <a:latin typeface="Arial" panose="020B0604020202020204" pitchFamily="34" charset="0"/>
                <a:cs typeface="Arial" panose="020B0604020202020204" pitchFamily="34" charset="0"/>
              </a:rPr>
              <a:t>Chaer</a:t>
            </a:r>
            <a:r>
              <a:rPr lang="en-GB" sz="2400" dirty="0">
                <a:solidFill>
                  <a:schemeClr val="tx1"/>
                </a:solidFill>
                <a:latin typeface="Arial" panose="020B0604020202020204" pitchFamily="34" charset="0"/>
                <a:cs typeface="Arial" panose="020B0604020202020204" pitchFamily="34" charset="0"/>
              </a:rPr>
              <a:t>, et al., 2020). </a:t>
            </a:r>
          </a:p>
        </p:txBody>
      </p:sp>
    </p:spTree>
    <p:extLst>
      <p:ext uri="{BB962C8B-B14F-4D97-AF65-F5344CB8AC3E}">
        <p14:creationId xmlns:p14="http://schemas.microsoft.com/office/powerpoint/2010/main" val="31135208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latin typeface="Arial" panose="020B0604020202020204" pitchFamily="34" charset="0"/>
                <a:cs typeface="Arial" panose="020B0604020202020204" pitchFamily="34" charset="0"/>
              </a:rPr>
              <a:t>JUSTIFICATION- effects of anorexia</a:t>
            </a:r>
          </a:p>
        </p:txBody>
      </p:sp>
      <p:sp>
        <p:nvSpPr>
          <p:cNvPr id="3" name="Content Placeholder 2"/>
          <p:cNvSpPr>
            <a:spLocks noGrp="1"/>
          </p:cNvSpPr>
          <p:nvPr>
            <p:ph idx="1"/>
          </p:nvPr>
        </p:nvSpPr>
        <p:spPr>
          <a:xfrm>
            <a:off x="464767" y="2087885"/>
            <a:ext cx="11262465" cy="4142843"/>
          </a:xfrm>
        </p:spPr>
        <p:txBody>
          <a:bodyPr>
            <a:noAutofit/>
          </a:bodyPr>
          <a:lstStyle/>
          <a:p>
            <a:pPr>
              <a:lnSpc>
                <a:spcPct val="150000"/>
              </a:lnSpc>
            </a:pPr>
            <a:r>
              <a:rPr lang="en-GB" sz="2400" dirty="0">
                <a:solidFill>
                  <a:schemeClr val="tx1"/>
                </a:solidFill>
                <a:latin typeface="Arial" panose="020B0604020202020204" pitchFamily="34" charset="0"/>
                <a:cs typeface="Arial" panose="020B0604020202020204" pitchFamily="34" charset="0"/>
              </a:rPr>
              <a:t>Delays puberty and impairs growth</a:t>
            </a:r>
          </a:p>
          <a:p>
            <a:pPr>
              <a:lnSpc>
                <a:spcPct val="150000"/>
              </a:lnSpc>
            </a:pPr>
            <a:r>
              <a:rPr lang="en-GB" sz="2400" dirty="0">
                <a:solidFill>
                  <a:schemeClr val="tx1"/>
                </a:solidFill>
                <a:latin typeface="Arial" panose="020B0604020202020204" pitchFamily="34" charset="0"/>
                <a:cs typeface="Arial" panose="020B0604020202020204" pitchFamily="34" charset="0"/>
              </a:rPr>
              <a:t>Longer duration of illness (Neale et al, 2020) </a:t>
            </a:r>
          </a:p>
          <a:p>
            <a:pPr>
              <a:lnSpc>
                <a:spcPct val="150000"/>
              </a:lnSpc>
            </a:pPr>
            <a:r>
              <a:rPr lang="en-GB" sz="2400" dirty="0">
                <a:solidFill>
                  <a:schemeClr val="tx1"/>
                </a:solidFill>
                <a:latin typeface="Arial" panose="020B0604020202020204" pitchFamily="34" charset="0"/>
                <a:cs typeface="Arial" panose="020B0604020202020204" pitchFamily="34" charset="0"/>
              </a:rPr>
              <a:t>Women who were anorexic in the past are more likely to have fertility problems than the general population (</a:t>
            </a:r>
            <a:r>
              <a:rPr lang="en-GB" sz="2400" dirty="0" err="1">
                <a:solidFill>
                  <a:schemeClr val="tx1"/>
                </a:solidFill>
                <a:latin typeface="Arial" panose="020B0604020202020204" pitchFamily="34" charset="0"/>
                <a:cs typeface="Arial" panose="020B0604020202020204" pitchFamily="34" charset="0"/>
              </a:rPr>
              <a:t>Chaer</a:t>
            </a:r>
            <a:r>
              <a:rPr lang="en-GB" sz="2400" dirty="0">
                <a:solidFill>
                  <a:schemeClr val="tx1"/>
                </a:solidFill>
                <a:latin typeface="Arial" panose="020B0604020202020204" pitchFamily="34" charset="0"/>
                <a:cs typeface="Arial" panose="020B0604020202020204" pitchFamily="34" charset="0"/>
              </a:rPr>
              <a:t>, et al., 2020). </a:t>
            </a:r>
          </a:p>
        </p:txBody>
      </p:sp>
    </p:spTree>
    <p:extLst>
      <p:ext uri="{BB962C8B-B14F-4D97-AF65-F5344CB8AC3E}">
        <p14:creationId xmlns:p14="http://schemas.microsoft.com/office/powerpoint/2010/main" val="7609060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013800"/>
          </a:xfrm>
        </p:spPr>
        <p:txBody>
          <a:bodyPr>
            <a:normAutofit/>
          </a:bodyPr>
          <a:lstStyle/>
          <a:p>
            <a:r>
              <a:rPr lang="en-GB" b="1">
                <a:solidFill>
                  <a:srgbClr val="FFFFFF"/>
                </a:solidFill>
                <a:latin typeface="Arial" panose="020B0604020202020204" pitchFamily="34" charset="0"/>
                <a:cs typeface="Arial" panose="020B0604020202020204" pitchFamily="34" charset="0"/>
              </a:rPr>
              <a:t>JUSTIFICATION- Why social media?</a:t>
            </a:r>
          </a:p>
        </p:txBody>
      </p:sp>
      <p:sp>
        <p:nvSpPr>
          <p:cNvPr id="3" name="Content Placeholder 2"/>
          <p:cNvSpPr>
            <a:spLocks noGrp="1"/>
          </p:cNvSpPr>
          <p:nvPr>
            <p:ph idx="1"/>
          </p:nvPr>
        </p:nvSpPr>
        <p:spPr>
          <a:xfrm>
            <a:off x="581192" y="2180496"/>
            <a:ext cx="7225075" cy="3678303"/>
          </a:xfrm>
        </p:spPr>
        <p:txBody>
          <a:bodyPr>
            <a:noAutofit/>
          </a:bodyPr>
          <a:lstStyle/>
          <a:p>
            <a:r>
              <a:rPr lang="en-GB" sz="2400" dirty="0">
                <a:latin typeface="Arial" panose="020B0604020202020204" pitchFamily="34" charset="0"/>
                <a:cs typeface="Arial" panose="020B0604020202020204" pitchFamily="34" charset="0"/>
              </a:rPr>
              <a:t>Anorexia is a common theme on </a:t>
            </a:r>
            <a:r>
              <a:rPr lang="en-GB" sz="2400" dirty="0" err="1">
                <a:latin typeface="Arial" panose="020B0604020202020204" pitchFamily="34" charset="0"/>
                <a:cs typeface="Arial" panose="020B0604020202020204" pitchFamily="34" charset="0"/>
              </a:rPr>
              <a:t>Tiktok</a:t>
            </a:r>
            <a:r>
              <a:rPr lang="en-GB" sz="2400" dirty="0">
                <a:latin typeface="Arial" panose="020B0604020202020204" pitchFamily="34" charset="0"/>
                <a:cs typeface="Arial" panose="020B0604020202020204" pitchFamily="34" charset="0"/>
              </a:rPr>
              <a:t>, one of the most widely used platforms among adolescents (</a:t>
            </a:r>
            <a:r>
              <a:rPr lang="en-GB" sz="2400" dirty="0" err="1">
                <a:latin typeface="Arial" panose="020B0604020202020204" pitchFamily="34" charset="0"/>
                <a:cs typeface="Arial" panose="020B0604020202020204" pitchFamily="34" charset="0"/>
              </a:rPr>
              <a:t>Logrieco</a:t>
            </a:r>
            <a:r>
              <a:rPr lang="en-GB" sz="2400" dirty="0">
                <a:latin typeface="Arial" panose="020B0604020202020204" pitchFamily="34" charset="0"/>
                <a:cs typeface="Arial" panose="020B0604020202020204" pitchFamily="34" charset="0"/>
              </a:rPr>
              <a:t>, et al., 2021)</a:t>
            </a:r>
          </a:p>
          <a:p>
            <a:r>
              <a:rPr lang="en-GB" sz="2400" dirty="0">
                <a:latin typeface="Arial" panose="020B0604020202020204" pitchFamily="34" charset="0"/>
                <a:cs typeface="Arial" panose="020B0604020202020204" pitchFamily="34" charset="0"/>
              </a:rPr>
              <a:t>The use of social media is a risk factor for adolescents developing eating disorders such as anorexia (Dane &amp; Bhatia, 2023)</a:t>
            </a:r>
          </a:p>
          <a:p>
            <a:r>
              <a:rPr lang="en-GB" sz="2400" dirty="0">
                <a:latin typeface="Arial" panose="020B0604020202020204" pitchFamily="34" charset="0"/>
                <a:cs typeface="Arial" panose="020B0604020202020204" pitchFamily="34" charset="0"/>
              </a:rPr>
              <a:t>Networks of pro-anorexia individuals on social media can reduce the effectiveness of anorexia interventions (Allison, et al., 2014; Hilton, 2018)</a:t>
            </a:r>
          </a:p>
        </p:txBody>
      </p:sp>
      <p:pic>
        <p:nvPicPr>
          <p:cNvPr id="5" name="Picture 4">
            <a:extLst>
              <a:ext uri="{FF2B5EF4-FFF2-40B4-BE49-F238E27FC236}">
                <a16:creationId xmlns:a16="http://schemas.microsoft.com/office/drawing/2014/main" id="{139CE520-AFBE-4477-13D5-D05E55D77283}"/>
              </a:ext>
            </a:extLst>
          </p:cNvPr>
          <p:cNvPicPr>
            <a:picLocks noChangeAspect="1"/>
          </p:cNvPicPr>
          <p:nvPr/>
        </p:nvPicPr>
        <p:blipFill rotWithShape="1">
          <a:blip r:embed="rId2">
            <a:extLst>
              <a:ext uri="{28A0092B-C50C-407E-A947-70E740481C1C}">
                <a14:useLocalDpi xmlns:a14="http://schemas.microsoft.com/office/drawing/2010/main" val="0"/>
              </a:ext>
            </a:extLst>
          </a:blip>
          <a:srcRect l="50728" r="8388" b="-1"/>
          <a:stretch/>
        </p:blipFill>
        <p:spPr>
          <a:xfrm>
            <a:off x="8051799" y="1871133"/>
            <a:ext cx="3683001" cy="4504267"/>
          </a:xfrm>
          <a:prstGeom prst="rect">
            <a:avLst/>
          </a:prstGeom>
        </p:spPr>
      </p:pic>
    </p:spTree>
    <p:extLst>
      <p:ext uri="{BB962C8B-B14F-4D97-AF65-F5344CB8AC3E}">
        <p14:creationId xmlns:p14="http://schemas.microsoft.com/office/powerpoint/2010/main" val="3215924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latin typeface="Arial" panose="020B0604020202020204" pitchFamily="34" charset="0"/>
                <a:cs typeface="Arial" panose="020B0604020202020204" pitchFamily="34" charset="0"/>
              </a:rPr>
              <a:t>Nature of proposed health promotion</a:t>
            </a:r>
          </a:p>
        </p:txBody>
      </p:sp>
      <p:sp>
        <p:nvSpPr>
          <p:cNvPr id="3" name="Content Placeholder 2"/>
          <p:cNvSpPr>
            <a:spLocks noGrp="1"/>
          </p:cNvSpPr>
          <p:nvPr>
            <p:ph idx="1"/>
          </p:nvPr>
        </p:nvSpPr>
        <p:spPr>
          <a:xfrm>
            <a:off x="479593" y="1948185"/>
            <a:ext cx="9130233" cy="4711407"/>
          </a:xfrm>
        </p:spPr>
        <p:txBody>
          <a:bodyPr>
            <a:normAutofit fontScale="92500"/>
          </a:bodyPr>
          <a:lstStyle/>
          <a:p>
            <a:pPr>
              <a:lnSpc>
                <a:spcPct val="150000"/>
              </a:lnSpc>
            </a:pPr>
            <a:r>
              <a:rPr lang="en-GB" sz="2400" dirty="0">
                <a:solidFill>
                  <a:schemeClr val="tx1"/>
                </a:solidFill>
                <a:latin typeface="Arial" panose="020B0604020202020204" pitchFamily="34" charset="0"/>
                <a:cs typeface="Arial" panose="020B0604020202020204" pitchFamily="34" charset="0"/>
              </a:rPr>
              <a:t>Will take the form of a mobile application, called </a:t>
            </a:r>
            <a:r>
              <a:rPr lang="en-GB" sz="2400" b="1" dirty="0" err="1">
                <a:solidFill>
                  <a:schemeClr val="tx1"/>
                </a:solidFill>
                <a:latin typeface="Arial" panose="020B0604020202020204" pitchFamily="34" charset="0"/>
                <a:cs typeface="Arial" panose="020B0604020202020204" pitchFamily="34" charset="0"/>
              </a:rPr>
              <a:t>nHealth</a:t>
            </a:r>
            <a:r>
              <a:rPr lang="en-GB" sz="2400" dirty="0">
                <a:solidFill>
                  <a:schemeClr val="tx1"/>
                </a:solidFill>
                <a:latin typeface="Arial" panose="020B0604020202020204" pitchFamily="34" charset="0"/>
                <a:cs typeface="Arial" panose="020B0604020202020204" pitchFamily="34" charset="0"/>
              </a:rPr>
              <a:t>, that adolescents can download, providing them with information on how they can treat their condition, as well as where they can seek treatment/ counselling </a:t>
            </a:r>
          </a:p>
          <a:p>
            <a:pPr>
              <a:lnSpc>
                <a:spcPct val="150000"/>
              </a:lnSpc>
            </a:pPr>
            <a:r>
              <a:rPr lang="en-GB" sz="2400" dirty="0">
                <a:solidFill>
                  <a:schemeClr val="tx1"/>
                </a:solidFill>
                <a:latin typeface="Arial" panose="020B0604020202020204" pitchFamily="34" charset="0"/>
                <a:cs typeface="Arial" panose="020B0604020202020204" pitchFamily="34" charset="0"/>
              </a:rPr>
              <a:t>Paid advertisements on different social media platforms that adolescent females typically use (Instagram, </a:t>
            </a:r>
            <a:r>
              <a:rPr lang="en-GB" sz="2400" dirty="0" err="1">
                <a:solidFill>
                  <a:schemeClr val="tx1"/>
                </a:solidFill>
                <a:latin typeface="Arial" panose="020B0604020202020204" pitchFamily="34" charset="0"/>
                <a:cs typeface="Arial" panose="020B0604020202020204" pitchFamily="34" charset="0"/>
              </a:rPr>
              <a:t>Tiktok</a:t>
            </a:r>
            <a:r>
              <a:rPr lang="en-GB" sz="2400" dirty="0">
                <a:solidFill>
                  <a:schemeClr val="tx1"/>
                </a:solidFill>
                <a:latin typeface="Arial" panose="020B0604020202020204" pitchFamily="34" charset="0"/>
                <a:cs typeface="Arial" panose="020B0604020202020204" pitchFamily="34" charset="0"/>
              </a:rPr>
              <a:t>, </a:t>
            </a:r>
            <a:r>
              <a:rPr lang="en-GB" sz="2400" dirty="0" err="1">
                <a:solidFill>
                  <a:schemeClr val="tx1"/>
                </a:solidFill>
                <a:latin typeface="Arial" panose="020B0604020202020204" pitchFamily="34" charset="0"/>
                <a:cs typeface="Arial" panose="020B0604020202020204" pitchFamily="34" charset="0"/>
              </a:rPr>
              <a:t>SnapChat</a:t>
            </a:r>
            <a:r>
              <a:rPr lang="en-GB" sz="2400" dirty="0">
                <a:solidFill>
                  <a:schemeClr val="tx1"/>
                </a:solidFill>
                <a:latin typeface="Arial" panose="020B0604020202020204" pitchFamily="34" charset="0"/>
                <a:cs typeface="Arial" panose="020B0604020202020204" pitchFamily="34" charset="0"/>
              </a:rPr>
              <a:t>, etc.)</a:t>
            </a:r>
          </a:p>
          <a:p>
            <a:pPr>
              <a:lnSpc>
                <a:spcPct val="150000"/>
              </a:lnSpc>
            </a:pPr>
            <a:r>
              <a:rPr lang="en-GB" sz="2400" dirty="0">
                <a:solidFill>
                  <a:schemeClr val="tx1"/>
                </a:solidFill>
                <a:latin typeface="Arial" panose="020B0604020202020204" pitchFamily="34" charset="0"/>
                <a:cs typeface="Arial" panose="020B0604020202020204" pitchFamily="34" charset="0"/>
              </a:rPr>
              <a:t>All of this will be done within the principles contained within NICE guideline (NG69) Eating Disorders: Recognition and Treatment</a:t>
            </a:r>
          </a:p>
        </p:txBody>
      </p:sp>
      <p:pic>
        <p:nvPicPr>
          <p:cNvPr id="4" name="Picture 3"/>
          <p:cNvPicPr>
            <a:picLocks noChangeAspect="1"/>
          </p:cNvPicPr>
          <p:nvPr/>
        </p:nvPicPr>
        <p:blipFill>
          <a:blip r:embed="rId2"/>
          <a:stretch>
            <a:fillRect/>
          </a:stretch>
        </p:blipFill>
        <p:spPr>
          <a:xfrm>
            <a:off x="9294964" y="1977089"/>
            <a:ext cx="2497346" cy="2365618"/>
          </a:xfrm>
          <a:prstGeom prst="rect">
            <a:avLst/>
          </a:prstGeom>
        </p:spPr>
      </p:pic>
    </p:spTree>
    <p:extLst>
      <p:ext uri="{BB962C8B-B14F-4D97-AF65-F5344CB8AC3E}">
        <p14:creationId xmlns:p14="http://schemas.microsoft.com/office/powerpoint/2010/main" val="32561553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53622" y="709173"/>
            <a:ext cx="7239000" cy="1143000"/>
          </a:xfrm>
        </p:spPr>
        <p:txBody>
          <a:bodyPr>
            <a:noAutofit/>
          </a:bodyPr>
          <a:lstStyle/>
          <a:p>
            <a:pPr algn="ctr"/>
            <a:r>
              <a:rPr lang="en-US" sz="2400" dirty="0"/>
              <a:t>Anorexia Disease as a Public Health Problem SUFFERED BY Adolescent GIRLS</a:t>
            </a:r>
            <a:br>
              <a:rPr lang="en-US" sz="2400" dirty="0"/>
            </a:br>
            <a:endParaRPr lang="en-US" sz="2400" dirty="0"/>
          </a:p>
        </p:txBody>
      </p:sp>
      <p:sp>
        <p:nvSpPr>
          <p:cNvPr id="3" name="Content Placeholder 2"/>
          <p:cNvSpPr>
            <a:spLocks noGrp="1"/>
          </p:cNvSpPr>
          <p:nvPr>
            <p:ph idx="1"/>
          </p:nvPr>
        </p:nvSpPr>
        <p:spPr>
          <a:xfrm>
            <a:off x="5168862" y="2011680"/>
            <a:ext cx="5750150" cy="4846320"/>
          </a:xfrm>
        </p:spPr>
        <p:txBody>
          <a:bodyPr>
            <a:normAutofit/>
          </a:bodyPr>
          <a:lstStyle/>
          <a:p>
            <a:pPr fontAlgn="base">
              <a:lnSpc>
                <a:spcPct val="170000"/>
              </a:lnSpc>
            </a:pPr>
            <a:r>
              <a:rPr lang="en-US" dirty="0"/>
              <a:t>The nature of the disease includes severe mental illness marked by fear of gaining weight and restrictive eating habits (</a:t>
            </a:r>
            <a:r>
              <a:rPr lang="en-US" dirty="0" err="1"/>
              <a:t>Coniglio</a:t>
            </a:r>
            <a:r>
              <a:rPr lang="en-US" dirty="0"/>
              <a:t> </a:t>
            </a:r>
            <a:r>
              <a:rPr lang="en-US" i="1" dirty="0"/>
              <a:t>et al</a:t>
            </a:r>
            <a:r>
              <a:rPr lang="en-US" dirty="0"/>
              <a:t>., 2019).</a:t>
            </a:r>
          </a:p>
          <a:p>
            <a:pPr fontAlgn="base">
              <a:lnSpc>
                <a:spcPct val="170000"/>
              </a:lnSpc>
            </a:pPr>
            <a:r>
              <a:rPr lang="en-US" dirty="0"/>
              <a:t>Adolescents girls are especially vulnerable because of hormonal shifts and social influences.</a:t>
            </a:r>
          </a:p>
          <a:p>
            <a:pPr fontAlgn="base">
              <a:lnSpc>
                <a:spcPct val="170000"/>
              </a:lnSpc>
            </a:pPr>
            <a:r>
              <a:rPr lang="en-US" dirty="0"/>
              <a:t>It affects families and communities in addition to individuals suffering </a:t>
            </a:r>
            <a:r>
              <a:rPr lang="en-US" dirty="0">
                <a:solidFill>
                  <a:srgbClr val="FF0000"/>
                </a:solidFill>
              </a:rPr>
              <a:t>(Wang et al. 2022)</a:t>
            </a:r>
          </a:p>
          <a:p>
            <a:pPr>
              <a:lnSpc>
                <a:spcPct val="170000"/>
              </a:lnSpc>
            </a:pPr>
            <a:endParaRPr lang="en-US" dirty="0"/>
          </a:p>
        </p:txBody>
      </p:sp>
      <p:pic>
        <p:nvPicPr>
          <p:cNvPr id="1026" name="Picture 2" descr="Anorexia Nervosa - Physiopedia">
            <a:extLst>
              <a:ext uri="{FF2B5EF4-FFF2-40B4-BE49-F238E27FC236}">
                <a16:creationId xmlns:a16="http://schemas.microsoft.com/office/drawing/2014/main" id="{640F0C8B-2999-8F1F-0A5A-069E5ABA42E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4681" y="2177480"/>
            <a:ext cx="3219450" cy="468052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32374" y="748544"/>
            <a:ext cx="7239000" cy="1143000"/>
          </a:xfrm>
        </p:spPr>
        <p:txBody>
          <a:bodyPr>
            <a:noAutofit/>
          </a:bodyPr>
          <a:lstStyle/>
          <a:p>
            <a:pPr algn="ctr"/>
            <a:r>
              <a:rPr lang="en-US" sz="2400" dirty="0"/>
              <a:t> Chosen planning model for intervention (</a:t>
            </a:r>
            <a:r>
              <a:rPr lang="en-US" sz="2400" dirty="0" err="1"/>
              <a:t>Ewles</a:t>
            </a:r>
            <a:r>
              <a:rPr lang="en-US" sz="2400" dirty="0"/>
              <a:t> and </a:t>
            </a:r>
            <a:r>
              <a:rPr lang="en-US" sz="2400" dirty="0" err="1"/>
              <a:t>Simnett</a:t>
            </a:r>
            <a:r>
              <a:rPr lang="en-US" sz="2400" dirty="0"/>
              <a:t> Model (1992))</a:t>
            </a:r>
            <a:br>
              <a:rPr lang="en-US" sz="2400" dirty="0"/>
            </a:br>
            <a:endParaRPr lang="en-US" sz="2400" dirty="0"/>
          </a:p>
        </p:txBody>
      </p:sp>
      <p:sp>
        <p:nvSpPr>
          <p:cNvPr id="3" name="Content Placeholder 2"/>
          <p:cNvSpPr>
            <a:spLocks noGrp="1"/>
          </p:cNvSpPr>
          <p:nvPr>
            <p:ph idx="1"/>
          </p:nvPr>
        </p:nvSpPr>
        <p:spPr>
          <a:xfrm>
            <a:off x="376516" y="1891544"/>
            <a:ext cx="6355977" cy="4948794"/>
          </a:xfrm>
        </p:spPr>
        <p:txBody>
          <a:bodyPr>
            <a:normAutofit lnSpcReduction="10000"/>
          </a:bodyPr>
          <a:lstStyle/>
          <a:p>
            <a:pPr fontAlgn="base">
              <a:lnSpc>
                <a:spcPct val="170000"/>
              </a:lnSpc>
            </a:pPr>
            <a:r>
              <a:rPr lang="en-US" dirty="0"/>
              <a:t>This model is in line with the knowledge that anorexia is a multifaceted disorder involving psychological, social, and environmental factors rather than just a physical illness (Coniglio </a:t>
            </a:r>
            <a:r>
              <a:rPr lang="en-US" i="1" dirty="0"/>
              <a:t>et al</a:t>
            </a:r>
            <a:r>
              <a:rPr lang="en-US" dirty="0"/>
              <a:t>., 2019). </a:t>
            </a:r>
          </a:p>
          <a:p>
            <a:pPr fontAlgn="base">
              <a:lnSpc>
                <a:spcPct val="170000"/>
              </a:lnSpc>
            </a:pPr>
            <a:r>
              <a:rPr lang="en-US" dirty="0"/>
              <a:t>This model encourages ongoing assessment, enabling the dynamic modification of tactics in response to new requirements.</a:t>
            </a:r>
          </a:p>
          <a:p>
            <a:pPr fontAlgn="base">
              <a:lnSpc>
                <a:spcPct val="170000"/>
              </a:lnSpc>
            </a:pPr>
            <a:r>
              <a:rPr lang="en-US" dirty="0"/>
              <a:t>Through active community involvement in the intervention procedure, the model ensures cultural sensitivity and empowers patients which here is adolescent girls. </a:t>
            </a:r>
          </a:p>
          <a:p>
            <a:pPr>
              <a:lnSpc>
                <a:spcPct val="170000"/>
              </a:lnSpc>
            </a:pPr>
            <a:endParaRPr lang="en-US" dirty="0"/>
          </a:p>
        </p:txBody>
      </p:sp>
      <p:sp>
        <p:nvSpPr>
          <p:cNvPr id="34818" name="AutoShape 2" descr="Reframing anorexia nervosa as a metabo-psychiatric disorder: Trends in  Endocrinology &amp; Metabolism"/>
          <p:cNvSpPr>
            <a:spLocks noChangeAspect="1" noChangeArrowheads="1"/>
          </p:cNvSpPr>
          <p:nvPr/>
        </p:nvSpPr>
        <p:spPr bwMode="auto">
          <a:xfrm>
            <a:off x="1679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5" name="Picture 4">
            <a:extLst>
              <a:ext uri="{FF2B5EF4-FFF2-40B4-BE49-F238E27FC236}">
                <a16:creationId xmlns:a16="http://schemas.microsoft.com/office/drawing/2014/main" id="{5054E156-AB90-743B-14B0-75FD17A83909}"/>
              </a:ext>
            </a:extLst>
          </p:cNvPr>
          <p:cNvPicPr>
            <a:picLocks noChangeAspect="1"/>
          </p:cNvPicPr>
          <p:nvPr/>
        </p:nvPicPr>
        <p:blipFill>
          <a:blip r:embed="rId3"/>
          <a:stretch>
            <a:fillRect/>
          </a:stretch>
        </p:blipFill>
        <p:spPr>
          <a:xfrm>
            <a:off x="6970556" y="2303929"/>
            <a:ext cx="5172137" cy="3805527"/>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1" y="1129308"/>
            <a:ext cx="7239000" cy="1143000"/>
          </a:xfrm>
        </p:spPr>
        <p:txBody>
          <a:bodyPr>
            <a:noAutofit/>
          </a:bodyPr>
          <a:lstStyle/>
          <a:p>
            <a:pPr algn="ctr"/>
            <a:r>
              <a:rPr lang="en-US" sz="2400" dirty="0"/>
              <a:t>Steps in the model that will be used to deliver the digital health promotion intervention</a:t>
            </a:r>
            <a:br>
              <a:rPr lang="en-US" sz="3200" dirty="0"/>
            </a:br>
            <a:endParaRPr lang="en-US" sz="3200" dirty="0"/>
          </a:p>
        </p:txBody>
      </p:sp>
      <p:sp>
        <p:nvSpPr>
          <p:cNvPr id="3" name="Content Placeholder 2"/>
          <p:cNvSpPr>
            <a:spLocks noGrp="1"/>
          </p:cNvSpPr>
          <p:nvPr>
            <p:ph idx="1"/>
          </p:nvPr>
        </p:nvSpPr>
        <p:spPr>
          <a:xfrm>
            <a:off x="5481610" y="1980348"/>
            <a:ext cx="5509119" cy="4699506"/>
          </a:xfrm>
        </p:spPr>
        <p:txBody>
          <a:bodyPr>
            <a:normAutofit fontScale="85000" lnSpcReduction="10000"/>
          </a:bodyPr>
          <a:lstStyle/>
          <a:p>
            <a:pPr marL="0" indent="0">
              <a:lnSpc>
                <a:spcPct val="170000"/>
              </a:lnSpc>
              <a:buNone/>
            </a:pPr>
            <a:r>
              <a:rPr lang="en-US" dirty="0"/>
              <a:t>Step 1- Identify needs and priorities </a:t>
            </a:r>
          </a:p>
          <a:p>
            <a:pPr fontAlgn="base">
              <a:lnSpc>
                <a:spcPct val="170000"/>
              </a:lnSpc>
            </a:pPr>
            <a:r>
              <a:rPr lang="en-US" dirty="0"/>
              <a:t>Perform a comprehensive assessment to determine the adolescent girls health needs and rank the areas that need intervention.</a:t>
            </a:r>
          </a:p>
          <a:p>
            <a:pPr fontAlgn="base">
              <a:lnSpc>
                <a:spcPct val="170000"/>
              </a:lnSpc>
            </a:pPr>
            <a:r>
              <a:rPr lang="en-US" dirty="0"/>
              <a:t>Use focus groups and surveys to interact with adolescents girls to learn about their needs, experiences, and perceptions regarding anorexia.</a:t>
            </a:r>
          </a:p>
          <a:p>
            <a:pPr fontAlgn="base">
              <a:lnSpc>
                <a:spcPct val="170000"/>
              </a:lnSpc>
            </a:pPr>
            <a:r>
              <a:rPr lang="en-US" dirty="0"/>
              <a:t>To find evidence-based insights on the prevalence of anorexia, risk factors, and successful intervention strategies, review the body of research and the opinions of experts.</a:t>
            </a:r>
          </a:p>
          <a:p>
            <a:pPr>
              <a:lnSpc>
                <a:spcPct val="170000"/>
              </a:lnSpc>
            </a:pPr>
            <a:endParaRPr lang="en-US" dirty="0"/>
          </a:p>
        </p:txBody>
      </p:sp>
      <p:pic>
        <p:nvPicPr>
          <p:cNvPr id="2050" name="Picture 2" descr="Teen Eating Disorders: Where to Find Help and Support - SunCloud">
            <a:extLst>
              <a:ext uri="{FF2B5EF4-FFF2-40B4-BE49-F238E27FC236}">
                <a16:creationId xmlns:a16="http://schemas.microsoft.com/office/drawing/2014/main" id="{03821AB9-7DFB-4025-C4A9-D00EE4649F5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84603" y="1980348"/>
            <a:ext cx="3974392" cy="410445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99766" y="1999128"/>
            <a:ext cx="6518210" cy="4677163"/>
          </a:xfrm>
        </p:spPr>
        <p:txBody>
          <a:bodyPr>
            <a:normAutofit/>
          </a:bodyPr>
          <a:lstStyle/>
          <a:p>
            <a:pPr marL="0" indent="0">
              <a:lnSpc>
                <a:spcPct val="220000"/>
              </a:lnSpc>
              <a:buNone/>
            </a:pPr>
            <a:r>
              <a:rPr lang="en-US" sz="1400" dirty="0"/>
              <a:t>Step 2- Set Goals and Objectives </a:t>
            </a:r>
          </a:p>
          <a:p>
            <a:pPr fontAlgn="base">
              <a:lnSpc>
                <a:spcPct val="220000"/>
              </a:lnSpc>
            </a:pPr>
            <a:r>
              <a:rPr lang="en-US" sz="1400" dirty="0"/>
              <a:t>Set SMART (specific, measurable, attainable, relevant, and time-bound) goals that are adapted to the particular difficulties faced by adolescent girls in the UK who are struggling with anorexia.</a:t>
            </a:r>
          </a:p>
          <a:p>
            <a:pPr fontAlgn="base">
              <a:lnSpc>
                <a:spcPct val="220000"/>
              </a:lnSpc>
            </a:pPr>
            <a:r>
              <a:rPr lang="en-US" sz="1400" dirty="0"/>
              <a:t>Involve parents of adolescent girls, educators, and healthcare providers in goal-setting to ensure a thorough and cooperative approach (Sanders </a:t>
            </a:r>
            <a:r>
              <a:rPr lang="en-US" sz="1400" i="1" dirty="0"/>
              <a:t>et al</a:t>
            </a:r>
            <a:r>
              <a:rPr lang="en-US" sz="1400" dirty="0"/>
              <a:t>., 2019).</a:t>
            </a:r>
          </a:p>
          <a:p>
            <a:pPr fontAlgn="base">
              <a:lnSpc>
                <a:spcPct val="220000"/>
              </a:lnSpc>
            </a:pPr>
            <a:r>
              <a:rPr lang="en-US" sz="1400" dirty="0"/>
              <a:t>Give top priority to goals that address adolescent girls anorexics' support networks as well as preventative measures.</a:t>
            </a:r>
          </a:p>
          <a:p>
            <a:pPr>
              <a:lnSpc>
                <a:spcPct val="220000"/>
              </a:lnSpc>
            </a:pPr>
            <a:endParaRPr lang="en-US" sz="1400" dirty="0"/>
          </a:p>
        </p:txBody>
      </p:sp>
      <p:sp>
        <p:nvSpPr>
          <p:cNvPr id="7" name="Title 1">
            <a:extLst>
              <a:ext uri="{FF2B5EF4-FFF2-40B4-BE49-F238E27FC236}">
                <a16:creationId xmlns:a16="http://schemas.microsoft.com/office/drawing/2014/main" id="{92621C2F-AB31-442D-8748-B2F92EA4EEE9}"/>
              </a:ext>
            </a:extLst>
          </p:cNvPr>
          <p:cNvSpPr>
            <a:spLocks noGrp="1"/>
          </p:cNvSpPr>
          <p:nvPr>
            <p:ph type="title"/>
          </p:nvPr>
        </p:nvSpPr>
        <p:spPr>
          <a:xfrm>
            <a:off x="3142431" y="636748"/>
            <a:ext cx="7239000" cy="1143000"/>
          </a:xfrm>
        </p:spPr>
        <p:txBody>
          <a:bodyPr>
            <a:normAutofit/>
          </a:bodyPr>
          <a:lstStyle/>
          <a:p>
            <a:pPr algn="ctr"/>
            <a:r>
              <a:rPr lang="en-US" sz="2200" dirty="0"/>
              <a:t>CONTINUED……</a:t>
            </a:r>
            <a:br>
              <a:rPr lang="en-US" dirty="0"/>
            </a:br>
            <a:endParaRPr lang="en-US" dirty="0"/>
          </a:p>
        </p:txBody>
      </p:sp>
      <p:pic>
        <p:nvPicPr>
          <p:cNvPr id="3074" name="Picture 2" descr="Teen Eating Disorders: Where to Find Help and Support - SunCloud">
            <a:extLst>
              <a:ext uri="{FF2B5EF4-FFF2-40B4-BE49-F238E27FC236}">
                <a16:creationId xmlns:a16="http://schemas.microsoft.com/office/drawing/2014/main" id="{407A4A3B-9B38-521D-7BAA-77EA9AA15CB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63842" y="1779748"/>
            <a:ext cx="3528392" cy="489654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74022" y="1900518"/>
            <a:ext cx="6390166" cy="4715435"/>
          </a:xfrm>
        </p:spPr>
        <p:txBody>
          <a:bodyPr>
            <a:normAutofit fontScale="85000" lnSpcReduction="10000"/>
          </a:bodyPr>
          <a:lstStyle/>
          <a:p>
            <a:pPr marL="0" indent="0">
              <a:lnSpc>
                <a:spcPct val="220000"/>
              </a:lnSpc>
              <a:buNone/>
            </a:pPr>
            <a:r>
              <a:rPr lang="en-US" dirty="0"/>
              <a:t>Step 3-Decide on the Best Way to Achieve Aims</a:t>
            </a:r>
          </a:p>
          <a:p>
            <a:pPr fontAlgn="base">
              <a:lnSpc>
                <a:spcPct val="220000"/>
              </a:lnSpc>
            </a:pPr>
            <a:r>
              <a:rPr lang="en-US" dirty="0"/>
              <a:t>Develop strategies that speak to UK adolescent girls' digital savvy by leveraging social media, online platforms, and interactive content.</a:t>
            </a:r>
          </a:p>
          <a:p>
            <a:pPr fontAlgn="base">
              <a:lnSpc>
                <a:spcPct val="220000"/>
              </a:lnSpc>
            </a:pPr>
            <a:r>
              <a:rPr lang="en-US" dirty="0"/>
              <a:t>Make sure that intervention strategies are inclusive and sensitive to the cultural context of </a:t>
            </a:r>
            <a:r>
              <a:rPr lang="en-US" sz="2800" dirty="0"/>
              <a:t>adolescent girls</a:t>
            </a:r>
            <a:r>
              <a:rPr lang="en-US" dirty="0"/>
              <a:t> in the UK (Allen </a:t>
            </a:r>
            <a:r>
              <a:rPr lang="en-US" i="1" dirty="0"/>
              <a:t>et al</a:t>
            </a:r>
            <a:r>
              <a:rPr lang="en-US" dirty="0"/>
              <a:t>., 2023).</a:t>
            </a:r>
          </a:p>
          <a:p>
            <a:pPr fontAlgn="base">
              <a:lnSpc>
                <a:spcPct val="220000"/>
              </a:lnSpc>
            </a:pPr>
            <a:r>
              <a:rPr lang="en-US" dirty="0"/>
              <a:t>Work together with schools to put educational programs into action, understanding that they are essential venues for connecting with and assisting adolescent girls.</a:t>
            </a:r>
          </a:p>
          <a:p>
            <a:pPr>
              <a:lnSpc>
                <a:spcPct val="220000"/>
              </a:lnSpc>
            </a:pPr>
            <a:endParaRPr lang="en-US" dirty="0"/>
          </a:p>
        </p:txBody>
      </p:sp>
      <p:pic>
        <p:nvPicPr>
          <p:cNvPr id="31745" name="Picture 1"/>
          <p:cNvPicPr>
            <a:picLocks noChangeAspect="1" noChangeArrowheads="1"/>
          </p:cNvPicPr>
          <p:nvPr/>
        </p:nvPicPr>
        <p:blipFill>
          <a:blip r:embed="rId3"/>
          <a:srcRect/>
          <a:stretch>
            <a:fillRect/>
          </a:stretch>
        </p:blipFill>
        <p:spPr bwMode="auto">
          <a:xfrm>
            <a:off x="7988715" y="2223028"/>
            <a:ext cx="3073813" cy="3929090"/>
          </a:xfrm>
          <a:prstGeom prst="rect">
            <a:avLst/>
          </a:prstGeom>
          <a:noFill/>
          <a:ln w="9525">
            <a:noFill/>
            <a:miter lim="800000"/>
            <a:headEnd/>
            <a:tailEnd/>
          </a:ln>
          <a:effectLst/>
        </p:spPr>
      </p:pic>
      <p:sp>
        <p:nvSpPr>
          <p:cNvPr id="7" name="Title 1">
            <a:extLst>
              <a:ext uri="{FF2B5EF4-FFF2-40B4-BE49-F238E27FC236}">
                <a16:creationId xmlns:a16="http://schemas.microsoft.com/office/drawing/2014/main" id="{EB3758E5-65AA-D0DD-4248-C5A4DF48DE60}"/>
              </a:ext>
            </a:extLst>
          </p:cNvPr>
          <p:cNvSpPr>
            <a:spLocks noGrp="1"/>
          </p:cNvSpPr>
          <p:nvPr>
            <p:ph type="title"/>
          </p:nvPr>
        </p:nvSpPr>
        <p:spPr>
          <a:xfrm>
            <a:off x="1959090" y="332656"/>
            <a:ext cx="7239000" cy="1143000"/>
          </a:xfrm>
        </p:spPr>
        <p:txBody>
          <a:bodyPr>
            <a:normAutofit/>
          </a:bodyPr>
          <a:lstStyle/>
          <a:p>
            <a:pPr algn="ctr"/>
            <a:r>
              <a:rPr lang="en-US" sz="2200" dirty="0"/>
              <a:t>CONTINUED……</a:t>
            </a:r>
            <a:br>
              <a:rPr lang="en-US" dirty="0"/>
            </a:br>
            <a:endParaRPr lang="en-US"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02685" y="2265294"/>
            <a:ext cx="6954561" cy="4592706"/>
          </a:xfrm>
        </p:spPr>
        <p:txBody>
          <a:bodyPr>
            <a:normAutofit fontScale="92500" lnSpcReduction="20000"/>
          </a:bodyPr>
          <a:lstStyle/>
          <a:p>
            <a:pPr marL="0" indent="0">
              <a:lnSpc>
                <a:spcPct val="170000"/>
              </a:lnSpc>
              <a:buNone/>
            </a:pPr>
            <a:r>
              <a:rPr lang="en-US" dirty="0"/>
              <a:t>Step 4- Identify Resources Needed</a:t>
            </a:r>
          </a:p>
          <a:p>
            <a:pPr fontAlgn="base">
              <a:lnSpc>
                <a:spcPct val="170000"/>
              </a:lnSpc>
            </a:pPr>
            <a:r>
              <a:rPr lang="en-US" dirty="0"/>
              <a:t>Determine which healthcare resources are available in the UK for adolescent girls who have anorexia, such as treatment facilities and specialized professionals helping them with proper nutritional support, therapy and medication</a:t>
            </a:r>
          </a:p>
          <a:p>
            <a:pPr fontAlgn="base">
              <a:lnSpc>
                <a:spcPct val="170000"/>
              </a:lnSpc>
            </a:pPr>
            <a:r>
              <a:rPr lang="en-US" dirty="0"/>
              <a:t>Create a budget that accounts for the money needed for support programs, educational materials, and awareness campaigns.</a:t>
            </a:r>
          </a:p>
          <a:p>
            <a:pPr fontAlgn="base">
              <a:lnSpc>
                <a:spcPct val="170000"/>
              </a:lnSpc>
            </a:pPr>
            <a:r>
              <a:rPr lang="en-US" dirty="0"/>
              <a:t>Form alliances with schools, mental health charities, and youth organizations to improve community support and the availability of resources (</a:t>
            </a:r>
            <a:r>
              <a:rPr lang="en-US" dirty="0" err="1"/>
              <a:t>McGorry</a:t>
            </a:r>
            <a:r>
              <a:rPr lang="en-US" dirty="0"/>
              <a:t> </a:t>
            </a:r>
            <a:r>
              <a:rPr lang="en-US" i="1" dirty="0"/>
              <a:t>et al</a:t>
            </a:r>
            <a:r>
              <a:rPr lang="en-US" dirty="0"/>
              <a:t>., 2022).</a:t>
            </a:r>
          </a:p>
          <a:p>
            <a:pPr>
              <a:lnSpc>
                <a:spcPct val="170000"/>
              </a:lnSpc>
            </a:pPr>
            <a:endParaRPr lang="en-US" dirty="0"/>
          </a:p>
        </p:txBody>
      </p:sp>
      <p:sp>
        <p:nvSpPr>
          <p:cNvPr id="4" name="Title 1">
            <a:extLst>
              <a:ext uri="{FF2B5EF4-FFF2-40B4-BE49-F238E27FC236}">
                <a16:creationId xmlns:a16="http://schemas.microsoft.com/office/drawing/2014/main" id="{CB3752BE-4E61-9D7D-9BFB-5391DACFBB22}"/>
              </a:ext>
            </a:extLst>
          </p:cNvPr>
          <p:cNvSpPr txBox="1">
            <a:spLocks/>
          </p:cNvSpPr>
          <p:nvPr/>
        </p:nvSpPr>
        <p:spPr>
          <a:xfrm>
            <a:off x="2476500" y="682279"/>
            <a:ext cx="7239000" cy="1143000"/>
          </a:xfrm>
          <a:prstGeom prst="rect">
            <a:avLst/>
          </a:prstGeom>
        </p:spPr>
        <p:txBody>
          <a:bodyPr vert="horz" lIns="45720" tIns="0" rIns="45720" bIns="0" anchor="b" anchorCtr="0">
            <a:normAutofit/>
          </a:bodyPr>
          <a:lstStyle>
            <a:lvl1pPr algn="l" rtl="0" eaLnBrk="1" latinLnBrk="0" hangingPunct="1">
              <a:spcBef>
                <a:spcPct val="0"/>
              </a:spcBef>
              <a:buNone/>
              <a:defRPr kumimoji="0" sz="3800" b="1" kern="1200" cap="all" baseline="0">
                <a:ln w="500">
                  <a:solidFill>
                    <a:schemeClr val="tx2">
                      <a:shade val="20000"/>
                      <a:satMod val="120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latin typeface="+mj-lt"/>
                <a:ea typeface="+mj-ea"/>
                <a:cs typeface="+mj-cs"/>
              </a:defRPr>
            </a:lvl1pPr>
            <a:extLst/>
          </a:lstStyle>
          <a:p>
            <a:pPr algn="ctr"/>
            <a:r>
              <a:rPr lang="en-US" sz="2200" dirty="0"/>
              <a:t>CONTINUED……</a:t>
            </a:r>
            <a:br>
              <a:rPr lang="en-US" dirty="0"/>
            </a:br>
            <a:endParaRPr lang="en-US" dirty="0"/>
          </a:p>
        </p:txBody>
      </p:sp>
      <p:pic>
        <p:nvPicPr>
          <p:cNvPr id="4098" name="Picture 2" descr="Restrictive eating disorders in previously overweight adolescents and young  adults | Cleveland Clinic Journal of Medicine">
            <a:extLst>
              <a:ext uri="{FF2B5EF4-FFF2-40B4-BE49-F238E27FC236}">
                <a16:creationId xmlns:a16="http://schemas.microsoft.com/office/drawing/2014/main" id="{6C42FE7B-7BAD-BB2F-5836-A1DB8C5192BE}"/>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b="18840"/>
          <a:stretch/>
        </p:blipFill>
        <p:spPr bwMode="auto">
          <a:xfrm>
            <a:off x="8590621" y="2265294"/>
            <a:ext cx="3240358" cy="403244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45208" y="514958"/>
            <a:ext cx="7239000" cy="1143000"/>
          </a:xfrm>
        </p:spPr>
        <p:txBody>
          <a:bodyPr>
            <a:normAutofit/>
          </a:bodyPr>
          <a:lstStyle/>
          <a:p>
            <a:pPr algn="ctr"/>
            <a:r>
              <a:rPr lang="en-US" sz="2200" dirty="0"/>
              <a:t>CONTINUED……</a:t>
            </a:r>
            <a:br>
              <a:rPr lang="en-US" dirty="0"/>
            </a:br>
            <a:endParaRPr lang="en-US" dirty="0"/>
          </a:p>
        </p:txBody>
      </p:sp>
      <p:sp>
        <p:nvSpPr>
          <p:cNvPr id="3" name="Content Placeholder 2"/>
          <p:cNvSpPr>
            <a:spLocks noGrp="1"/>
          </p:cNvSpPr>
          <p:nvPr>
            <p:ph idx="1"/>
          </p:nvPr>
        </p:nvSpPr>
        <p:spPr>
          <a:xfrm>
            <a:off x="708211" y="2233228"/>
            <a:ext cx="6849036" cy="4222376"/>
          </a:xfrm>
        </p:spPr>
        <p:txBody>
          <a:bodyPr>
            <a:normAutofit fontScale="92500" lnSpcReduction="10000"/>
          </a:bodyPr>
          <a:lstStyle/>
          <a:p>
            <a:pPr marL="0" indent="0">
              <a:lnSpc>
                <a:spcPct val="170000"/>
              </a:lnSpc>
              <a:buNone/>
            </a:pPr>
            <a:r>
              <a:rPr lang="en-US" dirty="0"/>
              <a:t>Step 5- Plan Evaluation Methods </a:t>
            </a:r>
          </a:p>
          <a:p>
            <a:pPr fontAlgn="base">
              <a:lnSpc>
                <a:spcPct val="170000"/>
              </a:lnSpc>
            </a:pPr>
            <a:r>
              <a:rPr lang="en-US" dirty="0"/>
              <a:t>Provide measures that specifically record adolescent girls changes in knowledge, mindsets, and </a:t>
            </a:r>
            <a:r>
              <a:rPr lang="en-US" dirty="0" err="1"/>
              <a:t>behaviours</a:t>
            </a:r>
            <a:r>
              <a:rPr lang="en-US" dirty="0"/>
              <a:t> suffering from </a:t>
            </a:r>
            <a:r>
              <a:rPr lang="en-US" sz="2800" dirty="0"/>
              <a:t>Anorexia</a:t>
            </a:r>
            <a:r>
              <a:rPr lang="en-US" dirty="0"/>
              <a:t>.</a:t>
            </a:r>
          </a:p>
          <a:p>
            <a:pPr fontAlgn="base">
              <a:lnSpc>
                <a:spcPct val="170000"/>
              </a:lnSpc>
            </a:pPr>
            <a:r>
              <a:rPr lang="en-US" dirty="0"/>
              <a:t>To evaluate the success of digital awareness campaigns, use online engagement metrics and social media analytics (</a:t>
            </a:r>
            <a:r>
              <a:rPr lang="en-US" dirty="0" err="1"/>
              <a:t>Ayodeji</a:t>
            </a:r>
            <a:r>
              <a:rPr lang="en-US" dirty="0"/>
              <a:t> and Kumar, 2019).</a:t>
            </a:r>
          </a:p>
          <a:p>
            <a:pPr fontAlgn="base">
              <a:lnSpc>
                <a:spcPct val="170000"/>
              </a:lnSpc>
            </a:pPr>
            <a:r>
              <a:rPr lang="en-US" dirty="0"/>
              <a:t>Arrange for long-term research to comprehend the enduring influence of interventions on the overall health of adolescent girls.</a:t>
            </a:r>
          </a:p>
          <a:p>
            <a:pPr>
              <a:lnSpc>
                <a:spcPct val="170000"/>
              </a:lnSpc>
            </a:pPr>
            <a:endParaRPr lang="en-US" dirty="0"/>
          </a:p>
        </p:txBody>
      </p:sp>
      <p:pic>
        <p:nvPicPr>
          <p:cNvPr id="5" name="Picture 4">
            <a:extLst>
              <a:ext uri="{FF2B5EF4-FFF2-40B4-BE49-F238E27FC236}">
                <a16:creationId xmlns:a16="http://schemas.microsoft.com/office/drawing/2014/main" id="{EABF4CA4-8C02-AA7A-98B9-835F8BB4642A}"/>
              </a:ext>
            </a:extLst>
          </p:cNvPr>
          <p:cNvPicPr>
            <a:picLocks noChangeAspect="1"/>
          </p:cNvPicPr>
          <p:nvPr/>
        </p:nvPicPr>
        <p:blipFill>
          <a:blip r:embed="rId3"/>
          <a:stretch>
            <a:fillRect/>
          </a:stretch>
        </p:blipFill>
        <p:spPr>
          <a:xfrm>
            <a:off x="8275996" y="1932148"/>
            <a:ext cx="3816424" cy="4824536"/>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13765" y="2017058"/>
            <a:ext cx="6239435" cy="4840941"/>
          </a:xfrm>
        </p:spPr>
        <p:txBody>
          <a:bodyPr>
            <a:normAutofit fontScale="92500" lnSpcReduction="20000"/>
          </a:bodyPr>
          <a:lstStyle/>
          <a:p>
            <a:pPr marL="0" indent="0">
              <a:lnSpc>
                <a:spcPct val="220000"/>
              </a:lnSpc>
              <a:buNone/>
            </a:pPr>
            <a:r>
              <a:rPr lang="en-US" sz="1600" dirty="0"/>
              <a:t>Steps 6 &amp; 7- Setting an Action Plan and its Implementation</a:t>
            </a:r>
          </a:p>
          <a:p>
            <a:pPr fontAlgn="base">
              <a:lnSpc>
                <a:spcPct val="220000"/>
              </a:lnSpc>
            </a:pPr>
            <a:r>
              <a:rPr lang="en-US" sz="1600" dirty="0"/>
              <a:t>Sync academic calendars with school programs and clearly define the roles of community leaders, educators, and healthcare providers so as to support adolescent girls suffering from Anorexia actively.</a:t>
            </a:r>
          </a:p>
          <a:p>
            <a:pPr fontAlgn="base">
              <a:lnSpc>
                <a:spcPct val="220000"/>
              </a:lnSpc>
            </a:pPr>
            <a:r>
              <a:rPr lang="en-US" sz="1600" dirty="0"/>
              <a:t>Create a thorough plan for digital communication to cure adolescent girls online suffering from Anorexia disease.</a:t>
            </a:r>
          </a:p>
          <a:p>
            <a:pPr fontAlgn="base">
              <a:lnSpc>
                <a:spcPct val="220000"/>
              </a:lnSpc>
            </a:pPr>
            <a:r>
              <a:rPr lang="en-US" sz="1600" dirty="0"/>
              <a:t>Launch effective digital campaigns and school workshops (Prince, 2022). Adopt flexible tactics in response to changing requirements and input from stakeholders.</a:t>
            </a:r>
          </a:p>
          <a:p>
            <a:pPr>
              <a:lnSpc>
                <a:spcPct val="220000"/>
              </a:lnSpc>
            </a:pPr>
            <a:endParaRPr lang="en-US" sz="1600" dirty="0"/>
          </a:p>
        </p:txBody>
      </p:sp>
      <p:sp>
        <p:nvSpPr>
          <p:cNvPr id="7" name="Title 1">
            <a:extLst>
              <a:ext uri="{FF2B5EF4-FFF2-40B4-BE49-F238E27FC236}">
                <a16:creationId xmlns:a16="http://schemas.microsoft.com/office/drawing/2014/main" id="{BCE162AF-78AA-BCCF-279B-1FB56F13DDBA}"/>
              </a:ext>
            </a:extLst>
          </p:cNvPr>
          <p:cNvSpPr>
            <a:spLocks noGrp="1"/>
          </p:cNvSpPr>
          <p:nvPr>
            <p:ph type="title"/>
          </p:nvPr>
        </p:nvSpPr>
        <p:spPr>
          <a:xfrm>
            <a:off x="2350993" y="618565"/>
            <a:ext cx="7239000" cy="1143000"/>
          </a:xfrm>
        </p:spPr>
        <p:txBody>
          <a:bodyPr>
            <a:normAutofit/>
          </a:bodyPr>
          <a:lstStyle/>
          <a:p>
            <a:pPr algn="ctr"/>
            <a:r>
              <a:rPr lang="en-US" sz="2200" dirty="0"/>
              <a:t>CONTINUED……</a:t>
            </a:r>
            <a:br>
              <a:rPr lang="en-US" dirty="0"/>
            </a:br>
            <a:endParaRPr lang="en-US" dirty="0"/>
          </a:p>
        </p:txBody>
      </p:sp>
      <p:pic>
        <p:nvPicPr>
          <p:cNvPr id="4" name="Picture 3">
            <a:extLst>
              <a:ext uri="{FF2B5EF4-FFF2-40B4-BE49-F238E27FC236}">
                <a16:creationId xmlns:a16="http://schemas.microsoft.com/office/drawing/2014/main" id="{FCC5C381-EA4A-0A26-C5E1-81C54D55C3A7}"/>
              </a:ext>
            </a:extLst>
          </p:cNvPr>
          <p:cNvPicPr>
            <a:picLocks noChangeAspect="1"/>
          </p:cNvPicPr>
          <p:nvPr/>
        </p:nvPicPr>
        <p:blipFill>
          <a:blip r:embed="rId3"/>
          <a:stretch>
            <a:fillRect/>
          </a:stretch>
        </p:blipFill>
        <p:spPr>
          <a:xfrm>
            <a:off x="7085906" y="2327177"/>
            <a:ext cx="4596392" cy="3025411"/>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0365F7-3A47-4665-5134-33B5BC527EED}"/>
              </a:ext>
            </a:extLst>
          </p:cNvPr>
          <p:cNvSpPr>
            <a:spLocks noGrp="1"/>
          </p:cNvSpPr>
          <p:nvPr>
            <p:ph type="title" idx="4294967295"/>
          </p:nvPr>
        </p:nvSpPr>
        <p:spPr>
          <a:xfrm>
            <a:off x="7351713" y="549275"/>
            <a:ext cx="4840287" cy="1076325"/>
          </a:xfrm>
        </p:spPr>
        <p:txBody>
          <a:bodyPr>
            <a:normAutofit fontScale="90000"/>
          </a:bodyPr>
          <a:lstStyle/>
          <a:p>
            <a:r>
              <a:rPr lang="en-US" sz="4400" b="0" i="0" dirty="0">
                <a:effectLst/>
                <a:latin typeface="Söhne"/>
              </a:rPr>
              <a:t>Stakeholders:</a:t>
            </a:r>
            <a:br>
              <a:rPr lang="en-US" sz="4400" b="0" i="0" dirty="0">
                <a:effectLst/>
                <a:latin typeface="Söhne"/>
              </a:rPr>
            </a:br>
            <a:endParaRPr lang="en-IN" dirty="0"/>
          </a:p>
        </p:txBody>
      </p:sp>
      <p:sp>
        <p:nvSpPr>
          <p:cNvPr id="19" name="Content Placeholder 2">
            <a:extLst>
              <a:ext uri="{FF2B5EF4-FFF2-40B4-BE49-F238E27FC236}">
                <a16:creationId xmlns:a16="http://schemas.microsoft.com/office/drawing/2014/main" id="{D5253C9E-8C0A-B590-F99A-D6EC3F1CD6F5}"/>
              </a:ext>
            </a:extLst>
          </p:cNvPr>
          <p:cNvSpPr>
            <a:spLocks noGrp="1"/>
          </p:cNvSpPr>
          <p:nvPr>
            <p:ph idx="4294967295"/>
          </p:nvPr>
        </p:nvSpPr>
        <p:spPr>
          <a:xfrm>
            <a:off x="6508097" y="1192212"/>
            <a:ext cx="5414962" cy="5665788"/>
          </a:xfrm>
        </p:spPr>
        <p:txBody>
          <a:bodyPr>
            <a:normAutofit fontScale="92500" lnSpcReduction="20000"/>
          </a:bodyPr>
          <a:lstStyle/>
          <a:p>
            <a:pPr marL="0" indent="0">
              <a:buNone/>
            </a:pPr>
            <a:endParaRPr lang="en-US" sz="2400" b="0" i="0" dirty="0">
              <a:effectLst/>
              <a:latin typeface="Söhne"/>
            </a:endParaRPr>
          </a:p>
          <a:p>
            <a:r>
              <a:rPr lang="en-US" sz="2400" b="1" i="0" dirty="0">
                <a:effectLst/>
                <a:latin typeface="Söhne"/>
              </a:rPr>
              <a:t>Healthcare Professionals:</a:t>
            </a:r>
            <a:endParaRPr lang="en-US" sz="2400" b="0" i="0" dirty="0">
              <a:effectLst/>
              <a:latin typeface="Söhne"/>
            </a:endParaRPr>
          </a:p>
          <a:p>
            <a:r>
              <a:rPr lang="en-US" sz="2400" b="0" i="0" dirty="0">
                <a:effectLst/>
                <a:latin typeface="Söhne"/>
              </a:rPr>
              <a:t>This group encompasses medical professionals such as doctors, psychologists, and nutritionists, who bring valuable clinical expertise to the design and implementation of interventions for anorexia. They play a pivotal role in addressing the medical aspects of anorexia treatment (Schmidt et al., 2016).</a:t>
            </a:r>
          </a:p>
          <a:p>
            <a:r>
              <a:rPr lang="en-US" sz="2400" b="1" i="0" dirty="0">
                <a:effectLst/>
                <a:latin typeface="Söhne"/>
              </a:rPr>
              <a:t>Educators and School Personnel:</a:t>
            </a:r>
            <a:endParaRPr lang="en-US" sz="2400" b="0" i="0" dirty="0">
              <a:effectLst/>
              <a:latin typeface="Söhne"/>
            </a:endParaRPr>
          </a:p>
          <a:p>
            <a:r>
              <a:rPr lang="en-US" sz="2400" b="0" i="0" dirty="0">
                <a:effectLst/>
                <a:latin typeface="Söhne"/>
              </a:rPr>
              <a:t>Essential stakeholders include teachers, counselors, and school administrators. They play a crucial role in facilitating the integration of awareness programs and support mechanisms within the school environment (</a:t>
            </a:r>
            <a:r>
              <a:rPr lang="en-US" sz="2400" b="0" i="0" dirty="0" err="1">
                <a:effectLst/>
                <a:latin typeface="Söhne"/>
              </a:rPr>
              <a:t>Neumark-Sztainer</a:t>
            </a:r>
            <a:r>
              <a:rPr lang="en-US" sz="2400" b="0" i="0" dirty="0">
                <a:effectLst/>
                <a:latin typeface="Söhne"/>
              </a:rPr>
              <a:t> et al., 2003).</a:t>
            </a:r>
          </a:p>
          <a:p>
            <a:endParaRPr lang="en-IN" sz="2400" dirty="0"/>
          </a:p>
        </p:txBody>
      </p:sp>
      <p:pic>
        <p:nvPicPr>
          <p:cNvPr id="5" name="Picture 4" descr="Desk with stethoscope and computer keyboard">
            <a:extLst>
              <a:ext uri="{FF2B5EF4-FFF2-40B4-BE49-F238E27FC236}">
                <a16:creationId xmlns:a16="http://schemas.microsoft.com/office/drawing/2014/main" id="{09C4D37E-7C17-BFC8-EB56-A8C26DBE90B8}"/>
              </a:ext>
            </a:extLst>
          </p:cNvPr>
          <p:cNvPicPr>
            <a:picLocks noChangeAspect="1"/>
          </p:cNvPicPr>
          <p:nvPr/>
        </p:nvPicPr>
        <p:blipFill rotWithShape="1">
          <a:blip r:embed="rId2"/>
          <a:srcRect l="40467" r="-1" b="-1"/>
          <a:stretch/>
        </p:blipFill>
        <p:spPr>
          <a:xfrm>
            <a:off x="20" y="15250"/>
            <a:ext cx="6284402"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Title 1">
            <a:extLst>
              <a:ext uri="{FF2B5EF4-FFF2-40B4-BE49-F238E27FC236}">
                <a16:creationId xmlns:a16="http://schemas.microsoft.com/office/drawing/2014/main" id="{B093D6D6-3A06-DB9E-B255-5492306FBCA0}"/>
              </a:ext>
            </a:extLst>
          </p:cNvPr>
          <p:cNvSpPr txBox="1">
            <a:spLocks/>
          </p:cNvSpPr>
          <p:nvPr/>
        </p:nvSpPr>
        <p:spPr>
          <a:xfrm>
            <a:off x="6212541" y="376519"/>
            <a:ext cx="4840010" cy="1807305"/>
          </a:xfrm>
          <a:prstGeom prst="rect">
            <a:avLst/>
          </a:prstGeom>
        </p:spPr>
        <p:txBody>
          <a:bodyPr>
            <a:normAutofit/>
          </a:bodyPr>
          <a:lst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4400" dirty="0">
                <a:solidFill>
                  <a:schemeClr val="tx1"/>
                </a:solidFill>
                <a:latin typeface="Söhne"/>
              </a:rPr>
              <a:t>Stakeholders:</a:t>
            </a:r>
            <a:br>
              <a:rPr lang="en-US" sz="4400" dirty="0">
                <a:solidFill>
                  <a:schemeClr val="tx1"/>
                </a:solidFill>
                <a:latin typeface="Söhne"/>
              </a:rPr>
            </a:br>
            <a:endParaRPr lang="en-IN" dirty="0">
              <a:solidFill>
                <a:schemeClr val="tx1"/>
              </a:solidFill>
            </a:endParaRPr>
          </a:p>
        </p:txBody>
      </p:sp>
    </p:spTree>
    <p:extLst>
      <p:ext uri="{BB962C8B-B14F-4D97-AF65-F5344CB8AC3E}">
        <p14:creationId xmlns:p14="http://schemas.microsoft.com/office/powerpoint/2010/main" val="28164537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28B19D3-591D-E6A3-36AF-B9E07C4BE258}"/>
              </a:ext>
            </a:extLst>
          </p:cNvPr>
          <p:cNvSpPr>
            <a:spLocks noGrp="1"/>
          </p:cNvSpPr>
          <p:nvPr>
            <p:ph idx="4294967295"/>
          </p:nvPr>
        </p:nvSpPr>
        <p:spPr>
          <a:xfrm>
            <a:off x="0" y="1657041"/>
            <a:ext cx="6293224" cy="4908644"/>
          </a:xfrm>
        </p:spPr>
        <p:txBody>
          <a:bodyPr anchor="ctr">
            <a:normAutofit fontScale="92500" lnSpcReduction="10000"/>
          </a:bodyPr>
          <a:lstStyle/>
          <a:p>
            <a:r>
              <a:rPr lang="en-US" sz="2000" b="1" i="0" dirty="0">
                <a:effectLst/>
                <a:latin typeface="Söhne"/>
              </a:rPr>
              <a:t>Parents and Family Support:</a:t>
            </a:r>
            <a:endParaRPr lang="en-US" sz="2000" b="0" i="0" dirty="0">
              <a:effectLst/>
              <a:latin typeface="Söhne"/>
            </a:endParaRPr>
          </a:p>
          <a:p>
            <a:r>
              <a:rPr lang="en-US" sz="2000" b="0" i="0" dirty="0">
                <a:effectLst/>
                <a:latin typeface="Söhne"/>
              </a:rPr>
              <a:t>The involvement of parents is crucial, given that family support often plays a pivotal role in the recovery process. Parents can be educated on recognizing signs, providing emotional support, and fostering healthy behaviors (Le Grange et al., 2012).</a:t>
            </a:r>
          </a:p>
          <a:p>
            <a:r>
              <a:rPr lang="en-US" sz="2000" b="1" i="0" dirty="0">
                <a:effectLst/>
                <a:latin typeface="Söhne"/>
              </a:rPr>
              <a:t>Mental Health Organizations:</a:t>
            </a:r>
            <a:endParaRPr lang="en-US" sz="2000" b="0" i="0" dirty="0">
              <a:effectLst/>
              <a:latin typeface="Söhne"/>
            </a:endParaRPr>
          </a:p>
          <a:p>
            <a:r>
              <a:rPr lang="en-US" sz="2000" b="0" i="0" dirty="0">
                <a:effectLst/>
                <a:latin typeface="Söhne"/>
              </a:rPr>
              <a:t>These organizations provide valuable resources, advocacy, and expertise in mental health. Collaborating with them ensures a comprehensive approach to anorexia intervention (NICE, 2017).</a:t>
            </a:r>
          </a:p>
          <a:p>
            <a:r>
              <a:rPr lang="en-US" sz="2000" b="1" i="0" dirty="0">
                <a:effectLst/>
                <a:latin typeface="Söhne"/>
              </a:rPr>
              <a:t>Technology Developers:</a:t>
            </a:r>
            <a:endParaRPr lang="en-US" sz="2000" b="0" i="0" dirty="0">
              <a:effectLst/>
              <a:latin typeface="Söhne"/>
            </a:endParaRPr>
          </a:p>
          <a:p>
            <a:r>
              <a:rPr lang="en-US" sz="2000" b="0" i="0" dirty="0">
                <a:effectLst/>
                <a:latin typeface="Söhne"/>
              </a:rPr>
              <a:t>Companies specializing in digital platforms, apps, or mental health tools can offer innovative solutions for awareness, education, and support (Jacobi et al., 2012).</a:t>
            </a:r>
          </a:p>
          <a:p>
            <a:endParaRPr lang="en-IN" sz="2000" dirty="0"/>
          </a:p>
        </p:txBody>
      </p:sp>
      <p:pic>
        <p:nvPicPr>
          <p:cNvPr id="5" name="Picture 4" descr="Stick figure families holding hands">
            <a:extLst>
              <a:ext uri="{FF2B5EF4-FFF2-40B4-BE49-F238E27FC236}">
                <a16:creationId xmlns:a16="http://schemas.microsoft.com/office/drawing/2014/main" id="{A835FB1E-B921-7954-C8AC-52960DADB106}"/>
              </a:ext>
            </a:extLst>
          </p:cNvPr>
          <p:cNvPicPr>
            <a:picLocks noChangeAspect="1"/>
          </p:cNvPicPr>
          <p:nvPr/>
        </p:nvPicPr>
        <p:blipFill rotWithShape="1">
          <a:blip r:embed="rId2"/>
          <a:srcRect l="31807" r="16356"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12565445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85A822B0-9894-44BD-63FF-1E8E30F3480D}"/>
              </a:ext>
            </a:extLst>
          </p:cNvPr>
          <p:cNvSpPr txBox="1">
            <a:spLocks/>
          </p:cNvSpPr>
          <p:nvPr/>
        </p:nvSpPr>
        <p:spPr>
          <a:xfrm>
            <a:off x="6194612" y="1039906"/>
            <a:ext cx="5585012" cy="5701553"/>
          </a:xfrm>
          <a:prstGeom prst="rect">
            <a:avLst/>
          </a:prstGeom>
        </p:spPr>
        <p:txBody>
          <a:bodyPr>
            <a:normAutofit fontScale="92500" lnSpcReduction="20000"/>
          </a:bodyPr>
          <a:lst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indent="0">
              <a:buFont typeface="Wingdings 2" panose="05020102010507070707" pitchFamily="18" charset="2"/>
              <a:buNone/>
            </a:pPr>
            <a:endParaRPr lang="en-US" sz="1600" dirty="0">
              <a:latin typeface="Arial" panose="020B0604020202020204" pitchFamily="34" charset="0"/>
              <a:cs typeface="Arial" panose="020B0604020202020204" pitchFamily="34" charset="0"/>
            </a:endParaRPr>
          </a:p>
          <a:p>
            <a:r>
              <a:rPr lang="en-US" sz="1600" b="1" dirty="0">
                <a:latin typeface="Arial" panose="020B0604020202020204" pitchFamily="34" charset="0"/>
                <a:cs typeface="Arial" panose="020B0604020202020204" pitchFamily="34" charset="0"/>
              </a:rPr>
              <a:t>Limited Digital Access:</a:t>
            </a:r>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Some individuals may lack access to necessary technology, posing a challenge to their participation in digital health interventions. This issue is particularly pertinent in lower-income or rural areas (</a:t>
            </a:r>
            <a:r>
              <a:rPr lang="en-US" sz="1600" dirty="0" err="1">
                <a:latin typeface="Arial" panose="020B0604020202020204" pitchFamily="34" charset="0"/>
                <a:cs typeface="Arial" panose="020B0604020202020204" pitchFamily="34" charset="0"/>
              </a:rPr>
              <a:t>Hargittai</a:t>
            </a:r>
            <a:r>
              <a:rPr lang="en-US" sz="1600" dirty="0">
                <a:latin typeface="Arial" panose="020B0604020202020204" pitchFamily="34" charset="0"/>
                <a:cs typeface="Arial" panose="020B0604020202020204" pitchFamily="34" charset="0"/>
              </a:rPr>
              <a:t>, 2010).</a:t>
            </a:r>
          </a:p>
          <a:p>
            <a:r>
              <a:rPr lang="en-US" sz="1600" b="1" dirty="0">
                <a:latin typeface="Arial" panose="020B0604020202020204" pitchFamily="34" charset="0"/>
                <a:cs typeface="Arial" panose="020B0604020202020204" pitchFamily="34" charset="0"/>
              </a:rPr>
              <a:t>Stigma Surrounding Mental Health:</a:t>
            </a:r>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The presence of stigma can dissuade individuals from seeking help. It is imperative to address and diminish mental health stigma to encourage openness and facilitate seeking assistance without fear of judgment (</a:t>
            </a:r>
            <a:r>
              <a:rPr lang="en-US" sz="1600" dirty="0" err="1">
                <a:latin typeface="Arial" panose="020B0604020202020204" pitchFamily="34" charset="0"/>
                <a:cs typeface="Arial" panose="020B0604020202020204" pitchFamily="34" charset="0"/>
              </a:rPr>
              <a:t>Puhl</a:t>
            </a:r>
            <a:r>
              <a:rPr lang="en-US" sz="1600" dirty="0">
                <a:latin typeface="Arial" panose="020B0604020202020204" pitchFamily="34" charset="0"/>
                <a:cs typeface="Arial" panose="020B0604020202020204" pitchFamily="34" charset="0"/>
              </a:rPr>
              <a:t> &amp; </a:t>
            </a:r>
            <a:r>
              <a:rPr lang="en-US" sz="1600" dirty="0" err="1">
                <a:latin typeface="Arial" panose="020B0604020202020204" pitchFamily="34" charset="0"/>
                <a:cs typeface="Arial" panose="020B0604020202020204" pitchFamily="34" charset="0"/>
              </a:rPr>
              <a:t>Latner</a:t>
            </a:r>
            <a:r>
              <a:rPr lang="en-US" sz="1600" dirty="0">
                <a:latin typeface="Arial" panose="020B0604020202020204" pitchFamily="34" charset="0"/>
                <a:cs typeface="Arial" panose="020B0604020202020204" pitchFamily="34" charset="0"/>
              </a:rPr>
              <a:t>, 2007).</a:t>
            </a:r>
          </a:p>
          <a:p>
            <a:r>
              <a:rPr lang="en-US" sz="1600" b="1" dirty="0">
                <a:latin typeface="Arial" panose="020B0604020202020204" pitchFamily="34" charset="0"/>
                <a:cs typeface="Arial" panose="020B0604020202020204" pitchFamily="34" charset="0"/>
              </a:rPr>
              <a:t>Cultural Differences:</a:t>
            </a:r>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Diverse cultural perspectives on body image and mental health can influence the acceptance and effectiveness of interventions. Customizing programs to align with various cultural norms is crucial for success (Al-</a:t>
            </a:r>
            <a:r>
              <a:rPr lang="en-US" sz="1600" dirty="0" err="1">
                <a:latin typeface="Arial" panose="020B0604020202020204" pitchFamily="34" charset="0"/>
                <a:cs typeface="Arial" panose="020B0604020202020204" pitchFamily="34" charset="0"/>
              </a:rPr>
              <a:t>Sheyab</a:t>
            </a:r>
            <a:r>
              <a:rPr lang="en-US" sz="1600" dirty="0">
                <a:latin typeface="Arial" panose="020B0604020202020204" pitchFamily="34" charset="0"/>
                <a:cs typeface="Arial" panose="020B0604020202020204" pitchFamily="34" charset="0"/>
              </a:rPr>
              <a:t> et al., 2015).</a:t>
            </a:r>
          </a:p>
          <a:p>
            <a:r>
              <a:rPr lang="en-US" sz="1600" b="1" dirty="0">
                <a:latin typeface="Arial" panose="020B0604020202020204" pitchFamily="34" charset="0"/>
                <a:cs typeface="Arial" panose="020B0604020202020204" pitchFamily="34" charset="0"/>
              </a:rPr>
              <a:t>Privacy Concerns:</a:t>
            </a:r>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Concerns about the privacy and security of personal information may make users hesitant to engage in digital health interventions. Ensuring robust privacy measures is essential to instill trust and encourage user participation (Goldfarb et al., 2019).</a:t>
            </a:r>
          </a:p>
          <a:p>
            <a:endParaRPr lang="en-IN" sz="1600" dirty="0">
              <a:latin typeface="Arial" panose="020B0604020202020204" pitchFamily="34" charset="0"/>
              <a:cs typeface="Arial" panose="020B0604020202020204" pitchFamily="34" charset="0"/>
            </a:endParaRPr>
          </a:p>
        </p:txBody>
      </p:sp>
      <p:pic>
        <p:nvPicPr>
          <p:cNvPr id="5" name="Picture 4" descr="Exclamation mark on a yellow background">
            <a:extLst>
              <a:ext uri="{FF2B5EF4-FFF2-40B4-BE49-F238E27FC236}">
                <a16:creationId xmlns:a16="http://schemas.microsoft.com/office/drawing/2014/main" id="{3AFDB3DA-1382-F990-2DF3-847C5E74B4CA}"/>
              </a:ext>
            </a:extLst>
          </p:cNvPr>
          <p:cNvPicPr>
            <a:picLocks noChangeAspect="1"/>
          </p:cNvPicPr>
          <p:nvPr/>
        </p:nvPicPr>
        <p:blipFill rotWithShape="1">
          <a:blip r:embed="rId2"/>
          <a:srcRect l="23013" r="10096"/>
          <a:stretch/>
        </p:blipFill>
        <p:spPr>
          <a:xfrm>
            <a:off x="78063" y="753388"/>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2" name="Title 1">
            <a:extLst>
              <a:ext uri="{FF2B5EF4-FFF2-40B4-BE49-F238E27FC236}">
                <a16:creationId xmlns:a16="http://schemas.microsoft.com/office/drawing/2014/main" id="{08E3F3CE-DC55-F73B-6C77-5466E0003EE6}"/>
              </a:ext>
            </a:extLst>
          </p:cNvPr>
          <p:cNvSpPr txBox="1">
            <a:spLocks/>
          </p:cNvSpPr>
          <p:nvPr/>
        </p:nvSpPr>
        <p:spPr>
          <a:xfrm>
            <a:off x="6567113" y="590716"/>
            <a:ext cx="4840010" cy="1807305"/>
          </a:xfrm>
          <a:prstGeom prst="rect">
            <a:avLst/>
          </a:prstGeom>
        </p:spPr>
        <p:txBody>
          <a:bodyPr>
            <a:normAutofit/>
          </a:bodyPr>
          <a:lst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4400" dirty="0">
                <a:solidFill>
                  <a:schemeClr val="tx1"/>
                </a:solidFill>
                <a:latin typeface="Söhne"/>
              </a:rPr>
              <a:t>Barriers:</a:t>
            </a:r>
            <a:br>
              <a:rPr lang="en-US" sz="4400" dirty="0">
                <a:solidFill>
                  <a:schemeClr val="tx1"/>
                </a:solidFill>
                <a:latin typeface="Söhne"/>
              </a:rPr>
            </a:br>
            <a:endParaRPr lang="en-IN" dirty="0">
              <a:solidFill>
                <a:schemeClr val="tx1"/>
              </a:solidFill>
            </a:endParaRPr>
          </a:p>
        </p:txBody>
      </p:sp>
    </p:spTree>
    <p:extLst>
      <p:ext uri="{BB962C8B-B14F-4D97-AF65-F5344CB8AC3E}">
        <p14:creationId xmlns:p14="http://schemas.microsoft.com/office/powerpoint/2010/main" val="256502999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E6163-1501-550B-7E90-14D02AA86C03}"/>
              </a:ext>
            </a:extLst>
          </p:cNvPr>
          <p:cNvSpPr>
            <a:spLocks noGrp="1"/>
          </p:cNvSpPr>
          <p:nvPr>
            <p:ph type="title"/>
          </p:nvPr>
        </p:nvSpPr>
        <p:spPr/>
        <p:txBody>
          <a:bodyPr/>
          <a:lstStyle/>
          <a:p>
            <a:r>
              <a:rPr lang="en-IN" b="1" dirty="0"/>
              <a:t>Legal and ethical issues</a:t>
            </a:r>
          </a:p>
        </p:txBody>
      </p:sp>
      <p:sp>
        <p:nvSpPr>
          <p:cNvPr id="3" name="Content Placeholder 2">
            <a:extLst>
              <a:ext uri="{FF2B5EF4-FFF2-40B4-BE49-F238E27FC236}">
                <a16:creationId xmlns:a16="http://schemas.microsoft.com/office/drawing/2014/main" id="{D4EE7EC9-4F04-D4C6-ABF6-419E96150380}"/>
              </a:ext>
            </a:extLst>
          </p:cNvPr>
          <p:cNvSpPr>
            <a:spLocks noGrp="1"/>
          </p:cNvSpPr>
          <p:nvPr>
            <p:ph idx="1"/>
          </p:nvPr>
        </p:nvSpPr>
        <p:spPr>
          <a:xfrm>
            <a:off x="266007" y="2180496"/>
            <a:ext cx="11637817" cy="4552813"/>
          </a:xfrm>
        </p:spPr>
        <p:txBody>
          <a:bodyPr>
            <a:normAutofit fontScale="92500"/>
          </a:bodyPr>
          <a:lstStyle/>
          <a:p>
            <a:r>
              <a:rPr lang="en-IN" sz="2400" b="1" u="sng" dirty="0">
                <a:solidFill>
                  <a:schemeClr val="tx1"/>
                </a:solidFill>
                <a:latin typeface="Arial" panose="020B0604020202020204" pitchFamily="34" charset="0"/>
                <a:cs typeface="Arial" panose="020B0604020202020204" pitchFamily="34" charset="0"/>
              </a:rPr>
              <a:t>Legal issues:</a:t>
            </a:r>
          </a:p>
          <a:p>
            <a:pPr marL="0" indent="0">
              <a:buNone/>
            </a:pPr>
            <a:r>
              <a:rPr lang="en-US" sz="2400" b="0" i="0" dirty="0">
                <a:solidFill>
                  <a:schemeClr val="tx1"/>
                </a:solidFill>
                <a:effectLst/>
                <a:latin typeface="Arial" panose="020B0604020202020204" pitchFamily="34" charset="0"/>
                <a:cs typeface="Arial" panose="020B0604020202020204" pitchFamily="34" charset="0"/>
              </a:rPr>
              <a:t>- Follow data protection laws like </a:t>
            </a:r>
            <a:r>
              <a:rPr lang="en-IN" sz="2400" b="0" i="0" dirty="0">
                <a:solidFill>
                  <a:schemeClr val="tx1"/>
                </a:solidFill>
                <a:effectLst/>
                <a:latin typeface="Arial" panose="020B0604020202020204" pitchFamily="34" charset="0"/>
                <a:cs typeface="Arial" panose="020B0604020202020204" pitchFamily="34" charset="0"/>
              </a:rPr>
              <a:t>General Data Protection Regulation (</a:t>
            </a:r>
            <a:r>
              <a:rPr lang="en-US" sz="2400" b="0" i="0" dirty="0">
                <a:solidFill>
                  <a:schemeClr val="tx1"/>
                </a:solidFill>
                <a:effectLst/>
                <a:latin typeface="Arial" panose="020B0604020202020204" pitchFamily="34" charset="0"/>
                <a:cs typeface="Arial" panose="020B0604020202020204" pitchFamily="34" charset="0"/>
              </a:rPr>
              <a:t>GDPR) or Health Insurance Portability and Accountability Act (HIPAA) (</a:t>
            </a:r>
            <a:r>
              <a:rPr lang="en-IN" sz="2400" b="0" i="0" dirty="0" err="1">
                <a:solidFill>
                  <a:schemeClr val="tx1"/>
                </a:solidFill>
                <a:effectLst/>
                <a:latin typeface="Arial" panose="020B0604020202020204" pitchFamily="34" charset="0"/>
                <a:cs typeface="Arial" panose="020B0604020202020204" pitchFamily="34" charset="0"/>
              </a:rPr>
              <a:t>Kohlmeier</a:t>
            </a:r>
            <a:r>
              <a:rPr lang="en-IN" sz="2400" b="0" i="0" dirty="0">
                <a:solidFill>
                  <a:schemeClr val="tx1"/>
                </a:solidFill>
                <a:effectLst/>
                <a:latin typeface="Arial" panose="020B0604020202020204" pitchFamily="34" charset="0"/>
                <a:cs typeface="Arial" panose="020B0604020202020204" pitchFamily="34" charset="0"/>
              </a:rPr>
              <a:t> et al, 2016)</a:t>
            </a:r>
            <a:r>
              <a:rPr lang="en-US" sz="2400" b="0" i="0" dirty="0">
                <a:solidFill>
                  <a:schemeClr val="tx1"/>
                </a:solidFill>
                <a:effectLst/>
                <a:latin typeface="Arial" panose="020B0604020202020204" pitchFamily="34" charset="0"/>
                <a:cs typeface="Arial" panose="020B0604020202020204" pitchFamily="34" charset="0"/>
              </a:rPr>
              <a:t>.</a:t>
            </a:r>
            <a:endParaRPr lang="en-IN" sz="2400" b="0" i="0" dirty="0">
              <a:solidFill>
                <a:schemeClr val="tx1"/>
              </a:solidFill>
              <a:effectLst/>
              <a:latin typeface="Arial" panose="020B0604020202020204" pitchFamily="34" charset="0"/>
              <a:cs typeface="Arial" panose="020B0604020202020204" pitchFamily="34" charset="0"/>
            </a:endParaRPr>
          </a:p>
          <a:p>
            <a:pPr marL="0" indent="0">
              <a:buNone/>
            </a:pPr>
            <a:r>
              <a:rPr lang="en-US" sz="2400" b="0" i="0" dirty="0">
                <a:solidFill>
                  <a:schemeClr val="tx1"/>
                </a:solidFill>
                <a:effectLst/>
                <a:latin typeface="Arial" panose="020B0604020202020204" pitchFamily="34" charset="0"/>
                <a:cs typeface="Arial" panose="020B0604020202020204" pitchFamily="34" charset="0"/>
              </a:rPr>
              <a:t>- Get permission, especially for minors, explaining the app's purpose and risks (</a:t>
            </a:r>
            <a:r>
              <a:rPr lang="en-US" sz="2400" b="0" i="0" dirty="0">
                <a:solidFill>
                  <a:srgbClr val="222222"/>
                </a:solidFill>
                <a:effectLst/>
                <a:latin typeface="Arial" panose="020B0604020202020204" pitchFamily="34" charset="0"/>
              </a:rPr>
              <a:t>Ryan, 2022)</a:t>
            </a:r>
            <a:r>
              <a:rPr lang="en-US" sz="2400" b="0" i="0" dirty="0">
                <a:solidFill>
                  <a:schemeClr val="tx1"/>
                </a:solidFill>
                <a:effectLst/>
                <a:latin typeface="Arial" panose="020B0604020202020204" pitchFamily="34" charset="0"/>
                <a:cs typeface="Arial" panose="020B0604020202020204" pitchFamily="34" charset="0"/>
              </a:rPr>
              <a:t>.</a:t>
            </a:r>
          </a:p>
          <a:p>
            <a:pPr marL="0" indent="0">
              <a:buNone/>
            </a:pPr>
            <a:r>
              <a:rPr lang="en-US" sz="2400" b="0" i="0" dirty="0">
                <a:solidFill>
                  <a:schemeClr val="tx1"/>
                </a:solidFill>
                <a:effectLst/>
                <a:latin typeface="Arial" panose="020B0604020202020204" pitchFamily="34" charset="0"/>
                <a:cs typeface="Arial" panose="020B0604020202020204" pitchFamily="34" charset="0"/>
              </a:rPr>
              <a:t>- Provide truthful, evidence-based info to avoid legal issues (</a:t>
            </a:r>
            <a:r>
              <a:rPr lang="en-US" sz="2400" b="0" i="0" dirty="0">
                <a:solidFill>
                  <a:srgbClr val="222222"/>
                </a:solidFill>
                <a:effectLst/>
                <a:latin typeface="Arial" panose="020B0604020202020204" pitchFamily="34" charset="0"/>
              </a:rPr>
              <a:t>Ryan, 2022)</a:t>
            </a:r>
            <a:r>
              <a:rPr lang="en-US" sz="2400" b="0" i="0" dirty="0">
                <a:solidFill>
                  <a:schemeClr val="tx1"/>
                </a:solidFill>
                <a:effectLst/>
                <a:latin typeface="Arial" panose="020B0604020202020204" pitchFamily="34" charset="0"/>
                <a:cs typeface="Arial" panose="020B0604020202020204" pitchFamily="34" charset="0"/>
              </a:rPr>
              <a:t>.</a:t>
            </a:r>
            <a:endParaRPr lang="en-US" sz="2400" dirty="0">
              <a:solidFill>
                <a:schemeClr val="tx1"/>
              </a:solidFill>
              <a:latin typeface="Arial" panose="020B0604020202020204" pitchFamily="34" charset="0"/>
              <a:cs typeface="Arial" panose="020B0604020202020204" pitchFamily="34" charset="0"/>
            </a:endParaRPr>
          </a:p>
          <a:p>
            <a:pPr marL="0" indent="0">
              <a:buNone/>
            </a:pPr>
            <a:r>
              <a:rPr lang="en-US" sz="2400" b="0" i="0" dirty="0">
                <a:solidFill>
                  <a:schemeClr val="tx1"/>
                </a:solidFill>
                <a:effectLst/>
                <a:latin typeface="Arial" panose="020B0604020202020204" pitchFamily="34" charset="0"/>
                <a:cs typeface="Arial" panose="020B0604020202020204" pitchFamily="34" charset="0"/>
              </a:rPr>
              <a:t>- Make sure the app is accessible to everyone as per laws (</a:t>
            </a:r>
            <a:r>
              <a:rPr lang="en-IN" sz="2400" b="0" i="0" dirty="0" err="1">
                <a:solidFill>
                  <a:srgbClr val="222222"/>
                </a:solidFill>
                <a:effectLst/>
                <a:latin typeface="Arial" panose="020B0604020202020204" pitchFamily="34" charset="0"/>
              </a:rPr>
              <a:t>Kohlmeier</a:t>
            </a:r>
            <a:r>
              <a:rPr lang="en-IN" sz="2400" b="0" i="0" dirty="0">
                <a:solidFill>
                  <a:srgbClr val="222222"/>
                </a:solidFill>
                <a:effectLst/>
                <a:latin typeface="Arial" panose="020B0604020202020204" pitchFamily="34" charset="0"/>
              </a:rPr>
              <a:t> et al, 2016)</a:t>
            </a:r>
            <a:r>
              <a:rPr lang="en-US" sz="2400" b="0" i="0" dirty="0">
                <a:solidFill>
                  <a:schemeClr val="tx1"/>
                </a:solidFill>
                <a:effectLst/>
                <a:latin typeface="Arial" panose="020B0604020202020204" pitchFamily="34" charset="0"/>
                <a:cs typeface="Arial" panose="020B0604020202020204" pitchFamily="34" charset="0"/>
              </a:rPr>
              <a:t>.</a:t>
            </a:r>
          </a:p>
          <a:p>
            <a:pPr marL="0" indent="0">
              <a:buNone/>
            </a:pPr>
            <a:r>
              <a:rPr lang="en-US" sz="2400" b="0" i="0" dirty="0">
                <a:solidFill>
                  <a:schemeClr val="tx1"/>
                </a:solidFill>
                <a:effectLst/>
                <a:latin typeface="Arial" panose="020B0604020202020204" pitchFamily="34" charset="0"/>
                <a:cs typeface="Arial" panose="020B0604020202020204" pitchFamily="34" charset="0"/>
              </a:rPr>
              <a:t>- Follow laws to be culturally sensitive and avoid legal problems (</a:t>
            </a:r>
            <a:r>
              <a:rPr lang="en-IN" sz="2400" b="0" i="0" dirty="0" err="1">
                <a:solidFill>
                  <a:srgbClr val="222222"/>
                </a:solidFill>
                <a:effectLst/>
                <a:latin typeface="Arial" panose="020B0604020202020204" pitchFamily="34" charset="0"/>
              </a:rPr>
              <a:t>Kohlmeier</a:t>
            </a:r>
            <a:r>
              <a:rPr lang="en-IN" sz="2400" b="0" i="0" dirty="0">
                <a:solidFill>
                  <a:srgbClr val="222222"/>
                </a:solidFill>
                <a:effectLst/>
                <a:latin typeface="Arial" panose="020B0604020202020204" pitchFamily="34" charset="0"/>
              </a:rPr>
              <a:t> et al, 2016)</a:t>
            </a:r>
            <a:r>
              <a:rPr lang="en-US" sz="2400" b="0" i="0" dirty="0">
                <a:solidFill>
                  <a:schemeClr val="tx1"/>
                </a:solidFill>
                <a:effectLst/>
                <a:latin typeface="Arial" panose="020B0604020202020204" pitchFamily="34" charset="0"/>
                <a:cs typeface="Arial" panose="020B0604020202020204" pitchFamily="34" charset="0"/>
              </a:rPr>
              <a:t>.</a:t>
            </a:r>
            <a:endParaRPr lang="en-US" sz="2400" dirty="0">
              <a:solidFill>
                <a:schemeClr val="tx1"/>
              </a:solidFill>
              <a:latin typeface="Arial" panose="020B0604020202020204" pitchFamily="34" charset="0"/>
              <a:cs typeface="Arial" panose="020B0604020202020204" pitchFamily="34" charset="0"/>
            </a:endParaRPr>
          </a:p>
          <a:p>
            <a:pPr marL="0" indent="0">
              <a:buNone/>
            </a:pPr>
            <a:r>
              <a:rPr lang="en-US" sz="2400" b="0" i="0" dirty="0">
                <a:solidFill>
                  <a:schemeClr val="tx1"/>
                </a:solidFill>
                <a:effectLst/>
                <a:latin typeface="Arial" panose="020B0604020202020204" pitchFamily="34" charset="0"/>
                <a:cs typeface="Arial" panose="020B0604020202020204" pitchFamily="34" charset="0"/>
              </a:rPr>
              <a:t>- Clarify the intervention's scope, follow-up steps, and potential impacts (</a:t>
            </a:r>
            <a:r>
              <a:rPr lang="en-IN" sz="2400" b="0" i="0" dirty="0" err="1">
                <a:solidFill>
                  <a:srgbClr val="222222"/>
                </a:solidFill>
                <a:effectLst/>
                <a:latin typeface="Arial" panose="020B0604020202020204" pitchFamily="34" charset="0"/>
              </a:rPr>
              <a:t>Kohlmeier</a:t>
            </a:r>
            <a:r>
              <a:rPr lang="en-IN" sz="2400" b="0" i="0" dirty="0">
                <a:solidFill>
                  <a:srgbClr val="222222"/>
                </a:solidFill>
                <a:effectLst/>
                <a:latin typeface="Arial" panose="020B0604020202020204" pitchFamily="34" charset="0"/>
              </a:rPr>
              <a:t> et al, 2016)</a:t>
            </a:r>
            <a:r>
              <a:rPr lang="en-US" sz="2400" b="0" i="0" dirty="0">
                <a:solidFill>
                  <a:schemeClr val="tx1"/>
                </a:solidFill>
                <a:effectLst/>
                <a:latin typeface="Arial" panose="020B0604020202020204" pitchFamily="34" charset="0"/>
                <a:cs typeface="Arial" panose="020B0604020202020204" pitchFamily="34" charset="0"/>
              </a:rPr>
              <a:t>.</a:t>
            </a:r>
            <a:endParaRPr lang="en-IN" sz="2400" b="0" i="0" dirty="0">
              <a:solidFill>
                <a:schemeClr val="tx1"/>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1782929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E90DF-8549-0A93-B8FE-B2976414BC18}"/>
              </a:ext>
            </a:extLst>
          </p:cNvPr>
          <p:cNvSpPr>
            <a:spLocks noGrp="1"/>
          </p:cNvSpPr>
          <p:nvPr>
            <p:ph type="title"/>
          </p:nvPr>
        </p:nvSpPr>
        <p:spPr/>
        <p:txBody>
          <a:bodyPr/>
          <a:lstStyle/>
          <a:p>
            <a:r>
              <a:rPr lang="en-IN" b="1" dirty="0"/>
              <a:t>Legal and ethical issues</a:t>
            </a:r>
          </a:p>
        </p:txBody>
      </p:sp>
      <p:sp>
        <p:nvSpPr>
          <p:cNvPr id="3" name="Content Placeholder 2">
            <a:extLst>
              <a:ext uri="{FF2B5EF4-FFF2-40B4-BE49-F238E27FC236}">
                <a16:creationId xmlns:a16="http://schemas.microsoft.com/office/drawing/2014/main" id="{147764A8-0FF9-FFAB-F780-7176414B2DD6}"/>
              </a:ext>
            </a:extLst>
          </p:cNvPr>
          <p:cNvSpPr>
            <a:spLocks noGrp="1"/>
          </p:cNvSpPr>
          <p:nvPr>
            <p:ph idx="1"/>
          </p:nvPr>
        </p:nvSpPr>
        <p:spPr>
          <a:xfrm>
            <a:off x="149630" y="2180496"/>
            <a:ext cx="11461178" cy="4403184"/>
          </a:xfrm>
        </p:spPr>
        <p:txBody>
          <a:bodyPr>
            <a:normAutofit/>
          </a:bodyPr>
          <a:lstStyle/>
          <a:p>
            <a:r>
              <a:rPr lang="en-IN" sz="2400" b="1" u="sng" dirty="0">
                <a:solidFill>
                  <a:schemeClr val="tx1"/>
                </a:solidFill>
                <a:latin typeface="Arial" panose="020B0604020202020204" pitchFamily="34" charset="0"/>
                <a:cs typeface="Arial" panose="020B0604020202020204" pitchFamily="34" charset="0"/>
              </a:rPr>
              <a:t>Ethical issues:</a:t>
            </a:r>
          </a:p>
          <a:p>
            <a:pPr marL="0" indent="0">
              <a:buNone/>
            </a:pPr>
            <a:r>
              <a:rPr lang="en-US" sz="2400" b="0" i="0" dirty="0">
                <a:solidFill>
                  <a:schemeClr val="tx1"/>
                </a:solidFill>
                <a:effectLst/>
                <a:latin typeface="Arial" panose="020B0604020202020204" pitchFamily="34" charset="0"/>
                <a:cs typeface="Arial" panose="020B0604020202020204" pitchFamily="34" charset="0"/>
              </a:rPr>
              <a:t>- Respect users' privacy, explain data use clearly (</a:t>
            </a:r>
            <a:r>
              <a:rPr lang="en-US" sz="2400" b="0" i="0" dirty="0">
                <a:solidFill>
                  <a:srgbClr val="222222"/>
                </a:solidFill>
                <a:effectLst/>
                <a:latin typeface="Arial" panose="020B0604020202020204" pitchFamily="34" charset="0"/>
              </a:rPr>
              <a:t>Ryan, 2022)</a:t>
            </a:r>
            <a:r>
              <a:rPr lang="en-US" sz="2400" b="0" i="0" dirty="0">
                <a:solidFill>
                  <a:schemeClr val="tx1"/>
                </a:solidFill>
                <a:effectLst/>
                <a:latin typeface="Arial" panose="020B0604020202020204" pitchFamily="34" charset="0"/>
                <a:cs typeface="Arial" panose="020B0604020202020204" pitchFamily="34" charset="0"/>
              </a:rPr>
              <a:t>.</a:t>
            </a:r>
            <a:endParaRPr lang="en-IN" sz="2400" b="0" i="0" dirty="0">
              <a:solidFill>
                <a:schemeClr val="tx1"/>
              </a:solidFill>
              <a:effectLst/>
              <a:latin typeface="Arial" panose="020B0604020202020204" pitchFamily="34" charset="0"/>
              <a:cs typeface="Arial" panose="020B0604020202020204" pitchFamily="34" charset="0"/>
            </a:endParaRPr>
          </a:p>
          <a:p>
            <a:pPr marL="0" indent="0">
              <a:buNone/>
            </a:pPr>
            <a:r>
              <a:rPr lang="en-US" sz="2400" b="0" i="0" dirty="0">
                <a:solidFill>
                  <a:schemeClr val="tx1"/>
                </a:solidFill>
                <a:effectLst/>
                <a:latin typeface="Arial" panose="020B0604020202020204" pitchFamily="34" charset="0"/>
                <a:cs typeface="Arial" panose="020B0604020202020204" pitchFamily="34" charset="0"/>
              </a:rPr>
              <a:t>- Make sure users understand and agree willingly (</a:t>
            </a:r>
            <a:r>
              <a:rPr lang="en-US" sz="2400" b="0" i="0" dirty="0">
                <a:solidFill>
                  <a:srgbClr val="222222"/>
                </a:solidFill>
                <a:effectLst/>
                <a:latin typeface="Arial" panose="020B0604020202020204" pitchFamily="34" charset="0"/>
              </a:rPr>
              <a:t>Ryan, 2022)</a:t>
            </a:r>
            <a:r>
              <a:rPr lang="en-US" sz="2400" b="0" i="0" dirty="0">
                <a:solidFill>
                  <a:schemeClr val="tx1"/>
                </a:solidFill>
                <a:effectLst/>
                <a:latin typeface="Arial" panose="020B0604020202020204" pitchFamily="34" charset="0"/>
                <a:cs typeface="Arial" panose="020B0604020202020204" pitchFamily="34" charset="0"/>
              </a:rPr>
              <a:t>.</a:t>
            </a:r>
            <a:endParaRPr lang="en-IN" sz="2400" dirty="0">
              <a:solidFill>
                <a:schemeClr val="tx1"/>
              </a:solidFill>
              <a:latin typeface="Arial" panose="020B0604020202020204" pitchFamily="34" charset="0"/>
              <a:cs typeface="Arial" panose="020B0604020202020204" pitchFamily="34" charset="0"/>
            </a:endParaRPr>
          </a:p>
          <a:p>
            <a:pPr marL="0" indent="0">
              <a:buNone/>
            </a:pPr>
            <a:r>
              <a:rPr lang="en-US" sz="2400" b="0" i="0" dirty="0">
                <a:solidFill>
                  <a:schemeClr val="tx1"/>
                </a:solidFill>
                <a:effectLst/>
                <a:latin typeface="Arial" panose="020B0604020202020204" pitchFamily="34" charset="0"/>
                <a:cs typeface="Arial" panose="020B0604020202020204" pitchFamily="34" charset="0"/>
              </a:rPr>
              <a:t>- Give reliable and trustworthy health information to users (</a:t>
            </a:r>
            <a:r>
              <a:rPr lang="en-IN" sz="2400" b="0" i="0" dirty="0" err="1">
                <a:solidFill>
                  <a:srgbClr val="222222"/>
                </a:solidFill>
                <a:effectLst/>
                <a:latin typeface="Arial" panose="020B0604020202020204" pitchFamily="34" charset="0"/>
              </a:rPr>
              <a:t>Kohlmeier</a:t>
            </a:r>
            <a:r>
              <a:rPr lang="en-IN" sz="2400" b="0" i="0" dirty="0">
                <a:solidFill>
                  <a:srgbClr val="222222"/>
                </a:solidFill>
                <a:effectLst/>
                <a:latin typeface="Arial" panose="020B0604020202020204" pitchFamily="34" charset="0"/>
              </a:rPr>
              <a:t> et al, 2016)</a:t>
            </a:r>
            <a:r>
              <a:rPr lang="en-US" sz="2400" b="0" i="0" dirty="0">
                <a:solidFill>
                  <a:schemeClr val="tx1"/>
                </a:solidFill>
                <a:effectLst/>
                <a:latin typeface="Arial" panose="020B0604020202020204" pitchFamily="34" charset="0"/>
                <a:cs typeface="Arial" panose="020B0604020202020204" pitchFamily="34" charset="0"/>
              </a:rPr>
              <a:t>.</a:t>
            </a:r>
            <a:endParaRPr lang="en-IN" sz="2400" b="0" i="0" dirty="0">
              <a:solidFill>
                <a:schemeClr val="tx1"/>
              </a:solidFill>
              <a:effectLst/>
              <a:latin typeface="Arial" panose="020B0604020202020204" pitchFamily="34" charset="0"/>
              <a:cs typeface="Arial" panose="020B0604020202020204" pitchFamily="34" charset="0"/>
            </a:endParaRPr>
          </a:p>
          <a:p>
            <a:pPr marL="0" indent="0">
              <a:buNone/>
            </a:pPr>
            <a:r>
              <a:rPr lang="en-US" sz="2400" b="0" i="0" dirty="0">
                <a:solidFill>
                  <a:schemeClr val="tx1"/>
                </a:solidFill>
                <a:effectLst/>
                <a:latin typeface="Arial" panose="020B0604020202020204" pitchFamily="34" charset="0"/>
                <a:cs typeface="Arial" panose="020B0604020202020204" pitchFamily="34" charset="0"/>
              </a:rPr>
              <a:t>- Include all groups fairly to promote justice (</a:t>
            </a:r>
            <a:r>
              <a:rPr lang="en-IN" sz="2400" b="0" i="0" dirty="0" err="1">
                <a:solidFill>
                  <a:srgbClr val="222222"/>
                </a:solidFill>
                <a:effectLst/>
                <a:latin typeface="Arial" panose="020B0604020202020204" pitchFamily="34" charset="0"/>
              </a:rPr>
              <a:t>Kohlmeier</a:t>
            </a:r>
            <a:r>
              <a:rPr lang="en-IN" sz="2400" b="0" i="0" dirty="0">
                <a:solidFill>
                  <a:srgbClr val="222222"/>
                </a:solidFill>
                <a:effectLst/>
                <a:latin typeface="Arial" panose="020B0604020202020204" pitchFamily="34" charset="0"/>
              </a:rPr>
              <a:t> et al, 2016)</a:t>
            </a:r>
            <a:r>
              <a:rPr lang="en-US" sz="2400" b="0" i="0" dirty="0">
                <a:solidFill>
                  <a:schemeClr val="tx1"/>
                </a:solidFill>
                <a:effectLst/>
                <a:latin typeface="Arial" panose="020B0604020202020204" pitchFamily="34" charset="0"/>
                <a:cs typeface="Arial" panose="020B0604020202020204" pitchFamily="34" charset="0"/>
              </a:rPr>
              <a:t>.</a:t>
            </a:r>
            <a:endParaRPr lang="en-IN" sz="2400" dirty="0">
              <a:solidFill>
                <a:schemeClr val="tx1"/>
              </a:solidFill>
              <a:latin typeface="Arial" panose="020B0604020202020204" pitchFamily="34" charset="0"/>
              <a:cs typeface="Arial" panose="020B0604020202020204" pitchFamily="34" charset="0"/>
            </a:endParaRPr>
          </a:p>
          <a:p>
            <a:pPr marL="0" indent="0">
              <a:buNone/>
            </a:pPr>
            <a:r>
              <a:rPr lang="en-US" sz="2400" b="0" i="0" dirty="0">
                <a:solidFill>
                  <a:schemeClr val="tx1"/>
                </a:solidFill>
                <a:effectLst/>
                <a:latin typeface="Arial" panose="020B0604020202020204" pitchFamily="34" charset="0"/>
                <a:cs typeface="Arial" panose="020B0604020202020204" pitchFamily="34" charset="0"/>
              </a:rPr>
              <a:t>- Embrace cultural sensitivity to include everyone respectfully (</a:t>
            </a:r>
            <a:r>
              <a:rPr lang="en-US" sz="2400" b="0" i="0" dirty="0">
                <a:solidFill>
                  <a:srgbClr val="222222"/>
                </a:solidFill>
                <a:effectLst/>
                <a:latin typeface="Arial" panose="020B0604020202020204" pitchFamily="34" charset="0"/>
              </a:rPr>
              <a:t>Ryan, 2022)</a:t>
            </a:r>
            <a:r>
              <a:rPr lang="en-US" sz="2400" b="0" i="0" dirty="0">
                <a:solidFill>
                  <a:schemeClr val="tx1"/>
                </a:solidFill>
                <a:effectLst/>
                <a:latin typeface="Arial" panose="020B0604020202020204" pitchFamily="34" charset="0"/>
                <a:cs typeface="Arial" panose="020B0604020202020204" pitchFamily="34" charset="0"/>
              </a:rPr>
              <a:t>.</a:t>
            </a:r>
            <a:endParaRPr lang="en-IN" sz="2400" b="0" i="0" dirty="0">
              <a:solidFill>
                <a:schemeClr val="tx1"/>
              </a:solidFill>
              <a:effectLst/>
              <a:latin typeface="Arial" panose="020B0604020202020204" pitchFamily="34" charset="0"/>
              <a:cs typeface="Arial" panose="020B0604020202020204" pitchFamily="34" charset="0"/>
            </a:endParaRPr>
          </a:p>
          <a:p>
            <a:pPr marL="0" indent="0">
              <a:buNone/>
            </a:pPr>
            <a:r>
              <a:rPr lang="en-US" sz="2400" b="0" i="0" dirty="0">
                <a:solidFill>
                  <a:schemeClr val="tx1"/>
                </a:solidFill>
                <a:effectLst/>
                <a:latin typeface="Arial" panose="020B0604020202020204" pitchFamily="34" charset="0"/>
                <a:cs typeface="Arial" panose="020B0604020202020204" pitchFamily="34" charset="0"/>
              </a:rPr>
              <a:t>- Make users aware of long-term effects, provide support responsibly (</a:t>
            </a:r>
            <a:r>
              <a:rPr lang="en-IN" sz="2400" b="0" i="0" dirty="0" err="1">
                <a:solidFill>
                  <a:srgbClr val="222222"/>
                </a:solidFill>
                <a:effectLst/>
                <a:latin typeface="Arial" panose="020B0604020202020204" pitchFamily="34" charset="0"/>
              </a:rPr>
              <a:t>Kohlmeier</a:t>
            </a:r>
            <a:r>
              <a:rPr lang="en-IN" sz="2400" b="0" i="0" dirty="0">
                <a:solidFill>
                  <a:srgbClr val="222222"/>
                </a:solidFill>
                <a:effectLst/>
                <a:latin typeface="Arial" panose="020B0604020202020204" pitchFamily="34" charset="0"/>
              </a:rPr>
              <a:t> et al, 2016)</a:t>
            </a:r>
            <a:r>
              <a:rPr lang="en-US" sz="2400" b="0" i="0" dirty="0">
                <a:solidFill>
                  <a:schemeClr val="tx1"/>
                </a:solidFill>
                <a:effectLst/>
                <a:latin typeface="Arial" panose="020B0604020202020204" pitchFamily="34" charset="0"/>
                <a:cs typeface="Arial" panose="020B0604020202020204" pitchFamily="34" charset="0"/>
              </a:rPr>
              <a:t>.</a:t>
            </a:r>
            <a:endParaRPr lang="en-IN" sz="2400" b="0" i="0" dirty="0">
              <a:solidFill>
                <a:schemeClr val="tx1"/>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1856944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AE1EE4-2A35-1D2B-A673-215018EBFFB6}"/>
              </a:ext>
            </a:extLst>
          </p:cNvPr>
          <p:cNvSpPr>
            <a:spLocks noGrp="1"/>
          </p:cNvSpPr>
          <p:nvPr>
            <p:ph type="title"/>
          </p:nvPr>
        </p:nvSpPr>
        <p:spPr>
          <a:xfrm>
            <a:off x="810986" y="681037"/>
            <a:ext cx="7055498" cy="791871"/>
          </a:xfrm>
        </p:spPr>
        <p:txBody>
          <a:bodyPr>
            <a:normAutofit/>
          </a:bodyPr>
          <a:lstStyle/>
          <a:p>
            <a:r>
              <a:rPr lang="en-US" dirty="0"/>
              <a:t>BENEFITS OF </a:t>
            </a:r>
            <a:r>
              <a:rPr lang="en-US" dirty="0" err="1"/>
              <a:t>Nhealth</a:t>
            </a:r>
            <a:r>
              <a:rPr lang="en-US" dirty="0"/>
              <a:t> app</a:t>
            </a:r>
            <a:endParaRPr lang="en-IN" dirty="0"/>
          </a:p>
        </p:txBody>
      </p:sp>
      <p:sp>
        <p:nvSpPr>
          <p:cNvPr id="3" name="Content Placeholder 2">
            <a:extLst>
              <a:ext uri="{FF2B5EF4-FFF2-40B4-BE49-F238E27FC236}">
                <a16:creationId xmlns:a16="http://schemas.microsoft.com/office/drawing/2014/main" id="{53DF7D57-7ED2-A008-5FF9-3985D490A7DA}"/>
              </a:ext>
            </a:extLst>
          </p:cNvPr>
          <p:cNvSpPr>
            <a:spLocks noGrp="1"/>
          </p:cNvSpPr>
          <p:nvPr>
            <p:ph idx="1"/>
          </p:nvPr>
        </p:nvSpPr>
        <p:spPr>
          <a:xfrm>
            <a:off x="410547" y="1819835"/>
            <a:ext cx="7856375" cy="4357128"/>
          </a:xfrm>
        </p:spPr>
        <p:txBody>
          <a:bodyPr>
            <a:normAutofit fontScale="92500" lnSpcReduction="10000"/>
          </a:bodyPr>
          <a:lstStyle/>
          <a:p>
            <a:pPr>
              <a:lnSpc>
                <a:spcPct val="107000"/>
              </a:lnSpc>
              <a:spcAft>
                <a:spcPts val="800"/>
              </a:spcAft>
            </a:pPr>
            <a:r>
              <a:rPr lang="en-IN" sz="2000" b="1" kern="100" dirty="0">
                <a:effectLst/>
                <a:latin typeface="Arial" panose="020B0604020202020204" pitchFamily="34" charset="0"/>
                <a:ea typeface="Calibri" panose="020F0502020204030204" pitchFamily="34" charset="0"/>
                <a:cs typeface="Arial" panose="020B0604020202020204" pitchFamily="34" charset="0"/>
              </a:rPr>
              <a:t>Educational- </a:t>
            </a:r>
            <a:r>
              <a:rPr lang="en-IN" sz="2000" kern="100" dirty="0">
                <a:effectLst/>
                <a:latin typeface="Arial" panose="020B0604020202020204" pitchFamily="34" charset="0"/>
                <a:ea typeface="Calibri" panose="020F0502020204030204" pitchFamily="34" charset="0"/>
                <a:cs typeface="Arial" panose="020B0604020202020204" pitchFamily="34" charset="0"/>
              </a:rPr>
              <a:t>N Health has the potential to change this by improving the accessibility and effectiveness of psychological therapies for mental health issues . The increasing demand for psychological services has not been met by individual therapy in the last several decades (</a:t>
            </a:r>
            <a:r>
              <a:rPr lang="en-IN" sz="2000" b="0" i="0" dirty="0" err="1">
                <a:solidFill>
                  <a:srgbClr val="724128"/>
                </a:solidFill>
                <a:effectLst/>
                <a:latin typeface="Arial" panose="020B0604020202020204" pitchFamily="34" charset="0"/>
                <a:cs typeface="Arial" panose="020B0604020202020204" pitchFamily="34" charset="0"/>
              </a:rPr>
              <a:t>Anastasiadou</a:t>
            </a:r>
            <a:r>
              <a:rPr lang="en-IN" sz="2000" b="0" i="0" dirty="0">
                <a:solidFill>
                  <a:srgbClr val="724128"/>
                </a:solidFill>
                <a:effectLst/>
                <a:latin typeface="Arial" panose="020B0604020202020204" pitchFamily="34" charset="0"/>
                <a:cs typeface="Arial" panose="020B0604020202020204" pitchFamily="34" charset="0"/>
              </a:rPr>
              <a:t> et al.,2019).</a:t>
            </a:r>
          </a:p>
          <a:p>
            <a:pPr>
              <a:lnSpc>
                <a:spcPct val="107000"/>
              </a:lnSpc>
              <a:spcAft>
                <a:spcPts val="800"/>
              </a:spcAft>
            </a:pPr>
            <a:r>
              <a:rPr lang="en-IN" sz="2000" b="1" kern="100" dirty="0">
                <a:effectLst/>
                <a:latin typeface="Arial" panose="020B0604020202020204" pitchFamily="34" charset="0"/>
                <a:ea typeface="Calibri" panose="020F0502020204030204" pitchFamily="34" charset="0"/>
                <a:cs typeface="Arial" panose="020B0604020202020204" pitchFamily="34" charset="0"/>
              </a:rPr>
              <a:t>Early intervention-</a:t>
            </a:r>
            <a:r>
              <a:rPr lang="en-IN" sz="2000" kern="100" dirty="0">
                <a:effectLst/>
                <a:latin typeface="Arial" panose="020B0604020202020204" pitchFamily="34" charset="0"/>
                <a:ea typeface="Calibri" panose="020F0502020204030204" pitchFamily="34" charset="0"/>
                <a:cs typeface="Arial" panose="020B0604020202020204" pitchFamily="34" charset="0"/>
              </a:rPr>
              <a:t>There are helpful for purposes like symptom evaluation, psychoeducation, resource finding, and therapy progress monitoring . Numerous new avenues for application in behavioural health care have been made possible by the explosive rise in smartphone use(Luxton et al .,2011)</a:t>
            </a:r>
          </a:p>
          <a:p>
            <a:pPr>
              <a:lnSpc>
                <a:spcPct val="107000"/>
              </a:lnSpc>
              <a:spcAft>
                <a:spcPts val="800"/>
              </a:spcAft>
            </a:pPr>
            <a:r>
              <a:rPr lang="en-IN" sz="2000" b="1" kern="100" dirty="0">
                <a:effectLst/>
                <a:latin typeface="Arial" panose="020B0604020202020204" pitchFamily="34" charset="0"/>
                <a:ea typeface="Calibri" panose="020F0502020204030204" pitchFamily="34" charset="0"/>
                <a:cs typeface="Arial" panose="020B0604020202020204" pitchFamily="34" charset="0"/>
              </a:rPr>
              <a:t>As monitoring tool</a:t>
            </a:r>
            <a:r>
              <a:rPr lang="en-IN" sz="2000" kern="100" dirty="0">
                <a:effectLst/>
                <a:latin typeface="Arial" panose="020B0604020202020204" pitchFamily="34" charset="0"/>
                <a:ea typeface="Calibri" panose="020F0502020204030204" pitchFamily="34" charset="0"/>
                <a:cs typeface="Arial" panose="020B0604020202020204" pitchFamily="34" charset="0"/>
              </a:rPr>
              <a:t>-</a:t>
            </a:r>
            <a:r>
              <a:rPr lang="en-IN" sz="20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Nhealth</a:t>
            </a:r>
            <a:r>
              <a:rPr lang="en-IN" sz="20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app use data to display to users how well they are doing in reaching their goals. </a:t>
            </a:r>
            <a:r>
              <a:rPr lang="en-IN" sz="2000" kern="100" dirty="0">
                <a:effectLst/>
                <a:latin typeface="Arial" panose="020B0604020202020204" pitchFamily="34" charset="0"/>
                <a:ea typeface="Calibri" panose="020F0502020204030204" pitchFamily="34" charset="0"/>
                <a:cs typeface="Arial" panose="020B0604020202020204" pitchFamily="34" charset="0"/>
              </a:rPr>
              <a:t>Use of real-time self-records through approaches makes self-monitoring an easy chore to accomplish</a:t>
            </a:r>
            <a:r>
              <a:rPr lang="en-IN" sz="20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(Dölemeyer et al.,2013)</a:t>
            </a:r>
            <a:endParaRPr lang="en-IN" sz="2400" dirty="0"/>
          </a:p>
        </p:txBody>
      </p:sp>
      <p:pic>
        <p:nvPicPr>
          <p:cNvPr id="1026" name="Picture 2" descr="Benefit Segmentation Unveiled: Delve into the Market Insight">
            <a:extLst>
              <a:ext uri="{FF2B5EF4-FFF2-40B4-BE49-F238E27FC236}">
                <a16:creationId xmlns:a16="http://schemas.microsoft.com/office/drawing/2014/main" id="{874E6B06-3352-F747-B821-A8AFD6024B7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66922" y="603590"/>
            <a:ext cx="3766456" cy="28254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2811462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9370103-5AE8-6CDC-EC17-3D62E074F3CD}"/>
              </a:ext>
            </a:extLst>
          </p:cNvPr>
          <p:cNvSpPr>
            <a:spLocks noGrp="1"/>
          </p:cNvSpPr>
          <p:nvPr>
            <p:ph idx="4294967295"/>
          </p:nvPr>
        </p:nvSpPr>
        <p:spPr>
          <a:xfrm>
            <a:off x="663388" y="1657910"/>
            <a:ext cx="10515600" cy="4510088"/>
          </a:xfrm>
        </p:spPr>
        <p:txBody>
          <a:bodyPr>
            <a:normAutofit/>
          </a:bodyPr>
          <a:lstStyle/>
          <a:p>
            <a:pPr>
              <a:lnSpc>
                <a:spcPct val="107000"/>
              </a:lnSpc>
              <a:spcAft>
                <a:spcPts val="800"/>
              </a:spcAft>
            </a:pPr>
            <a:r>
              <a:rPr lang="en-IN" sz="2000" b="1" kern="0" spc="-10" dirty="0">
                <a:effectLst/>
                <a:latin typeface="Arial" panose="020B0604020202020204" pitchFamily="34" charset="0"/>
                <a:ea typeface="Times New Roman" panose="02020603050405020304" pitchFamily="18" charset="0"/>
                <a:cs typeface="Arial" panose="020B0604020202020204" pitchFamily="34" charset="0"/>
              </a:rPr>
              <a:t>Awareness: </a:t>
            </a:r>
            <a:r>
              <a:rPr lang="en-IN" sz="2000" kern="100" dirty="0">
                <a:effectLst/>
                <a:latin typeface="Arial" panose="020B0604020202020204" pitchFamily="34" charset="0"/>
                <a:ea typeface="Calibri" panose="020F0502020204030204" pitchFamily="34" charset="0"/>
                <a:cs typeface="Arial" panose="020B0604020202020204" pitchFamily="34" charset="0"/>
              </a:rPr>
              <a:t>These apps generally offer general education rather than content that is specifically geared toward any one informational objective. Information regarding the negative consequences of dieting and bad habits like restricting or purging is included in lap book sections.</a:t>
            </a:r>
          </a:p>
          <a:p>
            <a:pPr marL="0" indent="0">
              <a:lnSpc>
                <a:spcPct val="107000"/>
              </a:lnSpc>
              <a:spcAft>
                <a:spcPts val="800"/>
              </a:spcAft>
              <a:buNone/>
            </a:pPr>
            <a:r>
              <a:rPr lang="en-IN" sz="2000" kern="0" spc="-10" dirty="0">
                <a:effectLst/>
                <a:latin typeface="Arial" panose="020B0604020202020204" pitchFamily="34" charset="0"/>
                <a:ea typeface="Times New Roman" panose="02020603050405020304" pitchFamily="18" charset="0"/>
                <a:cs typeface="Arial" panose="020B0604020202020204" pitchFamily="34" charset="0"/>
              </a:rPr>
              <a:t> </a:t>
            </a:r>
            <a:r>
              <a:rPr lang="en-US" sz="2000" kern="0" dirty="0">
                <a:effectLst/>
                <a:latin typeface="Arial" panose="020B0604020202020204" pitchFamily="34" charset="0"/>
                <a:ea typeface="Times New Roman" panose="02020603050405020304" pitchFamily="18" charset="0"/>
                <a:cs typeface="Arial" panose="020B0604020202020204" pitchFamily="34" charset="0"/>
              </a:rPr>
              <a:t>Raising awareness about eating habits and body image is crucial since many people with eating disorders hold false beliefs </a:t>
            </a:r>
            <a:r>
              <a:rPr lang="en-IN" sz="2000" kern="0" dirty="0">
                <a:effectLst/>
                <a:latin typeface="Arial" panose="020B0604020202020204" pitchFamily="34" charset="0"/>
                <a:ea typeface="Times New Roman" panose="02020603050405020304" pitchFamily="18" charset="0"/>
                <a:cs typeface="Arial" panose="020B0604020202020204" pitchFamily="34" charset="0"/>
              </a:rPr>
              <a:t>(Murphy et al.,2010).</a:t>
            </a:r>
            <a:endParaRPr lang="en-IN" sz="2000" kern="100" dirty="0">
              <a:latin typeface="Arial" panose="020B0604020202020204" pitchFamily="34" charset="0"/>
              <a:ea typeface="Times New Roman" panose="02020603050405020304" pitchFamily="18" charset="0"/>
              <a:cs typeface="Arial" panose="020B0604020202020204" pitchFamily="34" charset="0"/>
            </a:endParaRPr>
          </a:p>
          <a:p>
            <a:pPr>
              <a:lnSpc>
                <a:spcPct val="107000"/>
              </a:lnSpc>
              <a:spcAft>
                <a:spcPts val="800"/>
              </a:spcAft>
            </a:pPr>
            <a:r>
              <a:rPr lang="en-IN" sz="2000" b="1" kern="100" dirty="0">
                <a:latin typeface="Arial" panose="020B0604020202020204" pitchFamily="34" charset="0"/>
                <a:ea typeface="Calibri" panose="020F0502020204030204" pitchFamily="34" charset="0"/>
                <a:cs typeface="Arial" panose="020B0604020202020204" pitchFamily="34" charset="0"/>
              </a:rPr>
              <a:t> Peer support</a:t>
            </a:r>
            <a:r>
              <a:rPr lang="en-IN" sz="2000" kern="100" dirty="0">
                <a:latin typeface="Arial" panose="020B0604020202020204" pitchFamily="34" charset="0"/>
                <a:ea typeface="Calibri" panose="020F0502020204030204" pitchFamily="34" charset="0"/>
                <a:cs typeface="Arial" panose="020B0604020202020204" pitchFamily="34" charset="0"/>
              </a:rPr>
              <a:t>-</a:t>
            </a:r>
            <a:r>
              <a:rPr lang="en-IN" sz="2000" kern="100" dirty="0">
                <a:effectLst/>
                <a:latin typeface="Arial" panose="020B0604020202020204" pitchFamily="34" charset="0"/>
                <a:ea typeface="Calibri" panose="020F0502020204030204" pitchFamily="34" charset="0"/>
                <a:cs typeface="Arial" panose="020B0604020202020204" pitchFamily="34" charset="0"/>
              </a:rPr>
              <a:t>When patients form closer emotional bonds with people who are encouraging of their recovery, they feel more optimistic about their chances of recovery . Relationships that are encouraging are what motivate patients to heal (Linville  et al., 2012).</a:t>
            </a:r>
          </a:p>
          <a:p>
            <a:pPr marL="0" indent="0">
              <a:lnSpc>
                <a:spcPct val="107000"/>
              </a:lnSpc>
              <a:spcAft>
                <a:spcPts val="800"/>
              </a:spcAft>
              <a:buNone/>
            </a:pPr>
            <a:endParaRPr lang="en-IN" sz="2000" kern="1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Aft>
                <a:spcPts val="800"/>
              </a:spcAft>
              <a:buNone/>
            </a:pPr>
            <a:endParaRPr lang="en-IN" sz="2000" kern="1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00672023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3D687-D421-FE7D-85EE-C07A6991D973}"/>
              </a:ext>
            </a:extLst>
          </p:cNvPr>
          <p:cNvSpPr>
            <a:spLocks noGrp="1"/>
          </p:cNvSpPr>
          <p:nvPr>
            <p:ph type="title"/>
          </p:nvPr>
        </p:nvSpPr>
        <p:spPr>
          <a:xfrm>
            <a:off x="838200" y="526490"/>
            <a:ext cx="9139334" cy="1325563"/>
          </a:xfrm>
        </p:spPr>
        <p:txBody>
          <a:bodyPr>
            <a:normAutofit/>
          </a:bodyPr>
          <a:lstStyle/>
          <a:p>
            <a:r>
              <a:rPr lang="en-US" sz="4000" dirty="0"/>
              <a:t>IMPLICATIONS OF NHEALTH APPLICATION</a:t>
            </a:r>
            <a:endParaRPr lang="en-IN" sz="4000" dirty="0"/>
          </a:p>
        </p:txBody>
      </p:sp>
      <p:sp>
        <p:nvSpPr>
          <p:cNvPr id="3" name="Content Placeholder 2">
            <a:extLst>
              <a:ext uri="{FF2B5EF4-FFF2-40B4-BE49-F238E27FC236}">
                <a16:creationId xmlns:a16="http://schemas.microsoft.com/office/drawing/2014/main" id="{D7F56907-F0BD-35AC-5DCC-D8FE411CAB52}"/>
              </a:ext>
            </a:extLst>
          </p:cNvPr>
          <p:cNvSpPr>
            <a:spLocks noGrp="1"/>
          </p:cNvSpPr>
          <p:nvPr>
            <p:ph idx="1"/>
          </p:nvPr>
        </p:nvSpPr>
        <p:spPr>
          <a:xfrm>
            <a:off x="533401" y="2398302"/>
            <a:ext cx="10515600" cy="4306700"/>
          </a:xfrm>
        </p:spPr>
        <p:txBody>
          <a:bodyPr>
            <a:normAutofit fontScale="92500" lnSpcReduction="20000"/>
          </a:bodyPr>
          <a:lstStyle/>
          <a:p>
            <a:pPr>
              <a:lnSpc>
                <a:spcPct val="107000"/>
              </a:lnSpc>
              <a:spcAft>
                <a:spcPts val="800"/>
              </a:spcAft>
            </a:pPr>
            <a:r>
              <a:rPr lang="en-IN" sz="1900" kern="100" dirty="0">
                <a:effectLst/>
                <a:latin typeface="Arial" panose="020B0604020202020204" pitchFamily="34" charset="0"/>
                <a:ea typeface="Calibri" panose="020F0502020204030204" pitchFamily="34" charset="0"/>
                <a:cs typeface="Arial" panose="020B0604020202020204" pitchFamily="34" charset="0"/>
              </a:rPr>
              <a:t>Interoperability with Healthcare Systems: Look for ways to include the app into the current healthcare infrastructure so that professional healthcare interventions and app usage can be better coordinated. This can improve the anorexic patient's overall course of treatment.</a:t>
            </a:r>
            <a:r>
              <a:rPr lang="en-US" sz="1900" kern="100" dirty="0">
                <a:solidFill>
                  <a:srgbClr val="202A30"/>
                </a:solidFill>
                <a:latin typeface="Arial" panose="020B0604020202020204" pitchFamily="34" charset="0"/>
                <a:ea typeface="Calibri" panose="020F0502020204030204" pitchFamily="34" charset="0"/>
                <a:cs typeface="Arial" panose="020B0604020202020204" pitchFamily="34" charset="0"/>
              </a:rPr>
              <a:t>To improve patient outcomes and care quality, there should be effective information exchange amongst experts,         organizations, and geographic areas, as well as between citizens and care settings </a:t>
            </a:r>
            <a:r>
              <a:rPr lang="en-IN" sz="1900" kern="100" dirty="0">
                <a:solidFill>
                  <a:srgbClr val="202A30"/>
                </a:solidFill>
                <a:latin typeface="Arial" panose="020B0604020202020204" pitchFamily="34" charset="0"/>
                <a:ea typeface="Calibri" panose="020F0502020204030204" pitchFamily="34" charset="0"/>
                <a:cs typeface="Arial" panose="020B0604020202020204" pitchFamily="34" charset="0"/>
              </a:rPr>
              <a:t>(</a:t>
            </a:r>
            <a:r>
              <a:rPr lang="en-IN" sz="1900" kern="100" dirty="0">
                <a:solidFill>
                  <a:srgbClr val="202A30"/>
                </a:solidFill>
                <a:effectLst/>
                <a:latin typeface="Arial" panose="020B0604020202020204" pitchFamily="34" charset="0"/>
                <a:ea typeface="Calibri" panose="020F0502020204030204" pitchFamily="34" charset="0"/>
                <a:cs typeface="Arial" panose="020B0604020202020204" pitchFamily="34" charset="0"/>
              </a:rPr>
              <a:t>NHS,2023).</a:t>
            </a:r>
            <a:endParaRPr lang="en-IN" sz="19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Bef>
                <a:spcPts val="1200"/>
              </a:spcBef>
              <a:spcAft>
                <a:spcPts val="800"/>
              </a:spcAft>
            </a:pPr>
            <a:r>
              <a:rPr lang="en-IN" sz="1900" kern="100" dirty="0">
                <a:solidFill>
                  <a:srgbClr val="202A30"/>
                </a:solidFill>
                <a:effectLst/>
                <a:latin typeface="Arial" panose="020B0604020202020204" pitchFamily="34" charset="0"/>
                <a:ea typeface="Calibri" panose="020F0502020204030204" pitchFamily="34" charset="0"/>
                <a:cs typeface="Arial" panose="020B0604020202020204" pitchFamily="34" charset="0"/>
              </a:rPr>
              <a:t>Provide User Support Services: Provide mental health professionals-staffed helplines and chat services, among other user support offerings. Users who are experiencing difficulties or crises can receive rapid assistance from these programs.</a:t>
            </a:r>
            <a:r>
              <a:rPr lang="en-US" sz="1900" kern="100" dirty="0">
                <a:solidFill>
                  <a:srgbClr val="0E0E0E"/>
                </a:solidFill>
                <a:effectLst/>
                <a:latin typeface="Arial" panose="020B0604020202020204" pitchFamily="34" charset="0"/>
                <a:ea typeface="Calibri" panose="020F0502020204030204" pitchFamily="34" charset="0"/>
                <a:cs typeface="Arial" panose="020B0604020202020204" pitchFamily="34" charset="0"/>
              </a:rPr>
              <a:t>If the eating disorder sufferer is at a high risk for physical or mental health problems, assistance including emergency planning and practical support can be provided. </a:t>
            </a:r>
            <a:r>
              <a:rPr lang="en-IN" sz="1900" kern="100" dirty="0">
                <a:solidFill>
                  <a:srgbClr val="0E0E0E"/>
                </a:solidFill>
                <a:latin typeface="Arial" panose="020B0604020202020204" pitchFamily="34" charset="0"/>
                <a:ea typeface="Calibri" panose="020F0502020204030204" pitchFamily="34" charset="0"/>
                <a:cs typeface="Arial" panose="020B0604020202020204" pitchFamily="34" charset="0"/>
              </a:rPr>
              <a:t>(NICE,2017).</a:t>
            </a:r>
            <a:endParaRPr lang="en-IN" sz="19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Bef>
                <a:spcPts val="1200"/>
              </a:spcBef>
              <a:spcAft>
                <a:spcPts val="800"/>
              </a:spcAft>
            </a:pPr>
            <a:r>
              <a:rPr lang="en-IN" sz="1900" kern="100" dirty="0">
                <a:effectLst/>
                <a:latin typeface="Arial" panose="020B0604020202020204" pitchFamily="34" charset="0"/>
                <a:ea typeface="Calibri" panose="020F0502020204030204" pitchFamily="34" charset="0"/>
                <a:cs typeface="Arial" panose="020B0604020202020204" pitchFamily="34" charset="0"/>
              </a:rPr>
              <a:t>Continuous User Education: Resources on anorexia, recovery, and self-help techniques ,policies for continuous user education within the app and enable users to make knowledgeable decisions on their health.</a:t>
            </a:r>
            <a:r>
              <a:rPr lang="en-US" sz="1900" kern="100" dirty="0">
                <a:solidFill>
                  <a:srgbClr val="212121"/>
                </a:solidFill>
                <a:effectLst/>
                <a:latin typeface="Arial" panose="020B0604020202020204" pitchFamily="34" charset="0"/>
                <a:ea typeface="Calibri" panose="020F0502020204030204" pitchFamily="34" charset="0"/>
                <a:cs typeface="Arial" panose="020B0604020202020204" pitchFamily="34" charset="0"/>
              </a:rPr>
              <a:t>Carefully crafting interventions is necessary to promote favorable health outcomes.</a:t>
            </a:r>
            <a:r>
              <a:rPr lang="en-IN" sz="1900" kern="100" dirty="0">
                <a:effectLst/>
                <a:latin typeface="Arial" panose="020B0604020202020204" pitchFamily="34" charset="0"/>
                <a:ea typeface="Calibri" panose="020F0502020204030204" pitchFamily="34" charset="0"/>
                <a:cs typeface="Arial" panose="020B0604020202020204" pitchFamily="34" charset="0"/>
              </a:rPr>
              <a:t>( Chancellor, Mitra and </a:t>
            </a:r>
            <a:r>
              <a:rPr lang="en-IN" sz="1900" kern="100" dirty="0" err="1">
                <a:effectLst/>
                <a:latin typeface="Arial" panose="020B0604020202020204" pitchFamily="34" charset="0"/>
                <a:ea typeface="Calibri" panose="020F0502020204030204" pitchFamily="34" charset="0"/>
                <a:cs typeface="Arial" panose="020B0604020202020204" pitchFamily="34" charset="0"/>
              </a:rPr>
              <a:t>Choudary</a:t>
            </a:r>
            <a:r>
              <a:rPr lang="en-IN" sz="1900" kern="100" dirty="0">
                <a:effectLst/>
                <a:latin typeface="Arial" panose="020B0604020202020204" pitchFamily="34" charset="0"/>
                <a:ea typeface="Calibri" panose="020F0502020204030204" pitchFamily="34" charset="0"/>
                <a:cs typeface="Arial" panose="020B0604020202020204" pitchFamily="34" charset="0"/>
              </a:rPr>
              <a:t> ,2016).</a:t>
            </a:r>
          </a:p>
          <a:p>
            <a:pPr>
              <a:lnSpc>
                <a:spcPct val="107000"/>
              </a:lnSpc>
              <a:spcBef>
                <a:spcPts val="1200"/>
              </a:spcBef>
              <a:spcAft>
                <a:spcPts val="800"/>
              </a:spcAft>
            </a:pP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pic>
        <p:nvPicPr>
          <p:cNvPr id="2050" name="Picture 2" descr="3 reasons why behaviour intervention groups fail">
            <a:extLst>
              <a:ext uri="{FF2B5EF4-FFF2-40B4-BE49-F238E27FC236}">
                <a16:creationId xmlns:a16="http://schemas.microsoft.com/office/drawing/2014/main" id="{DF862D9C-DF7A-1382-BB14-A95C121119F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3035" t="29471" r="21012" b="16214"/>
          <a:stretch/>
        </p:blipFill>
        <p:spPr bwMode="auto">
          <a:xfrm>
            <a:off x="9977534" y="90179"/>
            <a:ext cx="1984311" cy="18754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2696701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DD6447-BA91-9CA1-A3E5-3A356D31830A}"/>
              </a:ext>
            </a:extLst>
          </p:cNvPr>
          <p:cNvSpPr>
            <a:spLocks noGrp="1"/>
          </p:cNvSpPr>
          <p:nvPr>
            <p:ph type="title"/>
          </p:nvPr>
        </p:nvSpPr>
        <p:spPr/>
        <p:txBody>
          <a:bodyPr/>
          <a:lstStyle/>
          <a:p>
            <a:r>
              <a:rPr lang="en-US" dirty="0"/>
              <a:t>CONCLUSION</a:t>
            </a:r>
            <a:endParaRPr lang="en-IN" dirty="0"/>
          </a:p>
        </p:txBody>
      </p:sp>
      <p:sp>
        <p:nvSpPr>
          <p:cNvPr id="3" name="Content Placeholder 2">
            <a:extLst>
              <a:ext uri="{FF2B5EF4-FFF2-40B4-BE49-F238E27FC236}">
                <a16:creationId xmlns:a16="http://schemas.microsoft.com/office/drawing/2014/main" id="{EC65FD1A-8DD6-454D-01E7-6EA82CB1C4B4}"/>
              </a:ext>
            </a:extLst>
          </p:cNvPr>
          <p:cNvSpPr>
            <a:spLocks noGrp="1"/>
          </p:cNvSpPr>
          <p:nvPr>
            <p:ph idx="1"/>
          </p:nvPr>
        </p:nvSpPr>
        <p:spPr/>
        <p:txBody>
          <a:bodyPr>
            <a:normAutofit/>
          </a:bodyPr>
          <a:lstStyle/>
          <a:p>
            <a:pPr>
              <a:lnSpc>
                <a:spcPct val="107000"/>
              </a:lnSpc>
              <a:spcBef>
                <a:spcPts val="1200"/>
              </a:spcBef>
              <a:spcAft>
                <a:spcPts val="800"/>
              </a:spcAft>
            </a:pPr>
            <a:r>
              <a:rPr lang="en-IN" sz="2000" kern="100" dirty="0">
                <a:effectLst/>
                <a:latin typeface="Arial" panose="020B0604020202020204" pitchFamily="34" charset="0"/>
                <a:ea typeface="Calibri" panose="020F0502020204030204" pitchFamily="34" charset="0"/>
                <a:cs typeface="Arial" panose="020B0604020202020204" pitchFamily="34" charset="0"/>
              </a:rPr>
              <a:t>In conclusion, creating an app to assist teenagers with anorexia necessitates a careful and thorough process.  N Health app can become an invaluable resource in supporting awareness, education, and rehabilitation among teenagers dealing with anorexia  by abiding by evidence-based methods, guaranteeing expert oversight, and placing a high priority on user safety and privacy. </a:t>
            </a:r>
          </a:p>
          <a:p>
            <a:pPr>
              <a:lnSpc>
                <a:spcPct val="107000"/>
              </a:lnSpc>
              <a:spcBef>
                <a:spcPts val="1200"/>
              </a:spcBef>
              <a:spcAft>
                <a:spcPts val="800"/>
              </a:spcAft>
            </a:pPr>
            <a:r>
              <a:rPr lang="en-IN" sz="2000" kern="100" dirty="0">
                <a:effectLst/>
                <a:latin typeface="Arial" panose="020B0604020202020204" pitchFamily="34" charset="0"/>
                <a:ea typeface="Calibri" panose="020F0502020204030204" pitchFamily="34" charset="0"/>
                <a:cs typeface="Arial" panose="020B0604020202020204" pitchFamily="34" charset="0"/>
              </a:rPr>
              <a:t>A dedication to cultural sensitivity, consistent updates, and ongoing collaboration with mental health specialists all help to create an app that not only addresses the particular difficulties faced by teenagers but also promotes a welcoming and inclusive environment for their journey towards health and well-being.</a:t>
            </a:r>
          </a:p>
          <a:p>
            <a:pPr marL="0" indent="0">
              <a:buNone/>
            </a:pPr>
            <a:endParaRPr lang="en-IN" sz="2400" dirty="0"/>
          </a:p>
        </p:txBody>
      </p:sp>
    </p:spTree>
    <p:extLst>
      <p:ext uri="{BB962C8B-B14F-4D97-AF65-F5344CB8AC3E}">
        <p14:creationId xmlns:p14="http://schemas.microsoft.com/office/powerpoint/2010/main" val="160135654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846 Thank You Presentation Stock Photos - Free &amp; Royalty-Free Stock Photos  from Dreamstime">
            <a:extLst>
              <a:ext uri="{FF2B5EF4-FFF2-40B4-BE49-F238E27FC236}">
                <a16:creationId xmlns:a16="http://schemas.microsoft.com/office/drawing/2014/main" id="{D83B62F4-E011-2A48-2A54-66EB5CF78ECB}"/>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4576" b="10510"/>
          <a:stretch/>
        </p:blipFill>
        <p:spPr bwMode="auto">
          <a:xfrm>
            <a:off x="326571" y="186612"/>
            <a:ext cx="11728579" cy="63728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632901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References</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73984" y="1715956"/>
            <a:ext cx="11444031" cy="5167923"/>
          </a:xfrm>
        </p:spPr>
        <p:txBody>
          <a:bodyPr>
            <a:noAutofit/>
          </a:bodyPr>
          <a:lstStyle/>
          <a:p>
            <a:pPr marL="0" indent="0">
              <a:lnSpc>
                <a:spcPct val="150000"/>
              </a:lnSpc>
              <a:buNone/>
            </a:pPr>
            <a:r>
              <a:rPr lang="en-GB" dirty="0" err="1">
                <a:latin typeface="Arial" panose="020B0604020202020204" pitchFamily="34" charset="0"/>
                <a:cs typeface="Arial" panose="020B0604020202020204" pitchFamily="34" charset="0"/>
              </a:rPr>
              <a:t>Addelman</a:t>
            </a:r>
            <a:r>
              <a:rPr lang="en-GB" dirty="0">
                <a:latin typeface="Arial" panose="020B0604020202020204" pitchFamily="34" charset="0"/>
                <a:cs typeface="Arial" panose="020B0604020202020204" pitchFamily="34" charset="0"/>
              </a:rPr>
              <a:t>, M, 2023. </a:t>
            </a:r>
            <a:r>
              <a:rPr lang="en-GB" i="1" dirty="0">
                <a:latin typeface="Arial" panose="020B0604020202020204" pitchFamily="34" charset="0"/>
                <a:cs typeface="Arial" panose="020B0604020202020204" pitchFamily="34" charset="0"/>
              </a:rPr>
              <a:t>Researchers chart large rise in eating disorders and self-harm amongst teenage girls. </a:t>
            </a:r>
            <a:r>
              <a:rPr lang="en-GB" dirty="0">
                <a:latin typeface="Arial" panose="020B0604020202020204" pitchFamily="34" charset="0"/>
                <a:cs typeface="Arial" panose="020B0604020202020204" pitchFamily="34" charset="0"/>
              </a:rPr>
              <a:t>[Online] Available at: https://www.manchester.ac.uk/discover/news/researchers-chart-large-rise-in-eating-disorders-and-self-harm-amongst-teenage-girls/ [Accessed 1 December 2023].</a:t>
            </a:r>
            <a:endParaRPr lang="en-US" dirty="0">
              <a:latin typeface="Arial" panose="020B0604020202020204" pitchFamily="34" charset="0"/>
              <a:cs typeface="Arial" panose="020B0604020202020204" pitchFamily="34" charset="0"/>
            </a:endParaRPr>
          </a:p>
          <a:p>
            <a:pPr marL="0" indent="0">
              <a:lnSpc>
                <a:spcPct val="150000"/>
              </a:lnSpc>
              <a:buNone/>
            </a:pPr>
            <a:r>
              <a:rPr lang="en-GB" dirty="0">
                <a:latin typeface="Arial" panose="020B0604020202020204" pitchFamily="34" charset="0"/>
                <a:cs typeface="Arial" panose="020B0604020202020204" pitchFamily="34" charset="0"/>
              </a:rPr>
              <a:t>Allison, S., </a:t>
            </a:r>
            <a:r>
              <a:rPr lang="en-GB" dirty="0" err="1">
                <a:latin typeface="Arial" panose="020B0604020202020204" pitchFamily="34" charset="0"/>
                <a:cs typeface="Arial" panose="020B0604020202020204" pitchFamily="34" charset="0"/>
              </a:rPr>
              <a:t>Warin</a:t>
            </a:r>
            <a:r>
              <a:rPr lang="en-GB" dirty="0">
                <a:latin typeface="Arial" panose="020B0604020202020204" pitchFamily="34" charset="0"/>
                <a:cs typeface="Arial" panose="020B0604020202020204" pitchFamily="34" charset="0"/>
              </a:rPr>
              <a:t>, M. &amp; </a:t>
            </a:r>
            <a:r>
              <a:rPr lang="en-GB" dirty="0" err="1">
                <a:latin typeface="Arial" panose="020B0604020202020204" pitchFamily="34" charset="0"/>
                <a:cs typeface="Arial" panose="020B0604020202020204" pitchFamily="34" charset="0"/>
              </a:rPr>
              <a:t>Bastiampillai</a:t>
            </a:r>
            <a:r>
              <a:rPr lang="en-GB" dirty="0">
                <a:latin typeface="Arial" panose="020B0604020202020204" pitchFamily="34" charset="0"/>
                <a:cs typeface="Arial" panose="020B0604020202020204" pitchFamily="34" charset="0"/>
              </a:rPr>
              <a:t>, T., 2014. Anorexia nervosa and social contagion: Clinical implications. </a:t>
            </a:r>
            <a:r>
              <a:rPr lang="en-GB" i="1" dirty="0">
                <a:latin typeface="Arial" panose="020B0604020202020204" pitchFamily="34" charset="0"/>
                <a:cs typeface="Arial" panose="020B0604020202020204" pitchFamily="34" charset="0"/>
              </a:rPr>
              <a:t>Australian &amp; New Zealand Journal of Psychiatry, </a:t>
            </a:r>
            <a:r>
              <a:rPr lang="en-GB" dirty="0">
                <a:latin typeface="Arial" panose="020B0604020202020204" pitchFamily="34" charset="0"/>
                <a:cs typeface="Arial" panose="020B0604020202020204" pitchFamily="34" charset="0"/>
              </a:rPr>
              <a:t>48(2), pp. 116-120.</a:t>
            </a:r>
            <a:endParaRPr lang="en-US" dirty="0">
              <a:latin typeface="Arial" panose="020B0604020202020204" pitchFamily="34" charset="0"/>
              <a:cs typeface="Arial" panose="020B0604020202020204" pitchFamily="34" charset="0"/>
            </a:endParaRPr>
          </a:p>
          <a:p>
            <a:pPr marL="0" indent="0">
              <a:lnSpc>
                <a:spcPct val="150000"/>
              </a:lnSpc>
              <a:buNone/>
            </a:pPr>
            <a:r>
              <a:rPr lang="en-GB" dirty="0" err="1">
                <a:latin typeface="Arial" panose="020B0604020202020204" pitchFamily="34" charset="0"/>
                <a:cs typeface="Arial" panose="020B0604020202020204" pitchFamily="34" charset="0"/>
              </a:rPr>
              <a:t>Chaer</a:t>
            </a:r>
            <a:r>
              <a:rPr lang="en-GB" dirty="0">
                <a:latin typeface="Arial" panose="020B0604020202020204" pitchFamily="34" charset="0"/>
                <a:cs typeface="Arial" panose="020B0604020202020204" pitchFamily="34" charset="0"/>
              </a:rPr>
              <a:t>, R. et al., 2020. Fertility and Reproduction after Recovery from Anorexia Nervosa: A Systematic Review. </a:t>
            </a:r>
            <a:r>
              <a:rPr lang="en-GB" i="1" dirty="0">
                <a:latin typeface="Arial" panose="020B0604020202020204" pitchFamily="34" charset="0"/>
                <a:cs typeface="Arial" panose="020B0604020202020204" pitchFamily="34" charset="0"/>
              </a:rPr>
              <a:t>Diseases</a:t>
            </a:r>
            <a:r>
              <a:rPr lang="en-GB" dirty="0">
                <a:latin typeface="Arial" panose="020B0604020202020204" pitchFamily="34" charset="0"/>
                <a:cs typeface="Arial" panose="020B0604020202020204" pitchFamily="34" charset="0"/>
              </a:rPr>
              <a:t>, 8(4).</a:t>
            </a:r>
          </a:p>
          <a:p>
            <a:pPr marL="0" indent="0">
              <a:lnSpc>
                <a:spcPct val="150000"/>
              </a:lnSpc>
              <a:buNone/>
            </a:pPr>
            <a:r>
              <a:rPr lang="en-GB" dirty="0">
                <a:latin typeface="Arial" panose="020B0604020202020204" pitchFamily="34" charset="0"/>
                <a:cs typeface="Arial" panose="020B0604020202020204" pitchFamily="34" charset="0"/>
              </a:rPr>
              <a:t>Dane, A. &amp; Bhatia, K., 2023. The social media diet: A scoping review to investigate the association between social media, body image and eating disorders amongst young people. </a:t>
            </a:r>
            <a:r>
              <a:rPr lang="en-GB" i="1" dirty="0">
                <a:latin typeface="Arial" panose="020B0604020202020204" pitchFamily="34" charset="0"/>
                <a:cs typeface="Arial" panose="020B0604020202020204" pitchFamily="34" charset="0"/>
              </a:rPr>
              <a:t>PLOS Glob Public Health, </a:t>
            </a:r>
            <a:r>
              <a:rPr lang="en-GB" dirty="0">
                <a:latin typeface="Arial" panose="020B0604020202020204" pitchFamily="34" charset="0"/>
                <a:cs typeface="Arial" panose="020B0604020202020204" pitchFamily="34" charset="0"/>
              </a:rPr>
              <a:t>3(3), p. e0001091.</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6098728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References</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73984" y="1715956"/>
            <a:ext cx="11444031" cy="5167923"/>
          </a:xfrm>
        </p:spPr>
        <p:txBody>
          <a:bodyPr>
            <a:noAutofit/>
          </a:bodyPr>
          <a:lstStyle/>
          <a:p>
            <a:pPr marL="0" indent="0">
              <a:lnSpc>
                <a:spcPct val="150000"/>
              </a:lnSpc>
              <a:buNone/>
            </a:pPr>
            <a:r>
              <a:rPr lang="en-GB" dirty="0" err="1">
                <a:latin typeface="Arial" panose="020B0604020202020204" pitchFamily="34" charset="0"/>
                <a:cs typeface="Arial" panose="020B0604020202020204" pitchFamily="34" charset="0"/>
              </a:rPr>
              <a:t>Eisler</a:t>
            </a:r>
            <a:r>
              <a:rPr lang="en-GB" dirty="0">
                <a:latin typeface="Arial" panose="020B0604020202020204" pitchFamily="34" charset="0"/>
                <a:cs typeface="Arial" panose="020B0604020202020204" pitchFamily="34" charset="0"/>
              </a:rPr>
              <a:t>, I., </a:t>
            </a:r>
            <a:r>
              <a:rPr lang="en-GB" dirty="0" err="1">
                <a:latin typeface="Arial" panose="020B0604020202020204" pitchFamily="34" charset="0"/>
                <a:cs typeface="Arial" panose="020B0604020202020204" pitchFamily="34" charset="0"/>
              </a:rPr>
              <a:t>Simic</a:t>
            </a:r>
            <a:r>
              <a:rPr lang="en-GB" dirty="0">
                <a:latin typeface="Arial" panose="020B0604020202020204" pitchFamily="34" charset="0"/>
                <a:cs typeface="Arial" panose="020B0604020202020204" pitchFamily="34" charset="0"/>
              </a:rPr>
              <a:t>, M., </a:t>
            </a:r>
            <a:r>
              <a:rPr lang="en-GB" dirty="0" err="1">
                <a:latin typeface="Arial" panose="020B0604020202020204" pitchFamily="34" charset="0"/>
                <a:cs typeface="Arial" panose="020B0604020202020204" pitchFamily="34" charset="0"/>
              </a:rPr>
              <a:t>Fonagy</a:t>
            </a:r>
            <a:r>
              <a:rPr lang="en-GB" dirty="0">
                <a:latin typeface="Arial" panose="020B0604020202020204" pitchFamily="34" charset="0"/>
                <a:cs typeface="Arial" panose="020B0604020202020204" pitchFamily="34" charset="0"/>
              </a:rPr>
              <a:t>, P. &amp; Bryant-Waugh, R., 2022. Implementing service transformation for children and adolescents with eating disorders across England: the theory, politics, and pragmatics of large-scale service reform. </a:t>
            </a:r>
            <a:r>
              <a:rPr lang="en-GB" i="1" dirty="0">
                <a:latin typeface="Arial" panose="020B0604020202020204" pitchFamily="34" charset="0"/>
                <a:cs typeface="Arial" panose="020B0604020202020204" pitchFamily="34" charset="0"/>
              </a:rPr>
              <a:t>Journal of Eating Disorders</a:t>
            </a:r>
            <a:r>
              <a:rPr lang="en-GB" dirty="0">
                <a:latin typeface="Arial" panose="020B0604020202020204" pitchFamily="34" charset="0"/>
                <a:cs typeface="Arial" panose="020B0604020202020204" pitchFamily="34" charset="0"/>
              </a:rPr>
              <a:t>, Volume 10.</a:t>
            </a:r>
          </a:p>
          <a:p>
            <a:pPr marL="0" indent="0">
              <a:lnSpc>
                <a:spcPct val="150000"/>
              </a:lnSpc>
              <a:buNone/>
            </a:pPr>
            <a:r>
              <a:rPr lang="en-GB" dirty="0" err="1">
                <a:latin typeface="Arial" panose="020B0604020202020204" pitchFamily="34" charset="0"/>
                <a:cs typeface="Arial" panose="020B0604020202020204" pitchFamily="34" charset="0"/>
              </a:rPr>
              <a:t>Fazeli</a:t>
            </a:r>
            <a:r>
              <a:rPr lang="en-GB" dirty="0">
                <a:latin typeface="Arial" panose="020B0604020202020204" pitchFamily="34" charset="0"/>
                <a:cs typeface="Arial" panose="020B0604020202020204" pitchFamily="34" charset="0"/>
              </a:rPr>
              <a:t>, P. K. &amp; </a:t>
            </a:r>
            <a:r>
              <a:rPr lang="en-GB" dirty="0" err="1">
                <a:latin typeface="Arial" panose="020B0604020202020204" pitchFamily="34" charset="0"/>
                <a:cs typeface="Arial" panose="020B0604020202020204" pitchFamily="34" charset="0"/>
              </a:rPr>
              <a:t>Klibanski</a:t>
            </a:r>
            <a:r>
              <a:rPr lang="en-GB" dirty="0">
                <a:latin typeface="Arial" panose="020B0604020202020204" pitchFamily="34" charset="0"/>
                <a:cs typeface="Arial" panose="020B0604020202020204" pitchFamily="34" charset="0"/>
              </a:rPr>
              <a:t>, A., 2018. Effects of Anorexia Nervosa on Bone Metabolism. </a:t>
            </a:r>
            <a:r>
              <a:rPr lang="en-GB" i="1" dirty="0">
                <a:latin typeface="Arial" panose="020B0604020202020204" pitchFamily="34" charset="0"/>
                <a:cs typeface="Arial" panose="020B0604020202020204" pitchFamily="34" charset="0"/>
              </a:rPr>
              <a:t>Endocrine Reviews</a:t>
            </a:r>
            <a:r>
              <a:rPr lang="en-GB" dirty="0">
                <a:latin typeface="Arial" panose="020B0604020202020204" pitchFamily="34" charset="0"/>
                <a:cs typeface="Arial" panose="020B0604020202020204" pitchFamily="34" charset="0"/>
              </a:rPr>
              <a:t>, 39(6), pp. 895-910.</a:t>
            </a:r>
          </a:p>
          <a:p>
            <a:pPr marL="0" indent="0">
              <a:lnSpc>
                <a:spcPct val="150000"/>
              </a:lnSpc>
              <a:buNone/>
            </a:pPr>
            <a:r>
              <a:rPr lang="en-GB" dirty="0" err="1">
                <a:latin typeface="Arial" panose="020B0604020202020204" pitchFamily="34" charset="0"/>
                <a:cs typeface="Arial" panose="020B0604020202020204" pitchFamily="34" charset="0"/>
              </a:rPr>
              <a:t>Linna</a:t>
            </a:r>
            <a:r>
              <a:rPr lang="en-GB" dirty="0">
                <a:latin typeface="Arial" panose="020B0604020202020204" pitchFamily="34" charset="0"/>
                <a:cs typeface="Arial" panose="020B0604020202020204" pitchFamily="34" charset="0"/>
              </a:rPr>
              <a:t>, M. S. et al., 2013. Reproductive health outcomes in eating disorders. </a:t>
            </a:r>
            <a:r>
              <a:rPr lang="en-GB" i="1" dirty="0">
                <a:latin typeface="Arial" panose="020B0604020202020204" pitchFamily="34" charset="0"/>
                <a:cs typeface="Arial" panose="020B0604020202020204" pitchFamily="34" charset="0"/>
              </a:rPr>
              <a:t>International Journal of Eating Disorders, </a:t>
            </a:r>
            <a:r>
              <a:rPr lang="en-GB" dirty="0">
                <a:latin typeface="Arial" panose="020B0604020202020204" pitchFamily="34" charset="0"/>
                <a:cs typeface="Arial" panose="020B0604020202020204" pitchFamily="34" charset="0"/>
              </a:rPr>
              <a:t>46(8), pp. 826-833.</a:t>
            </a:r>
          </a:p>
          <a:p>
            <a:pPr marL="0" indent="0">
              <a:lnSpc>
                <a:spcPct val="150000"/>
              </a:lnSpc>
              <a:buNone/>
            </a:pPr>
            <a:r>
              <a:rPr lang="en-GB" dirty="0" err="1">
                <a:latin typeface="Arial" panose="020B0604020202020204" pitchFamily="34" charset="0"/>
                <a:cs typeface="Arial" panose="020B0604020202020204" pitchFamily="34" charset="0"/>
              </a:rPr>
              <a:t>Logrieco</a:t>
            </a:r>
            <a:r>
              <a:rPr lang="en-GB" dirty="0">
                <a:latin typeface="Arial" panose="020B0604020202020204" pitchFamily="34" charset="0"/>
                <a:cs typeface="Arial" panose="020B0604020202020204" pitchFamily="34" charset="0"/>
              </a:rPr>
              <a:t>, G., </a:t>
            </a:r>
            <a:r>
              <a:rPr lang="en-GB" dirty="0" err="1">
                <a:latin typeface="Arial" panose="020B0604020202020204" pitchFamily="34" charset="0"/>
                <a:cs typeface="Arial" panose="020B0604020202020204" pitchFamily="34" charset="0"/>
              </a:rPr>
              <a:t>Marchili</a:t>
            </a:r>
            <a:r>
              <a:rPr lang="en-GB" dirty="0">
                <a:latin typeface="Arial" panose="020B0604020202020204" pitchFamily="34" charset="0"/>
                <a:cs typeface="Arial" panose="020B0604020202020204" pitchFamily="34" charset="0"/>
              </a:rPr>
              <a:t>, M. R., </a:t>
            </a:r>
            <a:r>
              <a:rPr lang="en-GB" dirty="0" err="1">
                <a:latin typeface="Arial" panose="020B0604020202020204" pitchFamily="34" charset="0"/>
                <a:cs typeface="Arial" panose="020B0604020202020204" pitchFamily="34" charset="0"/>
              </a:rPr>
              <a:t>Roversi</a:t>
            </a:r>
            <a:r>
              <a:rPr lang="en-GB" dirty="0">
                <a:latin typeface="Arial" panose="020B0604020202020204" pitchFamily="34" charset="0"/>
                <a:cs typeface="Arial" panose="020B0604020202020204" pitchFamily="34" charset="0"/>
              </a:rPr>
              <a:t>, M. &amp; </a:t>
            </a:r>
            <a:r>
              <a:rPr lang="en-GB" dirty="0" err="1">
                <a:latin typeface="Arial" panose="020B0604020202020204" pitchFamily="34" charset="0"/>
                <a:cs typeface="Arial" panose="020B0604020202020204" pitchFamily="34" charset="0"/>
              </a:rPr>
              <a:t>Villani</a:t>
            </a:r>
            <a:r>
              <a:rPr lang="en-GB" dirty="0">
                <a:latin typeface="Arial" panose="020B0604020202020204" pitchFamily="34" charset="0"/>
                <a:cs typeface="Arial" panose="020B0604020202020204" pitchFamily="34" charset="0"/>
              </a:rPr>
              <a:t>, A., 2021. The Paradox of </a:t>
            </a:r>
            <a:r>
              <a:rPr lang="en-GB" dirty="0" err="1">
                <a:latin typeface="Arial" panose="020B0604020202020204" pitchFamily="34" charset="0"/>
                <a:cs typeface="Arial" panose="020B0604020202020204" pitchFamily="34" charset="0"/>
              </a:rPr>
              <a:t>Tik</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Tok</a:t>
            </a:r>
            <a:r>
              <a:rPr lang="en-GB" dirty="0">
                <a:latin typeface="Arial" panose="020B0604020202020204" pitchFamily="34" charset="0"/>
                <a:cs typeface="Arial" panose="020B0604020202020204" pitchFamily="34" charset="0"/>
              </a:rPr>
              <a:t> Anti-Pro-Anorexia Videos: How Social Media Can Promote Non-Suicidal Self-Injury and Anorexia. </a:t>
            </a:r>
            <a:r>
              <a:rPr lang="en-GB" i="1" dirty="0">
                <a:latin typeface="Arial" panose="020B0604020202020204" pitchFamily="34" charset="0"/>
                <a:cs typeface="Arial" panose="020B0604020202020204" pitchFamily="34" charset="0"/>
              </a:rPr>
              <a:t>International Journal of Environmental Research and Public Health (IJERPH), </a:t>
            </a:r>
            <a:r>
              <a:rPr lang="en-GB" dirty="0">
                <a:latin typeface="Arial" panose="020B0604020202020204" pitchFamily="34" charset="0"/>
                <a:cs typeface="Arial" panose="020B0604020202020204" pitchFamily="34" charset="0"/>
              </a:rPr>
              <a:t>18(3).</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52159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References</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73984" y="1715956"/>
            <a:ext cx="11444031" cy="5167923"/>
          </a:xfrm>
        </p:spPr>
        <p:txBody>
          <a:bodyPr>
            <a:noAutofit/>
          </a:bodyPr>
          <a:lstStyle/>
          <a:p>
            <a:pPr marL="0" indent="0">
              <a:lnSpc>
                <a:spcPct val="150000"/>
              </a:lnSpc>
              <a:buNone/>
            </a:pPr>
            <a:r>
              <a:rPr lang="en-GB" dirty="0">
                <a:latin typeface="Arial" panose="020B0604020202020204" pitchFamily="34" charset="0"/>
                <a:cs typeface="Arial" panose="020B0604020202020204" pitchFamily="34" charset="0"/>
              </a:rPr>
              <a:t>Neale, J. &amp; Hudson, L. D., 2020. Anorexia nervosa in adolescents. </a:t>
            </a:r>
            <a:r>
              <a:rPr lang="en-GB" i="1" dirty="0">
                <a:latin typeface="Arial" panose="020B0604020202020204" pitchFamily="34" charset="0"/>
                <a:cs typeface="Arial" panose="020B0604020202020204" pitchFamily="34" charset="0"/>
              </a:rPr>
              <a:t>British Journal of Hospital Medicine, </a:t>
            </a:r>
            <a:r>
              <a:rPr lang="en-GB" dirty="0">
                <a:latin typeface="Arial" panose="020B0604020202020204" pitchFamily="34" charset="0"/>
                <a:cs typeface="Arial" panose="020B0604020202020204" pitchFamily="34" charset="0"/>
              </a:rPr>
              <a:t>81(6).</a:t>
            </a:r>
            <a:endParaRPr lang="en-US" dirty="0">
              <a:latin typeface="Arial" panose="020B0604020202020204" pitchFamily="34" charset="0"/>
              <a:cs typeface="Arial" panose="020B0604020202020204" pitchFamily="34" charset="0"/>
            </a:endParaRPr>
          </a:p>
          <a:p>
            <a:pPr marL="0" indent="0">
              <a:lnSpc>
                <a:spcPct val="150000"/>
              </a:lnSpc>
              <a:buNone/>
            </a:pPr>
            <a:r>
              <a:rPr lang="en-GB" dirty="0">
                <a:latin typeface="Arial" panose="020B0604020202020204" pitchFamily="34" charset="0"/>
                <a:cs typeface="Arial" panose="020B0604020202020204" pitchFamily="34" charset="0"/>
              </a:rPr>
              <a:t>Neale, J. et al., 2020. What Are the Effects of Restrictive Eating Disorders on Growth and Puberty and Are Effects Permanent? A Systematic Review and Meta-Analysis. </a:t>
            </a:r>
            <a:r>
              <a:rPr lang="en-GB" i="1" dirty="0">
                <a:latin typeface="Arial" panose="020B0604020202020204" pitchFamily="34" charset="0"/>
                <a:cs typeface="Arial" panose="020B0604020202020204" pitchFamily="34" charset="0"/>
              </a:rPr>
              <a:t>Journal of Adolescent Health, </a:t>
            </a:r>
            <a:r>
              <a:rPr lang="en-GB" dirty="0">
                <a:latin typeface="Arial" panose="020B0604020202020204" pitchFamily="34" charset="0"/>
                <a:cs typeface="Arial" panose="020B0604020202020204" pitchFamily="34" charset="0"/>
              </a:rPr>
              <a:t>66(2), pp. 144-156.</a:t>
            </a:r>
            <a:endParaRPr lang="en-US" dirty="0">
              <a:latin typeface="Arial" panose="020B0604020202020204" pitchFamily="34" charset="0"/>
              <a:cs typeface="Arial" panose="020B0604020202020204" pitchFamily="34" charset="0"/>
            </a:endParaRPr>
          </a:p>
          <a:p>
            <a:pPr marL="0" indent="0">
              <a:lnSpc>
                <a:spcPct val="150000"/>
              </a:lnSpc>
              <a:buNone/>
            </a:pPr>
            <a:r>
              <a:rPr lang="en-GB" dirty="0">
                <a:latin typeface="Arial" panose="020B0604020202020204" pitchFamily="34" charset="0"/>
                <a:cs typeface="Arial" panose="020B0604020202020204" pitchFamily="34" charset="0"/>
              </a:rPr>
              <a:t>NHS, 2021. </a:t>
            </a:r>
            <a:r>
              <a:rPr lang="en-GB" i="1" dirty="0">
                <a:latin typeface="Arial" panose="020B0604020202020204" pitchFamily="34" charset="0"/>
                <a:cs typeface="Arial" panose="020B0604020202020204" pitchFamily="34" charset="0"/>
              </a:rPr>
              <a:t>Overview - Anorexia</a:t>
            </a:r>
            <a:r>
              <a:rPr lang="en-GB" dirty="0">
                <a:latin typeface="Arial" panose="020B0604020202020204" pitchFamily="34" charset="0"/>
                <a:cs typeface="Arial" panose="020B0604020202020204" pitchFamily="34" charset="0"/>
              </a:rPr>
              <a:t>. [Online] Available at: https://www.nhs.uk/mental-health/conditions/anorexia /overview/ [Accessed 3 December 2023].</a:t>
            </a:r>
          </a:p>
          <a:p>
            <a:pPr marL="0" indent="0">
              <a:lnSpc>
                <a:spcPct val="150000"/>
              </a:lnSpc>
              <a:buNone/>
            </a:pPr>
            <a:r>
              <a:rPr lang="en-GB" dirty="0" err="1">
                <a:latin typeface="Arial" panose="020B0604020202020204" pitchFamily="34" charset="0"/>
                <a:cs typeface="Arial" panose="020B0604020202020204" pitchFamily="34" charset="0"/>
              </a:rPr>
              <a:t>Petkova</a:t>
            </a:r>
            <a:r>
              <a:rPr lang="en-GB" dirty="0">
                <a:latin typeface="Arial" panose="020B0604020202020204" pitchFamily="34" charset="0"/>
                <a:cs typeface="Arial" panose="020B0604020202020204" pitchFamily="34" charset="0"/>
              </a:rPr>
              <a:t>, H. et al., 2019. Incidence of anorexia nervosa in young people in the UK and Ireland: a national surveillance study. </a:t>
            </a:r>
            <a:r>
              <a:rPr lang="en-GB" i="1" dirty="0">
                <a:latin typeface="Arial" panose="020B0604020202020204" pitchFamily="34" charset="0"/>
                <a:cs typeface="Arial" panose="020B0604020202020204" pitchFamily="34" charset="0"/>
              </a:rPr>
              <a:t>BMJ Open </a:t>
            </a:r>
            <a:r>
              <a:rPr lang="en-GB" dirty="0">
                <a:latin typeface="Arial" panose="020B0604020202020204" pitchFamily="34" charset="0"/>
                <a:cs typeface="Arial" panose="020B0604020202020204" pitchFamily="34" charset="0"/>
              </a:rPr>
              <a:t>, 9(10)</a:t>
            </a:r>
          </a:p>
          <a:p>
            <a:pPr marL="0" indent="0">
              <a:lnSpc>
                <a:spcPct val="150000"/>
              </a:lnSpc>
              <a:buNone/>
            </a:pPr>
            <a:r>
              <a:rPr lang="en-GB" dirty="0">
                <a:latin typeface="Arial" panose="020B0604020202020204" pitchFamily="34" charset="0"/>
                <a:cs typeface="Arial" panose="020B0604020202020204" pitchFamily="34" charset="0"/>
              </a:rPr>
              <a:t>Trafford, A. M., </a:t>
            </a:r>
            <a:r>
              <a:rPr lang="en-GB" dirty="0" err="1">
                <a:latin typeface="Arial" panose="020B0604020202020204" pitchFamily="34" charset="0"/>
                <a:cs typeface="Arial" panose="020B0604020202020204" pitchFamily="34" charset="0"/>
              </a:rPr>
              <a:t>Carr</a:t>
            </a:r>
            <a:r>
              <a:rPr lang="en-GB" dirty="0">
                <a:latin typeface="Arial" panose="020B0604020202020204" pitchFamily="34" charset="0"/>
                <a:cs typeface="Arial" panose="020B0604020202020204" pitchFamily="34" charset="0"/>
              </a:rPr>
              <a:t>, M., Ashcroft, D. &amp; Chew-Graham, C., 2023. Temporal trends in eating disorder and self-harm incidence rates among adolescents and young adults in the UK in the 2 years since onset of the COVID-19 pandemic: a population-based study. </a:t>
            </a:r>
            <a:r>
              <a:rPr lang="en-GB" i="1" dirty="0">
                <a:latin typeface="Arial" panose="020B0604020202020204" pitchFamily="34" charset="0"/>
                <a:cs typeface="Arial" panose="020B0604020202020204" pitchFamily="34" charset="0"/>
              </a:rPr>
              <a:t>The Lancet Child &amp; Adolescent Health</a:t>
            </a:r>
            <a:r>
              <a:rPr lang="en-GB" dirty="0">
                <a:latin typeface="Arial" panose="020B0604020202020204" pitchFamily="34" charset="0"/>
                <a:cs typeface="Arial" panose="020B0604020202020204" pitchFamily="34" charset="0"/>
              </a:rPr>
              <a:t>, 7(8).</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9324545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References</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73984" y="1846730"/>
            <a:ext cx="11444031" cy="5037150"/>
          </a:xfrm>
        </p:spPr>
        <p:txBody>
          <a:bodyPr>
            <a:noAutofit/>
          </a:bodyPr>
          <a:lstStyle/>
          <a:p>
            <a:pPr marL="0" indent="0">
              <a:lnSpc>
                <a:spcPct val="150000"/>
              </a:lnSpc>
              <a:buNone/>
            </a:pPr>
            <a:r>
              <a:rPr lang="en-IN" sz="1500" b="0" i="0" dirty="0" err="1">
                <a:solidFill>
                  <a:srgbClr val="222222"/>
                </a:solidFill>
                <a:effectLst/>
                <a:latin typeface="Arial" panose="020B0604020202020204" pitchFamily="34" charset="0"/>
              </a:rPr>
              <a:t>Kohlmeier</a:t>
            </a:r>
            <a:r>
              <a:rPr lang="en-IN" sz="1500" b="0" i="0" dirty="0">
                <a:solidFill>
                  <a:srgbClr val="222222"/>
                </a:solidFill>
                <a:effectLst/>
                <a:latin typeface="Arial" panose="020B0604020202020204" pitchFamily="34" charset="0"/>
              </a:rPr>
              <a:t>, M., De Caterina, R., Ferguson, L.R., </a:t>
            </a:r>
            <a:r>
              <a:rPr lang="en-IN" sz="1500" b="0" i="0" dirty="0" err="1">
                <a:solidFill>
                  <a:srgbClr val="222222"/>
                </a:solidFill>
                <a:effectLst/>
                <a:latin typeface="Arial" panose="020B0604020202020204" pitchFamily="34" charset="0"/>
              </a:rPr>
              <a:t>Görman</a:t>
            </a:r>
            <a:r>
              <a:rPr lang="en-IN" sz="1500" b="0" i="0" dirty="0">
                <a:solidFill>
                  <a:srgbClr val="222222"/>
                </a:solidFill>
                <a:effectLst/>
                <a:latin typeface="Arial" panose="020B0604020202020204" pitchFamily="34" charset="0"/>
              </a:rPr>
              <a:t>, U., </a:t>
            </a:r>
            <a:r>
              <a:rPr lang="en-IN" sz="1500" b="0" i="0" dirty="0" err="1">
                <a:solidFill>
                  <a:srgbClr val="222222"/>
                </a:solidFill>
                <a:effectLst/>
                <a:latin typeface="Arial" panose="020B0604020202020204" pitchFamily="34" charset="0"/>
              </a:rPr>
              <a:t>Allayee</a:t>
            </a:r>
            <a:r>
              <a:rPr lang="en-IN" sz="1500" b="0" i="0" dirty="0">
                <a:solidFill>
                  <a:srgbClr val="222222"/>
                </a:solidFill>
                <a:effectLst/>
                <a:latin typeface="Arial" panose="020B0604020202020204" pitchFamily="34" charset="0"/>
              </a:rPr>
              <a:t>, H., Prasad, C., Kang, J.X., Nicoletti, C.F. and Martinez, J.A., 2016. Guide and position of the International Society of Nutrigenetics/Nutrigenomics on Personalized Nutrition: part 2-ethics, challenges and </a:t>
            </a:r>
            <a:r>
              <a:rPr lang="en-IN" sz="1500" b="0" i="0" dirty="0" err="1">
                <a:solidFill>
                  <a:srgbClr val="222222"/>
                </a:solidFill>
                <a:effectLst/>
                <a:latin typeface="Arial" panose="020B0604020202020204" pitchFamily="34" charset="0"/>
              </a:rPr>
              <a:t>endeavors</a:t>
            </a:r>
            <a:r>
              <a:rPr lang="en-IN" sz="1500" b="0" i="0" dirty="0">
                <a:solidFill>
                  <a:srgbClr val="222222"/>
                </a:solidFill>
                <a:effectLst/>
                <a:latin typeface="Arial" panose="020B0604020202020204" pitchFamily="34" charset="0"/>
              </a:rPr>
              <a:t> of precision nutrition. </a:t>
            </a:r>
            <a:r>
              <a:rPr lang="en-IN" sz="1500" b="0" i="1" dirty="0">
                <a:solidFill>
                  <a:srgbClr val="222222"/>
                </a:solidFill>
                <a:effectLst/>
                <a:latin typeface="Arial" panose="020B0604020202020204" pitchFamily="34" charset="0"/>
              </a:rPr>
              <a:t>Journal of nutrigenetics and nutrigenomics</a:t>
            </a:r>
            <a:r>
              <a:rPr lang="en-IN" sz="1500" b="0" i="0" dirty="0">
                <a:solidFill>
                  <a:srgbClr val="222222"/>
                </a:solidFill>
                <a:effectLst/>
                <a:latin typeface="Arial" panose="020B0604020202020204" pitchFamily="34" charset="0"/>
              </a:rPr>
              <a:t>, </a:t>
            </a:r>
            <a:r>
              <a:rPr lang="en-IN" sz="1500" b="0" i="1" dirty="0">
                <a:solidFill>
                  <a:srgbClr val="222222"/>
                </a:solidFill>
                <a:effectLst/>
                <a:latin typeface="Arial" panose="020B0604020202020204" pitchFamily="34" charset="0"/>
              </a:rPr>
              <a:t>9</a:t>
            </a:r>
            <a:r>
              <a:rPr lang="en-IN" sz="1500" b="0" i="0" dirty="0">
                <a:solidFill>
                  <a:srgbClr val="222222"/>
                </a:solidFill>
                <a:effectLst/>
                <a:latin typeface="Arial" panose="020B0604020202020204" pitchFamily="34" charset="0"/>
              </a:rPr>
              <a:t>(1), pp.28-46.</a:t>
            </a:r>
          </a:p>
          <a:p>
            <a:pPr marL="0" indent="0">
              <a:lnSpc>
                <a:spcPct val="150000"/>
              </a:lnSpc>
              <a:buNone/>
            </a:pPr>
            <a:r>
              <a:rPr lang="en-US" sz="1500" b="0" i="0" dirty="0" err="1">
                <a:solidFill>
                  <a:srgbClr val="222222"/>
                </a:solidFill>
                <a:effectLst/>
                <a:latin typeface="Arial" panose="020B0604020202020204" pitchFamily="34" charset="0"/>
              </a:rPr>
              <a:t>Mejova</a:t>
            </a:r>
            <a:r>
              <a:rPr lang="en-US" sz="1500" b="0" i="0" dirty="0">
                <a:solidFill>
                  <a:srgbClr val="222222"/>
                </a:solidFill>
                <a:effectLst/>
                <a:latin typeface="Arial" panose="020B0604020202020204" pitchFamily="34" charset="0"/>
              </a:rPr>
              <a:t>, Y. and Suarez-</a:t>
            </a:r>
            <a:r>
              <a:rPr lang="en-US" sz="1500" b="0" i="0" dirty="0" err="1">
                <a:solidFill>
                  <a:srgbClr val="222222"/>
                </a:solidFill>
                <a:effectLst/>
                <a:latin typeface="Arial" panose="020B0604020202020204" pitchFamily="34" charset="0"/>
              </a:rPr>
              <a:t>Lledó</a:t>
            </a:r>
            <a:r>
              <a:rPr lang="en-US" sz="1500" b="0" i="0" dirty="0">
                <a:solidFill>
                  <a:srgbClr val="222222"/>
                </a:solidFill>
                <a:effectLst/>
                <a:latin typeface="Arial" panose="020B0604020202020204" pitchFamily="34" charset="0"/>
              </a:rPr>
              <a:t>, V., 2020, October. Impact of online health awareness campaign: Case of national eating disorders association. In </a:t>
            </a:r>
            <a:r>
              <a:rPr lang="en-US" sz="1500" b="0" i="1" dirty="0">
                <a:solidFill>
                  <a:srgbClr val="222222"/>
                </a:solidFill>
                <a:effectLst/>
                <a:latin typeface="Arial" panose="020B0604020202020204" pitchFamily="34" charset="0"/>
              </a:rPr>
              <a:t>International Conference on Social Informatics</a:t>
            </a:r>
            <a:r>
              <a:rPr lang="en-US" sz="1500" b="0" i="0" dirty="0">
                <a:solidFill>
                  <a:srgbClr val="222222"/>
                </a:solidFill>
                <a:effectLst/>
                <a:latin typeface="Arial" panose="020B0604020202020204" pitchFamily="34" charset="0"/>
              </a:rPr>
              <a:t> (pp. 192-205). Cham: Springer International Publishing.</a:t>
            </a:r>
          </a:p>
          <a:p>
            <a:pPr marL="0" indent="0">
              <a:lnSpc>
                <a:spcPct val="150000"/>
              </a:lnSpc>
              <a:buNone/>
            </a:pPr>
            <a:r>
              <a:rPr lang="en-IN" sz="1500" b="0" i="0" dirty="0" err="1">
                <a:solidFill>
                  <a:srgbClr val="222222"/>
                </a:solidFill>
                <a:effectLst/>
                <a:latin typeface="Arial" panose="020B0604020202020204" pitchFamily="34" charset="0"/>
              </a:rPr>
              <a:t>Paramastri</a:t>
            </a:r>
            <a:r>
              <a:rPr lang="en-IN" sz="1500" b="0" i="0" dirty="0">
                <a:solidFill>
                  <a:srgbClr val="222222"/>
                </a:solidFill>
                <a:effectLst/>
                <a:latin typeface="Arial" panose="020B0604020202020204" pitchFamily="34" charset="0"/>
              </a:rPr>
              <a:t>, R., </a:t>
            </a:r>
            <a:r>
              <a:rPr lang="en-IN" sz="1500" b="0" i="0" dirty="0" err="1">
                <a:solidFill>
                  <a:srgbClr val="222222"/>
                </a:solidFill>
                <a:effectLst/>
                <a:latin typeface="Arial" panose="020B0604020202020204" pitchFamily="34" charset="0"/>
              </a:rPr>
              <a:t>Pratama</a:t>
            </a:r>
            <a:r>
              <a:rPr lang="en-IN" sz="1500" b="0" i="0" dirty="0">
                <a:solidFill>
                  <a:srgbClr val="222222"/>
                </a:solidFill>
                <a:effectLst/>
                <a:latin typeface="Arial" panose="020B0604020202020204" pitchFamily="34" charset="0"/>
              </a:rPr>
              <a:t>, S.A., Ho, D.K.N., </a:t>
            </a:r>
            <a:r>
              <a:rPr lang="en-IN" sz="1500" b="0" i="0" dirty="0" err="1">
                <a:solidFill>
                  <a:srgbClr val="222222"/>
                </a:solidFill>
                <a:effectLst/>
                <a:latin typeface="Arial" panose="020B0604020202020204" pitchFamily="34" charset="0"/>
              </a:rPr>
              <a:t>Purnamasari</a:t>
            </a:r>
            <a:r>
              <a:rPr lang="en-IN" sz="1500" b="0" i="0" dirty="0">
                <a:solidFill>
                  <a:srgbClr val="222222"/>
                </a:solidFill>
                <a:effectLst/>
                <a:latin typeface="Arial" panose="020B0604020202020204" pitchFamily="34" charset="0"/>
              </a:rPr>
              <a:t>, S.D., Mohammed, A.Z., Galvin, C.J., Hsu, Y.H.E., </a:t>
            </a:r>
            <a:r>
              <a:rPr lang="en-IN" sz="1500" b="0" i="0" dirty="0" err="1">
                <a:solidFill>
                  <a:srgbClr val="222222"/>
                </a:solidFill>
                <a:effectLst/>
                <a:latin typeface="Arial" panose="020B0604020202020204" pitchFamily="34" charset="0"/>
              </a:rPr>
              <a:t>Tanweer</a:t>
            </a:r>
            <a:r>
              <a:rPr lang="en-IN" sz="1500" b="0" i="0" dirty="0">
                <a:solidFill>
                  <a:srgbClr val="222222"/>
                </a:solidFill>
                <a:effectLst/>
                <a:latin typeface="Arial" panose="020B0604020202020204" pitchFamily="34" charset="0"/>
              </a:rPr>
              <a:t>, A., Humayun, A., </a:t>
            </a:r>
            <a:r>
              <a:rPr lang="en-IN" sz="1500" b="0" i="0" dirty="0" err="1">
                <a:solidFill>
                  <a:srgbClr val="222222"/>
                </a:solidFill>
                <a:effectLst/>
                <a:latin typeface="Arial" panose="020B0604020202020204" pitchFamily="34" charset="0"/>
              </a:rPr>
              <a:t>Househ</a:t>
            </a:r>
            <a:r>
              <a:rPr lang="en-IN" sz="1500" b="0" i="0" dirty="0">
                <a:solidFill>
                  <a:srgbClr val="222222"/>
                </a:solidFill>
                <a:effectLst/>
                <a:latin typeface="Arial" panose="020B0604020202020204" pitchFamily="34" charset="0"/>
              </a:rPr>
              <a:t>, M. and Iqbal, U., 2020. Use of mobile applications to improve nutrition behaviour: A systematic review. </a:t>
            </a:r>
            <a:r>
              <a:rPr lang="en-IN" sz="1500" b="0" i="1" dirty="0">
                <a:solidFill>
                  <a:srgbClr val="222222"/>
                </a:solidFill>
                <a:effectLst/>
                <a:latin typeface="Arial" panose="020B0604020202020204" pitchFamily="34" charset="0"/>
              </a:rPr>
              <a:t>Computer methods and programs in biomedicine</a:t>
            </a:r>
            <a:r>
              <a:rPr lang="en-IN" sz="1500" b="0" i="0" dirty="0">
                <a:solidFill>
                  <a:srgbClr val="222222"/>
                </a:solidFill>
                <a:effectLst/>
                <a:latin typeface="Arial" panose="020B0604020202020204" pitchFamily="34" charset="0"/>
              </a:rPr>
              <a:t>, </a:t>
            </a:r>
            <a:r>
              <a:rPr lang="en-IN" sz="1500" b="0" i="1" dirty="0">
                <a:solidFill>
                  <a:srgbClr val="222222"/>
                </a:solidFill>
                <a:effectLst/>
                <a:latin typeface="Arial" panose="020B0604020202020204" pitchFamily="34" charset="0"/>
              </a:rPr>
              <a:t>192</a:t>
            </a:r>
            <a:r>
              <a:rPr lang="en-IN" sz="1500" b="0" i="0" dirty="0">
                <a:solidFill>
                  <a:srgbClr val="222222"/>
                </a:solidFill>
                <a:effectLst/>
                <a:latin typeface="Arial" panose="020B0604020202020204" pitchFamily="34" charset="0"/>
              </a:rPr>
              <a:t>, p.105459.</a:t>
            </a:r>
          </a:p>
          <a:p>
            <a:pPr marL="0" indent="0">
              <a:lnSpc>
                <a:spcPct val="150000"/>
              </a:lnSpc>
              <a:buNone/>
            </a:pPr>
            <a:r>
              <a:rPr lang="en-US" sz="1500" b="0" i="0" dirty="0">
                <a:solidFill>
                  <a:srgbClr val="222222"/>
                </a:solidFill>
                <a:effectLst/>
                <a:latin typeface="Arial" panose="020B0604020202020204" pitchFamily="34" charset="0"/>
              </a:rPr>
              <a:t>Ryan, M., 2022. The ethics of dietary apps: technology, health, and the capability approach. </a:t>
            </a:r>
            <a:r>
              <a:rPr lang="en-US" sz="1500" b="0" i="1" dirty="0">
                <a:solidFill>
                  <a:srgbClr val="222222"/>
                </a:solidFill>
                <a:effectLst/>
                <a:latin typeface="Arial" panose="020B0604020202020204" pitchFamily="34" charset="0"/>
              </a:rPr>
              <a:t>Technology in Society</a:t>
            </a:r>
            <a:r>
              <a:rPr lang="en-US" sz="1500" b="0" i="0" dirty="0">
                <a:solidFill>
                  <a:srgbClr val="222222"/>
                </a:solidFill>
                <a:effectLst/>
                <a:latin typeface="Arial" panose="020B0604020202020204" pitchFamily="34" charset="0"/>
              </a:rPr>
              <a:t>, </a:t>
            </a:r>
            <a:r>
              <a:rPr lang="en-US" sz="1500" b="0" i="1" dirty="0">
                <a:solidFill>
                  <a:srgbClr val="222222"/>
                </a:solidFill>
                <a:effectLst/>
                <a:latin typeface="Arial" panose="020B0604020202020204" pitchFamily="34" charset="0"/>
              </a:rPr>
              <a:t>68</a:t>
            </a:r>
            <a:r>
              <a:rPr lang="en-US" sz="1500" b="0" i="0" dirty="0">
                <a:solidFill>
                  <a:srgbClr val="222222"/>
                </a:solidFill>
                <a:effectLst/>
                <a:latin typeface="Arial" panose="020B0604020202020204" pitchFamily="34" charset="0"/>
              </a:rPr>
              <a:t>, p.101873.</a:t>
            </a:r>
          </a:p>
          <a:p>
            <a:pPr marL="0" indent="0">
              <a:lnSpc>
                <a:spcPct val="150000"/>
              </a:lnSpc>
              <a:buNone/>
            </a:pPr>
            <a:r>
              <a:rPr lang="en-US" sz="1500" b="0" i="0" dirty="0">
                <a:solidFill>
                  <a:srgbClr val="222222"/>
                </a:solidFill>
                <a:effectLst/>
                <a:latin typeface="Arial" panose="020B0604020202020204" pitchFamily="34" charset="0"/>
              </a:rPr>
              <a:t>Sanz Suarez-</a:t>
            </a:r>
            <a:r>
              <a:rPr lang="en-US" sz="1500" b="0" i="0" dirty="0" err="1">
                <a:solidFill>
                  <a:srgbClr val="222222"/>
                </a:solidFill>
                <a:effectLst/>
                <a:latin typeface="Arial" panose="020B0604020202020204" pitchFamily="34" charset="0"/>
              </a:rPr>
              <a:t>Lledo</a:t>
            </a:r>
            <a:r>
              <a:rPr lang="en-US" sz="1500" b="0" i="0" dirty="0">
                <a:solidFill>
                  <a:srgbClr val="222222"/>
                </a:solidFill>
                <a:effectLst/>
                <a:latin typeface="Arial" panose="020B0604020202020204" pitchFamily="34" charset="0"/>
              </a:rPr>
              <a:t>, V.J. and </a:t>
            </a:r>
            <a:r>
              <a:rPr lang="en-US" sz="1500" b="0" i="0" dirty="0" err="1">
                <a:solidFill>
                  <a:srgbClr val="222222"/>
                </a:solidFill>
                <a:effectLst/>
                <a:latin typeface="Arial" panose="020B0604020202020204" pitchFamily="34" charset="0"/>
              </a:rPr>
              <a:t>Mejova</a:t>
            </a:r>
            <a:r>
              <a:rPr lang="en-US" sz="1500" b="0" i="0" dirty="0">
                <a:solidFill>
                  <a:srgbClr val="222222"/>
                </a:solidFill>
                <a:effectLst/>
                <a:latin typeface="Arial" panose="020B0604020202020204" pitchFamily="34" charset="0"/>
              </a:rPr>
              <a:t>, Y., 2022. Behavior Change Around an Online Health Awareness Campaign: A Causal Impact Study.</a:t>
            </a:r>
            <a:endParaRPr lang="en-US" sz="1500" dirty="0">
              <a:solidFill>
                <a:srgbClr val="222222"/>
              </a:solidFill>
              <a:latin typeface="Arial" panose="020B0604020202020204" pitchFamily="34" charset="0"/>
            </a:endParaRPr>
          </a:p>
          <a:p>
            <a:pPr marL="0" indent="0">
              <a:lnSpc>
                <a:spcPct val="150000"/>
              </a:lnSpc>
              <a:buNone/>
            </a:pPr>
            <a:endParaRPr lang="en-US" sz="15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4641385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p:txBody>
          <a:bodyPr>
            <a:normAutofit fontScale="62500" lnSpcReduction="20000"/>
          </a:bodyPr>
          <a:lstStyle/>
          <a:p>
            <a:r>
              <a:rPr lang="en-US" dirty="0"/>
              <a:t>Allen, K. L., </a:t>
            </a:r>
            <a:r>
              <a:rPr lang="en-US" dirty="0" err="1"/>
              <a:t>Mountford</a:t>
            </a:r>
            <a:r>
              <a:rPr lang="en-US" dirty="0"/>
              <a:t>, V. A., </a:t>
            </a:r>
            <a:r>
              <a:rPr lang="en-US" dirty="0" err="1"/>
              <a:t>Elwyn</a:t>
            </a:r>
            <a:r>
              <a:rPr lang="en-US" dirty="0"/>
              <a:t>, R., Flynn, M., </a:t>
            </a:r>
            <a:r>
              <a:rPr lang="en-US" dirty="0" err="1"/>
              <a:t>Fursland</a:t>
            </a:r>
            <a:r>
              <a:rPr lang="en-US" dirty="0"/>
              <a:t>, A., Obeid, N., ... and Wade, T. (2023). A framework for conceptualizing early intervention for eating disorders. European Eating Disorders Review, 31(2), 320-334.</a:t>
            </a:r>
            <a:r>
              <a:rPr lang="en-US" u="sng" dirty="0">
                <a:hlinkClick r:id="rId2"/>
              </a:rPr>
              <a:t>https://onlinelibrary.wiley.com/doi/abs/10.1002/erv.2959</a:t>
            </a:r>
            <a:endParaRPr lang="en-US" dirty="0"/>
          </a:p>
          <a:p>
            <a:r>
              <a:rPr lang="en-US" dirty="0" err="1"/>
              <a:t>Ayodeji</a:t>
            </a:r>
            <a:r>
              <a:rPr lang="en-US" dirty="0"/>
              <a:t>, O.G. and Kumar, V. (2019). Social media analytics: a tool for the success of the online retail industry. International Journal of Services Operations and Informatics, 10(1), pp.79-95.</a:t>
            </a:r>
            <a:r>
              <a:rPr lang="en-US" u="sng" dirty="0">
                <a:hlinkClick r:id="rId3"/>
              </a:rPr>
              <a:t>https://www.inderscienceonline.com/doi/abs/10.1504/IJSOI.2019.100630</a:t>
            </a:r>
            <a:endParaRPr lang="en-US" dirty="0"/>
          </a:p>
          <a:p>
            <a:r>
              <a:rPr lang="en-US" dirty="0" err="1"/>
              <a:t>Coniglio</a:t>
            </a:r>
            <a:r>
              <a:rPr lang="en-US" dirty="0"/>
              <a:t>, K.A., Christensen, K.A., </a:t>
            </a:r>
            <a:r>
              <a:rPr lang="en-US" dirty="0" err="1"/>
              <a:t>Haynos</a:t>
            </a:r>
            <a:r>
              <a:rPr lang="en-US" dirty="0"/>
              <a:t>, A.F., </a:t>
            </a:r>
            <a:r>
              <a:rPr lang="en-US" dirty="0" err="1"/>
              <a:t>Rienecke</a:t>
            </a:r>
            <a:r>
              <a:rPr lang="en-US" dirty="0"/>
              <a:t>, R.D. and Selby, E.A. (2019). The posited effect of positive affect in anorexia nervosa: Advocating for a forgotten piece of a puzzling disease. International Journal of Eating Disorders, 52(9), pp.971-976. </a:t>
            </a:r>
            <a:r>
              <a:rPr lang="en-US" u="sng" dirty="0">
                <a:hlinkClick r:id="rId4"/>
              </a:rPr>
              <a:t>https://onlinelibrary.wiley.com/doi/abs/10.1002/eat.23147</a:t>
            </a:r>
            <a:endParaRPr lang="en-US" dirty="0"/>
          </a:p>
          <a:p>
            <a:r>
              <a:rPr lang="en-US" dirty="0" err="1"/>
              <a:t>Fagherazzi</a:t>
            </a:r>
            <a:r>
              <a:rPr lang="en-US" dirty="0"/>
              <a:t>, G., </a:t>
            </a:r>
            <a:r>
              <a:rPr lang="en-US" dirty="0" err="1"/>
              <a:t>Goetzinger</a:t>
            </a:r>
            <a:r>
              <a:rPr lang="en-US" dirty="0"/>
              <a:t>, C., Rashid, M.A., </a:t>
            </a:r>
            <a:r>
              <a:rPr lang="en-US" dirty="0" err="1"/>
              <a:t>Aguayo</a:t>
            </a:r>
            <a:r>
              <a:rPr lang="en-US" dirty="0"/>
              <a:t>, G.A. and </a:t>
            </a:r>
            <a:r>
              <a:rPr lang="en-US" dirty="0" err="1"/>
              <a:t>Huiart</a:t>
            </a:r>
            <a:r>
              <a:rPr lang="en-US" dirty="0"/>
              <a:t>, L. (2020). Digital health strategies to fight COVID-19 worldwide: challenges, recommendations, and a call for papers. Journal of Medical Internet Research, 22(6), p.e19284. </a:t>
            </a:r>
            <a:r>
              <a:rPr lang="en-US" u="sng" dirty="0">
                <a:hlinkClick r:id="rId5"/>
              </a:rPr>
              <a:t>https://www.jmir.org/2020/6/e19284/</a:t>
            </a:r>
            <a:endParaRPr lang="en-US" dirty="0"/>
          </a:p>
          <a:p>
            <a:r>
              <a:rPr lang="en-US" dirty="0" err="1"/>
              <a:t>McGorry</a:t>
            </a:r>
            <a:r>
              <a:rPr lang="en-US" dirty="0"/>
              <a:t>, P.D., Mei, C., </a:t>
            </a:r>
            <a:r>
              <a:rPr lang="en-US" dirty="0" err="1"/>
              <a:t>Chanen</a:t>
            </a:r>
            <a:r>
              <a:rPr lang="en-US" dirty="0"/>
              <a:t>, A., Hodges, C., Alvarez‐Jimenez, M. and </a:t>
            </a:r>
            <a:r>
              <a:rPr lang="en-US" dirty="0" err="1"/>
              <a:t>Killackey</a:t>
            </a:r>
            <a:r>
              <a:rPr lang="en-US" dirty="0"/>
              <a:t>, E. (2022). Designing and scaling up integrated youth mental health care. World Psychiatry, 21(1), pp.61-76. </a:t>
            </a:r>
            <a:r>
              <a:rPr lang="en-US" u="sng" dirty="0">
                <a:hlinkClick r:id="rId6"/>
              </a:rPr>
              <a:t>https://onlinelibrary.wiley.com/doi/abs/10.1002/wps.20938</a:t>
            </a:r>
            <a:endParaRPr lang="en-US" dirty="0"/>
          </a:p>
          <a:p>
            <a:r>
              <a:rPr lang="en-US" dirty="0"/>
              <a:t>Prince, L. (2022). Addressing Eating Disorders in Schools: An Accessible Pamphlet Series and Educational Resource for Educational Support Staff, Teachers, Parents, and Students (Doctoral dissertation, California State University, Northridge). </a:t>
            </a:r>
            <a:r>
              <a:rPr lang="en-US" u="sng" dirty="0">
                <a:hlinkClick r:id="rId7"/>
              </a:rPr>
              <a:t>https://scholarworks.csun.edu/bitstream/handle/10211.3/223488/Prince-Lucille-thesis-2022.pdf?sequence=1</a:t>
            </a:r>
            <a:endParaRPr lang="en-US" dirty="0"/>
          </a:p>
          <a:p>
            <a:r>
              <a:rPr lang="en-US" dirty="0"/>
              <a:t>Sanders, M. R., Turner, K. M., and Metzler, C. W. (2019). Applying self-regulation principles in the delivery of parenting interventions. Clinical child and family psychology review, 22, 24-42. </a:t>
            </a:r>
            <a:r>
              <a:rPr lang="en-US" u="sng" dirty="0">
                <a:hlinkClick r:id="rId8"/>
              </a:rPr>
              <a:t>https://link.springer.com/article/10.1007/s10567-019-00287-z</a:t>
            </a:r>
            <a:endParaRPr lang="en-US" u="sng" dirty="0"/>
          </a:p>
          <a:p>
            <a:r>
              <a:rPr lang="en-US" dirty="0"/>
              <a:t>Wang, Z., Xiong, H., Zhang, J., Yang, S., </a:t>
            </a:r>
            <a:r>
              <a:rPr lang="en-US" dirty="0" err="1"/>
              <a:t>Boukhechba</a:t>
            </a:r>
            <a:r>
              <a:rPr lang="en-US" dirty="0"/>
              <a:t>, M., Zhang, D., Barnes, L.E. and Dou, D., 2022. From personalized medicine to population health: a survey of mHealth sensing techniques. IEEE Internet of Things Journal, 9(17), pp.15413-15434. </a:t>
            </a:r>
            <a:r>
              <a:rPr lang="en-US" dirty="0">
                <a:hlinkClick r:id="rId9"/>
              </a:rPr>
              <a:t>https://arxiv.org/pdf/2107.00948</a:t>
            </a:r>
            <a:r>
              <a:rPr lang="en-US" dirty="0"/>
              <a:t> </a:t>
            </a:r>
          </a:p>
          <a:p>
            <a:pPr marL="0" indent="0">
              <a:buNone/>
            </a:pPr>
            <a:br>
              <a:rPr lang="en-US" dirty="0"/>
            </a:br>
            <a:endParaRPr lang="en-US"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23ECA46-13A4-D426-21FD-9392D5D23407}"/>
              </a:ext>
            </a:extLst>
          </p:cNvPr>
          <p:cNvSpPr>
            <a:spLocks noGrp="1"/>
          </p:cNvSpPr>
          <p:nvPr>
            <p:ph idx="4294967295"/>
          </p:nvPr>
        </p:nvSpPr>
        <p:spPr>
          <a:xfrm>
            <a:off x="179294" y="394447"/>
            <a:ext cx="11833412" cy="6591487"/>
          </a:xfrm>
        </p:spPr>
        <p:txBody>
          <a:bodyPr>
            <a:noAutofit/>
          </a:bodyPr>
          <a:lstStyle/>
          <a:p>
            <a:pPr marL="0" indent="0">
              <a:buNone/>
            </a:pPr>
            <a:endParaRPr lang="en-IN" sz="9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sz="9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endParaRPr>
          </a:p>
          <a:p>
            <a:endParaRPr lang="en-IN" sz="9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endParaRPr>
          </a:p>
          <a:p>
            <a:endParaRPr lang="en-IN" sz="9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endParaRPr>
          </a:p>
          <a:p>
            <a:endParaRPr lang="en-IN" sz="900" kern="100" dirty="0">
              <a:solidFill>
                <a:srgbClr val="222222"/>
              </a:solidFill>
              <a:latin typeface="Arial" panose="020B0604020202020204" pitchFamily="34" charset="0"/>
              <a:ea typeface="Calibri" panose="020F0502020204030204" pitchFamily="34" charset="0"/>
              <a:cs typeface="Arial" panose="020B0604020202020204" pitchFamily="34" charset="0"/>
            </a:endParaRPr>
          </a:p>
          <a:p>
            <a:endParaRPr lang="en-IN" sz="9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endParaRPr>
          </a:p>
          <a:p>
            <a:endParaRPr lang="en-IN" sz="9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endParaRPr>
          </a:p>
          <a:p>
            <a:endParaRPr lang="en-IN" sz="900" kern="100" dirty="0">
              <a:solidFill>
                <a:srgbClr val="222222"/>
              </a:solidFill>
              <a:latin typeface="Arial" panose="020B0604020202020204" pitchFamily="34" charset="0"/>
              <a:ea typeface="Calibri" panose="020F0502020204030204" pitchFamily="34" charset="0"/>
              <a:cs typeface="Arial" panose="020B0604020202020204" pitchFamily="34" charset="0"/>
            </a:endParaRPr>
          </a:p>
          <a:p>
            <a:endParaRPr lang="en-IN" sz="9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endParaRPr>
          </a:p>
          <a:p>
            <a:endParaRPr lang="en-IN" sz="900" kern="100" dirty="0">
              <a:solidFill>
                <a:srgbClr val="222222"/>
              </a:solidFill>
              <a:latin typeface="Arial" panose="020B0604020202020204" pitchFamily="34" charset="0"/>
              <a:ea typeface="Calibri" panose="020F0502020204030204" pitchFamily="34" charset="0"/>
              <a:cs typeface="Arial" panose="020B0604020202020204" pitchFamily="34" charset="0"/>
            </a:endParaRPr>
          </a:p>
          <a:p>
            <a:endParaRPr lang="en-IN" sz="9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endParaRPr>
          </a:p>
          <a:p>
            <a:endParaRPr lang="en-IN" sz="900" kern="100" dirty="0">
              <a:solidFill>
                <a:srgbClr val="222222"/>
              </a:solidFill>
              <a:latin typeface="Arial" panose="020B0604020202020204" pitchFamily="34" charset="0"/>
              <a:ea typeface="Calibri" panose="020F0502020204030204" pitchFamily="34" charset="0"/>
              <a:cs typeface="Arial" panose="020B0604020202020204" pitchFamily="34" charset="0"/>
            </a:endParaRPr>
          </a:p>
          <a:p>
            <a:endParaRPr lang="en-IN" sz="9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endParaRPr>
          </a:p>
          <a:p>
            <a:endParaRPr lang="en-IN" sz="900" kern="100" dirty="0">
              <a:solidFill>
                <a:srgbClr val="222222"/>
              </a:solidFill>
              <a:latin typeface="Arial" panose="020B0604020202020204" pitchFamily="34" charset="0"/>
              <a:ea typeface="Calibri" panose="020F0502020204030204" pitchFamily="34" charset="0"/>
              <a:cs typeface="Arial" panose="020B0604020202020204" pitchFamily="34" charset="0"/>
            </a:endParaRPr>
          </a:p>
          <a:p>
            <a:pPr marL="0" indent="0">
              <a:buNone/>
            </a:pPr>
            <a:endParaRPr lang="en-IN" sz="900" kern="100" dirty="0">
              <a:solidFill>
                <a:srgbClr val="222222"/>
              </a:solidFill>
              <a:latin typeface="Arial" panose="020B0604020202020204" pitchFamily="34" charset="0"/>
              <a:ea typeface="Calibri" panose="020F0502020204030204" pitchFamily="34" charset="0"/>
              <a:cs typeface="Arial" panose="020B0604020202020204" pitchFamily="34" charset="0"/>
            </a:endParaRPr>
          </a:p>
          <a:p>
            <a:r>
              <a:rPr lang="en-IN" sz="9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Luxton, D.D., McCann, R.A., Bush, N.E., Mishkind, M.C. and Reger, G.M., 2011. mHealth for mental health: Integrating smartphone technology in </a:t>
            </a:r>
            <a:r>
              <a:rPr lang="en-IN" sz="9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behavioral</a:t>
            </a:r>
            <a:r>
              <a:rPr lang="en-IN" sz="9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healthcare. </a:t>
            </a:r>
            <a:r>
              <a:rPr lang="en-IN" sz="900" i="1"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Professional Psychology: Research and Practice</a:t>
            </a:r>
            <a:r>
              <a:rPr lang="en-IN" sz="9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a:t>
            </a:r>
            <a:r>
              <a:rPr lang="en-IN" sz="900" i="1"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42</a:t>
            </a:r>
            <a:r>
              <a:rPr lang="en-IN" sz="9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(6), p.505.</a:t>
            </a:r>
            <a:r>
              <a:rPr lang="en-IN" sz="900" kern="100" dirty="0">
                <a:latin typeface="Arial" panose="020B0604020202020204" pitchFamily="34" charset="0"/>
                <a:ea typeface="Calibri" panose="020F0502020204030204" pitchFamily="34" charset="0"/>
                <a:cs typeface="Arial" panose="020B0604020202020204" pitchFamily="34" charset="0"/>
              </a:rPr>
              <a:t> </a:t>
            </a:r>
            <a:r>
              <a:rPr lang="en-IN" sz="900" i="0" dirty="0">
                <a:solidFill>
                  <a:srgbClr val="000000"/>
                </a:solidFill>
                <a:effectLst/>
                <a:latin typeface="Arial" panose="020B0604020202020204" pitchFamily="34" charset="0"/>
                <a:cs typeface="Arial" panose="020B0604020202020204" pitchFamily="34" charset="0"/>
              </a:rPr>
              <a:t>https www </a:t>
            </a:r>
            <a:r>
              <a:rPr lang="en-IN" sz="900" i="0" dirty="0" err="1">
                <a:solidFill>
                  <a:srgbClr val="000000"/>
                </a:solidFill>
                <a:effectLst/>
                <a:latin typeface="Arial" panose="020B0604020202020204" pitchFamily="34" charset="0"/>
                <a:cs typeface="Arial" panose="020B0604020202020204" pitchFamily="34" charset="0"/>
              </a:rPr>
              <a:t>ncbi</a:t>
            </a:r>
            <a:r>
              <a:rPr lang="en-IN" sz="900" i="0" dirty="0">
                <a:solidFill>
                  <a:srgbClr val="000000"/>
                </a:solidFill>
                <a:effectLst/>
                <a:latin typeface="Arial" panose="020B0604020202020204" pitchFamily="34" charset="0"/>
                <a:cs typeface="Arial" panose="020B0604020202020204" pitchFamily="34" charset="0"/>
              </a:rPr>
              <a:t> </a:t>
            </a:r>
            <a:r>
              <a:rPr lang="en-IN" sz="900" i="0" dirty="0" err="1">
                <a:solidFill>
                  <a:srgbClr val="000000"/>
                </a:solidFill>
                <a:effectLst/>
                <a:latin typeface="Arial" panose="020B0604020202020204" pitchFamily="34" charset="0"/>
                <a:cs typeface="Arial" panose="020B0604020202020204" pitchFamily="34" charset="0"/>
              </a:rPr>
              <a:t>nlm</a:t>
            </a:r>
            <a:r>
              <a:rPr lang="en-IN" sz="900" i="0" dirty="0">
                <a:solidFill>
                  <a:srgbClr val="000000"/>
                </a:solidFill>
                <a:effectLst/>
                <a:latin typeface="Arial" panose="020B0604020202020204" pitchFamily="34" charset="0"/>
                <a:cs typeface="Arial" panose="020B0604020202020204" pitchFamily="34" charset="0"/>
              </a:rPr>
              <a:t> </a:t>
            </a:r>
            <a:r>
              <a:rPr lang="en-IN" sz="900" i="0" dirty="0" err="1">
                <a:solidFill>
                  <a:srgbClr val="000000"/>
                </a:solidFill>
                <a:effectLst/>
                <a:latin typeface="Arial" panose="020B0604020202020204" pitchFamily="34" charset="0"/>
                <a:cs typeface="Arial" panose="020B0604020202020204" pitchFamily="34" charset="0"/>
              </a:rPr>
              <a:t>nih</a:t>
            </a:r>
            <a:r>
              <a:rPr lang="en-IN" sz="900" i="0" dirty="0">
                <a:solidFill>
                  <a:srgbClr val="000000"/>
                </a:solidFill>
                <a:effectLst/>
                <a:latin typeface="Arial" panose="020B0604020202020204" pitchFamily="34" charset="0"/>
                <a:cs typeface="Arial" panose="020B0604020202020204" pitchFamily="34" charset="0"/>
              </a:rPr>
              <a:t> gov </a:t>
            </a:r>
            <a:r>
              <a:rPr lang="en-IN" sz="900" i="0" dirty="0" err="1">
                <a:solidFill>
                  <a:srgbClr val="000000"/>
                </a:solidFill>
                <a:effectLst/>
                <a:latin typeface="Arial" panose="020B0604020202020204" pitchFamily="34" charset="0"/>
                <a:cs typeface="Arial" panose="020B0604020202020204" pitchFamily="34" charset="0"/>
              </a:rPr>
              <a:t>pmc</a:t>
            </a:r>
            <a:r>
              <a:rPr lang="en-IN" sz="900" i="0" dirty="0">
                <a:solidFill>
                  <a:srgbClr val="000000"/>
                </a:solidFill>
                <a:effectLst/>
                <a:latin typeface="Arial" panose="020B0604020202020204" pitchFamily="34" charset="0"/>
                <a:cs typeface="Arial" panose="020B0604020202020204" pitchFamily="34" charset="0"/>
              </a:rPr>
              <a:t> articles pmc6592393 </a:t>
            </a:r>
            <a:r>
              <a:rPr lang="en-IN" sz="900" dirty="0">
                <a:solidFill>
                  <a:srgbClr val="000000"/>
                </a:solidFill>
                <a:latin typeface="Arial" panose="020B0604020202020204" pitchFamily="34" charset="0"/>
                <a:cs typeface="Arial" panose="020B0604020202020204" pitchFamily="34" charset="0"/>
              </a:rPr>
              <a:t>Accessed on 29/11/23</a:t>
            </a:r>
            <a:endParaRPr lang="en-IN" sz="900" i="0" dirty="0">
              <a:solidFill>
                <a:srgbClr val="000000"/>
              </a:solidFill>
              <a:effectLst/>
              <a:latin typeface="Arial" panose="020B0604020202020204" pitchFamily="34" charset="0"/>
              <a:cs typeface="Arial" panose="020B0604020202020204" pitchFamily="34" charset="0"/>
            </a:endParaRPr>
          </a:p>
          <a:p>
            <a:r>
              <a:rPr lang="en-IN" sz="9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Dölemeyer, R., </a:t>
            </a:r>
            <a:r>
              <a:rPr lang="en-IN" sz="9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Tietjen</a:t>
            </a:r>
            <a:r>
              <a:rPr lang="en-IN" sz="9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A., </a:t>
            </a:r>
            <a:r>
              <a:rPr lang="en-IN" sz="9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Kersting</a:t>
            </a:r>
            <a:r>
              <a:rPr lang="en-IN" sz="9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A. and Wagner, B., 2013. Internet-based interventions for eating disorders in adults: a systematic review. </a:t>
            </a:r>
            <a:r>
              <a:rPr lang="en-IN" sz="900" i="1"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BMC psychiatry</a:t>
            </a:r>
            <a:r>
              <a:rPr lang="en-IN" sz="9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a:t>
            </a:r>
            <a:r>
              <a:rPr lang="en-IN" sz="900" i="1"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13</a:t>
            </a:r>
            <a:r>
              <a:rPr lang="en-IN" sz="9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(1), pp.1-16.</a:t>
            </a:r>
            <a:r>
              <a:rPr lang="en-IN" sz="900" dirty="0">
                <a:latin typeface="Arial" panose="020B0604020202020204" pitchFamily="34" charset="0"/>
                <a:cs typeface="Arial" panose="020B0604020202020204" pitchFamily="34" charset="0"/>
                <a:hlinkClick r:id="rId2"/>
              </a:rPr>
              <a:t>https://bmcpsychiatry.biomedcentral.com/articles/10.1186/1471-244X-13-207</a:t>
            </a:r>
            <a:r>
              <a:rPr lang="en-IN" sz="900" dirty="0">
                <a:latin typeface="Arial" panose="020B0604020202020204" pitchFamily="34" charset="0"/>
                <a:cs typeface="Arial" panose="020B0604020202020204" pitchFamily="34" charset="0"/>
              </a:rPr>
              <a:t> </a:t>
            </a:r>
            <a:r>
              <a:rPr lang="en-IN" sz="900" dirty="0">
                <a:solidFill>
                  <a:srgbClr val="000000"/>
                </a:solidFill>
                <a:latin typeface="Arial" panose="020B0604020202020204" pitchFamily="34" charset="0"/>
                <a:cs typeface="Arial" panose="020B0604020202020204" pitchFamily="34" charset="0"/>
              </a:rPr>
              <a:t>Accessed on 29/11/23.</a:t>
            </a:r>
            <a:endParaRPr lang="en-IN" sz="900" dirty="0">
              <a:latin typeface="Arial" panose="020B0604020202020204" pitchFamily="34" charset="0"/>
              <a:cs typeface="Arial" panose="020B0604020202020204" pitchFamily="34" charset="0"/>
            </a:endParaRPr>
          </a:p>
          <a:p>
            <a:r>
              <a:rPr lang="en-IN" sz="9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Murphy, R., </a:t>
            </a:r>
            <a:r>
              <a:rPr lang="en-IN" sz="9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Straebler</a:t>
            </a:r>
            <a:r>
              <a:rPr lang="en-IN" sz="9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S., Cooper, Z. and Fairburn, C.G., 2010. Cognitive </a:t>
            </a:r>
            <a:r>
              <a:rPr lang="en-IN" sz="9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behavioral</a:t>
            </a:r>
            <a:r>
              <a:rPr lang="en-IN" sz="9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therapy for eating disorders. </a:t>
            </a:r>
            <a:r>
              <a:rPr lang="en-IN" sz="900" i="1"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Psychi2tric Clinics</a:t>
            </a:r>
            <a:r>
              <a:rPr lang="en-IN" sz="9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a:t>
            </a:r>
            <a:r>
              <a:rPr lang="en-IN" sz="900" i="1"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33</a:t>
            </a:r>
            <a:r>
              <a:rPr lang="en-IN" sz="9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(3), pp.611-627.</a:t>
            </a:r>
            <a:r>
              <a:rPr lang="en-IN" sz="9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hlinkClick r:id="rId3"/>
              </a:rPr>
              <a:t>https://www.ncbi.nlm.nih.gov/pmc/articles/PMC2928448/</a:t>
            </a:r>
            <a:r>
              <a:rPr lang="en-IN" sz="9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a:t>
            </a:r>
            <a:r>
              <a:rPr lang="en-IN" sz="900" dirty="0">
                <a:solidFill>
                  <a:srgbClr val="000000"/>
                </a:solidFill>
                <a:latin typeface="Arial" panose="020B0604020202020204" pitchFamily="34" charset="0"/>
                <a:cs typeface="Arial" panose="020B0604020202020204" pitchFamily="34" charset="0"/>
              </a:rPr>
              <a:t>Accessed on 01/12/23.</a:t>
            </a:r>
            <a:endParaRPr lang="en-IN" sz="9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IN" sz="9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Linville, D., Brown, T., Sturm, K. and McDougal, T., 2012. Eating disorders and social support: perspectives of recovered individuals. </a:t>
            </a:r>
            <a:r>
              <a:rPr lang="en-IN" sz="900" i="1"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Eating disorders</a:t>
            </a:r>
            <a:r>
              <a:rPr lang="en-IN" sz="9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a:t>
            </a:r>
            <a:r>
              <a:rPr lang="en-IN" sz="900" i="1"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20</a:t>
            </a:r>
            <a:r>
              <a:rPr lang="en-IN" sz="9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(3), pp.216-231 </a:t>
            </a:r>
            <a:r>
              <a:rPr lang="en-IN" sz="900" kern="100" dirty="0">
                <a:effectLst/>
                <a:latin typeface="Arial" panose="020B0604020202020204" pitchFamily="34" charset="0"/>
                <a:ea typeface="Calibri" panose="020F0502020204030204" pitchFamily="34" charset="0"/>
                <a:cs typeface="Arial" panose="020B0604020202020204" pitchFamily="34" charset="0"/>
                <a:hlinkClick r:id="rId4"/>
              </a:rPr>
              <a:t>https://pubmed.ncbi.nlm.nih.gov/22519898/</a:t>
            </a:r>
            <a:r>
              <a:rPr lang="en-IN" sz="900" kern="100" dirty="0">
                <a:effectLst/>
                <a:latin typeface="Arial" panose="020B0604020202020204" pitchFamily="34" charset="0"/>
                <a:ea typeface="Calibri" panose="020F0502020204030204" pitchFamily="34" charset="0"/>
                <a:cs typeface="Arial" panose="020B0604020202020204" pitchFamily="34" charset="0"/>
              </a:rPr>
              <a:t> </a:t>
            </a:r>
            <a:r>
              <a:rPr lang="en-IN" sz="900" dirty="0">
                <a:solidFill>
                  <a:srgbClr val="000000"/>
                </a:solidFill>
                <a:latin typeface="Arial" panose="020B0604020202020204" pitchFamily="34" charset="0"/>
                <a:cs typeface="Arial" panose="020B0604020202020204" pitchFamily="34" charset="0"/>
              </a:rPr>
              <a:t>Accessed on 02/12/23.</a:t>
            </a:r>
          </a:p>
          <a:p>
            <a:pPr>
              <a:lnSpc>
                <a:spcPct val="107000"/>
              </a:lnSpc>
              <a:spcAft>
                <a:spcPts val="800"/>
              </a:spcAft>
            </a:pPr>
            <a:r>
              <a:rPr lang="en-IN" sz="900" kern="100" dirty="0">
                <a:latin typeface="Arial" panose="020B0604020202020204" pitchFamily="34" charset="0"/>
                <a:ea typeface="Calibri" panose="020F0502020204030204" pitchFamily="34" charset="0"/>
                <a:cs typeface="Arial" panose="020B0604020202020204" pitchFamily="34" charset="0"/>
              </a:rPr>
              <a:t>NHS(2023) Interoperability. </a:t>
            </a:r>
            <a:r>
              <a:rPr lang="en-IN" sz="900" kern="100" dirty="0">
                <a:latin typeface="Arial" panose="020B0604020202020204" pitchFamily="34" charset="0"/>
                <a:ea typeface="Calibri" panose="020F0502020204030204" pitchFamily="34" charset="0"/>
                <a:cs typeface="Arial" panose="020B0604020202020204" pitchFamily="34" charset="0"/>
                <a:hlinkClick r:id="rId5"/>
              </a:rPr>
              <a:t>https://www.england.nhs.uk/long-read/interoperability/</a:t>
            </a:r>
            <a:r>
              <a:rPr lang="en-IN" sz="900" kern="100" dirty="0">
                <a:latin typeface="Arial" panose="020B0604020202020204" pitchFamily="34" charset="0"/>
                <a:ea typeface="Calibri" panose="020F0502020204030204" pitchFamily="34" charset="0"/>
                <a:cs typeface="Arial" panose="020B0604020202020204" pitchFamily="34" charset="0"/>
              </a:rPr>
              <a:t> </a:t>
            </a:r>
            <a:r>
              <a:rPr lang="en-IN" sz="900" dirty="0">
                <a:solidFill>
                  <a:srgbClr val="000000"/>
                </a:solidFill>
                <a:latin typeface="Arial" panose="020B0604020202020204" pitchFamily="34" charset="0"/>
                <a:cs typeface="Arial" panose="020B0604020202020204" pitchFamily="34" charset="0"/>
              </a:rPr>
              <a:t>Accessed on 03/12/23.</a:t>
            </a:r>
          </a:p>
          <a:p>
            <a:pPr>
              <a:lnSpc>
                <a:spcPct val="107000"/>
              </a:lnSpc>
              <a:spcAft>
                <a:spcPts val="800"/>
              </a:spcAft>
            </a:pPr>
            <a:r>
              <a:rPr lang="en-IN" sz="900" kern="100" dirty="0">
                <a:latin typeface="Arial" panose="020B0604020202020204" pitchFamily="34" charset="0"/>
                <a:ea typeface="Calibri" panose="020F0502020204030204" pitchFamily="34" charset="0"/>
                <a:cs typeface="Arial" panose="020B0604020202020204" pitchFamily="34" charset="0"/>
              </a:rPr>
              <a:t>NICE(2017) </a:t>
            </a:r>
            <a:r>
              <a:rPr lang="en-US" sz="900" i="0" dirty="0">
                <a:solidFill>
                  <a:srgbClr val="0E0E0E"/>
                </a:solidFill>
                <a:effectLst/>
                <a:latin typeface="Arial" panose="020B0604020202020204" pitchFamily="34" charset="0"/>
                <a:cs typeface="Arial" panose="020B0604020202020204" pitchFamily="34" charset="0"/>
              </a:rPr>
              <a:t>Eating disorders: recognition and treatment. </a:t>
            </a:r>
            <a:r>
              <a:rPr lang="en-US" sz="900" i="0" dirty="0">
                <a:solidFill>
                  <a:srgbClr val="0E0E0E"/>
                </a:solidFill>
                <a:effectLst/>
                <a:latin typeface="Arial" panose="020B0604020202020204" pitchFamily="34" charset="0"/>
                <a:cs typeface="Arial" panose="020B0604020202020204" pitchFamily="34" charset="0"/>
                <a:hlinkClick r:id="rId6"/>
              </a:rPr>
              <a:t>https://www.nice.org.uk/guidance/ng69 </a:t>
            </a:r>
            <a:r>
              <a:rPr lang="en-IN" sz="900" dirty="0">
                <a:solidFill>
                  <a:srgbClr val="000000"/>
                </a:solidFill>
                <a:latin typeface="Arial" panose="020B0604020202020204" pitchFamily="34" charset="0"/>
                <a:cs typeface="Arial" panose="020B0604020202020204" pitchFamily="34" charset="0"/>
                <a:hlinkClick r:id="rId6"/>
              </a:rPr>
              <a:t>Accessed on 03/12/23</a:t>
            </a:r>
            <a:r>
              <a:rPr lang="en-IN" sz="900" dirty="0">
                <a:solidFill>
                  <a:srgbClr val="000000"/>
                </a:solidFill>
                <a:latin typeface="Arial" panose="020B0604020202020204" pitchFamily="34" charset="0"/>
                <a:cs typeface="Arial" panose="020B0604020202020204" pitchFamily="34" charset="0"/>
              </a:rPr>
              <a:t>.</a:t>
            </a:r>
          </a:p>
          <a:p>
            <a:pPr>
              <a:lnSpc>
                <a:spcPct val="107000"/>
              </a:lnSpc>
              <a:spcAft>
                <a:spcPts val="800"/>
              </a:spcAft>
            </a:pPr>
            <a:r>
              <a:rPr lang="en-US" sz="900" i="0" dirty="0">
                <a:solidFill>
                  <a:srgbClr val="222222"/>
                </a:solidFill>
                <a:effectLst/>
                <a:latin typeface="Arial" panose="020B0604020202020204" pitchFamily="34" charset="0"/>
                <a:cs typeface="Arial" panose="020B0604020202020204" pitchFamily="34" charset="0"/>
              </a:rPr>
              <a:t>Chancellor, S., Mitra, T. and De Choudhury, M., 2016, May. Recovery amid pro-anorexia: Analysis of recovery in social media. In </a:t>
            </a:r>
            <a:r>
              <a:rPr lang="en-US" sz="900" i="1" dirty="0">
                <a:solidFill>
                  <a:srgbClr val="222222"/>
                </a:solidFill>
                <a:effectLst/>
                <a:latin typeface="Arial" panose="020B0604020202020204" pitchFamily="34" charset="0"/>
                <a:cs typeface="Arial" panose="020B0604020202020204" pitchFamily="34" charset="0"/>
              </a:rPr>
              <a:t>Proceedings of the 2016 CHI conference on human factors in computing systems</a:t>
            </a:r>
            <a:r>
              <a:rPr lang="en-US" sz="900" i="0" dirty="0">
                <a:solidFill>
                  <a:srgbClr val="222222"/>
                </a:solidFill>
                <a:effectLst/>
                <a:latin typeface="Arial" panose="020B0604020202020204" pitchFamily="34" charset="0"/>
                <a:cs typeface="Arial" panose="020B0604020202020204" pitchFamily="34" charset="0"/>
              </a:rPr>
              <a:t> (pp. 2111-2123).</a:t>
            </a:r>
            <a:r>
              <a:rPr lang="en-IN" sz="9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7"/>
              </a:rPr>
              <a:t>https://www.ncbi.nlm.nih.gov/pmc/articles/PMC5565731/</a:t>
            </a:r>
            <a:r>
              <a:rPr lang="en-IN" sz="9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rPr>
              <a:t> </a:t>
            </a:r>
            <a:r>
              <a:rPr lang="en-IN" sz="900" dirty="0">
                <a:solidFill>
                  <a:srgbClr val="000000"/>
                </a:solidFill>
                <a:latin typeface="Arial" panose="020B0604020202020204" pitchFamily="34" charset="0"/>
                <a:cs typeface="Arial" panose="020B0604020202020204" pitchFamily="34" charset="0"/>
              </a:rPr>
              <a:t>Accessed on 05/12/23\</a:t>
            </a:r>
          </a:p>
          <a:p>
            <a:pPr>
              <a:lnSpc>
                <a:spcPct val="107000"/>
              </a:lnSpc>
              <a:spcAft>
                <a:spcPts val="800"/>
              </a:spcAft>
            </a:pPr>
            <a:r>
              <a:rPr lang="en-IN" sz="900" b="0" i="0" dirty="0">
                <a:solidFill>
                  <a:srgbClr val="374151"/>
                </a:solidFill>
                <a:effectLst/>
                <a:cs typeface="Arial" panose="020B0604020202020204" pitchFamily="34" charset="0"/>
              </a:rPr>
              <a:t>Schmidt, U., Adan, R., Boehm, I., et al. (2016) 'Eating Disorders: The Big Issue', The Lancet Psychiatry, 3(5), pp. 345-352. Available at: </a:t>
            </a:r>
            <a:r>
              <a:rPr lang="en-IN" sz="900" b="0" i="0" u="none" strike="noStrike" dirty="0">
                <a:effectLst/>
                <a:cs typeface="Arial" panose="020B0604020202020204" pitchFamily="34" charset="0"/>
                <a:hlinkClick r:id="rId8"/>
              </a:rPr>
              <a:t>https://doi.org/10.1016/S2215-0366(16)00081-X</a:t>
            </a:r>
            <a:r>
              <a:rPr lang="en-IN" sz="900" b="0" i="0" dirty="0">
                <a:solidFill>
                  <a:srgbClr val="374151"/>
                </a:solidFill>
                <a:effectLst/>
                <a:cs typeface="Arial" panose="020B0604020202020204" pitchFamily="34" charset="0"/>
              </a:rPr>
              <a:t> (Accessed: 12 December 2023)</a:t>
            </a:r>
          </a:p>
          <a:p>
            <a:pPr>
              <a:lnSpc>
                <a:spcPct val="107000"/>
              </a:lnSpc>
              <a:spcAft>
                <a:spcPts val="800"/>
              </a:spcAft>
            </a:pPr>
            <a:r>
              <a:rPr kumimoji="0" lang="en-US" altLang="en-US" sz="900" b="0" i="0" u="none" strike="noStrike" cap="none" normalizeH="0" baseline="0" dirty="0" err="1">
                <a:ln>
                  <a:noFill/>
                </a:ln>
                <a:solidFill>
                  <a:srgbClr val="000000"/>
                </a:solidFill>
                <a:effectLst/>
                <a:cs typeface="Arial" panose="020B0604020202020204" pitchFamily="34" charset="0"/>
              </a:rPr>
              <a:t>Neumark-Sztainer</a:t>
            </a:r>
            <a:r>
              <a:rPr kumimoji="0" lang="en-US" altLang="en-US" sz="900" b="0" i="0" u="none" strike="noStrike" cap="none" normalizeH="0" baseline="0" dirty="0">
                <a:ln>
                  <a:noFill/>
                </a:ln>
                <a:solidFill>
                  <a:srgbClr val="000000"/>
                </a:solidFill>
                <a:effectLst/>
                <a:cs typeface="Arial" panose="020B0604020202020204" pitchFamily="34" charset="0"/>
              </a:rPr>
              <a:t>, D., Wall, M</a:t>
            </a:r>
            <a:r>
              <a:rPr kumimoji="0" lang="en-US" altLang="en-US" sz="900" b="0" i="0" u="none" strike="noStrike" cap="none" normalizeH="0" baseline="0" dirty="0">
                <a:ln>
                  <a:noFill/>
                </a:ln>
                <a:solidFill>
                  <a:srgbClr val="000000"/>
                </a:solidFill>
                <a:effectLst/>
                <a:latin typeface="Söhne"/>
              </a:rPr>
              <a:t>., Story, M., Perry, C. (2003). Correlates of unhealthy weight-control behaviors among adolescents: implications for prevention programs. </a:t>
            </a:r>
            <a:r>
              <a:rPr kumimoji="0" lang="en-US" altLang="en-US" sz="900" b="0" i="1" u="none" strike="noStrike" cap="none" normalizeH="0" baseline="0" dirty="0">
                <a:ln>
                  <a:noFill/>
                </a:ln>
                <a:solidFill>
                  <a:srgbClr val="000000"/>
                </a:solidFill>
                <a:effectLst/>
                <a:latin typeface="Söhne"/>
              </a:rPr>
              <a:t>Journal of Adolescent Health, 32</a:t>
            </a:r>
            <a:r>
              <a:rPr kumimoji="0" lang="en-US" altLang="en-US" sz="900" b="0" i="0" u="none" strike="noStrike" cap="none" normalizeH="0" baseline="0" dirty="0">
                <a:ln>
                  <a:noFill/>
                </a:ln>
                <a:solidFill>
                  <a:srgbClr val="000000"/>
                </a:solidFill>
                <a:effectLst/>
                <a:latin typeface="Söhne"/>
              </a:rPr>
              <a:t>(3), 235-243. Available at: </a:t>
            </a:r>
            <a:r>
              <a:rPr lang="en-IN" sz="900" b="0" i="0" dirty="0">
                <a:solidFill>
                  <a:srgbClr val="333333"/>
                </a:solidFill>
                <a:effectLst/>
                <a:latin typeface="Arial" panose="020B0604020202020204" pitchFamily="34" charset="0"/>
              </a:rPr>
              <a:t> </a:t>
            </a:r>
            <a:r>
              <a:rPr lang="en-IN" sz="900" b="0" i="0" u="none" strike="noStrike" dirty="0">
                <a:solidFill>
                  <a:srgbClr val="2C72B7"/>
                </a:solidFill>
                <a:effectLst/>
                <a:latin typeface="Arial" panose="020B0604020202020204" pitchFamily="34" charset="0"/>
                <a:hlinkClick r:id="rId9"/>
              </a:rPr>
              <a:t>https://doi.org/10.1037/0278-6133.22.1.88</a:t>
            </a:r>
            <a:r>
              <a:rPr lang="en-IN" sz="900" b="0" i="0" u="none" strike="noStrike" dirty="0">
                <a:solidFill>
                  <a:srgbClr val="2C72B7"/>
                </a:solidFill>
                <a:effectLst/>
                <a:latin typeface="Arial" panose="020B0604020202020204" pitchFamily="34" charset="0"/>
              </a:rPr>
              <a:t>  (Accessed : 12  December 2023)</a:t>
            </a:r>
            <a:endParaRPr kumimoji="0" lang="en-US" altLang="en-US" sz="900" b="0" i="0" u="none" strike="noStrike" cap="none" normalizeH="0" baseline="0" dirty="0">
              <a:ln>
                <a:noFill/>
              </a:ln>
              <a:solidFill>
                <a:srgbClr val="000000"/>
              </a:solidFill>
              <a:effectLst/>
              <a:latin typeface="Söhne"/>
            </a:endParaRPr>
          </a:p>
          <a:p>
            <a:pPr>
              <a:lnSpc>
                <a:spcPct val="107000"/>
              </a:lnSpc>
              <a:spcAft>
                <a:spcPts val="800"/>
              </a:spcAft>
            </a:pPr>
            <a:r>
              <a:rPr kumimoji="0" lang="en-US" altLang="en-US" sz="900" b="0" i="0" u="none" strike="noStrike" cap="none" normalizeH="0" baseline="0" dirty="0">
                <a:ln>
                  <a:noFill/>
                </a:ln>
                <a:solidFill>
                  <a:srgbClr val="000000"/>
                </a:solidFill>
                <a:effectLst/>
                <a:latin typeface="Söhne"/>
              </a:rPr>
              <a:t>Le Grange, D., Lock, J., </a:t>
            </a:r>
            <a:r>
              <a:rPr kumimoji="0" lang="en-US" altLang="en-US" sz="900" b="0" i="0" u="none" strike="noStrike" cap="none" normalizeH="0" baseline="0" dirty="0" err="1">
                <a:ln>
                  <a:noFill/>
                </a:ln>
                <a:solidFill>
                  <a:srgbClr val="000000"/>
                </a:solidFill>
                <a:effectLst/>
                <a:latin typeface="Söhne"/>
              </a:rPr>
              <a:t>Agras</a:t>
            </a:r>
            <a:r>
              <a:rPr kumimoji="0" lang="en-US" altLang="en-US" sz="900" b="0" i="0" u="none" strike="noStrike" cap="none" normalizeH="0" baseline="0" dirty="0">
                <a:ln>
                  <a:noFill/>
                </a:ln>
                <a:solidFill>
                  <a:srgbClr val="000000"/>
                </a:solidFill>
                <a:effectLst/>
                <a:latin typeface="Söhne"/>
              </a:rPr>
              <a:t>, W.S., </a:t>
            </a:r>
            <a:r>
              <a:rPr kumimoji="0" lang="en-US" altLang="en-US" sz="900" b="0" i="0" u="none" strike="noStrike" cap="none" normalizeH="0" baseline="0" dirty="0" err="1">
                <a:ln>
                  <a:noFill/>
                </a:ln>
                <a:solidFill>
                  <a:srgbClr val="000000"/>
                </a:solidFill>
                <a:effectLst/>
                <a:latin typeface="Söhne"/>
              </a:rPr>
              <a:t>Moye</a:t>
            </a:r>
            <a:r>
              <a:rPr kumimoji="0" lang="en-US" altLang="en-US" sz="900" b="0" i="0" u="none" strike="noStrike" cap="none" normalizeH="0" baseline="0" dirty="0">
                <a:ln>
                  <a:noFill/>
                </a:ln>
                <a:solidFill>
                  <a:srgbClr val="000000"/>
                </a:solidFill>
                <a:effectLst/>
                <a:latin typeface="Söhne"/>
              </a:rPr>
              <a:t>, A., Bryson, S.W., Jo, B. (2012). Moderators and mediators of remission in family-based treatment and adolescent-focused therapy for anorexia nervosa. </a:t>
            </a:r>
            <a:r>
              <a:rPr kumimoji="0" lang="en-US" altLang="en-US" sz="900" b="0" i="1" u="none" strike="noStrike" cap="none" normalizeH="0" baseline="0" dirty="0">
                <a:ln>
                  <a:noFill/>
                </a:ln>
                <a:solidFill>
                  <a:srgbClr val="000000"/>
                </a:solidFill>
                <a:effectLst/>
                <a:latin typeface="Söhne"/>
              </a:rPr>
              <a:t>Journal of the American Academy of Child &amp; Adolescent Psychiatry, 51</a:t>
            </a:r>
            <a:r>
              <a:rPr kumimoji="0" lang="en-US" altLang="en-US" sz="900" b="0" i="0" u="none" strike="noStrike" cap="none" normalizeH="0" baseline="0" dirty="0">
                <a:ln>
                  <a:noFill/>
                </a:ln>
                <a:solidFill>
                  <a:srgbClr val="000000"/>
                </a:solidFill>
                <a:effectLst/>
                <a:latin typeface="Söhne"/>
              </a:rPr>
              <a:t>(8), 819-828. Available at :</a:t>
            </a:r>
            <a:r>
              <a:rPr lang="en-IN" sz="900" b="0" i="0" u="none" strike="noStrike" dirty="0">
                <a:solidFill>
                  <a:srgbClr val="0272B1"/>
                </a:solidFill>
                <a:effectLst/>
                <a:latin typeface="ElsevierSans"/>
                <a:hlinkClick r:id="rId10" tooltip="Persistent link using digital object identifier"/>
              </a:rPr>
              <a:t>https://doi.org/10.1016/j.brat.2011.11.003</a:t>
            </a:r>
            <a:r>
              <a:rPr lang="en-IN" sz="900" b="0" i="0" u="none" strike="noStrike" dirty="0">
                <a:solidFill>
                  <a:srgbClr val="0272B1"/>
                </a:solidFill>
                <a:effectLst/>
                <a:latin typeface="ElsevierSans"/>
              </a:rPr>
              <a:t> . </a:t>
            </a:r>
            <a:r>
              <a:rPr lang="en-IN" sz="900" b="0" i="0" dirty="0">
                <a:solidFill>
                  <a:srgbClr val="374151"/>
                </a:solidFill>
                <a:effectLst/>
                <a:cs typeface="Arial" panose="020B0604020202020204" pitchFamily="34" charset="0"/>
              </a:rPr>
              <a:t>(Accessed: 12 December 2023)</a:t>
            </a:r>
            <a:endParaRPr lang="en-IN" sz="900" dirty="0">
              <a:solidFill>
                <a:srgbClr val="000000"/>
              </a:solidFill>
              <a:latin typeface="Arial" panose="020B0604020202020204" pitchFamily="34" charset="0"/>
              <a:cs typeface="Arial" panose="020B0604020202020204" pitchFamily="34" charset="0"/>
            </a:endParaRPr>
          </a:p>
          <a:p>
            <a:pPr>
              <a:lnSpc>
                <a:spcPct val="107000"/>
              </a:lnSpc>
              <a:spcAft>
                <a:spcPts val="800"/>
              </a:spcAft>
            </a:pPr>
            <a:r>
              <a:rPr kumimoji="0" lang="en-US" altLang="en-US" sz="900" b="0" i="0" u="none" strike="noStrike" cap="none" normalizeH="0" baseline="0" dirty="0">
                <a:ln>
                  <a:noFill/>
                </a:ln>
                <a:solidFill>
                  <a:srgbClr val="000000"/>
                </a:solidFill>
                <a:effectLst/>
                <a:latin typeface="Söhne"/>
              </a:rPr>
              <a:t>NICE. (2017). Eating disorders: recognition and treatment. </a:t>
            </a:r>
            <a:r>
              <a:rPr kumimoji="0" lang="en-US" altLang="en-US" sz="900" b="0" i="1" u="none" strike="noStrike" cap="none" normalizeH="0" baseline="0" dirty="0">
                <a:ln>
                  <a:noFill/>
                </a:ln>
                <a:solidFill>
                  <a:srgbClr val="000000"/>
                </a:solidFill>
                <a:effectLst/>
                <a:latin typeface="Söhne"/>
              </a:rPr>
              <a:t>National Institute for Health and Care Excellence (NICE) Guidelines, 2</a:t>
            </a:r>
            <a:r>
              <a:rPr kumimoji="0" lang="en-US" altLang="en-US" sz="900" b="0" i="0" u="none" strike="noStrike" cap="none" normalizeH="0" baseline="0" dirty="0">
                <a:ln>
                  <a:noFill/>
                </a:ln>
                <a:solidFill>
                  <a:srgbClr val="000000"/>
                </a:solidFill>
                <a:effectLst/>
                <a:latin typeface="Söhne"/>
              </a:rPr>
              <a:t>(4), 112-125.Available at: https://link.springer.com/article/10.1007/s40519-020-01026-y</a:t>
            </a:r>
            <a:r>
              <a:rPr lang="en-IN" sz="900" b="0" i="0" dirty="0">
                <a:solidFill>
                  <a:srgbClr val="374151"/>
                </a:solidFill>
                <a:effectLst/>
                <a:cs typeface="Arial" panose="020B0604020202020204" pitchFamily="34" charset="0"/>
              </a:rPr>
              <a:t> (Accessed: 12 December 2023)</a:t>
            </a:r>
          </a:p>
          <a:p>
            <a:pPr>
              <a:lnSpc>
                <a:spcPct val="107000"/>
              </a:lnSpc>
              <a:spcAft>
                <a:spcPts val="800"/>
              </a:spcAft>
            </a:pPr>
            <a:r>
              <a:rPr kumimoji="0" lang="en-US" altLang="en-US" sz="900" b="0" i="0" u="none" strike="noStrike" cap="none" normalizeH="0" baseline="0" dirty="0">
                <a:ln>
                  <a:noFill/>
                </a:ln>
                <a:solidFill>
                  <a:srgbClr val="000000"/>
                </a:solidFill>
                <a:effectLst/>
                <a:latin typeface="Söhne"/>
              </a:rPr>
              <a:t>Jacobi, C., </a:t>
            </a:r>
            <a:r>
              <a:rPr kumimoji="0" lang="en-US" altLang="en-US" sz="900" b="0" i="0" u="none" strike="noStrike" cap="none" normalizeH="0" baseline="0" dirty="0" err="1">
                <a:ln>
                  <a:noFill/>
                </a:ln>
                <a:solidFill>
                  <a:srgbClr val="000000"/>
                </a:solidFill>
                <a:effectLst/>
                <a:latin typeface="Söhne"/>
              </a:rPr>
              <a:t>Völker</a:t>
            </a:r>
            <a:r>
              <a:rPr kumimoji="0" lang="en-US" altLang="en-US" sz="900" b="0" i="0" u="none" strike="noStrike" cap="none" normalizeH="0" baseline="0" dirty="0">
                <a:ln>
                  <a:noFill/>
                </a:ln>
                <a:solidFill>
                  <a:srgbClr val="000000"/>
                </a:solidFill>
                <a:effectLst/>
                <a:latin typeface="Söhne"/>
              </a:rPr>
              <a:t>, U., </a:t>
            </a:r>
            <a:r>
              <a:rPr kumimoji="0" lang="en-US" altLang="en-US" sz="900" b="0" i="0" u="none" strike="noStrike" cap="none" normalizeH="0" baseline="0" dirty="0" err="1">
                <a:ln>
                  <a:noFill/>
                </a:ln>
                <a:solidFill>
                  <a:srgbClr val="000000"/>
                </a:solidFill>
                <a:effectLst/>
                <a:latin typeface="Söhne"/>
              </a:rPr>
              <a:t>Trockel</a:t>
            </a:r>
            <a:r>
              <a:rPr kumimoji="0" lang="en-US" altLang="en-US" sz="900" b="0" i="0" u="none" strike="noStrike" cap="none" normalizeH="0" baseline="0" dirty="0">
                <a:ln>
                  <a:noFill/>
                </a:ln>
                <a:solidFill>
                  <a:srgbClr val="000000"/>
                </a:solidFill>
                <a:effectLst/>
                <a:latin typeface="Söhne"/>
              </a:rPr>
              <a:t>, M.T., Taylor, C.B. (2012). Effects of a chat-based intervention on body image and depressive symptoms in adolescents with eating disorders: A randomized controlled trial. </a:t>
            </a:r>
            <a:r>
              <a:rPr kumimoji="0" lang="en-US" altLang="en-US" sz="900" b="0" i="1" u="none" strike="noStrike" cap="none" normalizeH="0" baseline="0" dirty="0">
                <a:ln>
                  <a:noFill/>
                </a:ln>
                <a:solidFill>
                  <a:srgbClr val="000000"/>
                </a:solidFill>
                <a:effectLst/>
                <a:latin typeface="Söhne"/>
              </a:rPr>
              <a:t>Journal of Consulting and Clinical Psychology, 80</a:t>
            </a:r>
            <a:r>
              <a:rPr kumimoji="0" lang="en-US" altLang="en-US" sz="900" b="0" i="0" u="none" strike="noStrike" cap="none" normalizeH="0" baseline="0" dirty="0">
                <a:ln>
                  <a:noFill/>
                </a:ln>
                <a:solidFill>
                  <a:srgbClr val="000000"/>
                </a:solidFill>
                <a:effectLst/>
                <a:latin typeface="Söhne"/>
              </a:rPr>
              <a:t>(3), 345-356.</a:t>
            </a:r>
            <a:r>
              <a:rPr lang="en-IN" sz="900" b="0" i="0" dirty="0">
                <a:solidFill>
                  <a:srgbClr val="374151"/>
                </a:solidFill>
                <a:effectLst/>
                <a:cs typeface="Arial" panose="020B0604020202020204" pitchFamily="34" charset="0"/>
              </a:rPr>
              <a:t> </a:t>
            </a:r>
          </a:p>
          <a:p>
            <a:pPr>
              <a:lnSpc>
                <a:spcPct val="107000"/>
              </a:lnSpc>
              <a:spcAft>
                <a:spcPts val="800"/>
              </a:spcAft>
            </a:pPr>
            <a:r>
              <a:rPr kumimoji="0" lang="en-US" altLang="en-US" sz="900" b="0" i="0" u="none" strike="noStrike" cap="none" normalizeH="0" baseline="0" dirty="0" err="1">
                <a:ln>
                  <a:noFill/>
                </a:ln>
                <a:solidFill>
                  <a:srgbClr val="000000"/>
                </a:solidFill>
                <a:effectLst/>
                <a:latin typeface="Söhne"/>
              </a:rPr>
              <a:t>Hargittai</a:t>
            </a:r>
            <a:r>
              <a:rPr kumimoji="0" lang="en-US" altLang="en-US" sz="900" b="0" i="0" u="none" strike="noStrike" cap="none" normalizeH="0" baseline="0" dirty="0">
                <a:ln>
                  <a:noFill/>
                </a:ln>
                <a:solidFill>
                  <a:srgbClr val="000000"/>
                </a:solidFill>
                <a:effectLst/>
                <a:latin typeface="Söhne"/>
              </a:rPr>
              <a:t>, E. (2010). Digital Na(t)</a:t>
            </a:r>
            <a:r>
              <a:rPr kumimoji="0" lang="en-US" altLang="en-US" sz="900" b="0" i="0" u="none" strike="noStrike" cap="none" normalizeH="0" baseline="0" dirty="0" err="1">
                <a:ln>
                  <a:noFill/>
                </a:ln>
                <a:solidFill>
                  <a:srgbClr val="000000"/>
                </a:solidFill>
                <a:effectLst/>
                <a:latin typeface="Söhne"/>
              </a:rPr>
              <a:t>ives</a:t>
            </a:r>
            <a:r>
              <a:rPr kumimoji="0" lang="en-US" altLang="en-US" sz="900" b="0" i="0" u="none" strike="noStrike" cap="none" normalizeH="0" baseline="0" dirty="0">
                <a:ln>
                  <a:noFill/>
                </a:ln>
                <a:solidFill>
                  <a:srgbClr val="000000"/>
                </a:solidFill>
                <a:effectLst/>
                <a:latin typeface="Söhne"/>
              </a:rPr>
              <a:t>? Variation in Internet Skills and Uses among Members of the “Net Generation.” </a:t>
            </a:r>
            <a:r>
              <a:rPr kumimoji="0" lang="en-US" altLang="en-US" sz="900" b="0" i="1" u="none" strike="noStrike" cap="none" normalizeH="0" baseline="0" dirty="0">
                <a:ln>
                  <a:noFill/>
                </a:ln>
                <a:solidFill>
                  <a:srgbClr val="000000"/>
                </a:solidFill>
                <a:effectLst/>
                <a:latin typeface="Söhne"/>
              </a:rPr>
              <a:t>Sociological Inquiry, 78</a:t>
            </a:r>
            <a:r>
              <a:rPr kumimoji="0" lang="en-US" altLang="en-US" sz="900" b="0" i="0" u="none" strike="noStrike" cap="none" normalizeH="0" baseline="0" dirty="0">
                <a:ln>
                  <a:noFill/>
                </a:ln>
                <a:solidFill>
                  <a:srgbClr val="000000"/>
                </a:solidFill>
                <a:effectLst/>
                <a:latin typeface="Söhne"/>
              </a:rPr>
              <a:t>(2), 148-171.Available at :</a:t>
            </a:r>
            <a:r>
              <a:rPr lang="en-IN" sz="700" b="0" i="0" dirty="0">
                <a:solidFill>
                  <a:srgbClr val="767676"/>
                </a:solidFill>
                <a:effectLst/>
                <a:latin typeface="Open Sans" panose="020B0606030504020204" pitchFamily="34" charset="0"/>
              </a:rPr>
              <a:t>  </a:t>
            </a:r>
            <a:r>
              <a:rPr lang="en-IN" sz="700" b="1" i="0" u="none" strike="noStrike" dirty="0">
                <a:solidFill>
                  <a:srgbClr val="767676"/>
                </a:solidFill>
                <a:effectLst/>
                <a:latin typeface="Open Sans" panose="020B0606030504020204" pitchFamily="34" charset="0"/>
                <a:hlinkClick r:id="rId11"/>
              </a:rPr>
              <a:t>https://doi.org/10.1111/j.1475-682X.2009.00317.x</a:t>
            </a:r>
            <a:r>
              <a:rPr lang="en-IN" sz="900" b="0" i="0" dirty="0">
                <a:solidFill>
                  <a:srgbClr val="374151"/>
                </a:solidFill>
                <a:effectLst/>
                <a:cs typeface="Arial" panose="020B0604020202020204" pitchFamily="34" charset="0"/>
              </a:rPr>
              <a:t> (Accessed: 12 December 2023)</a:t>
            </a:r>
          </a:p>
          <a:p>
            <a:pPr>
              <a:lnSpc>
                <a:spcPct val="107000"/>
              </a:lnSpc>
              <a:spcAft>
                <a:spcPts val="800"/>
              </a:spcAft>
            </a:pPr>
            <a:r>
              <a:rPr kumimoji="0" lang="en-US" altLang="en-US" sz="900" b="0" i="0" u="none" strike="noStrike" cap="none" normalizeH="0" baseline="0" dirty="0" err="1">
                <a:ln>
                  <a:noFill/>
                </a:ln>
                <a:solidFill>
                  <a:srgbClr val="000000"/>
                </a:solidFill>
                <a:effectLst/>
                <a:latin typeface="Söhne"/>
              </a:rPr>
              <a:t>Puhl</a:t>
            </a:r>
            <a:r>
              <a:rPr kumimoji="0" lang="en-US" altLang="en-US" sz="900" b="0" i="0" u="none" strike="noStrike" cap="none" normalizeH="0" baseline="0" dirty="0">
                <a:ln>
                  <a:noFill/>
                </a:ln>
                <a:solidFill>
                  <a:srgbClr val="000000"/>
                </a:solidFill>
                <a:effectLst/>
                <a:latin typeface="Söhne"/>
              </a:rPr>
              <a:t>, R.M., </a:t>
            </a:r>
            <a:r>
              <a:rPr kumimoji="0" lang="en-US" altLang="en-US" sz="900" b="0" i="0" u="none" strike="noStrike" cap="none" normalizeH="0" baseline="0" dirty="0" err="1">
                <a:ln>
                  <a:noFill/>
                </a:ln>
                <a:solidFill>
                  <a:srgbClr val="000000"/>
                </a:solidFill>
                <a:effectLst/>
                <a:latin typeface="Söhne"/>
              </a:rPr>
              <a:t>Latner</a:t>
            </a:r>
            <a:r>
              <a:rPr kumimoji="0" lang="en-US" altLang="en-US" sz="900" b="0" i="0" u="none" strike="noStrike" cap="none" normalizeH="0" baseline="0" dirty="0">
                <a:ln>
                  <a:noFill/>
                </a:ln>
                <a:solidFill>
                  <a:srgbClr val="000000"/>
                </a:solidFill>
                <a:effectLst/>
                <a:latin typeface="Söhne"/>
              </a:rPr>
              <a:t>, J.D. (2007). Stigma, obesity, and the health of the nation’s children. </a:t>
            </a:r>
            <a:r>
              <a:rPr kumimoji="0" lang="en-US" altLang="en-US" sz="900" b="0" i="1" u="none" strike="noStrike" cap="none" normalizeH="0" baseline="0" dirty="0">
                <a:ln>
                  <a:noFill/>
                </a:ln>
                <a:solidFill>
                  <a:srgbClr val="000000"/>
                </a:solidFill>
                <a:effectLst/>
                <a:latin typeface="Söhne"/>
              </a:rPr>
              <a:t>Psychological Bulletin, 133</a:t>
            </a:r>
            <a:r>
              <a:rPr kumimoji="0" lang="en-US" altLang="en-US" sz="900" b="0" i="0" u="none" strike="noStrike" cap="none" normalizeH="0" baseline="0" dirty="0">
                <a:ln>
                  <a:noFill/>
                </a:ln>
                <a:solidFill>
                  <a:srgbClr val="000000"/>
                </a:solidFill>
                <a:effectLst/>
                <a:latin typeface="Söhne"/>
              </a:rPr>
              <a:t>(4), 557-580.</a:t>
            </a:r>
            <a:r>
              <a:rPr lang="en-IN" sz="900" b="0" i="0" dirty="0">
                <a:solidFill>
                  <a:srgbClr val="374151"/>
                </a:solidFill>
                <a:effectLst/>
                <a:cs typeface="Arial" panose="020B0604020202020204" pitchFamily="34" charset="0"/>
              </a:rPr>
              <a:t> Available </a:t>
            </a:r>
            <a:r>
              <a:rPr lang="en-IN" sz="900" b="0" i="0" dirty="0" err="1">
                <a:solidFill>
                  <a:srgbClr val="374151"/>
                </a:solidFill>
                <a:effectLst/>
                <a:cs typeface="Arial" panose="020B0604020202020204" pitchFamily="34" charset="0"/>
              </a:rPr>
              <a:t>at:</a:t>
            </a:r>
            <a:r>
              <a:rPr lang="en-IN" sz="700" b="0" i="0" u="sng" dirty="0" err="1">
                <a:solidFill>
                  <a:srgbClr val="23527C"/>
                </a:solidFill>
                <a:effectLst/>
                <a:latin typeface="Arial" panose="020B0604020202020204" pitchFamily="34" charset="0"/>
                <a:hlinkClick r:id="rId12"/>
              </a:rPr>
              <a:t>https</a:t>
            </a:r>
            <a:r>
              <a:rPr lang="en-IN" sz="700" b="0" i="0" u="sng" dirty="0">
                <a:solidFill>
                  <a:srgbClr val="23527C"/>
                </a:solidFill>
                <a:effectLst/>
                <a:latin typeface="Arial" panose="020B0604020202020204" pitchFamily="34" charset="0"/>
                <a:hlinkClick r:id="rId12"/>
              </a:rPr>
              <a:t>://doi.org/10.1037/0033-2909.133.4.557 </a:t>
            </a:r>
            <a:r>
              <a:rPr lang="en-IN" sz="900" b="0" i="0" dirty="0">
                <a:solidFill>
                  <a:srgbClr val="374151"/>
                </a:solidFill>
                <a:effectLst/>
                <a:cs typeface="Arial" panose="020B0604020202020204" pitchFamily="34" charset="0"/>
              </a:rPr>
              <a:t>(Accessed: 12 December 2023)</a:t>
            </a:r>
          </a:p>
          <a:p>
            <a:pPr marL="0" indent="0" algn="just">
              <a:lnSpc>
                <a:spcPct val="150000"/>
              </a:lnSpc>
              <a:buNone/>
            </a:pPr>
            <a:r>
              <a:rPr kumimoji="0" lang="en-US" altLang="en-US" sz="900" b="0" i="0" u="none" strike="noStrike" cap="none" normalizeH="0" baseline="0" dirty="0">
                <a:ln>
                  <a:noFill/>
                </a:ln>
                <a:solidFill>
                  <a:srgbClr val="000000"/>
                </a:solidFill>
                <a:effectLst/>
                <a:latin typeface="Söhne"/>
              </a:rPr>
              <a:t>           Al-</a:t>
            </a:r>
            <a:r>
              <a:rPr kumimoji="0" lang="en-US" altLang="en-US" sz="900" b="0" i="0" u="none" strike="noStrike" cap="none" normalizeH="0" baseline="0" dirty="0" err="1">
                <a:ln>
                  <a:noFill/>
                </a:ln>
                <a:solidFill>
                  <a:srgbClr val="000000"/>
                </a:solidFill>
                <a:effectLst/>
                <a:latin typeface="Söhne"/>
              </a:rPr>
              <a:t>Sheyab</a:t>
            </a:r>
            <a:r>
              <a:rPr kumimoji="0" lang="en-US" altLang="en-US" sz="900" b="0" i="0" u="none" strike="noStrike" cap="none" normalizeH="0" baseline="0" dirty="0">
                <a:ln>
                  <a:noFill/>
                </a:ln>
                <a:solidFill>
                  <a:srgbClr val="000000"/>
                </a:solidFill>
                <a:effectLst/>
                <a:latin typeface="Söhne"/>
              </a:rPr>
              <a:t>, N., Gallagher, R., Crisp, J., Shah, S. (2015). Cultural Influences on Body Mass Index in Jordanian, Lebanese, and Australian children. </a:t>
            </a:r>
            <a:r>
              <a:rPr kumimoji="0" lang="en-US" altLang="en-US" sz="900" b="0" i="1" u="none" strike="noStrike" cap="none" normalizeH="0" baseline="0" dirty="0">
                <a:ln>
                  <a:noFill/>
                </a:ln>
                <a:solidFill>
                  <a:srgbClr val="000000"/>
                </a:solidFill>
                <a:effectLst/>
                <a:latin typeface="Söhne"/>
              </a:rPr>
              <a:t>Journal of Pediatric Nursing, 30</a:t>
            </a:r>
            <a:r>
              <a:rPr kumimoji="0" lang="en-US" altLang="en-US" sz="900" b="0" i="0" u="none" strike="noStrike" cap="none" normalizeH="0" baseline="0" dirty="0">
                <a:ln>
                  <a:noFill/>
                </a:ln>
                <a:solidFill>
                  <a:srgbClr val="000000"/>
                </a:solidFill>
                <a:effectLst/>
                <a:latin typeface="Söhne"/>
              </a:rPr>
              <a:t>(1), e33-e40.</a:t>
            </a:r>
          </a:p>
          <a:p>
            <a:pPr marL="0" indent="0" algn="just">
              <a:lnSpc>
                <a:spcPct val="150000"/>
              </a:lnSpc>
              <a:buNone/>
            </a:pPr>
            <a:r>
              <a:rPr kumimoji="0" lang="en-US" altLang="en-US" sz="900" b="0" i="0" u="none" strike="noStrike" cap="none" normalizeH="0" baseline="0" dirty="0">
                <a:ln>
                  <a:noFill/>
                </a:ln>
                <a:solidFill>
                  <a:srgbClr val="000000"/>
                </a:solidFill>
                <a:effectLst/>
                <a:latin typeface="Söhne"/>
              </a:rPr>
              <a:t>          Goldfarb, E.V., Morrison, M., Bryson, S.W., </a:t>
            </a:r>
            <a:r>
              <a:rPr kumimoji="0" lang="en-US" altLang="en-US" sz="900" b="0" i="0" u="none" strike="noStrike" cap="none" normalizeH="0" baseline="0" dirty="0" err="1">
                <a:ln>
                  <a:noFill/>
                </a:ln>
                <a:solidFill>
                  <a:srgbClr val="000000"/>
                </a:solidFill>
                <a:effectLst/>
                <a:latin typeface="Söhne"/>
              </a:rPr>
              <a:t>Kekecs</a:t>
            </a:r>
            <a:r>
              <a:rPr kumimoji="0" lang="en-US" altLang="en-US" sz="900" b="0" i="0" u="none" strike="noStrike" cap="none" normalizeH="0" baseline="0" dirty="0">
                <a:ln>
                  <a:noFill/>
                </a:ln>
                <a:solidFill>
                  <a:srgbClr val="000000"/>
                </a:solidFill>
                <a:effectLst/>
                <a:latin typeface="Söhne"/>
              </a:rPr>
              <a:t>, Z., Le Grange, D. (2019). Overcoming Privacy and Structural Barriers to Adolescents’ Use of a School-Based Internet Portal for Improving Well-Being.              </a:t>
            </a:r>
            <a:r>
              <a:rPr kumimoji="0" lang="en-US" altLang="en-US" sz="900" b="0" i="1" u="none" strike="noStrike" cap="none" normalizeH="0" baseline="0" dirty="0">
                <a:ln>
                  <a:noFill/>
                </a:ln>
                <a:solidFill>
                  <a:srgbClr val="000000"/>
                </a:solidFill>
                <a:effectLst/>
                <a:latin typeface="Söhne"/>
              </a:rPr>
              <a:t>International Journal of Eating Disorders, 52</a:t>
            </a:r>
            <a:r>
              <a:rPr kumimoji="0" lang="en-US" altLang="en-US" sz="900" b="0" i="0" u="none" strike="noStrike" cap="none" normalizeH="0" baseline="0" dirty="0">
                <a:ln>
                  <a:noFill/>
                </a:ln>
                <a:solidFill>
                  <a:srgbClr val="000000"/>
                </a:solidFill>
                <a:effectLst/>
                <a:latin typeface="Söhne"/>
              </a:rPr>
              <a:t>(6), 654-665.</a:t>
            </a:r>
            <a:r>
              <a:rPr lang="en-IN" sz="900" b="0" i="0" dirty="0">
                <a:solidFill>
                  <a:srgbClr val="374151"/>
                </a:solidFill>
                <a:effectLst/>
                <a:cs typeface="Arial" panose="020B0604020202020204" pitchFamily="34" charset="0"/>
              </a:rPr>
              <a:t> </a:t>
            </a:r>
            <a:endParaRPr lang="en-US" sz="900" dirty="0">
              <a:solidFill>
                <a:srgbClr val="000000"/>
              </a:solidFill>
              <a:latin typeface="Söhne"/>
              <a:cs typeface="Arial" panose="020B0604020202020204" pitchFamily="34" charset="0"/>
            </a:endParaRPr>
          </a:p>
          <a:p>
            <a:pPr marL="0" indent="0" algn="just">
              <a:lnSpc>
                <a:spcPct val="150000"/>
              </a:lnSpc>
              <a:buNone/>
            </a:pPr>
            <a:br>
              <a:rPr kumimoji="0" lang="en-US" altLang="en-US" sz="900" b="0" i="0" u="none" strike="noStrike" cap="none" normalizeH="0" baseline="0" dirty="0">
                <a:ln>
                  <a:noFill/>
                </a:ln>
                <a:solidFill>
                  <a:srgbClr val="000000"/>
                </a:solidFill>
                <a:effectLst/>
                <a:latin typeface="Söhne"/>
              </a:rPr>
            </a:br>
            <a:endParaRPr kumimoji="0" lang="en-US" altLang="en-US" sz="900" b="0" i="0" u="none" strike="noStrike" cap="none" normalizeH="0" baseline="0" dirty="0">
              <a:ln>
                <a:noFill/>
              </a:ln>
              <a:solidFill>
                <a:schemeClr val="tx1"/>
              </a:solidFill>
              <a:effectLst/>
              <a:latin typeface="Arial" panose="020B0604020202020204" pitchFamily="34" charset="0"/>
            </a:endParaRPr>
          </a:p>
          <a:p>
            <a:pPr marL="0" indent="0" algn="just">
              <a:lnSpc>
                <a:spcPct val="150000"/>
              </a:lnSpc>
              <a:buNone/>
            </a:pPr>
            <a:endParaRPr lang="en-IN" sz="900" b="0" i="0" dirty="0">
              <a:solidFill>
                <a:srgbClr val="374151"/>
              </a:solidFill>
              <a:effectLst/>
              <a:cs typeface="Arial" panose="020B0604020202020204" pitchFamily="34" charset="0"/>
            </a:endParaRPr>
          </a:p>
          <a:p>
            <a:pPr marL="0" marR="0" lvl="0" indent="0" algn="just" defTabSz="914400" rtl="0" eaLnBrk="0" fontAlgn="base" latinLnBrk="0" hangingPunct="0">
              <a:lnSpc>
                <a:spcPct val="150000"/>
              </a:lnSpc>
              <a:spcBef>
                <a:spcPct val="0"/>
              </a:spcBef>
              <a:spcAft>
                <a:spcPct val="0"/>
              </a:spcAft>
              <a:buClrTx/>
              <a:buSzTx/>
              <a:buNone/>
              <a:tabLst/>
            </a:pPr>
            <a:endParaRPr kumimoji="0" lang="en-US" altLang="en-US" sz="900" b="0" i="0" u="none" strike="noStrike" cap="none" normalizeH="0" baseline="0" dirty="0">
              <a:ln>
                <a:noFill/>
              </a:ln>
              <a:solidFill>
                <a:srgbClr val="000000"/>
              </a:solidFill>
              <a:effectLst/>
              <a:latin typeface="Söhne"/>
            </a:endParaRPr>
          </a:p>
          <a:p>
            <a:pPr>
              <a:lnSpc>
                <a:spcPct val="107000"/>
              </a:lnSpc>
              <a:spcAft>
                <a:spcPts val="800"/>
              </a:spcAft>
            </a:pPr>
            <a:endParaRPr lang="en-IN" sz="900" b="0" i="0" dirty="0">
              <a:solidFill>
                <a:srgbClr val="374151"/>
              </a:solidFill>
              <a:effectLst/>
              <a:cs typeface="Arial" panose="020B0604020202020204" pitchFamily="34" charset="0"/>
            </a:endParaRPr>
          </a:p>
          <a:p>
            <a:pPr>
              <a:lnSpc>
                <a:spcPct val="107000"/>
              </a:lnSpc>
              <a:spcAft>
                <a:spcPts val="800"/>
              </a:spcAft>
            </a:pPr>
            <a:endParaRPr lang="en-IN" sz="900" b="0" i="0" dirty="0">
              <a:solidFill>
                <a:srgbClr val="374151"/>
              </a:solidFill>
              <a:effectLst/>
              <a:cs typeface="Arial" panose="020B0604020202020204" pitchFamily="34" charset="0"/>
            </a:endParaRPr>
          </a:p>
          <a:p>
            <a:pPr>
              <a:lnSpc>
                <a:spcPct val="107000"/>
              </a:lnSpc>
              <a:spcAft>
                <a:spcPts val="800"/>
              </a:spcAft>
            </a:pPr>
            <a:endParaRPr lang="en-IN" sz="9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IN" sz="900" dirty="0">
              <a:solidFill>
                <a:srgbClr val="000000"/>
              </a:solidFill>
              <a:latin typeface="Arial" panose="020B0604020202020204" pitchFamily="34" charset="0"/>
              <a:cs typeface="Arial" panose="020B0604020202020204" pitchFamily="34" charset="0"/>
            </a:endParaRPr>
          </a:p>
          <a:p>
            <a:pPr marL="0" indent="0">
              <a:lnSpc>
                <a:spcPct val="107000"/>
              </a:lnSpc>
              <a:spcAft>
                <a:spcPts val="800"/>
              </a:spcAft>
              <a:buNone/>
            </a:pPr>
            <a:endParaRPr lang="en-IN" sz="900" kern="100" dirty="0">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Bef>
                <a:spcPts val="1200"/>
              </a:spcBef>
              <a:spcAft>
                <a:spcPts val="800"/>
              </a:spcAft>
              <a:buNone/>
            </a:pPr>
            <a:endParaRPr lang="en-IN" sz="9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Bef>
                <a:spcPts val="2000"/>
              </a:spcBef>
              <a:spcAft>
                <a:spcPts val="2000"/>
              </a:spcAft>
              <a:buNone/>
            </a:pPr>
            <a:endParaRPr lang="en-IN" sz="9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endParaRPr>
          </a:p>
          <a:p>
            <a:endParaRPr lang="en-IN" sz="900" dirty="0"/>
          </a:p>
        </p:txBody>
      </p:sp>
    </p:spTree>
    <p:extLst>
      <p:ext uri="{BB962C8B-B14F-4D97-AF65-F5344CB8AC3E}">
        <p14:creationId xmlns:p14="http://schemas.microsoft.com/office/powerpoint/2010/main" val="2512217109"/>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TM03457464[[fn=Dividend]]</Template>
  <TotalTime>6633</TotalTime>
  <Words>5531</Words>
  <Application>Microsoft Office PowerPoint</Application>
  <PresentationFormat>Widescreen</PresentationFormat>
  <Paragraphs>246</Paragraphs>
  <Slides>37</Slides>
  <Notes>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37</vt:i4>
      </vt:variant>
    </vt:vector>
  </HeadingPairs>
  <TitlesOfParts>
    <vt:vector size="45" baseType="lpstr">
      <vt:lpstr>Arial</vt:lpstr>
      <vt:lpstr>Calibri</vt:lpstr>
      <vt:lpstr>ElsevierSans</vt:lpstr>
      <vt:lpstr>Gill Sans MT</vt:lpstr>
      <vt:lpstr>Open Sans</vt:lpstr>
      <vt:lpstr>Söhne</vt:lpstr>
      <vt:lpstr>Wingdings 2</vt:lpstr>
      <vt:lpstr>Dividend</vt:lpstr>
      <vt:lpstr>Social media intervention for Anorexia nervosa among adolescent girls in the UK</vt:lpstr>
      <vt:lpstr>Social media intervention for Anorexia nervosa among adolescent girls in the UK</vt:lpstr>
      <vt:lpstr>Aim </vt:lpstr>
      <vt:lpstr>Activity  </vt:lpstr>
      <vt:lpstr>Digital health technology intervention</vt:lpstr>
      <vt:lpstr>Social media intervention for Anorexia nervosa among adolescent girls in the UK</vt:lpstr>
      <vt:lpstr>Introduction </vt:lpstr>
      <vt:lpstr>JUSTIFICATION- Why Anorexia?</vt:lpstr>
      <vt:lpstr>JUSTIFICATION- Why girls?</vt:lpstr>
      <vt:lpstr>JUSTIFICATION- effects of anorexia</vt:lpstr>
      <vt:lpstr>JUSTIFICATION- effects of anorexia</vt:lpstr>
      <vt:lpstr>JUSTIFICATION- Why social media?</vt:lpstr>
      <vt:lpstr>Nature of proposed health promotion</vt:lpstr>
      <vt:lpstr>Anorexia Disease as a Public Health Problem SUFFERED BY Adolescent GIRLS </vt:lpstr>
      <vt:lpstr> Chosen planning model for intervention (Ewles and Simnett Model (1992)) </vt:lpstr>
      <vt:lpstr>Steps in the model that will be used to deliver the digital health promotion intervention </vt:lpstr>
      <vt:lpstr>CONTINUED…… </vt:lpstr>
      <vt:lpstr>CONTINUED…… </vt:lpstr>
      <vt:lpstr>PowerPoint Presentation</vt:lpstr>
      <vt:lpstr>CONTINUED…… </vt:lpstr>
      <vt:lpstr>CONTINUED…… </vt:lpstr>
      <vt:lpstr>Stakeholders: </vt:lpstr>
      <vt:lpstr>PowerPoint Presentation</vt:lpstr>
      <vt:lpstr>PowerPoint Presentation</vt:lpstr>
      <vt:lpstr>Legal and ethical issues</vt:lpstr>
      <vt:lpstr>Legal and ethical issues</vt:lpstr>
      <vt:lpstr>BENEFITS OF Nhealth app</vt:lpstr>
      <vt:lpstr>PowerPoint Presentation</vt:lpstr>
      <vt:lpstr>IMPLICATIONS OF NHEALTH APPLICATION</vt:lpstr>
      <vt:lpstr>CONCLUSION</vt:lpstr>
      <vt:lpstr>PowerPoint Presentation</vt:lpstr>
      <vt:lpstr>References</vt:lpstr>
      <vt:lpstr>References</vt:lpstr>
      <vt:lpstr>References</vt:lpstr>
      <vt:lpstr>References</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Maria Michael (1913894)</dc:creator>
  <cp:lastModifiedBy>GAZALA SHAHJADA</cp:lastModifiedBy>
  <cp:revision>555</cp:revision>
  <dcterms:created xsi:type="dcterms:W3CDTF">2022-10-28T20:05:34Z</dcterms:created>
  <dcterms:modified xsi:type="dcterms:W3CDTF">2023-12-13T13:50:23Z</dcterms:modified>
</cp:coreProperties>
</file>