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19"/>
  </p:notesMasterIdLst>
  <p:sldIdLst>
    <p:sldId id="256" r:id="rId5"/>
    <p:sldId id="453" r:id="rId6"/>
    <p:sldId id="454" r:id="rId7"/>
    <p:sldId id="529" r:id="rId8"/>
    <p:sldId id="530" r:id="rId9"/>
    <p:sldId id="292" r:id="rId10"/>
    <p:sldId id="318" r:id="rId11"/>
    <p:sldId id="319" r:id="rId12"/>
    <p:sldId id="528" r:id="rId13"/>
    <p:sldId id="478" r:id="rId14"/>
    <p:sldId id="300" r:id="rId15"/>
    <p:sldId id="486" r:id="rId16"/>
    <p:sldId id="487" r:id="rId17"/>
    <p:sldId id="48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1" clrIdx="0">
    <p:extLst>
      <p:ext uri="{19B8F6BF-5375-455C-9EA6-DF929625EA0E}">
        <p15:presenceInfo xmlns:p15="http://schemas.microsoft.com/office/powerpoint/2012/main" userId="3e12907f07f24ec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34DB7-92CC-4886-A11E-1181D939001D}" v="13" dt="2020-05-05T09:46:41.814"/>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wmf"/><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C99CF-15F9-014E-BA8D-A5238B0559F5}" type="datetimeFigureOut">
              <a:rPr lang="en-US" smtClean="0"/>
              <a:t>5/19/2020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47CD6C-E151-1B4D-A4DC-86AE788E7BAB}" type="slidenum">
              <a:rPr lang="en-US" smtClean="0"/>
              <a:t>‹#›</a:t>
            </a:fld>
            <a:endParaRPr lang="en-US"/>
          </a:p>
        </p:txBody>
      </p:sp>
    </p:spTree>
    <p:extLst>
      <p:ext uri="{BB962C8B-B14F-4D97-AF65-F5344CB8AC3E}">
        <p14:creationId xmlns:p14="http://schemas.microsoft.com/office/powerpoint/2010/main" val="4272307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755859A-924F-E34B-902E-89A56E99C3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D83C99-4DA4-A141-AF71-02BC81CE35FA}" type="slidenum">
              <a:rPr lang="en-US" altLang="en-US"/>
              <a:pPr>
                <a:spcBef>
                  <a:spcPct val="0"/>
                </a:spcBef>
              </a:pPr>
              <a:t>11</a:t>
            </a:fld>
            <a:endParaRPr lang="en-US" altLang="en-US"/>
          </a:p>
        </p:txBody>
      </p:sp>
      <p:sp>
        <p:nvSpPr>
          <p:cNvPr id="40963" name="Rectangle 2">
            <a:extLst>
              <a:ext uri="{FF2B5EF4-FFF2-40B4-BE49-F238E27FC236}">
                <a16:creationId xmlns:a16="http://schemas.microsoft.com/office/drawing/2014/main" id="{757CC99F-2AE6-734E-AA06-BACC639A3EB4}"/>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B26BEC82-B7B3-D147-8A65-5B7DD19163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02593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02F36880-5A0D-3F42-BC50-51BE86AB81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5A0E156-1366-6346-9D9A-2378CBA84D83}" type="slidenum">
              <a:rPr lang="en-US" altLang="en-US"/>
              <a:pPr>
                <a:spcBef>
                  <a:spcPct val="0"/>
                </a:spcBef>
              </a:pPr>
              <a:t>12</a:t>
            </a:fld>
            <a:endParaRPr lang="en-US" altLang="en-US"/>
          </a:p>
        </p:txBody>
      </p:sp>
      <p:sp>
        <p:nvSpPr>
          <p:cNvPr id="19459" name="Rectangle 2">
            <a:extLst>
              <a:ext uri="{FF2B5EF4-FFF2-40B4-BE49-F238E27FC236}">
                <a16:creationId xmlns:a16="http://schemas.microsoft.com/office/drawing/2014/main" id="{1399B51B-B38B-F64A-812E-5326B72FC9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06E7B72F-2DC7-2040-8BC7-6441285D2F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6788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5F05CA0-B351-D741-93D0-83E2212FB9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CE4208-B812-4C41-9C75-C6E1033E7939}" type="slidenum">
              <a:rPr lang="en-US" altLang="en-US"/>
              <a:pPr>
                <a:spcBef>
                  <a:spcPct val="0"/>
                </a:spcBef>
              </a:pPr>
              <a:t>13</a:t>
            </a:fld>
            <a:endParaRPr lang="en-US" altLang="en-US"/>
          </a:p>
        </p:txBody>
      </p:sp>
      <p:sp>
        <p:nvSpPr>
          <p:cNvPr id="21507" name="Rectangle 2">
            <a:extLst>
              <a:ext uri="{FF2B5EF4-FFF2-40B4-BE49-F238E27FC236}">
                <a16:creationId xmlns:a16="http://schemas.microsoft.com/office/drawing/2014/main" id="{D176EC00-7592-0746-8A2D-67E261D8B09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AEC39978-69F1-9E45-8B9F-1BDF601A8E2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23700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8BB0ED77-084A-E546-8B78-64E097EB33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7B6F4F-793A-344C-854C-781D78605A0E}" type="slidenum">
              <a:rPr lang="en-US" altLang="en-US"/>
              <a:pPr>
                <a:spcBef>
                  <a:spcPct val="0"/>
                </a:spcBef>
              </a:pPr>
              <a:t>14</a:t>
            </a:fld>
            <a:endParaRPr lang="en-US" altLang="en-US"/>
          </a:p>
        </p:txBody>
      </p:sp>
      <p:sp>
        <p:nvSpPr>
          <p:cNvPr id="23555" name="Rectangle 2">
            <a:extLst>
              <a:ext uri="{FF2B5EF4-FFF2-40B4-BE49-F238E27FC236}">
                <a16:creationId xmlns:a16="http://schemas.microsoft.com/office/drawing/2014/main" id="{C55F1601-CE19-D84A-947F-9A2DE5E5BD05}"/>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A77186A0-3681-CC48-927F-70895658E5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4155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9275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0746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161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49940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8726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1338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869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32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92218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02921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2837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2737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ue Box">
    <p:spTree>
      <p:nvGrpSpPr>
        <p:cNvPr id="1" name=""/>
        <p:cNvGrpSpPr/>
        <p:nvPr/>
      </p:nvGrpSpPr>
      <p:grpSpPr>
        <a:xfrm>
          <a:off x="0" y="0"/>
          <a:ext cx="0" cy="0"/>
          <a:chOff x="0" y="0"/>
          <a:chExt cx="0" cy="0"/>
        </a:xfrm>
      </p:grpSpPr>
      <p:sp>
        <p:nvSpPr>
          <p:cNvPr id="4" name="Text Placeholder 16"/>
          <p:cNvSpPr>
            <a:spLocks noGrp="1"/>
          </p:cNvSpPr>
          <p:nvPr>
            <p:ph type="body" sz="quarter" idx="10"/>
          </p:nvPr>
        </p:nvSpPr>
        <p:spPr>
          <a:xfrm>
            <a:off x="1175398" y="901700"/>
            <a:ext cx="9841209" cy="5162924"/>
          </a:xfrm>
          <a:prstGeom prst="roundRect">
            <a:avLst>
              <a:gd name="adj" fmla="val 9731"/>
            </a:avLst>
          </a:prstGeom>
          <a:solidFill>
            <a:schemeClr val="accent1">
              <a:lumMod val="60000"/>
              <a:lumOff val="40000"/>
            </a:schemeClr>
          </a:solidFill>
          <a:ln>
            <a:noFill/>
          </a:ln>
        </p:spPr>
        <p:style>
          <a:lnRef idx="2">
            <a:schemeClr val="dk1"/>
          </a:lnRef>
          <a:fillRef idx="1">
            <a:schemeClr val="lt1"/>
          </a:fillRef>
          <a:effectRef idx="0">
            <a:schemeClr val="dk1"/>
          </a:effectRef>
          <a:fontRef idx="none"/>
        </p:style>
        <p:txBody>
          <a:bodyPr wrap="square" lIns="365760" tIns="274320" rIns="365760" bIns="274320">
            <a:normAutofit/>
          </a:bodyPr>
          <a:lstStyle>
            <a:lvl1pPr marL="0" indent="0">
              <a:buNone/>
              <a:defRPr sz="2200">
                <a:solidFill>
                  <a:schemeClr val="bg1"/>
                </a:solidFill>
              </a:defRPr>
            </a:lvl1pPr>
            <a:lvl2pPr>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9135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5/19/2020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2580893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688" r:id="rId5"/>
    <p:sldLayoutId id="2147483689" r:id="rId6"/>
    <p:sldLayoutId id="2147483695" r:id="rId7"/>
    <p:sldLayoutId id="2147483690" r:id="rId8"/>
    <p:sldLayoutId id="2147483691" r:id="rId9"/>
    <p:sldLayoutId id="2147483692" r:id="rId10"/>
    <p:sldLayoutId id="2147483693" r:id="rId11"/>
    <p:sldLayoutId id="2147483694" r:id="rId12"/>
    <p:sldLayoutId id="2147483701" r:id="rId13"/>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image" Target="../media/image6.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wmf"/><Relationship Id="rId5" Type="http://schemas.openxmlformats.org/officeDocument/2006/relationships/oleObject" Target="../embeddings/oleObject2.bin"/><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12.emf"/><Relationship Id="rId4" Type="http://schemas.openxmlformats.org/officeDocument/2006/relationships/oleObject" Target="../embeddings/oleObject4.bin"/></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14.emf"/><Relationship Id="rId4" Type="http://schemas.openxmlformats.org/officeDocument/2006/relationships/oleObject" Target="../embeddings/oleObject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15.png"/><Relationship Id="rId4" Type="http://schemas.openxmlformats.org/officeDocument/2006/relationships/oleObject" Target="../embeddings/oleObject6.bin"/></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CF95ED-295F-4295-9442-C07FE8E0BDD8}"/>
              </a:ext>
            </a:extLst>
          </p:cNvPr>
          <p:cNvPicPr>
            <a:picLocks noChangeAspect="1"/>
          </p:cNvPicPr>
          <p:nvPr/>
        </p:nvPicPr>
        <p:blipFill rotWithShape="1">
          <a:blip r:embed="rId2"/>
          <a:srcRect t="5597" b="1013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7790A-B41A-DD4B-9BAF-F311D3008908}"/>
              </a:ext>
            </a:extLst>
          </p:cNvPr>
          <p:cNvSpPr>
            <a:spLocks noGrp="1"/>
          </p:cNvSpPr>
          <p:nvPr>
            <p:ph type="ctrTitle"/>
          </p:nvPr>
        </p:nvSpPr>
        <p:spPr>
          <a:xfrm>
            <a:off x="477981" y="1122362"/>
            <a:ext cx="4023360" cy="2802219"/>
          </a:xfrm>
        </p:spPr>
        <p:txBody>
          <a:bodyPr anchor="b">
            <a:normAutofit/>
          </a:bodyPr>
          <a:lstStyle/>
          <a:p>
            <a:r>
              <a:rPr lang="en-GB" sz="3200"/>
              <a:t>Analysing and interpreting data</a:t>
            </a:r>
            <a:endParaRPr lang="en-US" sz="3200"/>
          </a:p>
        </p:txBody>
      </p:sp>
      <p:sp>
        <p:nvSpPr>
          <p:cNvPr id="3" name="Subtitle 2">
            <a:extLst>
              <a:ext uri="{FF2B5EF4-FFF2-40B4-BE49-F238E27FC236}">
                <a16:creationId xmlns:a16="http://schemas.microsoft.com/office/drawing/2014/main" id="{3E19F046-AB21-0540-88FE-9C795F809754}"/>
              </a:ext>
            </a:extLst>
          </p:cNvPr>
          <p:cNvSpPr>
            <a:spLocks noGrp="1"/>
          </p:cNvSpPr>
          <p:nvPr>
            <p:ph type="subTitle" idx="1"/>
          </p:nvPr>
        </p:nvSpPr>
        <p:spPr>
          <a:xfrm>
            <a:off x="477980" y="3969352"/>
            <a:ext cx="4023359" cy="1208141"/>
          </a:xfrm>
        </p:spPr>
        <p:txBody>
          <a:bodyPr>
            <a:normAutofit/>
          </a:bodyPr>
          <a:lstStyle/>
          <a:p>
            <a:r>
              <a:rPr lang="en-GB" sz="1600"/>
              <a:t>Dr Caroline Jawad 2020</a:t>
            </a:r>
            <a:endParaRPr lang="en-US" sz="1600"/>
          </a:p>
        </p:txBody>
      </p:sp>
    </p:spTree>
    <p:extLst>
      <p:ext uri="{BB962C8B-B14F-4D97-AF65-F5344CB8AC3E}">
        <p14:creationId xmlns:p14="http://schemas.microsoft.com/office/powerpoint/2010/main" val="6896760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72A3-4BE7-5E4A-B19F-A214DBEDD33E}"/>
              </a:ext>
            </a:extLst>
          </p:cNvPr>
          <p:cNvSpPr>
            <a:spLocks noGrp="1"/>
          </p:cNvSpPr>
          <p:nvPr>
            <p:ph type="title"/>
          </p:nvPr>
        </p:nvSpPr>
        <p:spPr/>
        <p:txBody>
          <a:bodyPr/>
          <a:lstStyle/>
          <a:p>
            <a:r>
              <a:rPr lang="en-US"/>
              <a:t>Important information</a:t>
            </a:r>
          </a:p>
        </p:txBody>
      </p:sp>
    </p:spTree>
    <p:extLst>
      <p:ext uri="{BB962C8B-B14F-4D97-AF65-F5344CB8AC3E}">
        <p14:creationId xmlns:p14="http://schemas.microsoft.com/office/powerpoint/2010/main" val="417424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265F38FA-F634-DF44-9AEB-963EE60B7207}"/>
              </a:ext>
            </a:extLst>
          </p:cNvPr>
          <p:cNvSpPr>
            <a:spLocks noGrp="1"/>
          </p:cNvSpPr>
          <p:nvPr>
            <p:ph type="title"/>
          </p:nvPr>
        </p:nvSpPr>
        <p:spPr>
          <a:xfrm>
            <a:off x="838200" y="365125"/>
            <a:ext cx="10515600" cy="1325563"/>
          </a:xfrm>
        </p:spPr>
        <p:txBody>
          <a:bodyPr>
            <a:normAutofit/>
          </a:bodyPr>
          <a:lstStyle/>
          <a:p>
            <a:r>
              <a:rPr lang="en-US"/>
              <a:t>COVID-19 (coronavirus)</a:t>
            </a:r>
            <a:br>
              <a:rPr lang="en-US"/>
            </a:br>
            <a:endParaRPr lang="en-US"/>
          </a:p>
        </p:txBody>
      </p:sp>
      <p:sp>
        <p:nvSpPr>
          <p:cNvPr id="5" name="Content Placeholder 4">
            <a:extLst>
              <a:ext uri="{FF2B5EF4-FFF2-40B4-BE49-F238E27FC236}">
                <a16:creationId xmlns:a16="http://schemas.microsoft.com/office/drawing/2014/main" id="{20B2524D-30CA-8C4A-B4D6-18D6C4388F3F}"/>
              </a:ext>
            </a:extLst>
          </p:cNvPr>
          <p:cNvSpPr>
            <a:spLocks noGrp="1"/>
          </p:cNvSpPr>
          <p:nvPr>
            <p:ph idx="1"/>
          </p:nvPr>
        </p:nvSpPr>
        <p:spPr>
          <a:xfrm>
            <a:off x="838200" y="2013625"/>
            <a:ext cx="10515600" cy="4163338"/>
          </a:xfrm>
        </p:spPr>
        <p:txBody>
          <a:bodyPr>
            <a:normAutofit/>
          </a:bodyPr>
          <a:lstStyle/>
          <a:p>
            <a:pPr marL="0" indent="0" fontAlgn="base">
              <a:lnSpc>
                <a:spcPct val="90000"/>
              </a:lnSpc>
              <a:buNone/>
            </a:pPr>
            <a:r>
              <a:rPr lang="en-US" sz="1700"/>
              <a:t>After the UK implemented a 24 hour curfew in March 2020, UWTSD took steps to support the research student and research during the curfew and University building closures.</a:t>
            </a:r>
          </a:p>
          <a:p>
            <a:pPr marL="0" indent="0" fontAlgn="base">
              <a:lnSpc>
                <a:spcPct val="90000"/>
              </a:lnSpc>
              <a:buNone/>
            </a:pPr>
            <a:r>
              <a:rPr lang="en-US" sz="1700"/>
              <a:t>Formal supervision meetings continued as much as possible and arranged via suitable meeting software and documents shared electronically.</a:t>
            </a:r>
          </a:p>
          <a:p>
            <a:pPr marL="0" indent="0" fontAlgn="base">
              <a:lnSpc>
                <a:spcPct val="90000"/>
              </a:lnSpc>
              <a:buNone/>
            </a:pPr>
            <a:r>
              <a:rPr lang="en-US" sz="1700"/>
              <a:t>Some research was at greater risk to delays, for example projects requiring physical presence to undertake interviews, fieldwork or data collection. Supervisors and research students urgently reviewed their research plans. UWTSD understands that some students’ projects and dissertations were planned to require in-person research and data collection that is not possible in this period of remote learning. Digital research activities that advance the studies, were </a:t>
            </a:r>
            <a:r>
              <a:rPr lang="en-US" sz="1700" err="1"/>
              <a:t>prioritised</a:t>
            </a:r>
            <a:r>
              <a:rPr lang="en-US" sz="1700"/>
              <a:t>. If it was no longer possible to continue with the existing plan then consideration to changes to the project plan should be considered to offset, wherever possible, undue future delays to the project/dissertation submission. All fieldwork conducted by students occurred remotely using electronic means wherever possible.</a:t>
            </a:r>
          </a:p>
          <a:p>
            <a:pPr marL="0" indent="0" fontAlgn="base">
              <a:lnSpc>
                <a:spcPct val="90000"/>
              </a:lnSpc>
              <a:buNone/>
            </a:pPr>
            <a:r>
              <a:rPr lang="en-US" sz="1700"/>
              <a:t>Students, with the help of their supervisors, are urged to document the extent of the disruption to their research.</a:t>
            </a:r>
          </a:p>
          <a:p>
            <a:pPr>
              <a:lnSpc>
                <a:spcPct val="90000"/>
              </a:lnSpc>
            </a:pPr>
            <a:endParaRPr lang="en-US" sz="1700"/>
          </a:p>
        </p:txBody>
      </p:sp>
    </p:spTree>
    <p:extLst>
      <p:ext uri="{BB962C8B-B14F-4D97-AF65-F5344CB8AC3E}">
        <p14:creationId xmlns:p14="http://schemas.microsoft.com/office/powerpoint/2010/main" val="414711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3E31770-A671-42EE-B5EF-DAE6EE7F4ADB}"/>
              </a:ext>
            </a:extLst>
          </p:cNvPr>
          <p:cNvPicPr>
            <a:picLocks noChangeAspect="1"/>
          </p:cNvPicPr>
          <p:nvPr/>
        </p:nvPicPr>
        <p:blipFill rotWithShape="1">
          <a:blip r:embed="rId2"/>
          <a:srcRect l="18328" r="19005"/>
          <a:stretch/>
        </p:blipFill>
        <p:spPr>
          <a:xfrm>
            <a:off x="20" y="10"/>
            <a:ext cx="12191980" cy="6857990"/>
          </a:xfrm>
          <a:prstGeom prst="rect">
            <a:avLst/>
          </a:prstGeom>
        </p:spPr>
      </p:pic>
    </p:spTree>
    <p:extLst>
      <p:ext uri="{BB962C8B-B14F-4D97-AF65-F5344CB8AC3E}">
        <p14:creationId xmlns:p14="http://schemas.microsoft.com/office/powerpoint/2010/main" val="2405104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C6C2E19-E0B1-405A-A655-5CFBA4C9F403}"/>
              </a:ext>
            </a:extLst>
          </p:cNvPr>
          <p:cNvPicPr>
            <a:picLocks noChangeAspect="1"/>
          </p:cNvPicPr>
          <p:nvPr/>
        </p:nvPicPr>
        <p:blipFill rotWithShape="1">
          <a:blip r:embed="rId2"/>
          <a:srcRect t="4553" b="6514"/>
          <a:stretch/>
        </p:blipFill>
        <p:spPr>
          <a:xfrm>
            <a:off x="20" y="10"/>
            <a:ext cx="12191980" cy="6857990"/>
          </a:xfrm>
          <a:prstGeom prst="rect">
            <a:avLst/>
          </a:prstGeom>
        </p:spPr>
      </p:pic>
    </p:spTree>
    <p:extLst>
      <p:ext uri="{BB962C8B-B14F-4D97-AF65-F5344CB8AC3E}">
        <p14:creationId xmlns:p14="http://schemas.microsoft.com/office/powerpoint/2010/main" val="1006941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981200" y="642594"/>
            <a:ext cx="8086725" cy="1371600"/>
          </a:xfrm>
        </p:spPr>
        <p:txBody>
          <a:bodyPr rtlCol="0">
            <a:normAutofit fontScale="90000"/>
            <a:scene3d>
              <a:camera prst="orthographicFront"/>
              <a:lightRig rig="soft" dir="t"/>
            </a:scene3d>
          </a:bodyPr>
          <a:lstStyle/>
          <a:p>
            <a:pPr>
              <a:defRPr/>
            </a:pPr>
            <a:r>
              <a:rPr>
                <a:solidFill>
                  <a:schemeClr val="tx1">
                    <a:lumMod val="85000"/>
                    <a:lumOff val="15000"/>
                  </a:schemeClr>
                </a:solidFill>
                <a:ea typeface="+mj-ea"/>
                <a:cs typeface="+mj-cs"/>
              </a:rPr>
              <a:t>USING </a:t>
            </a:r>
            <a:r>
              <a:rPr b="1">
                <a:solidFill>
                  <a:srgbClr val="00B0F0"/>
                </a:solidFill>
                <a:ea typeface="+mj-ea"/>
                <a:cs typeface="+mj-cs"/>
              </a:rPr>
              <a:t>MATRIX</a:t>
            </a:r>
            <a:r>
              <a:rPr>
                <a:solidFill>
                  <a:schemeClr val="tx1">
                    <a:lumMod val="85000"/>
                    <a:lumOff val="15000"/>
                  </a:schemeClr>
                </a:solidFill>
                <a:ea typeface="+mj-ea"/>
                <a:cs typeface="+mj-cs"/>
              </a:rPr>
              <a:t> ANALYSIS </a:t>
            </a:r>
            <a:br>
              <a:rPr>
                <a:solidFill>
                  <a:schemeClr val="tx1">
                    <a:lumMod val="85000"/>
                    <a:lumOff val="15000"/>
                  </a:schemeClr>
                </a:solidFill>
                <a:ea typeface="+mj-ea"/>
                <a:cs typeface="+mj-cs"/>
              </a:rPr>
            </a:br>
            <a:r>
              <a:rPr>
                <a:solidFill>
                  <a:schemeClr val="tx1">
                    <a:lumMod val="85000"/>
                    <a:lumOff val="15000"/>
                  </a:schemeClr>
                </a:solidFill>
                <a:ea typeface="+mj-ea"/>
                <a:cs typeface="+mj-cs"/>
              </a:rPr>
              <a:t>Qualitative data</a:t>
            </a:r>
            <a:br>
              <a:rPr>
                <a:solidFill>
                  <a:schemeClr val="tx1">
                    <a:lumMod val="85000"/>
                    <a:lumOff val="15000"/>
                  </a:schemeClr>
                </a:solidFill>
                <a:ea typeface="+mj-ea"/>
                <a:cs typeface="+mj-cs"/>
              </a:rPr>
            </a:br>
            <a:endParaRPr>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D0D94F9-1361-4493-B577-13978E8455A7}" type="slidenum">
              <a:rPr lang="en-US" altLang="en-US" sz="1000"/>
              <a:pPr/>
              <a:t>6</a:t>
            </a:fld>
            <a:endParaRPr lang="en-US" altLang="en-US" sz="1000"/>
          </a:p>
        </p:txBody>
      </p:sp>
      <p:graphicFrame>
        <p:nvGraphicFramePr>
          <p:cNvPr id="51205" name="Object 2"/>
          <p:cNvGraphicFramePr>
            <a:graphicFrameLocks noChangeAspect="1"/>
          </p:cNvGraphicFramePr>
          <p:nvPr/>
        </p:nvGraphicFramePr>
        <p:xfrm>
          <a:off x="3709989" y="1735139"/>
          <a:ext cx="6105525" cy="4071937"/>
        </p:xfrm>
        <a:graphic>
          <a:graphicData uri="http://schemas.openxmlformats.org/presentationml/2006/ole">
            <mc:AlternateContent xmlns:mc="http://schemas.openxmlformats.org/markup-compatibility/2006">
              <mc:Choice xmlns:v="urn:schemas-microsoft-com:vml" Requires="v">
                <p:oleObj spid="_x0000_s2050" name="Document" r:id="rId3" imgW="6105144" imgH="4072128" progId="Word.Document.8">
                  <p:embed/>
                </p:oleObj>
              </mc:Choice>
              <mc:Fallback>
                <p:oleObj name="Document" r:id="rId3" imgW="6105144" imgH="4072128" progId="Word.Document.8">
                  <p:embed/>
                  <p:pic>
                    <p:nvPicPr>
                      <p:cNvPr id="5120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989" y="1735139"/>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3306763" y="2185989"/>
          <a:ext cx="6235700" cy="3665537"/>
        </p:xfrm>
        <a:graphic>
          <a:graphicData uri="http://schemas.openxmlformats.org/presentationml/2006/ole">
            <mc:AlternateContent xmlns:mc="http://schemas.openxmlformats.org/markup-compatibility/2006">
              <mc:Choice xmlns:v="urn:schemas-microsoft-com:vml" Requires="v">
                <p:oleObj spid="_x0000_s2051" name="Document" r:id="rId5" imgW="6236208" imgH="3666744" progId="Word.Document.8">
                  <p:embed/>
                </p:oleObj>
              </mc:Choice>
              <mc:Fallback>
                <p:oleObj name="Document" r:id="rId5" imgW="6236208" imgH="3666744" progId="Word.Document.8">
                  <p:embed/>
                  <p:pic>
                    <p:nvPicPr>
                      <p:cNvPr id="51206"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6763" y="2185989"/>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nvGraphicFramePr>
        <p:xfrm>
          <a:off x="2301080" y="1784496"/>
          <a:ext cx="7446962" cy="4754562"/>
        </p:xfrm>
        <a:graphic>
          <a:graphicData uri="http://schemas.openxmlformats.org/presentationml/2006/ole">
            <mc:AlternateContent xmlns:mc="http://schemas.openxmlformats.org/markup-compatibility/2006">
              <mc:Choice xmlns:v="urn:schemas-microsoft-com:vml" Requires="v">
                <p:oleObj spid="_x0000_s2052" name="Document" r:id="rId7" imgW="7515906" imgH="4800090" progId="Word.Document.8">
                  <p:embed/>
                </p:oleObj>
              </mc:Choice>
              <mc:Fallback>
                <p:oleObj name="Document" r:id="rId7" imgW="7515906" imgH="4800090" progId="Word.Document.8">
                  <p:embed/>
                  <p:pic>
                    <p:nvPicPr>
                      <p:cNvPr id="51207" name="Object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1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01225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rmAutofit/>
          </a:bodyPr>
          <a:lstStyle/>
          <a:p>
            <a:pPr algn="ctr"/>
            <a:r>
              <a:rPr lang="en-GB" sz="2600" b="1">
                <a:solidFill>
                  <a:srgbClr val="1736B9"/>
                </a:solidFill>
              </a:rPr>
              <a:t>Categorical and </a:t>
            </a:r>
            <a:r>
              <a:rPr lang="en-GB" sz="2600" b="1" err="1">
                <a:solidFill>
                  <a:srgbClr val="1736B9"/>
                </a:solidFill>
              </a:rPr>
              <a:t>Quantifyable</a:t>
            </a:r>
            <a:r>
              <a:rPr lang="en-GB" sz="2600" b="1">
                <a:solidFill>
                  <a:srgbClr val="1736B9"/>
                </a:solidFill>
              </a:rPr>
              <a:t> Data</a:t>
            </a:r>
            <a:endParaRPr lang="en-US" sz="2600" b="1">
              <a:solidFill>
                <a:srgbClr val="1736B9"/>
              </a:solidFill>
            </a:endParaRPr>
          </a:p>
          <a:p>
            <a:endParaRPr lang="en-GB"/>
          </a:p>
          <a:p>
            <a:pPr lvl="0"/>
            <a:endParaRPr lang="en-US"/>
          </a:p>
          <a:p>
            <a:pPr lvl="0"/>
            <a:r>
              <a:rPr lang="en-US"/>
              <a:t>	</a:t>
            </a:r>
            <a:endParaRPr lang="en-GB"/>
          </a:p>
        </p:txBody>
      </p:sp>
      <p:pic>
        <p:nvPicPr>
          <p:cNvPr id="2050" name="Picture 2"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0400" y="1860435"/>
            <a:ext cx="7687659" cy="38165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544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2E19B5D-7865-3C47-AABE-0958F3421456}"/>
              </a:ext>
            </a:extLst>
          </p:cNvPr>
          <p:cNvSpPr>
            <a:spLocks noGrp="1"/>
          </p:cNvSpPr>
          <p:nvPr>
            <p:ph type="title"/>
          </p:nvPr>
        </p:nvSpPr>
        <p:spPr/>
        <p:txBody>
          <a:bodyPr/>
          <a:lstStyle/>
          <a:p>
            <a:r>
              <a:rPr lang="en-GB" b="1">
                <a:solidFill>
                  <a:srgbClr val="1736B9"/>
                </a:solidFill>
              </a:rPr>
              <a:t>Types of Categorical and Quantifiable Data</a:t>
            </a:r>
            <a:endParaRPr lang="en-US"/>
          </a:p>
        </p:txBody>
      </p:sp>
      <p:sp>
        <p:nvSpPr>
          <p:cNvPr id="2" name="Text Placeholder 1"/>
          <p:cNvSpPr>
            <a:spLocks noGrp="1"/>
          </p:cNvSpPr>
          <p:nvPr>
            <p:ph idx="1"/>
          </p:nvPr>
        </p:nvSpPr>
        <p:spPr>
          <a:noFill/>
        </p:spPr>
        <p:txBody>
          <a:bodyPr>
            <a:noAutofit/>
          </a:bodyPr>
          <a:lstStyle/>
          <a:p>
            <a:pPr marL="0" indent="0">
              <a:buNone/>
            </a:pPr>
            <a:endParaRPr lang="en-GB" sz="2400"/>
          </a:p>
          <a:p>
            <a:r>
              <a:rPr lang="en-US" sz="2000" i="1" u="sng">
                <a:solidFill>
                  <a:schemeClr val="tx1"/>
                </a:solidFill>
              </a:rPr>
              <a:t>Nominal</a:t>
            </a:r>
            <a:r>
              <a:rPr lang="en-US" sz="2000">
                <a:solidFill>
                  <a:schemeClr val="tx1"/>
                </a:solidFill>
              </a:rPr>
              <a:t>: a name value or category with no order or ranking implied.</a:t>
            </a:r>
          </a:p>
          <a:p>
            <a:r>
              <a:rPr lang="en-US" sz="2000" i="1" u="sng">
                <a:solidFill>
                  <a:schemeClr val="tx1"/>
                </a:solidFill>
              </a:rPr>
              <a:t>Ordinal</a:t>
            </a:r>
            <a:r>
              <a:rPr lang="en-US" sz="2000">
                <a:solidFill>
                  <a:schemeClr val="tx1"/>
                </a:solidFill>
              </a:rPr>
              <a:t>: an ordering or ranking of values, although the intervals between the ranks are not intended to be equal.</a:t>
            </a:r>
          </a:p>
          <a:p>
            <a:r>
              <a:rPr lang="en-US" sz="2000" i="1" u="sng">
                <a:solidFill>
                  <a:schemeClr val="tx1"/>
                </a:solidFill>
              </a:rPr>
              <a:t>Interval</a:t>
            </a:r>
            <a:r>
              <a:rPr lang="en-US" sz="2000">
                <a:solidFill>
                  <a:schemeClr val="tx1"/>
                </a:solidFill>
              </a:rPr>
              <a:t>: numerical values are assigned along an interval scale with equal intervals, but there is no zero point where the trait being measured does not exist.</a:t>
            </a:r>
          </a:p>
          <a:p>
            <a:r>
              <a:rPr lang="en-US" sz="2000" i="1" u="sng">
                <a:solidFill>
                  <a:schemeClr val="tx1"/>
                </a:solidFill>
              </a:rPr>
              <a:t>Ratio</a:t>
            </a:r>
            <a:r>
              <a:rPr lang="en-US" sz="2000">
                <a:solidFill>
                  <a:schemeClr val="tx1"/>
                </a:solidFill>
              </a:rPr>
              <a:t>: a subset of interval data, but there is an absolute zero that represents some meaning.</a:t>
            </a:r>
            <a:r>
              <a:rPr lang="en-US" sz="1800">
                <a:solidFill>
                  <a:schemeClr val="tx1"/>
                </a:solidFill>
              </a:rPr>
              <a:t>	</a:t>
            </a:r>
            <a:endParaRPr lang="en-GB" sz="1800">
              <a:solidFill>
                <a:schemeClr val="tx1"/>
              </a:solidFill>
            </a:endParaRPr>
          </a:p>
        </p:txBody>
      </p:sp>
    </p:spTree>
    <p:extLst>
      <p:ext uri="{BB962C8B-B14F-4D97-AF65-F5344CB8AC3E}">
        <p14:creationId xmlns:p14="http://schemas.microsoft.com/office/powerpoint/2010/main" val="4217542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a:solidFill>
                  <a:srgbClr val="1736B9"/>
                </a:solidFill>
              </a:rPr>
              <a:t>Presenting Data Using Descriptive Statistics</a:t>
            </a:r>
            <a:endParaRPr lang="en-US" sz="2600" b="1">
              <a:solidFill>
                <a:srgbClr val="1736B9"/>
              </a:solidFill>
            </a:endParaRPr>
          </a:p>
          <a:p>
            <a:endParaRPr lang="en-GB"/>
          </a:p>
          <a:p>
            <a:endParaRPr lang="en-US"/>
          </a:p>
          <a:p>
            <a:r>
              <a:rPr lang="en-US"/>
              <a:t>	</a:t>
            </a:r>
          </a:p>
          <a:p>
            <a:pPr lvl="0"/>
            <a:r>
              <a:rPr lang="en-US"/>
              <a:t>	</a:t>
            </a:r>
            <a:endParaRPr lang="en-GB"/>
          </a:p>
        </p:txBody>
      </p:sp>
      <p:pic>
        <p:nvPicPr>
          <p:cNvPr id="4100" name="Picture 4"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8172" y="4022372"/>
            <a:ext cx="3980435" cy="2736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2" name="Picture 6" descr="Gray_3e_Figure 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8171" y="1570741"/>
            <a:ext cx="4017048" cy="2412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3" name="Picture 7" descr="Gray_3e_Fig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9709" y="1570742"/>
            <a:ext cx="4052042" cy="25742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5" name="Picture 9" descr="Gray_3e_Figure 2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4229" y="4302109"/>
            <a:ext cx="4359436" cy="22249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9508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60A7-D122-824E-9CDE-D76BFB73B6F7}"/>
              </a:ext>
            </a:extLst>
          </p:cNvPr>
          <p:cNvSpPr>
            <a:spLocks noGrp="1"/>
          </p:cNvSpPr>
          <p:nvPr>
            <p:ph type="title"/>
          </p:nvPr>
        </p:nvSpPr>
        <p:spPr>
          <a:xfrm>
            <a:off x="838199" y="1065749"/>
            <a:ext cx="4702629" cy="4726502"/>
          </a:xfrm>
        </p:spPr>
        <p:txBody>
          <a:bodyPr>
            <a:normAutofit/>
          </a:bodyPr>
          <a:lstStyle/>
          <a:p>
            <a:r>
              <a:rPr lang="en-US" sz="4400">
                <a:solidFill>
                  <a:srgbClr val="FFFFFF"/>
                </a:solidFill>
              </a:rPr>
              <a:t>Cross-tabulations</a:t>
            </a:r>
          </a:p>
        </p:txBody>
      </p:sp>
      <p:sp>
        <p:nvSpPr>
          <p:cNvPr id="3" name="Content Placeholder 2">
            <a:extLst>
              <a:ext uri="{FF2B5EF4-FFF2-40B4-BE49-F238E27FC236}">
                <a16:creationId xmlns:a16="http://schemas.microsoft.com/office/drawing/2014/main" id="{1CCF78BD-E4FB-424C-A630-A338DF033099}"/>
              </a:ext>
            </a:extLst>
          </p:cNvPr>
          <p:cNvSpPr>
            <a:spLocks noGrp="1"/>
          </p:cNvSpPr>
          <p:nvPr>
            <p:ph idx="1"/>
          </p:nvPr>
        </p:nvSpPr>
        <p:spPr>
          <a:xfrm>
            <a:off x="7538022" y="713313"/>
            <a:ext cx="3815778" cy="5431376"/>
          </a:xfrm>
        </p:spPr>
        <p:txBody>
          <a:bodyPr anchor="ctr">
            <a:normAutofit/>
          </a:bodyPr>
          <a:lstStyle/>
          <a:p>
            <a:pPr lvl="1">
              <a:lnSpc>
                <a:spcPct val="90000"/>
              </a:lnSpc>
              <a:spcBef>
                <a:spcPct val="50000"/>
              </a:spcBef>
              <a:buNone/>
            </a:pPr>
            <a:r>
              <a:rPr lang="en-US" altLang="en-US" sz="2000" b="1">
                <a:cs typeface="Times New Roman" panose="02020603050405020304" pitchFamily="18" charset="0"/>
              </a:rPr>
              <a:t>Y</a:t>
            </a:r>
            <a:r>
              <a:rPr lang="en-AU" altLang="en-US" sz="2000" b="1" err="1">
                <a:cs typeface="Times New Roman" panose="02020603050405020304" pitchFamily="18" charset="0"/>
              </a:rPr>
              <a:t>ou</a:t>
            </a:r>
            <a:r>
              <a:rPr lang="en-AU" altLang="en-US" sz="2000" b="1">
                <a:cs typeface="Times New Roman" panose="02020603050405020304" pitchFamily="18" charset="0"/>
              </a:rPr>
              <a:t> examine responses across two or more variables at the same time</a:t>
            </a:r>
            <a:r>
              <a:rPr lang="en-US" altLang="en-US" sz="2000">
                <a:cs typeface="Times New Roman" panose="02020603050405020304" pitchFamily="18" charset="0"/>
              </a:rPr>
              <a:t>.</a:t>
            </a:r>
          </a:p>
          <a:p>
            <a:pPr lvl="1">
              <a:lnSpc>
                <a:spcPct val="90000"/>
              </a:lnSpc>
              <a:spcBef>
                <a:spcPct val="50000"/>
              </a:spcBef>
              <a:buFontTx/>
              <a:buChar char="•"/>
            </a:pPr>
            <a:endParaRPr lang="en-US" altLang="en-US" sz="2000">
              <a:cs typeface="Times New Roman" panose="02020603050405020304" pitchFamily="18" charset="0"/>
            </a:endParaRPr>
          </a:p>
          <a:p>
            <a:pPr lvl="1">
              <a:lnSpc>
                <a:spcPct val="90000"/>
              </a:lnSpc>
              <a:spcBef>
                <a:spcPct val="50000"/>
              </a:spcBef>
              <a:buFontTx/>
              <a:buChar char="•"/>
            </a:pPr>
            <a:r>
              <a:rPr lang="en-US" altLang="en-US" sz="2000">
                <a:cs typeface="Times New Roman" panose="02020603050405020304" pitchFamily="18" charset="0"/>
              </a:rPr>
              <a:t>Chi-squared is basis test as to whether the respondents are distributed as expected based on the two variables.</a:t>
            </a:r>
          </a:p>
          <a:p>
            <a:pPr lvl="1">
              <a:lnSpc>
                <a:spcPct val="90000"/>
              </a:lnSpc>
              <a:spcBef>
                <a:spcPct val="50000"/>
              </a:spcBef>
              <a:buFontTx/>
              <a:buChar char="•"/>
            </a:pPr>
            <a:endParaRPr lang="en-US" altLang="en-US" sz="2000">
              <a:cs typeface="Times New Roman" panose="02020603050405020304" pitchFamily="18" charset="0"/>
            </a:endParaRPr>
          </a:p>
          <a:p>
            <a:pPr lvl="1">
              <a:lnSpc>
                <a:spcPct val="90000"/>
              </a:lnSpc>
              <a:spcBef>
                <a:spcPct val="50000"/>
              </a:spcBef>
              <a:buFontTx/>
              <a:buChar char="•"/>
            </a:pPr>
            <a:r>
              <a:rPr lang="en-US" altLang="en-US" sz="2000">
                <a:cs typeface="Times New Roman" panose="02020603050405020304" pitchFamily="18" charset="0"/>
              </a:rPr>
              <a:t>This is a kind of test of association, but again does not tell us A causes B, only that A and B are related.</a:t>
            </a:r>
          </a:p>
          <a:p>
            <a:pPr lvl="1">
              <a:lnSpc>
                <a:spcPct val="90000"/>
              </a:lnSpc>
              <a:spcBef>
                <a:spcPct val="50000"/>
              </a:spcBef>
              <a:buFontTx/>
              <a:buChar char="•"/>
            </a:pPr>
            <a:endParaRPr lang="en-US" altLang="en-US" sz="2000">
              <a:cs typeface="Times New Roman" panose="02020603050405020304" pitchFamily="18" charset="0"/>
            </a:endParaRPr>
          </a:p>
          <a:p>
            <a:pPr>
              <a:lnSpc>
                <a:spcPct val="90000"/>
              </a:lnSpc>
            </a:pPr>
            <a:endParaRPr lang="en-US" sz="2000"/>
          </a:p>
        </p:txBody>
      </p:sp>
    </p:spTree>
    <p:extLst>
      <p:ext uri="{BB962C8B-B14F-4D97-AF65-F5344CB8AC3E}">
        <p14:creationId xmlns:p14="http://schemas.microsoft.com/office/powerpoint/2010/main" val="2238508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Box 7">
            <a:extLst>
              <a:ext uri="{FF2B5EF4-FFF2-40B4-BE49-F238E27FC236}">
                <a16:creationId xmlns:a16="http://schemas.microsoft.com/office/drawing/2014/main" id="{8CA2B28F-CF3C-E94D-B522-6F106DA00577}"/>
              </a:ext>
            </a:extLst>
          </p:cNvPr>
          <p:cNvSpPr txBox="1">
            <a:spLocks noChangeArrowheads="1"/>
          </p:cNvSpPr>
          <p:nvPr/>
        </p:nvSpPr>
        <p:spPr bwMode="auto">
          <a:xfrm>
            <a:off x="1919288" y="620713"/>
            <a:ext cx="8064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AU" altLang="en-US" sz="2400"/>
              <a:t>Example of Chi-Squared results table for gender and the average weekly drinks</a:t>
            </a:r>
          </a:p>
        </p:txBody>
      </p:sp>
      <p:graphicFrame>
        <p:nvGraphicFramePr>
          <p:cNvPr id="39939" name="Object 2">
            <a:extLst>
              <a:ext uri="{FF2B5EF4-FFF2-40B4-BE49-F238E27FC236}">
                <a16:creationId xmlns:a16="http://schemas.microsoft.com/office/drawing/2014/main" id="{E00C0EBA-ABAC-2C41-9D92-20ED7DFE2F92}"/>
              </a:ext>
            </a:extLst>
          </p:cNvPr>
          <p:cNvGraphicFramePr>
            <a:graphicFrameLocks noChangeAspect="1"/>
          </p:cNvGraphicFramePr>
          <p:nvPr/>
        </p:nvGraphicFramePr>
        <p:xfrm>
          <a:off x="2495550" y="2271713"/>
          <a:ext cx="8961438" cy="3611562"/>
        </p:xfrm>
        <a:graphic>
          <a:graphicData uri="http://schemas.openxmlformats.org/presentationml/2006/ole">
            <mc:AlternateContent xmlns:mc="http://schemas.openxmlformats.org/markup-compatibility/2006">
              <mc:Choice xmlns:v="urn:schemas-microsoft-com:vml" Requires="v">
                <p:oleObj spid="_x0000_s3074" name="Document" r:id="rId4" imgW="5740400" imgH="2311400" progId="Word.Document.12">
                  <p:embed/>
                </p:oleObj>
              </mc:Choice>
              <mc:Fallback>
                <p:oleObj name="Document" r:id="rId4" imgW="5740400" imgH="2311400" progId="Word.Document.12">
                  <p:embed/>
                  <p:pic>
                    <p:nvPicPr>
                      <p:cNvPr id="39939" name="Object 2">
                        <a:extLst>
                          <a:ext uri="{FF2B5EF4-FFF2-40B4-BE49-F238E27FC236}">
                            <a16:creationId xmlns:a16="http://schemas.microsoft.com/office/drawing/2014/main" id="{E00C0EBA-ABAC-2C41-9D92-20ED7DFE2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550" y="2271713"/>
                        <a:ext cx="8961438" cy="361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302618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D6FEC87-3BA6-BB4E-8FE7-3068420ED80E}"/>
              </a:ext>
            </a:extLst>
          </p:cNvPr>
          <p:cNvSpPr>
            <a:spLocks noChangeArrowheads="1"/>
          </p:cNvSpPr>
          <p:nvPr/>
        </p:nvSpPr>
        <p:spPr bwMode="auto">
          <a:xfrm>
            <a:off x="2208214" y="549275"/>
            <a:ext cx="7559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a:t>Figure Average drinks per week by gender</a:t>
            </a:r>
            <a:endParaRPr lang="en-AU" altLang="en-US" sz="1200"/>
          </a:p>
        </p:txBody>
      </p:sp>
      <p:pic>
        <p:nvPicPr>
          <p:cNvPr id="18435" name="Picture 4">
            <a:extLst>
              <a:ext uri="{FF2B5EF4-FFF2-40B4-BE49-F238E27FC236}">
                <a16:creationId xmlns:a16="http://schemas.microsoft.com/office/drawing/2014/main" id="{370B7E45-949D-2141-94FB-EDF9B1EAC3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1" y="1773239"/>
            <a:ext cx="7561263" cy="454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8503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a:extLst>
              <a:ext uri="{FF2B5EF4-FFF2-40B4-BE49-F238E27FC236}">
                <a16:creationId xmlns:a16="http://schemas.microsoft.com/office/drawing/2014/main" id="{105747B3-5A86-D345-A1BD-EC22A8BD4678}"/>
              </a:ext>
            </a:extLst>
          </p:cNvPr>
          <p:cNvSpPr>
            <a:spLocks noChangeArrowheads="1"/>
          </p:cNvSpPr>
          <p:nvPr/>
        </p:nvSpPr>
        <p:spPr bwMode="auto">
          <a:xfrm>
            <a:off x="2495551" y="612776"/>
            <a:ext cx="7667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AU" altLang="en-US" sz="1800" b="1"/>
              <a:t>Figure Age distribution of respondents</a:t>
            </a:r>
            <a:endParaRPr lang="en-AU" altLang="en-US" sz="1800"/>
          </a:p>
        </p:txBody>
      </p:sp>
      <p:sp>
        <p:nvSpPr>
          <p:cNvPr id="20483" name="Rectangle 5">
            <a:extLst>
              <a:ext uri="{FF2B5EF4-FFF2-40B4-BE49-F238E27FC236}">
                <a16:creationId xmlns:a16="http://schemas.microsoft.com/office/drawing/2014/main" id="{4AA48D1F-B3FC-B34B-88B9-00F8065FEE32}"/>
              </a:ext>
            </a:extLst>
          </p:cNvPr>
          <p:cNvSpPr>
            <a:spLocks noChangeArrowheads="1"/>
          </p:cNvSpPr>
          <p:nvPr/>
        </p:nvSpPr>
        <p:spPr bwMode="auto">
          <a:xfrm>
            <a:off x="1104900" y="125599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0484" name="Object 2">
            <a:extLst>
              <a:ext uri="{FF2B5EF4-FFF2-40B4-BE49-F238E27FC236}">
                <a16:creationId xmlns:a16="http://schemas.microsoft.com/office/drawing/2014/main" id="{9C926F28-097A-B341-8141-3F1560EDA3D7}"/>
              </a:ext>
            </a:extLst>
          </p:cNvPr>
          <p:cNvGraphicFramePr>
            <a:graphicFrameLocks/>
          </p:cNvGraphicFramePr>
          <p:nvPr/>
        </p:nvGraphicFramePr>
        <p:xfrm>
          <a:off x="2208214" y="1412876"/>
          <a:ext cx="7488237" cy="4968875"/>
        </p:xfrm>
        <a:graphic>
          <a:graphicData uri="http://schemas.openxmlformats.org/presentationml/2006/ole">
            <mc:AlternateContent xmlns:mc="http://schemas.openxmlformats.org/markup-compatibility/2006">
              <mc:Choice xmlns:v="urn:schemas-microsoft-com:vml" Requires="v">
                <p:oleObj spid="_x0000_s4098" name="Chart" r:id="rId4" imgW="4826000" imgH="3111500" progId="Excel.Chart.8">
                  <p:embed/>
                </p:oleObj>
              </mc:Choice>
              <mc:Fallback>
                <p:oleObj name="Chart" r:id="rId4" imgW="4826000" imgH="3111500" progId="Excel.Chart.8">
                  <p:embed/>
                  <p:pic>
                    <p:nvPicPr>
                      <p:cNvPr id="20484" name="Object 2">
                        <a:extLst>
                          <a:ext uri="{FF2B5EF4-FFF2-40B4-BE49-F238E27FC236}">
                            <a16:creationId xmlns:a16="http://schemas.microsoft.com/office/drawing/2014/main" id="{9C926F28-097A-B341-8141-3F1560EDA3D7}"/>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8214" y="1412876"/>
                        <a:ext cx="7488237"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485" name="Rectangle 6">
            <a:extLst>
              <a:ext uri="{FF2B5EF4-FFF2-40B4-BE49-F238E27FC236}">
                <a16:creationId xmlns:a16="http://schemas.microsoft.com/office/drawing/2014/main" id="{52EC5298-0EAF-364F-AA67-B2D4E5F713FE}"/>
              </a:ext>
            </a:extLst>
          </p:cNvPr>
          <p:cNvSpPr>
            <a:spLocks noChangeArrowheads="1"/>
          </p:cNvSpPr>
          <p:nvPr/>
        </p:nvSpPr>
        <p:spPr bwMode="auto">
          <a:xfrm>
            <a:off x="1104900" y="436114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821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9377BD12-F70B-A747-8F7A-0576068CF713}"/>
              </a:ext>
            </a:extLst>
          </p:cNvPr>
          <p:cNvSpPr>
            <a:spLocks noChangeArrowheads="1"/>
          </p:cNvSpPr>
          <p:nvPr/>
        </p:nvSpPr>
        <p:spPr bwMode="auto">
          <a:xfrm>
            <a:off x="2495551" y="612775"/>
            <a:ext cx="7667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a:t>Figure Line Graph Showing Mean Responses from Table</a:t>
            </a:r>
            <a:endParaRPr lang="en-AU" altLang="en-US" sz="1800"/>
          </a:p>
        </p:txBody>
      </p:sp>
      <p:sp>
        <p:nvSpPr>
          <p:cNvPr id="22531" name="Rectangle 8">
            <a:extLst>
              <a:ext uri="{FF2B5EF4-FFF2-40B4-BE49-F238E27FC236}">
                <a16:creationId xmlns:a16="http://schemas.microsoft.com/office/drawing/2014/main" id="{B56D1F0A-0ABF-5E41-81C7-D1B7D70EBD69}"/>
              </a:ext>
            </a:extLst>
          </p:cNvPr>
          <p:cNvSpPr>
            <a:spLocks noChangeArrowheads="1"/>
          </p:cNvSpPr>
          <p:nvPr/>
        </p:nvSpPr>
        <p:spPr bwMode="auto">
          <a:xfrm>
            <a:off x="2532064" y="1323460"/>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2532" name="Object 5">
            <a:extLst>
              <a:ext uri="{FF2B5EF4-FFF2-40B4-BE49-F238E27FC236}">
                <a16:creationId xmlns:a16="http://schemas.microsoft.com/office/drawing/2014/main" id="{8D1FBBA5-FD81-9149-B777-CDA327CCA5EA}"/>
              </a:ext>
            </a:extLst>
          </p:cNvPr>
          <p:cNvGraphicFramePr>
            <a:graphicFrameLocks/>
          </p:cNvGraphicFramePr>
          <p:nvPr/>
        </p:nvGraphicFramePr>
        <p:xfrm>
          <a:off x="2990850" y="1484314"/>
          <a:ext cx="6624638" cy="4732337"/>
        </p:xfrm>
        <a:graphic>
          <a:graphicData uri="http://schemas.openxmlformats.org/presentationml/2006/ole">
            <mc:AlternateContent xmlns:mc="http://schemas.openxmlformats.org/markup-compatibility/2006">
              <mc:Choice xmlns:v="urn:schemas-microsoft-com:vml" Requires="v">
                <p:oleObj spid="_x0000_s5122" name="Chart" r:id="rId4" imgW="10591800" imgH="7759700" progId="Excel.Chart.8">
                  <p:embed/>
                </p:oleObj>
              </mc:Choice>
              <mc:Fallback>
                <p:oleObj name="Chart" r:id="rId4" imgW="10591800" imgH="7759700" progId="Excel.Chart.8">
                  <p:embed/>
                  <p:pic>
                    <p:nvPicPr>
                      <p:cNvPr id="22532" name="Object 5">
                        <a:extLst>
                          <a:ext uri="{FF2B5EF4-FFF2-40B4-BE49-F238E27FC236}">
                            <a16:creationId xmlns:a16="http://schemas.microsoft.com/office/drawing/2014/main" id="{8D1FBBA5-FD81-9149-B777-CDA327CCA5E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0850" y="1484314"/>
                        <a:ext cx="6624638" cy="473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2533" name="Rectangle 9">
            <a:extLst>
              <a:ext uri="{FF2B5EF4-FFF2-40B4-BE49-F238E27FC236}">
                <a16:creationId xmlns:a16="http://schemas.microsoft.com/office/drawing/2014/main" id="{0DBE85F0-5EB5-EE4A-B111-79047FD7C5B8}"/>
              </a:ext>
            </a:extLst>
          </p:cNvPr>
          <p:cNvSpPr>
            <a:spLocks noChangeArrowheads="1"/>
          </p:cNvSpPr>
          <p:nvPr/>
        </p:nvSpPr>
        <p:spPr bwMode="auto">
          <a:xfrm>
            <a:off x="2532064" y="5047735"/>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52614034"/>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13A3B"/>
      </a:dk2>
      <a:lt2>
        <a:srgbClr val="E8E5E2"/>
      </a:lt2>
      <a:accent1>
        <a:srgbClr val="81A6C4"/>
      </a:accent1>
      <a:accent2>
        <a:srgbClr val="6EADAF"/>
      </a:accent2>
      <a:accent3>
        <a:srgbClr val="7BAC99"/>
      </a:accent3>
      <a:accent4>
        <a:srgbClr val="6EAF7B"/>
      </a:accent4>
      <a:accent5>
        <a:srgbClr val="86AC7B"/>
      </a:accent5>
      <a:accent6>
        <a:srgbClr val="93AA6B"/>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28a7fb7a1f6b721357c8e93d67ba7852">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a5dd64e80743fc37d9e0fff4669db34b"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C24BC0-F7FE-43A8-BF22-E889A60310F6}">
  <ds:schemaRefs>
    <ds:schemaRef ds:uri="175a304c-2342-45ef-8dc6-82622f85b28d"/>
    <ds:schemaRef ds:uri="30bab34e-cbd2-460d-9227-52c21590b64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FFD8A7D-A36A-4B64-AD82-A3C3F932E2B3}">
  <ds:schemaRefs>
    <ds:schemaRef ds:uri="175a304c-2342-45ef-8dc6-82622f85b28d"/>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30bab34e-cbd2-460d-9227-52c21590b64b"/>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6FCF959-9A85-4D42-914C-5D61BC96D70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411</Words>
  <Application>Microsoft Office PowerPoint</Application>
  <PresentationFormat>Widescreen</PresentationFormat>
  <Paragraphs>39</Paragraphs>
  <Slides>14</Slides>
  <Notes>4</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2</vt:i4>
      </vt:variant>
      <vt:variant>
        <vt:lpstr>Slide Titles</vt:lpstr>
      </vt:variant>
      <vt:variant>
        <vt:i4>14</vt:i4>
      </vt:variant>
    </vt:vector>
  </HeadingPairs>
  <TitlesOfParts>
    <vt:vector size="21" baseType="lpstr">
      <vt:lpstr>Arial</vt:lpstr>
      <vt:lpstr>Calibri</vt:lpstr>
      <vt:lpstr>Century Gothic</vt:lpstr>
      <vt:lpstr>Elephant</vt:lpstr>
      <vt:lpstr>BrushVTI</vt:lpstr>
      <vt:lpstr>Document</vt:lpstr>
      <vt:lpstr>Chart</vt:lpstr>
      <vt:lpstr>Analysing and interpreting data</vt:lpstr>
      <vt:lpstr>Important information</vt:lpstr>
      <vt:lpstr>COVID-19 (coronavirus) </vt:lpstr>
      <vt:lpstr>PowerPoint Presentation</vt:lpstr>
      <vt:lpstr>PowerPoint Presentation</vt:lpstr>
      <vt:lpstr>USING MATRIX ANALYSIS  Qualitative data </vt:lpstr>
      <vt:lpstr>PowerPoint Presentation</vt:lpstr>
      <vt:lpstr>Types of Categorical and Quantifiable Data</vt:lpstr>
      <vt:lpstr>PowerPoint Presentation</vt:lpstr>
      <vt:lpstr>Cross-tabulations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and interpreting data</dc:title>
  <dc:creator>Caroline Jawad</dc:creator>
  <cp:lastModifiedBy>Caroline Jawad</cp:lastModifiedBy>
  <cp:revision>1</cp:revision>
  <dcterms:created xsi:type="dcterms:W3CDTF">2020-05-04T19:57:24Z</dcterms:created>
  <dcterms:modified xsi:type="dcterms:W3CDTF">2020-05-19T12:36:00Z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